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4" r:id="rId4"/>
    <p:sldId id="265" r:id="rId5"/>
    <p:sldId id="266" r:id="rId6"/>
    <p:sldId id="267" r:id="rId7"/>
    <p:sldId id="268" r:id="rId8"/>
    <p:sldId id="269" r:id="rId9"/>
    <p:sldId id="27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63"/>
            <p14:sldId id="264"/>
            <p14:sldId id="265"/>
            <p14:sldId id="266"/>
            <p14:sldId id="267"/>
            <p14:sldId id="268"/>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16.08.2020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(11.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İşlemlerde Temsil</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Bir başkası için hukuki işlem yapmaya hukuk dilinde «temsil» denir.</a:t>
            </a:r>
          </a:p>
          <a:p>
            <a:pPr algn="just"/>
            <a:r>
              <a:rPr lang="tr-TR" dirty="0"/>
              <a:t>Bir işin temsilen yapılmasında üç kişi söz konusudur:</a:t>
            </a:r>
          </a:p>
          <a:p>
            <a:pPr algn="just"/>
            <a:r>
              <a:rPr lang="tr-TR" dirty="0"/>
              <a:t>1) </a:t>
            </a:r>
            <a:r>
              <a:rPr lang="tr-TR" b="1" dirty="0"/>
              <a:t>Temsil edilen</a:t>
            </a:r>
            <a:r>
              <a:rPr lang="tr-TR" dirty="0"/>
              <a:t>: Kendisi için hukuki işlem yapılan kişi.</a:t>
            </a:r>
            <a:endParaRPr lang="tr-TR" b="1" dirty="0"/>
          </a:p>
          <a:p>
            <a:pPr algn="just"/>
            <a:r>
              <a:rPr lang="tr-TR" dirty="0"/>
              <a:t>2) </a:t>
            </a:r>
            <a:r>
              <a:rPr lang="tr-TR" b="1" dirty="0"/>
              <a:t>Temsilci</a:t>
            </a:r>
            <a:r>
              <a:rPr lang="tr-TR" dirty="0"/>
              <a:t>: Temsil edilen için hukuki işlem yapan kişi.</a:t>
            </a:r>
            <a:endParaRPr lang="tr-TR" b="1" dirty="0"/>
          </a:p>
          <a:p>
            <a:pPr algn="just"/>
            <a:r>
              <a:rPr lang="tr-TR" dirty="0"/>
              <a:t>3) </a:t>
            </a:r>
            <a:r>
              <a:rPr lang="tr-TR" b="1" dirty="0"/>
              <a:t>Üçüncü kişi</a:t>
            </a:r>
            <a:r>
              <a:rPr lang="tr-TR" dirty="0"/>
              <a:t>: Temsilcinin temsil eden için kendisiyle hukuki işlem yaptığı kişi.</a:t>
            </a:r>
            <a:endParaRPr lang="tr-TR" b="1" dirty="0"/>
          </a:p>
        </p:txBody>
      </p:sp>
    </p:spTree>
    <p:extLst>
      <p:ext uri="{BB962C8B-B14F-4D97-AF65-F5344CB8AC3E}">
        <p14:creationId xmlns:p14="http://schemas.microsoft.com/office/powerpoint/2010/main" val="109033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İşlemlerde Temsil</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fontScale="92500" lnSpcReduction="10000"/>
          </a:bodyPr>
          <a:lstStyle/>
          <a:p>
            <a:pPr algn="just"/>
            <a:r>
              <a:rPr lang="tr-TR" dirty="0"/>
              <a:t>Temsil iki türlü olabilmektedir:</a:t>
            </a:r>
          </a:p>
          <a:p>
            <a:pPr algn="just"/>
            <a:r>
              <a:rPr lang="tr-TR" dirty="0"/>
              <a:t>1) </a:t>
            </a:r>
            <a:r>
              <a:rPr lang="tr-TR" b="1" dirty="0"/>
              <a:t>Dolaylı temsil</a:t>
            </a:r>
          </a:p>
          <a:p>
            <a:pPr algn="just"/>
            <a:r>
              <a:rPr lang="tr-TR" dirty="0"/>
              <a:t>2) </a:t>
            </a:r>
            <a:r>
              <a:rPr lang="tr-TR" b="1" dirty="0"/>
              <a:t>Doğrudan temsil</a:t>
            </a:r>
          </a:p>
          <a:p>
            <a:pPr algn="just"/>
            <a:r>
              <a:rPr lang="tr-TR" b="1" dirty="0"/>
              <a:t>Dolaylı temsil</a:t>
            </a:r>
          </a:p>
          <a:p>
            <a:pPr algn="just"/>
            <a:r>
              <a:rPr lang="tr-TR" dirty="0"/>
              <a:t>Yapılan hukuki işlemin hukuki sonuçları önce temsilcinin kişiliğinde doğar, daha sonra temsilci kazandığı hakları ve yüklendiği borçları, söz konusu hukuki işlemi kendisi için yaptığı temsil edilene devreder, buna </a:t>
            </a:r>
            <a:r>
              <a:rPr lang="tr-TR" b="1" dirty="0"/>
              <a:t>dolaylı temsil </a:t>
            </a:r>
            <a:r>
              <a:rPr lang="tr-TR" dirty="0"/>
              <a:t>denmektedir. Dolaylı temsilde temsilci, hukuki işlemi kendisi adına ama başkası hesabına yapar.</a:t>
            </a:r>
          </a:p>
          <a:p>
            <a:pPr algn="just"/>
            <a:r>
              <a:rPr lang="tr-TR" b="1" dirty="0"/>
              <a:t>Doğrudan temsil</a:t>
            </a:r>
            <a:endParaRPr lang="tr-TR" dirty="0"/>
          </a:p>
          <a:p>
            <a:pPr algn="just"/>
            <a:r>
              <a:rPr lang="tr-TR" dirty="0"/>
              <a:t>Temsilci tarafından, bir başkası için yapılan hukuki işlemden doğan hak ve borçlar, doğrudan doğruya işlemin kendisi için yapıldığı kişi, yani temsil edilen üzerinde doğar, buna </a:t>
            </a:r>
            <a:r>
              <a:rPr lang="tr-TR" b="1" dirty="0"/>
              <a:t>doğrudan temsil </a:t>
            </a:r>
            <a:r>
              <a:rPr lang="tr-TR" dirty="0"/>
              <a:t>denmektedir. Doğrudan temsilde temsilci, hukuki işlemi başkası adına ve başkası hesabına yapar.</a:t>
            </a:r>
          </a:p>
        </p:txBody>
      </p:sp>
    </p:spTree>
    <p:extLst>
      <p:ext uri="{BB962C8B-B14F-4D97-AF65-F5344CB8AC3E}">
        <p14:creationId xmlns:p14="http://schemas.microsoft.com/office/powerpoint/2010/main" val="1871050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İşlemlerde Temsil</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Doğrudan temsilin geçerliği birtakım koşulların varlığına bağlıdır:</a:t>
            </a:r>
          </a:p>
          <a:p>
            <a:pPr algn="just"/>
            <a:r>
              <a:rPr lang="tr-TR" dirty="0"/>
              <a:t>Buna göre, temsilcinin, temsil edilen kişiyi doğrudan doğruya temsil edebilmesi için </a:t>
            </a:r>
            <a:r>
              <a:rPr lang="tr-TR" b="1" dirty="0"/>
              <a:t>temsil yetki</a:t>
            </a:r>
            <a:r>
              <a:rPr lang="tr-TR" dirty="0"/>
              <a:t>sine sahip olması gerekmektedir. Temsil yetkisi kanundan doğmaktaysa, </a:t>
            </a:r>
            <a:r>
              <a:rPr lang="tr-TR" b="1" dirty="0"/>
              <a:t>kanuni temsil yetkisi</a:t>
            </a:r>
            <a:r>
              <a:rPr lang="tr-TR" dirty="0"/>
              <a:t>dir; veli, vasi, kayyım kanuni temsilciler arasındadır. Temsil yetkisi hukuki işleme dayanmaktaysa, </a:t>
            </a:r>
            <a:r>
              <a:rPr lang="tr-TR" b="1" dirty="0" err="1"/>
              <a:t>rızai</a:t>
            </a:r>
            <a:r>
              <a:rPr lang="tr-TR" b="1" dirty="0"/>
              <a:t> temsil yetkisi</a:t>
            </a:r>
            <a:r>
              <a:rPr lang="tr-TR" dirty="0"/>
              <a:t>dir.</a:t>
            </a:r>
          </a:p>
          <a:p>
            <a:pPr algn="just"/>
            <a:r>
              <a:rPr lang="tr-TR" dirty="0"/>
              <a:t>Temsilcinin, temsil edileni doğrudan doğruya temsil yetkisine sahip olduğunun, temsilci ile hukuki işlem yapan üçüncü kişilerce bilinmesi yahut anlaşılabilir olması gerekmektedir.</a:t>
            </a:r>
          </a:p>
          <a:p>
            <a:pPr algn="just"/>
            <a:r>
              <a:rPr lang="tr-TR" dirty="0"/>
              <a:t>Roma Hukuku’nda doğrudan temsil bilinmemekteydi, yalnızca dolaylı temsil söz konusuydu.</a:t>
            </a:r>
          </a:p>
        </p:txBody>
      </p:sp>
    </p:spTree>
    <p:extLst>
      <p:ext uri="{BB962C8B-B14F-4D97-AF65-F5344CB8AC3E}">
        <p14:creationId xmlns:p14="http://schemas.microsoft.com/office/powerpoint/2010/main" val="3764840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İşlemlerin Hükümsüzlük Nedenleri</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Hukuki işlemlerin geçerliği için saptanmış olan koşullardan, yani hukuki işlemin unsurlarından birinin eksik veya bozuk olması durumunda, hukuki işlemin hükümsüzlüğünden bahsedilebilmektedir.</a:t>
            </a:r>
          </a:p>
          <a:p>
            <a:pPr algn="just"/>
            <a:r>
              <a:rPr lang="tr-TR" dirty="0"/>
              <a:t>Hukuki işlemlerin hükümsüzlüğü genel olarak ikiye ayrılmaktadır:</a:t>
            </a:r>
          </a:p>
          <a:p>
            <a:pPr algn="just"/>
            <a:r>
              <a:rPr lang="tr-TR" dirty="0"/>
              <a:t>1) </a:t>
            </a:r>
            <a:r>
              <a:rPr lang="tr-TR" b="1" dirty="0"/>
              <a:t>Butlan</a:t>
            </a:r>
          </a:p>
          <a:p>
            <a:pPr algn="just"/>
            <a:r>
              <a:rPr lang="tr-TR" dirty="0"/>
              <a:t>2) </a:t>
            </a:r>
            <a:r>
              <a:rPr lang="tr-TR" b="1" dirty="0"/>
              <a:t>İptal kabiliyeti (</a:t>
            </a:r>
            <a:r>
              <a:rPr lang="tr-TR" b="1" dirty="0" err="1"/>
              <a:t>Nisbi</a:t>
            </a:r>
            <a:r>
              <a:rPr lang="tr-TR" b="1" dirty="0"/>
              <a:t> butlan)</a:t>
            </a:r>
            <a:endParaRPr lang="tr-TR" dirty="0"/>
          </a:p>
          <a:p>
            <a:pPr algn="just"/>
            <a:endParaRPr lang="tr-TR" dirty="0"/>
          </a:p>
        </p:txBody>
      </p:sp>
    </p:spTree>
    <p:extLst>
      <p:ext uri="{BB962C8B-B14F-4D97-AF65-F5344CB8AC3E}">
        <p14:creationId xmlns:p14="http://schemas.microsoft.com/office/powerpoint/2010/main" val="1628865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İşlemlerin Butlanı</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fontScale="92500" lnSpcReduction="10000"/>
          </a:bodyPr>
          <a:lstStyle/>
          <a:p>
            <a:pPr algn="just"/>
            <a:r>
              <a:rPr lang="tr-TR" dirty="0"/>
              <a:t>Bir hukuki işlemin temel ögelerinden birisi eksikse, o hukuki işlemin </a:t>
            </a:r>
            <a:r>
              <a:rPr lang="tr-TR" b="1" dirty="0"/>
              <a:t>butlan</a:t>
            </a:r>
            <a:r>
              <a:rPr lang="tr-TR" dirty="0"/>
              <a:t>ından söz edilmektedir.</a:t>
            </a:r>
          </a:p>
          <a:p>
            <a:pPr algn="just"/>
            <a:r>
              <a:rPr lang="tr-TR" dirty="0"/>
              <a:t>Türk Hukuku’na göre, hukuki işlem ehliyetine sahip olmayan kişilerin yaptığı hukuki işlemler, hukuki işlemi yapan kişilerin iradelerinin eksik olduğu hukuki işlemler, hukuki işlemlerin geçerliği için öngörülmüş şekil şartlarına uyulmaksızın yapılmış hukuki işlemler, konusu fiilen ya da hukuken olanaksız olan hukuki işlemler, güttükleri amacı genel ahlak kurallarına ya da kanuna aykırı olan hukuki işlemler batıl sayılır.</a:t>
            </a:r>
          </a:p>
          <a:p>
            <a:pPr algn="just"/>
            <a:r>
              <a:rPr lang="tr-TR" dirty="0"/>
              <a:t>Temel ögelerinden birinin eksikliği sebebiyle batıl sayılan hukuki işlemler hiçbir şekilde hüküm ifade etmezler ve geçerli duruma getirilemezler. Bu anlamda bu tür hukuki işlemler «ölü doğan bebek» ile özdeşleştirilir.</a:t>
            </a:r>
          </a:p>
          <a:p>
            <a:pPr algn="just"/>
            <a:r>
              <a:rPr lang="tr-TR" dirty="0"/>
              <a:t>Batıl bir hukuki işlemin hüküm ifade etmemesi, kendiliğinden ortaya çıkan bir durumdur ve bu durumun taraflarca ileri sürülmesi ya da hukuken saptanması gerekmemektedir.</a:t>
            </a:r>
          </a:p>
          <a:p>
            <a:pPr algn="just"/>
            <a:r>
              <a:rPr lang="tr-TR" dirty="0"/>
              <a:t>Butlan nedeni, hukuki işlemin tümünü etkileyecek nitelikte değil ise, sakatlıktan etkilenen kısım batıl, geri kalan kısım ise geçerli olabilmektedir. Bu halde </a:t>
            </a:r>
            <a:r>
              <a:rPr lang="tr-TR" b="1" dirty="0"/>
              <a:t>kısmi butlan</a:t>
            </a:r>
            <a:r>
              <a:rPr lang="tr-TR" dirty="0"/>
              <a:t>ın varlığından söz edilmektedir.</a:t>
            </a:r>
          </a:p>
        </p:txBody>
      </p:sp>
    </p:spTree>
    <p:extLst>
      <p:ext uri="{BB962C8B-B14F-4D97-AF65-F5344CB8AC3E}">
        <p14:creationId xmlns:p14="http://schemas.microsoft.com/office/powerpoint/2010/main" val="3483102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İşlemlerin İptal Kabiliyeti</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Bir hukuki işlemin temel ögeleri eksik olmamakla birlikte, bu ögelerden birinde bir sakatlık ya da bir bozukluk olması durumunda hukuki işlem batıl olmamaktadır. Bu halde sakatlık nedeniyle hukuki işlemin iptali sağlanmaktadır. Böylesi hukuki işlemlere </a:t>
            </a:r>
            <a:r>
              <a:rPr lang="tr-TR" b="1" dirty="0"/>
              <a:t>iptal</a:t>
            </a:r>
            <a:r>
              <a:rPr lang="tr-TR" dirty="0"/>
              <a:t> </a:t>
            </a:r>
            <a:r>
              <a:rPr lang="tr-TR" b="1" dirty="0"/>
              <a:t>kabiliyeti</a:t>
            </a:r>
            <a:r>
              <a:rPr lang="tr-TR" dirty="0"/>
              <a:t> olan hukuki işlem denilmektedir. İptal kabiliyeti olan işlemler aynı zamanda </a:t>
            </a:r>
            <a:r>
              <a:rPr lang="tr-TR" b="1" dirty="0"/>
              <a:t>askıda olan hukuki işlem </a:t>
            </a:r>
            <a:r>
              <a:rPr lang="tr-TR" dirty="0"/>
              <a:t>olarak da adlandırılmaktadır.</a:t>
            </a:r>
          </a:p>
          <a:p>
            <a:pPr algn="just"/>
            <a:r>
              <a:rPr lang="tr-TR" dirty="0"/>
              <a:t>Askıda olan hukuki işlemler doktrinde ikiye ayrılmaktadır:</a:t>
            </a:r>
          </a:p>
          <a:p>
            <a:pPr algn="just"/>
            <a:r>
              <a:rPr lang="tr-TR" dirty="0"/>
              <a:t>1) </a:t>
            </a:r>
            <a:r>
              <a:rPr lang="tr-TR" b="1" dirty="0"/>
              <a:t>Geçerlikleri askıda olan hukuki işlemler</a:t>
            </a:r>
          </a:p>
          <a:p>
            <a:pPr algn="just"/>
            <a:r>
              <a:rPr lang="tr-TR" dirty="0"/>
              <a:t>2) </a:t>
            </a:r>
            <a:r>
              <a:rPr lang="tr-TR" b="1" dirty="0"/>
              <a:t>Hükümsüzlükleri askıda olan hukuki işlemler</a:t>
            </a:r>
            <a:endParaRPr lang="tr-TR" dirty="0"/>
          </a:p>
        </p:txBody>
      </p:sp>
    </p:spTree>
    <p:extLst>
      <p:ext uri="{BB962C8B-B14F-4D97-AF65-F5344CB8AC3E}">
        <p14:creationId xmlns:p14="http://schemas.microsoft.com/office/powerpoint/2010/main" val="1604235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İşlemlerin İptal Kabiliyeti</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lnSpcReduction="10000"/>
          </a:bodyPr>
          <a:lstStyle/>
          <a:p>
            <a:pPr algn="just"/>
            <a:r>
              <a:rPr lang="tr-TR" dirty="0"/>
              <a:t>Sakatlıklarına rağmen, başlangıçta geçerli hukuki sonuç doğuran, ancak sakatlık nedeniyle kendilerine hukuki işlemi iptal hakkı verilmiş olan kişilerin bu hakkı kullanması durumunda geriye geçerli olarak hükümsüz hale gelme ihtimali olan hukuki işlemler </a:t>
            </a:r>
            <a:r>
              <a:rPr lang="tr-TR" b="1" dirty="0"/>
              <a:t>geçerlikleri askıda olan hukuki işlemler</a:t>
            </a:r>
            <a:r>
              <a:rPr lang="tr-TR" dirty="0"/>
              <a:t> olarak adlandırılmaktadır.</a:t>
            </a:r>
          </a:p>
          <a:p>
            <a:pPr algn="just"/>
            <a:r>
              <a:rPr lang="tr-TR" dirty="0"/>
              <a:t>Sakatlıkları nedeniyle, başlangıçta geçerli olarak hukuki sonuç doğurmayan, ancak sonradan bu sakatlığına dayanarak hukuki işlemi iptal hakkı olan kişilerin, belli bir süre içinde bu hakkını kullanmaması durumunda geriye etkili olarak geçerlik kazanan hukuki işlemler </a:t>
            </a:r>
            <a:r>
              <a:rPr lang="tr-TR" b="1" dirty="0"/>
              <a:t>hükümsüzlükleri askıda olan hukuki işlemler </a:t>
            </a:r>
            <a:r>
              <a:rPr lang="tr-TR" dirty="0"/>
              <a:t>olarak adlandırılmaktadır.</a:t>
            </a:r>
          </a:p>
          <a:p>
            <a:pPr algn="just"/>
            <a:r>
              <a:rPr lang="tr-TR" dirty="0"/>
              <a:t>Bu iki türün yanı sıra, çağdaş hukuk doktrininde </a:t>
            </a:r>
            <a:r>
              <a:rPr lang="tr-TR" b="1" dirty="0"/>
              <a:t>topal hukuki işlemler</a:t>
            </a:r>
            <a:r>
              <a:rPr lang="tr-TR" dirty="0"/>
              <a:t>den bahsedilmektedir. Sakatlığın hukuki işlemi, bu işlemin taraflarından yalnız birisi bakımından hükümsüz kıldığı işlemler bu tür içerisinde yer almaktadır. Topal hukuki işlemler, diğer taraf için sağlam ve geçerli bir hukuki işlem gibi bağlayıcıdır. Hukuki işlemin sakatlığının giderilmesi sonucunda, bağlı olmayan taraf da bağlanır ve işlem, onun için de hukuki sonuç doğurmaya başlar.</a:t>
            </a:r>
          </a:p>
          <a:p>
            <a:pPr algn="just"/>
            <a:endParaRPr lang="tr-TR" dirty="0"/>
          </a:p>
        </p:txBody>
      </p:sp>
    </p:spTree>
    <p:extLst>
      <p:ext uri="{BB962C8B-B14F-4D97-AF65-F5344CB8AC3E}">
        <p14:creationId xmlns:p14="http://schemas.microsoft.com/office/powerpoint/2010/main" val="292054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İşlemlerin Hükümsüzlük Nedenleri</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a:bodyPr>
          <a:lstStyle/>
          <a:p>
            <a:pPr algn="just"/>
            <a:r>
              <a:rPr lang="tr-TR" dirty="0"/>
              <a:t>Klasik Hukuk Dönemi’nde iptal kabiliyeti olan hukuki işlemlerin varlığı bilinmemekteydi. Öte yandan, </a:t>
            </a:r>
            <a:r>
              <a:rPr lang="tr-TR" i="1" dirty="0" err="1"/>
              <a:t>praetor</a:t>
            </a:r>
            <a:r>
              <a:rPr lang="tr-TR" dirty="0" err="1"/>
              <a:t>’ların</a:t>
            </a:r>
            <a:r>
              <a:rPr lang="tr-TR" dirty="0"/>
              <a:t> çabalarıyla hukuktaki bu eksiklik kapatılmaya çalışılmıştır.</a:t>
            </a:r>
          </a:p>
          <a:p>
            <a:pPr algn="just"/>
            <a:r>
              <a:rPr lang="tr-TR" i="1" dirty="0"/>
              <a:t>Iustinianus</a:t>
            </a:r>
            <a:r>
              <a:rPr lang="tr-TR" dirty="0"/>
              <a:t> Dönemi’nde ise iptal kabiliyeti olan hukuki işlemlerin </a:t>
            </a:r>
            <a:r>
              <a:rPr lang="tr-TR"/>
              <a:t>varlığı tanınmıştır.</a:t>
            </a:r>
            <a:endParaRPr lang="tr-TR" i="1" dirty="0"/>
          </a:p>
        </p:txBody>
      </p:sp>
    </p:spTree>
    <p:extLst>
      <p:ext uri="{BB962C8B-B14F-4D97-AF65-F5344CB8AC3E}">
        <p14:creationId xmlns:p14="http://schemas.microsoft.com/office/powerpoint/2010/main" val="179824556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2150</TotalTime>
  <Words>790</Words>
  <Application>Microsoft Office PowerPoint</Application>
  <PresentationFormat>Geniş ekran</PresentationFormat>
  <Paragraphs>45</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Calibri Light</vt:lpstr>
      <vt:lpstr>Geçmişe bakış</vt:lpstr>
      <vt:lpstr>Roma Hukuku (11. hafta)</vt:lpstr>
      <vt:lpstr>Hukuki İşlemlerde Temsil</vt:lpstr>
      <vt:lpstr>Hukuki İşlemlerde Temsil</vt:lpstr>
      <vt:lpstr>Hukuki İşlemlerde Temsil</vt:lpstr>
      <vt:lpstr>Hukuki İşlemlerin Hükümsüzlük Nedenleri</vt:lpstr>
      <vt:lpstr>Hukuki İşlemlerin Butlanı</vt:lpstr>
      <vt:lpstr>Hukuki İşlemlerin İptal Kabiliyeti</vt:lpstr>
      <vt:lpstr>Hukuki İşlemlerin İptal Kabiliyeti</vt:lpstr>
      <vt:lpstr>Hukuki İşlemlerin Hükümsüzlük Nedenleri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55</cp:revision>
  <dcterms:created xsi:type="dcterms:W3CDTF">2020-07-31T15:00:01Z</dcterms:created>
  <dcterms:modified xsi:type="dcterms:W3CDTF">2020-08-16T17:14:15Z</dcterms:modified>
</cp:coreProperties>
</file>