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4DAFD-5F6A-4B45-91A8-D770E6D02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757394-CC37-494E-9BAB-C14C7DB95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8C231C-584C-48AC-8A42-3D322691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65359D-7CCA-402C-B4CC-ABB2CA96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24489A-AD04-4793-9BF9-34CB8272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9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D29776-03F1-4C9B-8C95-B44C0A91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D8D8C1-B20D-4E71-86AD-B4EDB8801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16C959-D43A-4086-9290-BB0941D5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1489D8-6E2A-4A21-A5CF-B1F8E706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A10DAF-D635-4226-A892-960CDD65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55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F840409-F44E-4F45-B551-489125279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CBE8F5D-A230-451E-B6AA-4CF627D3B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B45AD5-CE97-4B9E-92E3-8E5C1E2C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728193-903D-43BF-9ADD-75FC2000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2354A7-056E-4F07-ADED-BF9E4969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6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AB95F8-15DE-491E-843D-46EEFBE5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33BEE9-E789-41BA-936C-DD416DF7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74C621-FB72-4C05-97D7-A7E7876F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E6CF37-602E-4530-85F7-F32865D3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40069A-285D-4610-A4B0-87BEC24A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99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88072F-DF2C-49BD-AFD1-459CA74E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0C5299-8CAD-44BE-B8FD-6D0BF2AF5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008F21-971F-4D5B-8828-D271A37D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2B8492-D8AA-451D-9371-09CFD511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3BD513-4C70-4661-AE3D-E290E282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06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BFAF72-B7CA-4B19-B3FF-B21A8B7B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7C3037-552E-475A-96AA-77D82B1AC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EB4F70-018B-4ECB-B1E0-F17ED382F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8BA2155-F8C4-4559-AEA3-4C3292CC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41ABA5-EDBC-4C66-9AF9-D0310FA0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259A04-3435-4B26-AF50-FEE1F9D8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5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31574A-8F2D-4303-A9D4-58B4DC02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35BB06-DF4A-4BE3-8511-DB27990F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8161AFE-8561-4ADF-822B-68B8DBDE6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6D9F95B-532A-45FE-89BC-44E9B280B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6D00A5C-080A-4BCF-8E8C-F13755B82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53B5C51-97B2-4DFC-84BC-20A6A764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5F588F-43A4-49FD-B74A-46658264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DD20621-BE19-4961-8640-A0A67FA0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55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343521-F347-4BAC-8E4A-4C32FDFD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5F5EAA6-B7B5-4743-92D6-0D14FFF2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53BC24-5430-4386-88D7-CC99672D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1E8DB59-3D67-473C-802E-AD62E32B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8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1A4835E-3742-4919-A9BC-74D645FB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5B6DBB0-B393-4267-8264-CD3232D8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1B963B-9003-4437-9843-18772543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25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60EDBA-ACAD-4C2C-BCCC-B7D263AD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61A2DA-D376-40BC-9F78-97475710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F36C9A1-C1B3-48DA-8E6A-24E5B5AC9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5E6878-6F8F-44C0-A434-90DC2F0F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4E553-F593-45C1-A8BC-9FB1657B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E91F90-1CF6-4F75-B828-F53FC4E5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01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9BAAB-E5B5-406A-874E-D3E489C3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296B92B-3742-41AB-B50C-ED39F076D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569984-457E-425E-AC42-EC8BAA7A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E3ACC0-2A9A-4E64-9A8C-1EC3DC8A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FACAEED-0455-480D-A15F-90271B2C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F96CEE-6387-4019-B255-994DBD4B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11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E8D0D31-91B0-4180-9737-3B9E3083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8445E6-9AFA-42BC-9625-A8D9C08C7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CE23E8-CF9A-477E-84E8-37B6B2EF5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377C-7537-400F-82E4-73785F9E7176}" type="datetimeFigureOut">
              <a:rPr lang="tr-TR" smtClean="0"/>
              <a:t>27.12.2023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1D56D5-C635-4272-A478-01DD408F0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9AA14B-4055-4591-BD34-A87B8BFCA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058D8-4A53-40AC-AF77-7B4960131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89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AB494FF-75A2-4800-A61A-6CB7DCEE75D2}"/>
              </a:ext>
            </a:extLst>
          </p:cNvPr>
          <p:cNvSpPr txBox="1"/>
          <p:nvPr/>
        </p:nvSpPr>
        <p:spPr>
          <a:xfrm>
            <a:off x="2026024" y="950259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 err="1"/>
              <a:t>Jack</a:t>
            </a:r>
            <a:endParaRPr lang="tr-TR" sz="54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D1798CB-BCFE-4655-8D45-C11A00E0BB52}"/>
              </a:ext>
            </a:extLst>
          </p:cNvPr>
          <p:cNvSpPr txBox="1"/>
          <p:nvPr/>
        </p:nvSpPr>
        <p:spPr>
          <a:xfrm>
            <a:off x="8104095" y="950259"/>
            <a:ext cx="190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err="1"/>
              <a:t>Jenny</a:t>
            </a:r>
            <a:endParaRPr lang="tr-TR" sz="54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9AE88A4-B89A-4F80-9241-2BC4CB41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78" y="2039470"/>
            <a:ext cx="3891331" cy="277905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22EA3E4-BBE0-443F-A594-B2BEA9D78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22" y="2039470"/>
            <a:ext cx="4500500" cy="27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37194E-4D86-43B1-8C81-168F0317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04" y="1860176"/>
            <a:ext cx="2367866" cy="355002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5691BFF-EE3C-4D14-AD42-D1D050666A8E}"/>
              </a:ext>
            </a:extLst>
          </p:cNvPr>
          <p:cNvSpPr txBox="1"/>
          <p:nvPr/>
        </p:nvSpPr>
        <p:spPr>
          <a:xfrm>
            <a:off x="2279537" y="936846"/>
            <a:ext cx="164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 err="1"/>
              <a:t>Mule</a:t>
            </a:r>
            <a:endParaRPr lang="tr-TR" sz="5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BC9BDDD-DE7D-4162-AEA2-435D2503A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48" y="1860175"/>
            <a:ext cx="4428879" cy="355002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A6ED5D3-C7F1-4DEB-B0A6-C74DE8F103BD}"/>
              </a:ext>
            </a:extLst>
          </p:cNvPr>
          <p:cNvSpPr txBox="1"/>
          <p:nvPr/>
        </p:nvSpPr>
        <p:spPr>
          <a:xfrm>
            <a:off x="6725468" y="936845"/>
            <a:ext cx="4051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 err="1"/>
              <a:t>Hinny</a:t>
            </a:r>
            <a:r>
              <a:rPr lang="tr-TR" sz="5400" dirty="0"/>
              <a:t> (Bardo)</a:t>
            </a:r>
          </a:p>
        </p:txBody>
      </p:sp>
    </p:spTree>
    <p:extLst>
      <p:ext uri="{BB962C8B-B14F-4D97-AF65-F5344CB8AC3E}">
        <p14:creationId xmlns:p14="http://schemas.microsoft.com/office/powerpoint/2010/main" val="255019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CD70A-C61E-44A4-B27A-D2108DC2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Jenny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FF7826-6BD9-43CF-8437-ADA492C0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u="sng" dirty="0" err="1"/>
              <a:t>Puberty</a:t>
            </a:r>
            <a:r>
              <a:rPr lang="tr-TR" u="sng" dirty="0"/>
              <a:t>:</a:t>
            </a:r>
            <a:r>
              <a:rPr lang="tr-TR" dirty="0"/>
              <a:t> 1-2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old</a:t>
            </a:r>
            <a:endParaRPr lang="tr-TR" dirty="0"/>
          </a:p>
          <a:p>
            <a:pPr marL="0" indent="0">
              <a:buNone/>
            </a:pPr>
            <a:r>
              <a:rPr lang="tr-TR" u="sng" dirty="0" err="1"/>
              <a:t>Seasonality</a:t>
            </a:r>
            <a:r>
              <a:rPr lang="tr-TR" u="sng" dirty="0"/>
              <a:t>: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mare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	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ovulation</a:t>
            </a:r>
            <a:r>
              <a:rPr lang="tr-TR" dirty="0"/>
              <a:t> </a:t>
            </a:r>
            <a:r>
              <a:rPr lang="tr-TR" dirty="0" err="1"/>
              <a:t>incidence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fall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		</a:t>
            </a:r>
            <a:r>
              <a:rPr lang="tr-TR" dirty="0" err="1"/>
              <a:t>prolonged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shortened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tr-TR" dirty="0"/>
              <a:t> </a:t>
            </a:r>
            <a:r>
              <a:rPr lang="tr-TR" dirty="0" err="1"/>
              <a:t>cycle</a:t>
            </a:r>
            <a:r>
              <a:rPr lang="tr-TR" dirty="0"/>
              <a:t> in </a:t>
            </a:r>
            <a:r>
              <a:rPr lang="tr-TR" dirty="0" err="1"/>
              <a:t>summer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		</a:t>
            </a:r>
            <a:r>
              <a:rPr lang="tr-TR" dirty="0" err="1"/>
              <a:t>shorter</a:t>
            </a:r>
            <a:r>
              <a:rPr lang="tr-TR" dirty="0"/>
              <a:t> </a:t>
            </a:r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tr-TR" dirty="0"/>
              <a:t> in </a:t>
            </a:r>
            <a:r>
              <a:rPr lang="tr-TR" dirty="0" err="1"/>
              <a:t>summer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u="sng" dirty="0" err="1"/>
              <a:t>Reproductive</a:t>
            </a:r>
            <a:r>
              <a:rPr lang="tr-TR" u="sng" dirty="0"/>
              <a:t> </a:t>
            </a:r>
            <a:r>
              <a:rPr lang="tr-TR" u="sng" dirty="0" err="1"/>
              <a:t>system</a:t>
            </a:r>
            <a:r>
              <a:rPr lang="tr-TR" u="sng" dirty="0"/>
              <a:t> </a:t>
            </a:r>
            <a:r>
              <a:rPr lang="tr-TR" u="sng" dirty="0" err="1"/>
              <a:t>organs</a:t>
            </a:r>
            <a:r>
              <a:rPr lang="tr-TR" u="sng" dirty="0"/>
              <a:t>: </a:t>
            </a:r>
            <a:r>
              <a:rPr lang="tr-TR" dirty="0" err="1"/>
              <a:t>almost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mares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					</a:t>
            </a:r>
            <a:r>
              <a:rPr lang="tr-TR" u="sng" dirty="0" err="1"/>
              <a:t>longer</a:t>
            </a:r>
            <a:r>
              <a:rPr lang="tr-TR" dirty="0"/>
              <a:t> but </a:t>
            </a:r>
            <a:r>
              <a:rPr lang="tr-TR" u="sng" dirty="0" err="1"/>
              <a:t>thinner</a:t>
            </a:r>
            <a:r>
              <a:rPr lang="tr-TR" dirty="0"/>
              <a:t> </a:t>
            </a:r>
            <a:r>
              <a:rPr lang="tr-TR" dirty="0" err="1"/>
              <a:t>cervix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					</a:t>
            </a:r>
            <a:r>
              <a:rPr lang="tr-TR" u="sng" dirty="0" err="1"/>
              <a:t>prominent</a:t>
            </a:r>
            <a:r>
              <a:rPr lang="tr-TR" dirty="0"/>
              <a:t> </a:t>
            </a:r>
            <a:r>
              <a:rPr lang="tr-TR" dirty="0" err="1"/>
              <a:t>fornix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021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088A6B-29A4-45B8-8234-9FF3D19F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Jenny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AA712E-83D2-4589-B90C-72A651118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err="1"/>
              <a:t>Estrus</a:t>
            </a:r>
            <a:r>
              <a:rPr lang="tr-TR" u="sng" dirty="0"/>
              <a:t> </a:t>
            </a:r>
            <a:r>
              <a:rPr lang="tr-TR" u="sng" dirty="0" err="1"/>
              <a:t>cycle</a:t>
            </a:r>
            <a:r>
              <a:rPr lang="tr-TR" u="sng" dirty="0"/>
              <a:t>; </a:t>
            </a:r>
            <a:r>
              <a:rPr lang="tr-TR" dirty="0"/>
              <a:t>23-30 </a:t>
            </a:r>
            <a:r>
              <a:rPr lang="tr-TR" dirty="0" err="1"/>
              <a:t>days</a:t>
            </a:r>
            <a:r>
              <a:rPr lang="tr-TR" dirty="0"/>
              <a:t> (20-40)</a:t>
            </a:r>
          </a:p>
          <a:p>
            <a:pPr marL="0" indent="0">
              <a:buNone/>
            </a:pPr>
            <a:r>
              <a:rPr lang="tr-TR" u="sng" dirty="0" err="1"/>
              <a:t>Estrus</a:t>
            </a:r>
            <a:r>
              <a:rPr lang="tr-TR" u="sng" dirty="0"/>
              <a:t>;</a:t>
            </a:r>
            <a:r>
              <a:rPr lang="tr-TR" dirty="0"/>
              <a:t> 6-9 </a:t>
            </a:r>
            <a:r>
              <a:rPr lang="tr-TR" dirty="0" err="1"/>
              <a:t>days</a:t>
            </a:r>
            <a:endParaRPr lang="tr-TR" dirty="0"/>
          </a:p>
          <a:p>
            <a:pPr marL="0" indent="0">
              <a:buNone/>
            </a:pPr>
            <a:r>
              <a:rPr lang="tr-TR" u="sng" dirty="0" err="1"/>
              <a:t>Ovulation</a:t>
            </a:r>
            <a:r>
              <a:rPr lang="tr-TR" u="sng" dirty="0"/>
              <a:t>;</a:t>
            </a:r>
            <a:r>
              <a:rPr lang="tr-TR" dirty="0"/>
              <a:t> 5-7 </a:t>
            </a:r>
            <a:r>
              <a:rPr lang="tr-TR" dirty="0" err="1"/>
              <a:t>days</a:t>
            </a:r>
            <a:r>
              <a:rPr lang="tr-TR" dirty="0"/>
              <a:t> (48 </a:t>
            </a:r>
            <a:r>
              <a:rPr lang="tr-TR" dirty="0" err="1"/>
              <a:t>hours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estrus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 err="1"/>
              <a:t>Preovulator</a:t>
            </a:r>
            <a:r>
              <a:rPr lang="tr-TR" dirty="0"/>
              <a:t> </a:t>
            </a:r>
            <a:r>
              <a:rPr lang="tr-TR" dirty="0" err="1"/>
              <a:t>follicle</a:t>
            </a:r>
            <a:r>
              <a:rPr lang="tr-TR" dirty="0"/>
              <a:t> </a:t>
            </a:r>
            <a:r>
              <a:rPr lang="tr-TR" dirty="0" err="1"/>
              <a:t>diameter</a:t>
            </a:r>
            <a:r>
              <a:rPr lang="tr-TR" dirty="0"/>
              <a:t> is </a:t>
            </a:r>
            <a:r>
              <a:rPr lang="tr-TR" u="sng" dirty="0"/>
              <a:t>2,5-3,5 cm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Estrus</a:t>
            </a:r>
            <a:r>
              <a:rPr lang="tr-TR" dirty="0"/>
              <a:t> </a:t>
            </a:r>
            <a:r>
              <a:rPr lang="tr-TR" dirty="0" err="1"/>
              <a:t>signs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mare</a:t>
            </a:r>
            <a:r>
              <a:rPr lang="tr-TR" dirty="0"/>
              <a:t>;</a:t>
            </a:r>
          </a:p>
          <a:p>
            <a:pPr marL="0" indent="0">
              <a:buNone/>
            </a:pPr>
            <a:r>
              <a:rPr lang="en-US" dirty="0"/>
              <a:t>mouth clapping behavior appears</a:t>
            </a:r>
            <a:r>
              <a:rPr lang="tr-TR" dirty="0"/>
              <a:t> </a:t>
            </a:r>
            <a:r>
              <a:rPr lang="en-US" dirty="0"/>
              <a:t>more common and consistent than clitoral winking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9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946074-CF88-47B8-8D60-86118F13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Jenny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55C6C9-9283-4C95-AA30-66328230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Pregnancy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372-374 </a:t>
            </a:r>
            <a:r>
              <a:rPr lang="tr-TR" dirty="0" err="1"/>
              <a:t>days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Embryo</a:t>
            </a:r>
            <a:r>
              <a:rPr lang="tr-TR" dirty="0"/>
              <a:t> is mobile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13-18 </a:t>
            </a:r>
            <a:r>
              <a:rPr lang="tr-TR" dirty="0" err="1"/>
              <a:t>days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Foal</a:t>
            </a:r>
            <a:r>
              <a:rPr lang="tr-TR" dirty="0"/>
              <a:t> </a:t>
            </a:r>
            <a:r>
              <a:rPr lang="tr-TR" dirty="0" err="1"/>
              <a:t>heat</a:t>
            </a:r>
            <a:r>
              <a:rPr lang="tr-TR" dirty="0"/>
              <a:t> </a:t>
            </a:r>
            <a:r>
              <a:rPr lang="tr-TR" dirty="0" err="1"/>
              <a:t>could</a:t>
            </a:r>
            <a:r>
              <a:rPr lang="tr-TR" dirty="0"/>
              <a:t> </a:t>
            </a:r>
            <a:r>
              <a:rPr lang="tr-TR" dirty="0" err="1"/>
              <a:t>occur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5-13 </a:t>
            </a:r>
            <a:r>
              <a:rPr lang="tr-TR" dirty="0" err="1"/>
              <a:t>days</a:t>
            </a:r>
            <a:r>
              <a:rPr lang="tr-TR" dirty="0"/>
              <a:t> </a:t>
            </a:r>
            <a:r>
              <a:rPr lang="tr-TR" dirty="0" err="1"/>
              <a:t>postpartum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146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9579CA-928B-4F54-8769-7EEBE6C9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Jack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86D05F-8126-43BA-882F-DAEA6920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1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/>
              <a:t>Puberty</a:t>
            </a:r>
            <a:r>
              <a:rPr lang="tr-TR" dirty="0"/>
              <a:t>: 1-2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old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Longer</a:t>
            </a:r>
            <a:r>
              <a:rPr lang="tr-TR" dirty="0"/>
              <a:t> penis,</a:t>
            </a:r>
          </a:p>
          <a:p>
            <a:pPr marL="0" indent="0">
              <a:buNone/>
            </a:pPr>
            <a:r>
              <a:rPr lang="tr-TR" dirty="0" err="1"/>
              <a:t>Larger</a:t>
            </a:r>
            <a:r>
              <a:rPr lang="tr-TR" dirty="0"/>
              <a:t> </a:t>
            </a:r>
            <a:r>
              <a:rPr lang="tr-TR" dirty="0" err="1"/>
              <a:t>testicles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stallions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Longer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aggressive</a:t>
            </a:r>
            <a:r>
              <a:rPr lang="tr-TR" dirty="0"/>
              <a:t> </a:t>
            </a:r>
            <a:r>
              <a:rPr lang="tr-TR" dirty="0" err="1"/>
              <a:t>mounting</a:t>
            </a:r>
            <a:r>
              <a:rPr lang="tr-TR" dirty="0"/>
              <a:t> </a:t>
            </a:r>
            <a:r>
              <a:rPr lang="tr-TR" dirty="0" err="1"/>
              <a:t>behaviors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30 </a:t>
            </a:r>
            <a:r>
              <a:rPr lang="tr-TR" dirty="0" err="1"/>
              <a:t>minutes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Jacks</a:t>
            </a:r>
            <a:r>
              <a:rPr lang="tr-TR" dirty="0"/>
              <a:t> </a:t>
            </a:r>
            <a:r>
              <a:rPr lang="en-US" dirty="0"/>
              <a:t>may continue to pursue and</a:t>
            </a:r>
            <a:r>
              <a:rPr lang="tr-TR" dirty="0"/>
              <a:t> </a:t>
            </a:r>
            <a:r>
              <a:rPr lang="en-US" dirty="0"/>
              <a:t>mount jennies in diestrus, even after being kicked</a:t>
            </a:r>
            <a:r>
              <a:rPr lang="tr-TR" dirty="0"/>
              <a:t> </a:t>
            </a:r>
            <a:r>
              <a:rPr lang="en-US" dirty="0"/>
              <a:t>repeatedly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06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A8AE27-2167-4B43-BE45-78C1F9BD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Jack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BE4021-456E-443C-8035-DED1F351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u="sng" dirty="0" err="1"/>
              <a:t>Ejaculate</a:t>
            </a:r>
            <a:r>
              <a:rPr lang="tr-TR" u="sng" dirty="0"/>
              <a:t>:</a:t>
            </a:r>
            <a:r>
              <a:rPr lang="tr-TR" dirty="0"/>
              <a:t> 10-80 </a:t>
            </a:r>
            <a:r>
              <a:rPr lang="tr-TR" dirty="0" err="1"/>
              <a:t>mL</a:t>
            </a:r>
            <a:endParaRPr lang="tr-TR" dirty="0"/>
          </a:p>
          <a:p>
            <a:pPr marL="0" indent="0">
              <a:buNone/>
            </a:pPr>
            <a:r>
              <a:rPr lang="tr-TR" u="sng" dirty="0" err="1"/>
              <a:t>Concentration</a:t>
            </a:r>
            <a:r>
              <a:rPr lang="tr-TR" u="sng" dirty="0"/>
              <a:t>:</a:t>
            </a:r>
            <a:r>
              <a:rPr lang="tr-TR" dirty="0"/>
              <a:t> 10 x 10⁹ </a:t>
            </a:r>
            <a:r>
              <a:rPr lang="tr-TR" dirty="0" err="1"/>
              <a:t>spz</a:t>
            </a:r>
            <a:r>
              <a:rPr lang="tr-TR" dirty="0"/>
              <a:t>/</a:t>
            </a:r>
            <a:r>
              <a:rPr lang="tr-TR" dirty="0" err="1"/>
              <a:t>Ejaculate</a:t>
            </a:r>
            <a:endParaRPr lang="tr-TR" dirty="0"/>
          </a:p>
          <a:p>
            <a:pPr marL="0" indent="0">
              <a:buNone/>
            </a:pPr>
            <a:r>
              <a:rPr lang="tr-TR" u="sng" dirty="0"/>
              <a:t>pH:</a:t>
            </a:r>
            <a:r>
              <a:rPr lang="tr-TR" dirty="0"/>
              <a:t> 7,6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High </a:t>
            </a:r>
            <a:r>
              <a:rPr lang="tr-TR" dirty="0" err="1"/>
              <a:t>motility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viability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/>
              <a:t>Although</a:t>
            </a:r>
            <a:r>
              <a:rPr lang="tr-TR" dirty="0"/>
              <a:t> </a:t>
            </a:r>
            <a:r>
              <a:rPr lang="en-US" dirty="0"/>
              <a:t>some seasonal differences in libido are observed,</a:t>
            </a:r>
            <a:r>
              <a:rPr lang="tr-TR" dirty="0"/>
              <a:t> </a:t>
            </a:r>
            <a:r>
              <a:rPr lang="en-US" dirty="0"/>
              <a:t>little or no alteration in</a:t>
            </a:r>
            <a:r>
              <a:rPr lang="tr-TR" dirty="0"/>
              <a:t> </a:t>
            </a:r>
            <a:r>
              <a:rPr lang="en-US" dirty="0"/>
              <a:t>seminal parameters during the winter months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23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236</Words>
  <Application>Microsoft Office PowerPoint</Application>
  <PresentationFormat>Geniş ekran</PresentationFormat>
  <Paragraphs>45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Jenny</vt:lpstr>
      <vt:lpstr>Jenny</vt:lpstr>
      <vt:lpstr>Jenny</vt:lpstr>
      <vt:lpstr>Jack</vt:lpstr>
      <vt:lpstr>Jack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Tuna Olgaç</dc:creator>
  <cp:lastModifiedBy>Tuna Olgaç</cp:lastModifiedBy>
  <cp:revision>6</cp:revision>
  <dcterms:created xsi:type="dcterms:W3CDTF">2023-12-27T12:36:07Z</dcterms:created>
  <dcterms:modified xsi:type="dcterms:W3CDTF">2023-12-27T13:21:49Z</dcterms:modified>
</cp:coreProperties>
</file>