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58"/>
  </p:notesMasterIdLst>
  <p:sldIdLst>
    <p:sldId id="256" r:id="rId4"/>
    <p:sldId id="342" r:id="rId5"/>
    <p:sldId id="367" r:id="rId6"/>
    <p:sldId id="387" r:id="rId7"/>
    <p:sldId id="265" r:id="rId8"/>
    <p:sldId id="343" r:id="rId9"/>
    <p:sldId id="308" r:id="rId10"/>
    <p:sldId id="338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40" r:id="rId24"/>
    <p:sldId id="306" r:id="rId25"/>
    <p:sldId id="368" r:id="rId26"/>
    <p:sldId id="369" r:id="rId27"/>
    <p:sldId id="358" r:id="rId28"/>
    <p:sldId id="370" r:id="rId29"/>
    <p:sldId id="371" r:id="rId30"/>
    <p:sldId id="372" r:id="rId31"/>
    <p:sldId id="373" r:id="rId32"/>
    <p:sldId id="374" r:id="rId33"/>
    <p:sldId id="359" r:id="rId34"/>
    <p:sldId id="360" r:id="rId35"/>
    <p:sldId id="361" r:id="rId36"/>
    <p:sldId id="362" r:id="rId37"/>
    <p:sldId id="363" r:id="rId38"/>
    <p:sldId id="364" r:id="rId39"/>
    <p:sldId id="365" r:id="rId40"/>
    <p:sldId id="366" r:id="rId41"/>
    <p:sldId id="292" r:id="rId42"/>
    <p:sldId id="317" r:id="rId43"/>
    <p:sldId id="375" r:id="rId44"/>
    <p:sldId id="376" r:id="rId45"/>
    <p:sldId id="377" r:id="rId46"/>
    <p:sldId id="378" r:id="rId47"/>
    <p:sldId id="380" r:id="rId48"/>
    <p:sldId id="381" r:id="rId49"/>
    <p:sldId id="382" r:id="rId50"/>
    <p:sldId id="384" r:id="rId51"/>
    <p:sldId id="383" r:id="rId52"/>
    <p:sldId id="385" r:id="rId53"/>
    <p:sldId id="386" r:id="rId54"/>
    <p:sldId id="388" r:id="rId55"/>
    <p:sldId id="389" r:id="rId56"/>
    <p:sldId id="321" r:id="rId5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51848-6650-4394-BC36-BFC51A12915A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98CF3-5554-4E8E-8492-7CAF0A0E1D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436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6B383F5-538B-48DB-BB40-036662B5B45C}" type="slidenum">
              <a:rPr lang="tr-TR" smtClean="0">
                <a:latin typeface="Times New Roman" pitchFamily="18" charset="0"/>
              </a:rPr>
              <a:pPr/>
              <a:t>8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7763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tr-TR" dirty="0" err="1" smtClean="0"/>
              <a:t>Kollapsla</a:t>
            </a:r>
            <a:r>
              <a:rPr lang="tr-TR" dirty="0" smtClean="0"/>
              <a:t> seyreden form HIV ile ilişkili olabilir. </a:t>
            </a:r>
            <a:r>
              <a:rPr lang="tr-TR" dirty="0" err="1" smtClean="0"/>
              <a:t>Prognozu</a:t>
            </a:r>
            <a:r>
              <a:rPr lang="tr-TR" dirty="0" smtClean="0"/>
              <a:t> en kötü olandır.</a:t>
            </a:r>
          </a:p>
          <a:p>
            <a:r>
              <a:rPr lang="tr-TR" dirty="0" smtClean="0"/>
              <a:t>Tip varyantının </a:t>
            </a:r>
            <a:r>
              <a:rPr lang="tr-TR" dirty="0" err="1" smtClean="0"/>
              <a:t>kortikosteroid</a:t>
            </a:r>
            <a:r>
              <a:rPr lang="tr-TR" dirty="0" smtClean="0"/>
              <a:t> yanıtı daha iyi.</a:t>
            </a:r>
          </a:p>
          <a:p>
            <a:endParaRPr lang="tr-TR" dirty="0" smtClean="0"/>
          </a:p>
        </p:txBody>
      </p:sp>
      <p:sp>
        <p:nvSpPr>
          <p:cNvPr id="117764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A71D871-DB91-4E47-B324-8C94EA8C4CB6}" type="slidenum">
              <a:rPr lang="tr-TR" smtClean="0">
                <a:latin typeface="Times New Roman" pitchFamily="18" charset="0"/>
              </a:rPr>
              <a:pPr/>
              <a:t>13</a:t>
            </a:fld>
            <a:endParaRPr lang="tr-T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478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60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23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244B045-B381-44D1-961E-F5F0454C15E8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33531B64-4349-496E-9185-CBB9A8B6C543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313447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3E66F56-994C-432E-8020-236F05243FD4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B0FC5977-C234-4E11-B8C2-60C09EA26E6E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3368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F090411-894A-4694-836F-E1CE4502A2DA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EBCDF7D0-E6CC-4D35-A714-2E585AAF18C9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61797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2A12F64-C1CE-4C83-A20E-76CEC07B651C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349E85B-54D5-4591-91B1-57E5627170C9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88542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0DE1BC5-2931-4A86-BFBE-317531468168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99AD3DE-36B9-4B34-9827-01A7206BDE2D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485412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D595978-019E-4600-9FD9-9C2141A536D6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7DBF752D-9B7F-4292-B3D6-648A2081473E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99920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32E55A8-8A67-4AC4-82A3-9255C72EE370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80A4F3C-B6FC-413E-BC07-CC8C2E2BC9E8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68995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3872B08-39D2-40D7-81D6-D1916D47DDCE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D1AB1006-F57D-49C5-BCCA-B2288F69DE7B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3846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5505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C952B67-A2CE-4BFF-8B23-13B4EB0D9CC3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B184768-4766-4856-A8E6-5B109DF5B45A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15993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27B5778-5CAA-4A94-9563-E008F29F329F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B61AB9F1-3098-4814-A04A-C5ECE01EA3DE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03881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12F2AE0-D321-4101-8BDC-3A3CEF1F00B7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9AB3F813-72E3-45A2-9FA7-9652B9212B9E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5110801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806" y="802300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7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1" y="329311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5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3392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7" y="1847088"/>
            <a:ext cx="96075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815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41" y="1756130"/>
            <a:ext cx="8643155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65" y="3806235"/>
            <a:ext cx="8630447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65" y="3804985"/>
            <a:ext cx="863044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193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92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9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7" y="1847088"/>
            <a:ext cx="96075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3407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2" y="80420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8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75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3" y="202304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3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7" y="1847088"/>
            <a:ext cx="96075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090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7" y="1847088"/>
            <a:ext cx="96075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9476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137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3606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3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6" y="798974"/>
            <a:ext cx="6012471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2" y="320553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1" y="3205491"/>
            <a:ext cx="326949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426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8" y="48221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7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8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31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409" y="546989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3" y="318642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409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472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7" y="1847088"/>
            <a:ext cx="96075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0279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37" y="799013"/>
            <a:ext cx="1615743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98" y="799013"/>
            <a:ext cx="7828831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901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67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51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42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32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12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28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71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79F77-4E0E-44EF-9BC0-CD2C1C310654}" type="datetimeFigureOut">
              <a:rPr lang="tr-TR" smtClean="0"/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59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Başlık Yer Tutucusu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başlık stili için tıklatın</a:t>
            </a:r>
          </a:p>
        </p:txBody>
      </p:sp>
      <p:sp>
        <p:nvSpPr>
          <p:cNvPr id="4099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düzenlemek için tıklatın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ACFB4AB8-B736-46A5-BB2A-E792BB3DC55A}" type="datetimeFigureOut">
              <a:rPr lang="tr-TR"/>
              <a:pPr>
                <a:defRPr/>
              </a:pPr>
              <a:t>15.09.2019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ABF44AD-C557-454A-B6AB-808A35034D9D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62850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82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81" y="80455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81" y="2015734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41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11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1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41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03512" y="1700809"/>
            <a:ext cx="8640960" cy="2016223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PRİMER GLOMERÜLER HASTALIKLAR (MCD, FSGS, MN ve MPGN)</a:t>
            </a:r>
            <a:b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(APSGN,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IgA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Nefropatisi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ve RPGN)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Dr.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Şule Şengül</a:t>
            </a:r>
          </a:p>
          <a:p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Nefroloji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Bilim Dalı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390550"/>
            <a:ext cx="12382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37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9" name="Rectangle 3"/>
          <p:cNvSpPr>
            <a:spLocks noChangeArrowheads="1"/>
          </p:cNvSpPr>
          <p:nvPr/>
        </p:nvSpPr>
        <p:spPr bwMode="auto">
          <a:xfrm>
            <a:off x="1631950" y="2863850"/>
            <a:ext cx="3817938" cy="3805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5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SEKONDER NEDENLER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u="sng" dirty="0" err="1">
                <a:solidFill>
                  <a:schemeClr val="bg2">
                    <a:lumMod val="25000"/>
                  </a:schemeClr>
                </a:solidFill>
              </a:rPr>
              <a:t>Hodgkin</a:t>
            </a:r>
            <a:r>
              <a:rPr lang="tr-TR" sz="2500" b="1" u="sng" dirty="0">
                <a:solidFill>
                  <a:schemeClr val="bg2">
                    <a:lumMod val="25000"/>
                  </a:schemeClr>
                </a:solidFill>
              </a:rPr>
              <a:t> hastalığı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Lösemi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u="sng" dirty="0">
                <a:solidFill>
                  <a:schemeClr val="bg2">
                    <a:lumMod val="25000"/>
                  </a:schemeClr>
                </a:solidFill>
              </a:rPr>
              <a:t>NSAI ilaçlar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, altın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Lityum, interferon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Viral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ve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parazitik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inf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Allerjik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olaylar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u="sng" dirty="0" err="1">
                <a:solidFill>
                  <a:schemeClr val="bg2">
                    <a:lumMod val="25000"/>
                  </a:schemeClr>
                </a:solidFill>
              </a:rPr>
              <a:t>Maligniteler</a:t>
            </a:r>
            <a:endParaRPr lang="tr-TR" sz="2500" b="1" u="sng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lnSpc>
                <a:spcPct val="55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9380" name="Rectangle 4"/>
          <p:cNvSpPr>
            <a:spLocks noChangeArrowheads="1"/>
          </p:cNvSpPr>
          <p:nvPr/>
        </p:nvSpPr>
        <p:spPr bwMode="auto">
          <a:xfrm>
            <a:off x="5665789" y="1905000"/>
            <a:ext cx="4822825" cy="476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FFFF66"/>
              </a:buClr>
              <a:buSzPct val="85000"/>
              <a:defRPr/>
            </a:pPr>
            <a:r>
              <a:rPr lang="tr-TR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	</a:t>
            </a:r>
            <a:r>
              <a:rPr lang="tr-TR" sz="26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HİSTOPATOLOJİ</a:t>
            </a:r>
          </a:p>
          <a:p>
            <a:pPr marL="342900" indent="-342900">
              <a:spcBef>
                <a:spcPct val="20000"/>
              </a:spcBef>
              <a:buClr>
                <a:srgbClr val="FFFF66"/>
              </a:buClr>
              <a:buSzPct val="85000"/>
              <a:defRPr/>
            </a:pPr>
            <a:r>
              <a:rPr lang="tr-TR" sz="2600" b="1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tr-TR" sz="2600" b="1" dirty="0">
                <a:solidFill>
                  <a:schemeClr val="bg2">
                    <a:lumMod val="50000"/>
                  </a:schemeClr>
                </a:solidFill>
              </a:rPr>
              <a:t>Nil hastalığı ya da minimal değişiklik hastalığı olarak adlandırılmasının nedeni:</a:t>
            </a:r>
          </a:p>
          <a:p>
            <a:pPr marL="342900" indent="-342900">
              <a:spcBef>
                <a:spcPct val="20000"/>
              </a:spcBef>
              <a:buClr>
                <a:srgbClr val="FFFF66"/>
              </a:buClr>
              <a:buSzPct val="85000"/>
              <a:defRPr/>
            </a:pPr>
            <a:r>
              <a:rPr lang="tr-TR" sz="2600" b="1" dirty="0">
                <a:solidFill>
                  <a:schemeClr val="bg2">
                    <a:lumMod val="50000"/>
                  </a:schemeClr>
                </a:solidFill>
              </a:rPr>
              <a:t>IM: Normal veya minimal  değişiklikler</a:t>
            </a:r>
          </a:p>
          <a:p>
            <a:pPr marL="342900" indent="-342900">
              <a:spcBef>
                <a:spcPct val="20000"/>
              </a:spcBef>
              <a:buClr>
                <a:srgbClr val="FFFF66"/>
              </a:buClr>
              <a:buSzPct val="85000"/>
              <a:defRPr/>
            </a:pPr>
            <a:r>
              <a:rPr lang="tr-TR" sz="2600" b="1" dirty="0">
                <a:solidFill>
                  <a:schemeClr val="bg2">
                    <a:lumMod val="50000"/>
                  </a:schemeClr>
                </a:solidFill>
              </a:rPr>
              <a:t>IF: </a:t>
            </a:r>
            <a:r>
              <a:rPr lang="tr-TR" sz="2600" b="1" dirty="0" err="1">
                <a:solidFill>
                  <a:schemeClr val="bg2">
                    <a:lumMod val="50000"/>
                  </a:schemeClr>
                </a:solidFill>
              </a:rPr>
              <a:t>İmmün</a:t>
            </a:r>
            <a:r>
              <a:rPr lang="tr-TR" sz="2600" b="1" dirty="0">
                <a:solidFill>
                  <a:schemeClr val="bg2">
                    <a:lumMod val="50000"/>
                  </a:schemeClr>
                </a:solidFill>
              </a:rPr>
              <a:t> depolanma yok veya minimal</a:t>
            </a:r>
          </a:p>
          <a:p>
            <a:pPr marL="342900" indent="-342900">
              <a:spcBef>
                <a:spcPct val="20000"/>
              </a:spcBef>
              <a:buClr>
                <a:srgbClr val="FFFF66"/>
              </a:buClr>
              <a:buSzPct val="85000"/>
              <a:defRPr/>
            </a:pPr>
            <a:r>
              <a:rPr lang="tr-TR" sz="2600" b="1" dirty="0">
                <a:solidFill>
                  <a:schemeClr val="bg2">
                    <a:lumMod val="25000"/>
                  </a:schemeClr>
                </a:solidFill>
              </a:rPr>
              <a:t>EM: </a:t>
            </a:r>
            <a:r>
              <a:rPr lang="tr-TR" sz="2600" b="1" dirty="0" err="1">
                <a:solidFill>
                  <a:schemeClr val="bg2">
                    <a:lumMod val="25000"/>
                  </a:schemeClr>
                </a:solidFill>
              </a:rPr>
              <a:t>Epitelyal</a:t>
            </a:r>
            <a:r>
              <a:rPr lang="tr-TR" sz="2600" b="1" dirty="0">
                <a:solidFill>
                  <a:schemeClr val="bg2">
                    <a:lumMod val="25000"/>
                  </a:schemeClr>
                </a:solidFill>
              </a:rPr>
              <a:t> hücrelerin ayaksı çıkıntılarında füzyon</a:t>
            </a:r>
          </a:p>
        </p:txBody>
      </p:sp>
      <p:sp>
        <p:nvSpPr>
          <p:cNvPr id="65540" name="Rectangle 5"/>
          <p:cNvSpPr>
            <a:spLocks noChangeArrowheads="1"/>
          </p:cNvSpPr>
          <p:nvPr/>
        </p:nvSpPr>
        <p:spPr bwMode="auto">
          <a:xfrm>
            <a:off x="1524000" y="549276"/>
            <a:ext cx="9144000" cy="854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en-AU" sz="4000" b="1" dirty="0">
                <a:solidFill>
                  <a:srgbClr val="0033CC"/>
                </a:solidFill>
              </a:rPr>
              <a:t>M</a:t>
            </a:r>
            <a:r>
              <a:rPr lang="tr-TR" sz="4000" b="1" dirty="0">
                <a:solidFill>
                  <a:srgbClr val="0033CC"/>
                </a:solidFill>
              </a:rPr>
              <a:t>DH (MCD)</a:t>
            </a:r>
            <a:endParaRPr lang="en-AU" sz="4000" dirty="0">
              <a:solidFill>
                <a:srgbClr val="0033CC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62114" y="1916114"/>
            <a:ext cx="3787775" cy="523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Ø"/>
              <a:defRPr/>
            </a:pP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İdiyopatik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493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animBg="1"/>
      <p:bldP spid="2293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3" name="Rectangle 3"/>
          <p:cNvSpPr>
            <a:spLocks noChangeArrowheads="1"/>
          </p:cNvSpPr>
          <p:nvPr/>
        </p:nvSpPr>
        <p:spPr bwMode="auto">
          <a:xfrm>
            <a:off x="6286500" y="2266950"/>
            <a:ext cx="499407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tr-TR" sz="25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tr-TR" sz="25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0000"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SzPct val="90000"/>
              <a:buFont typeface="Monotype Sorts" pitchFamily="2" charset="2"/>
              <a:buChar char="l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Spontan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remisyon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oranı  % 50’ye varabilir</a:t>
            </a: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SzPct val="90000"/>
              <a:buFont typeface="Monotype Sorts" pitchFamily="2" charset="2"/>
              <a:buChar char="l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SDBY olasılığı çocuklarda % 5, erişkinlerde biraz daha yüksek</a:t>
            </a:r>
          </a:p>
        </p:txBody>
      </p:sp>
      <p:sp>
        <p:nvSpPr>
          <p:cNvPr id="230404" name="AutoShape 4"/>
          <p:cNvSpPr>
            <a:spLocks noChangeArrowheads="1"/>
          </p:cNvSpPr>
          <p:nvPr/>
        </p:nvSpPr>
        <p:spPr bwMode="auto">
          <a:xfrm>
            <a:off x="2065338" y="3352801"/>
            <a:ext cx="3860800" cy="868363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 hücre </a:t>
            </a: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disfonksiyonu</a:t>
            </a:r>
            <a:endParaRPr lang="tr-TR" sz="2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 hücre </a:t>
            </a: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disfonksiyonu</a:t>
            </a: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30406" name="AutoShape 6"/>
          <p:cNvSpPr>
            <a:spLocks noChangeArrowheads="1"/>
          </p:cNvSpPr>
          <p:nvPr/>
        </p:nvSpPr>
        <p:spPr bwMode="auto">
          <a:xfrm>
            <a:off x="2640013" y="2222500"/>
            <a:ext cx="2506662" cy="990600"/>
          </a:xfrm>
          <a:prstGeom prst="downArrowCallout">
            <a:avLst>
              <a:gd name="adj1" fmla="val 63261"/>
              <a:gd name="adj2" fmla="val 63261"/>
              <a:gd name="adj3" fmla="val 16667"/>
              <a:gd name="adj4" fmla="val 66667"/>
            </a:avLst>
          </a:prstGeom>
          <a:solidFill>
            <a:schemeClr val="hlink"/>
          </a:solidFill>
          <a:ln w="57150" cmpd="thickThin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PATOGENEZ</a:t>
            </a:r>
            <a:endParaRPr lang="tr-TR" sz="28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0407" name="AutoShape 7"/>
          <p:cNvSpPr>
            <a:spLocks noChangeArrowheads="1"/>
          </p:cNvSpPr>
          <p:nvPr/>
        </p:nvSpPr>
        <p:spPr bwMode="auto">
          <a:xfrm>
            <a:off x="7078664" y="2057401"/>
            <a:ext cx="2098675" cy="866775"/>
          </a:xfrm>
          <a:prstGeom prst="downArrowCallout">
            <a:avLst>
              <a:gd name="adj1" fmla="val 60531"/>
              <a:gd name="adj2" fmla="val 60531"/>
              <a:gd name="adj3" fmla="val 16667"/>
              <a:gd name="adj4" fmla="val 66667"/>
            </a:avLst>
          </a:prstGeom>
          <a:solidFill>
            <a:srgbClr val="0000FF"/>
          </a:solidFill>
          <a:ln w="38100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PROGNOZ</a:t>
            </a:r>
            <a:endParaRPr lang="tr-TR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30408" name="Rectangle 8"/>
          <p:cNvSpPr>
            <a:spLocks noChangeArrowheads="1"/>
          </p:cNvSpPr>
          <p:nvPr/>
        </p:nvSpPr>
        <p:spPr bwMode="auto">
          <a:xfrm>
            <a:off x="7281864" y="3068638"/>
            <a:ext cx="1692275" cy="685800"/>
          </a:xfrm>
          <a:prstGeom prst="rect">
            <a:avLst/>
          </a:prstGeom>
          <a:solidFill>
            <a:schemeClr val="hlink"/>
          </a:solidFill>
          <a:ln w="28575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İYİ</a:t>
            </a:r>
            <a:endParaRPr lang="tr-TR" sz="24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6567" name="Rectangle 9"/>
          <p:cNvSpPr>
            <a:spLocks noChangeArrowheads="1"/>
          </p:cNvSpPr>
          <p:nvPr/>
        </p:nvSpPr>
        <p:spPr bwMode="auto">
          <a:xfrm>
            <a:off x="1847850" y="836614"/>
            <a:ext cx="9432726" cy="7207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en-AU" sz="4000" b="1">
                <a:solidFill>
                  <a:srgbClr val="0033CC"/>
                </a:solidFill>
              </a:rPr>
              <a:t>M</a:t>
            </a:r>
            <a:r>
              <a:rPr lang="tr-TR" sz="4000" b="1">
                <a:solidFill>
                  <a:srgbClr val="0033CC"/>
                </a:solidFill>
              </a:rPr>
              <a:t>DH</a:t>
            </a:r>
            <a:endParaRPr lang="en-AU" sz="4000">
              <a:solidFill>
                <a:srgbClr val="0033CC"/>
              </a:solidFill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847850" y="4652963"/>
            <a:ext cx="4248150" cy="8636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Glomerüler</a:t>
            </a: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permeabilite</a:t>
            </a:r>
            <a:endParaRPr lang="tr-TR" sz="2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Faktörü??? IL-13?</a:t>
            </a:r>
          </a:p>
        </p:txBody>
      </p:sp>
    </p:spTree>
    <p:extLst>
      <p:ext uri="{BB962C8B-B14F-4D97-AF65-F5344CB8AC3E}">
        <p14:creationId xmlns:p14="http://schemas.microsoft.com/office/powerpoint/2010/main" val="28482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1774825" y="333376"/>
            <a:ext cx="8713788" cy="7842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3200" b="1">
                <a:solidFill>
                  <a:srgbClr val="0033CC"/>
                </a:solidFill>
              </a:rPr>
              <a:t>Fokal Segmental Glomerüloskleroz: FSGS</a:t>
            </a:r>
            <a:endParaRPr lang="tr-TR" sz="3200">
              <a:solidFill>
                <a:srgbClr val="0033CC"/>
              </a:solidFill>
            </a:endParaRP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1703388" y="1628775"/>
            <a:ext cx="4608512" cy="424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SzPct val="85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Genç erişkinlerde sık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SzPct val="85000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	% 15-25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% 60-75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sendrom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% 30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non-nefrotik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Hipertansiyon	% 45-65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GFH azalması	% 25-50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	% 30-50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Ailesel formlarının tedaviye yanıtı kötüdür</a:t>
            </a: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6332539" y="1628775"/>
            <a:ext cx="3997325" cy="424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Nonselektif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Komplemenlar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normal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CIC (% 10-30)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Tübüler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bozukluklar</a:t>
            </a:r>
          </a:p>
          <a:p>
            <a:pPr marL="742950" lvl="1" indent="-28575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Piyüri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Lenfositüri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Glikozüri</a:t>
            </a:r>
          </a:p>
          <a:p>
            <a:pPr marL="742950" lvl="1" indent="-28575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Aminoasidüri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Fosfatüri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9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1631951" y="2133601"/>
            <a:ext cx="4608513" cy="4608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sz="2800" b="1" u="sng" dirty="0" err="1">
                <a:solidFill>
                  <a:schemeClr val="bg2">
                    <a:lumMod val="25000"/>
                  </a:schemeClr>
                </a:solidFill>
              </a:rPr>
              <a:t>Sekonder</a:t>
            </a:r>
            <a:r>
              <a:rPr lang="tr-TR" sz="2800" b="1" u="sng" dirty="0">
                <a:solidFill>
                  <a:schemeClr val="bg2">
                    <a:lumMod val="25000"/>
                  </a:schemeClr>
                </a:solidFill>
              </a:rPr>
              <a:t> FSGS: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Sıklıkla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non-nefrotik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+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AIDS (HIVAN)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Eroin alışkanlığı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NSAI ilaçlar, IFN, </a:t>
            </a:r>
          </a:p>
          <a:p>
            <a:pPr lvl="1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siklosporin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pamidronat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Morbid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obezite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Orak hücreli anemi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Veziko-üreteral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reflü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Renal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hipoplazi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ò"/>
              <a:defRPr/>
            </a:pP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3476" name="Rectangle 4"/>
          <p:cNvSpPr>
            <a:spLocks noChangeArrowheads="1"/>
          </p:cNvSpPr>
          <p:nvPr/>
        </p:nvSpPr>
        <p:spPr bwMode="auto">
          <a:xfrm>
            <a:off x="6383338" y="692151"/>
            <a:ext cx="4222750" cy="6049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Wingdings" pitchFamily="2" charset="2"/>
              <a:buChar char="Ø"/>
              <a:defRPr/>
            </a:pPr>
            <a:r>
              <a:rPr lang="tr-TR" sz="24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HİSTOPATOLOJİ</a:t>
            </a:r>
          </a:p>
          <a:p>
            <a:pPr marL="342900" indent="-342900">
              <a:lnSpc>
                <a:spcPct val="30000"/>
              </a:lnSpc>
              <a:spcBef>
                <a:spcPct val="20000"/>
              </a:spcBef>
              <a:buClr>
                <a:srgbClr val="FF3300"/>
              </a:buClr>
              <a:buSzPct val="75000"/>
              <a:defRPr/>
            </a:pPr>
            <a:endParaRPr lang="tr-TR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FF3300"/>
              </a:buClr>
              <a:buSzPct val="75000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IM: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Glomerüllerin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%50’sinden azında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segmental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skleroz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FF3300"/>
              </a:buClr>
              <a:buSzPct val="75000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IF: Yok ya da az miktarda düzensiz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IgM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ve C3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FF3300"/>
              </a:buClr>
              <a:buSzPct val="75000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EM: Ayaksı çıkıntılarda düzleşme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Wingdings" pitchFamily="2" charset="2"/>
              <a:buChar char="Ø"/>
              <a:defRPr/>
            </a:pPr>
            <a:r>
              <a:rPr lang="tr-TR" sz="2400" b="1" u="sng" dirty="0">
                <a:solidFill>
                  <a:schemeClr val="bg2">
                    <a:lumMod val="25000"/>
                  </a:schemeClr>
                </a:solidFill>
              </a:rPr>
              <a:t>Histolojik varyantlar: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Klasik FSGS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Kollapsla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seyreden varyant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Tip varyantı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Perihiler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varyant</a:t>
            </a:r>
          </a:p>
          <a:p>
            <a:pPr marL="800100" lvl="1" indent="-342900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Sellüler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varyant</a:t>
            </a: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1631950" y="115889"/>
            <a:ext cx="8974138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2800" b="1">
                <a:solidFill>
                  <a:srgbClr val="0033CC"/>
                </a:solidFill>
              </a:rPr>
              <a:t>FSGS                    </a:t>
            </a:r>
            <a:endParaRPr lang="tr-TR" sz="2800">
              <a:solidFill>
                <a:srgbClr val="0033CC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31951" y="692151"/>
            <a:ext cx="4608513" cy="8921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tr-TR" sz="2800" b="1" u="sng" dirty="0" err="1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sz="2800" b="1" u="sng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800" b="1" u="sng" dirty="0" err="1">
                <a:solidFill>
                  <a:schemeClr val="bg2">
                    <a:lumMod val="25000"/>
                  </a:schemeClr>
                </a:solidFill>
              </a:rPr>
              <a:t>idiyopatik</a:t>
            </a:r>
            <a:r>
              <a:rPr lang="tr-TR" sz="2800" b="1" u="sng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tr-TR" sz="2000" b="1" u="sng" dirty="0">
                <a:solidFill>
                  <a:schemeClr val="bg2">
                    <a:lumMod val="25000"/>
                  </a:schemeClr>
                </a:solidFill>
              </a:rPr>
              <a:t>FSGS:</a:t>
            </a:r>
          </a:p>
          <a:p>
            <a:pPr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Sıklıkla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sendrom+</a:t>
            </a:r>
            <a:endParaRPr lang="tr-TR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1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animBg="1"/>
      <p:bldP spid="233476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9" name="AutoShape 3"/>
          <p:cNvSpPr>
            <a:spLocks noChangeArrowheads="1"/>
          </p:cNvSpPr>
          <p:nvPr/>
        </p:nvSpPr>
        <p:spPr bwMode="auto">
          <a:xfrm>
            <a:off x="2640014" y="1449821"/>
            <a:ext cx="2370137" cy="811213"/>
          </a:xfrm>
          <a:prstGeom prst="downArrowCallout">
            <a:avLst>
              <a:gd name="adj1" fmla="val 73043"/>
              <a:gd name="adj2" fmla="val 73043"/>
              <a:gd name="adj3" fmla="val 16667"/>
              <a:gd name="adj4" fmla="val 6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PATOGENEZ</a:t>
            </a:r>
          </a:p>
        </p:txBody>
      </p:sp>
      <p:sp>
        <p:nvSpPr>
          <p:cNvPr id="234501" name="AutoShape 5"/>
          <p:cNvSpPr>
            <a:spLocks noChangeArrowheads="1"/>
          </p:cNvSpPr>
          <p:nvPr/>
        </p:nvSpPr>
        <p:spPr bwMode="auto">
          <a:xfrm>
            <a:off x="1971675" y="3975100"/>
            <a:ext cx="3752850" cy="5334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Sitokinler</a:t>
            </a: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(TGF-β)</a:t>
            </a:r>
          </a:p>
        </p:txBody>
      </p:sp>
      <p:sp>
        <p:nvSpPr>
          <p:cNvPr id="234502" name="AutoShape 6"/>
          <p:cNvSpPr>
            <a:spLocks noChangeArrowheads="1"/>
          </p:cNvSpPr>
          <p:nvPr/>
        </p:nvSpPr>
        <p:spPr bwMode="auto">
          <a:xfrm>
            <a:off x="1971676" y="4624388"/>
            <a:ext cx="3819525" cy="5334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600" b="1" dirty="0" err="1">
                <a:solidFill>
                  <a:schemeClr val="tx2">
                    <a:lumMod val="75000"/>
                  </a:schemeClr>
                </a:solidFill>
              </a:rPr>
              <a:t>Hemodinamik</a:t>
            </a:r>
            <a:r>
              <a:rPr lang="tr-TR" sz="2600" b="1" dirty="0">
                <a:solidFill>
                  <a:schemeClr val="tx2">
                    <a:lumMod val="75000"/>
                  </a:schemeClr>
                </a:solidFill>
              </a:rPr>
              <a:t> faktörler</a:t>
            </a:r>
          </a:p>
        </p:txBody>
      </p:sp>
      <p:sp>
        <p:nvSpPr>
          <p:cNvPr id="234504" name="AutoShape 8"/>
          <p:cNvSpPr>
            <a:spLocks noChangeArrowheads="1"/>
          </p:cNvSpPr>
          <p:nvPr/>
        </p:nvSpPr>
        <p:spPr bwMode="auto">
          <a:xfrm>
            <a:off x="1971676" y="5229225"/>
            <a:ext cx="3819525" cy="10795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Ailesel eğilim (HLA)</a:t>
            </a:r>
          </a:p>
          <a:p>
            <a:pPr algn="ctr">
              <a:lnSpc>
                <a:spcPct val="95000"/>
              </a:lnSpc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Genetik faktörler</a:t>
            </a:r>
          </a:p>
        </p:txBody>
      </p:sp>
      <p:sp>
        <p:nvSpPr>
          <p:cNvPr id="234505" name="AutoShape 9"/>
          <p:cNvSpPr>
            <a:spLocks noChangeArrowheads="1"/>
          </p:cNvSpPr>
          <p:nvPr/>
        </p:nvSpPr>
        <p:spPr bwMode="auto">
          <a:xfrm>
            <a:off x="7183438" y="1412875"/>
            <a:ext cx="2100262" cy="863600"/>
          </a:xfrm>
          <a:prstGeom prst="downArrowCallout">
            <a:avLst>
              <a:gd name="adj1" fmla="val 66283"/>
              <a:gd name="adj2" fmla="val 66283"/>
              <a:gd name="adj3" fmla="val 16667"/>
              <a:gd name="adj4" fmla="val 6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PROGNOZ</a:t>
            </a:r>
            <a:endParaRPr lang="tr-T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4506" name="Rectangle 10"/>
          <p:cNvSpPr>
            <a:spLocks noChangeArrowheads="1"/>
          </p:cNvSpPr>
          <p:nvPr/>
        </p:nvSpPr>
        <p:spPr bwMode="auto">
          <a:xfrm>
            <a:off x="6456363" y="2349500"/>
            <a:ext cx="3816350" cy="838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tr-TR" sz="2600" b="1">
                <a:solidFill>
                  <a:schemeClr val="tx2">
                    <a:lumMod val="75000"/>
                  </a:schemeClr>
                </a:solidFill>
              </a:rPr>
              <a:t>10 yıllık renal sağkalım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600" b="1">
                <a:solidFill>
                  <a:schemeClr val="tx2">
                    <a:lumMod val="75000"/>
                  </a:schemeClr>
                </a:solidFill>
              </a:rPr>
              <a:t>% 25-50</a:t>
            </a:r>
          </a:p>
        </p:txBody>
      </p:sp>
      <p:sp>
        <p:nvSpPr>
          <p:cNvPr id="69640" name="Rectangle 11"/>
          <p:cNvSpPr>
            <a:spLocks noChangeArrowheads="1"/>
          </p:cNvSpPr>
          <p:nvPr/>
        </p:nvSpPr>
        <p:spPr bwMode="auto">
          <a:xfrm>
            <a:off x="6456363" y="3357563"/>
            <a:ext cx="381635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/>
            <a:r>
              <a:rPr lang="tr-TR" sz="2400" b="1">
                <a:solidFill>
                  <a:schemeClr val="tx2">
                    <a:lumMod val="75000"/>
                  </a:schemeClr>
                </a:solidFill>
              </a:rPr>
              <a:t>Spontan remisyon seyrek</a:t>
            </a:r>
          </a:p>
        </p:txBody>
      </p:sp>
      <p:sp>
        <p:nvSpPr>
          <p:cNvPr id="69641" name="Rectangle 12"/>
          <p:cNvSpPr>
            <a:spLocks noChangeArrowheads="1"/>
          </p:cNvSpPr>
          <p:nvPr/>
        </p:nvSpPr>
        <p:spPr bwMode="auto">
          <a:xfrm>
            <a:off x="6456363" y="4005263"/>
            <a:ext cx="381635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/>
            <a:r>
              <a:rPr lang="tr-TR" sz="2500" b="1">
                <a:solidFill>
                  <a:schemeClr val="tx2">
                    <a:lumMod val="75000"/>
                  </a:schemeClr>
                </a:solidFill>
              </a:rPr>
              <a:t>Tedaviye yanıt kötü</a:t>
            </a:r>
          </a:p>
        </p:txBody>
      </p:sp>
      <p:sp>
        <p:nvSpPr>
          <p:cNvPr id="69642" name="Rectangle 13"/>
          <p:cNvSpPr>
            <a:spLocks noChangeArrowheads="1"/>
          </p:cNvSpPr>
          <p:nvPr/>
        </p:nvSpPr>
        <p:spPr bwMode="auto">
          <a:xfrm>
            <a:off x="6456363" y="4652963"/>
            <a:ext cx="381635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/>
            <a:r>
              <a:rPr lang="tr-TR" sz="2500" b="1">
                <a:solidFill>
                  <a:schemeClr val="tx2">
                    <a:lumMod val="75000"/>
                  </a:schemeClr>
                </a:solidFill>
              </a:rPr>
              <a:t>Progressif seyir</a:t>
            </a:r>
          </a:p>
        </p:txBody>
      </p:sp>
      <p:sp>
        <p:nvSpPr>
          <p:cNvPr id="69643" name="Rectangle 14"/>
          <p:cNvSpPr>
            <a:spLocks noChangeArrowheads="1"/>
          </p:cNvSpPr>
          <p:nvPr/>
        </p:nvSpPr>
        <p:spPr bwMode="auto">
          <a:xfrm>
            <a:off x="1774825" y="404813"/>
            <a:ext cx="8713788" cy="6397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3200" b="1">
                <a:solidFill>
                  <a:srgbClr val="0033CC"/>
                </a:solidFill>
              </a:rPr>
              <a:t>FSGS</a:t>
            </a:r>
            <a:endParaRPr lang="tr-TR" sz="3200">
              <a:solidFill>
                <a:srgbClr val="0033CC"/>
              </a:solidFill>
            </a:endParaRPr>
          </a:p>
        </p:txBody>
      </p:sp>
      <p:sp>
        <p:nvSpPr>
          <p:cNvPr id="69644" name="Rectangle 15"/>
          <p:cNvSpPr>
            <a:spLocks noChangeArrowheads="1"/>
          </p:cNvSpPr>
          <p:nvPr/>
        </p:nvSpPr>
        <p:spPr bwMode="auto">
          <a:xfrm>
            <a:off x="6312025" y="5300663"/>
            <a:ext cx="4176589" cy="7921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/>
            <a:r>
              <a:rPr lang="tr-TR" sz="2000" b="1" dirty="0">
                <a:solidFill>
                  <a:schemeClr val="tx2">
                    <a:lumMod val="75000"/>
                  </a:schemeClr>
                </a:solidFill>
              </a:rPr>
              <a:t>Transplantasyondan sonra </a:t>
            </a:r>
          </a:p>
          <a:p>
            <a:pPr algn="ctr"/>
            <a:r>
              <a:rPr lang="tr-TR" sz="2000" b="1" dirty="0" err="1">
                <a:solidFill>
                  <a:schemeClr val="tx2">
                    <a:lumMod val="75000"/>
                  </a:schemeClr>
                </a:solidFill>
              </a:rPr>
              <a:t>nüks</a:t>
            </a:r>
            <a:r>
              <a:rPr lang="tr-TR" sz="2000" b="1" dirty="0">
                <a:solidFill>
                  <a:schemeClr val="tx2">
                    <a:lumMod val="75000"/>
                  </a:schemeClr>
                </a:solidFill>
              </a:rPr>
              <a:t> sık (%20-30) ve %50 </a:t>
            </a:r>
            <a:r>
              <a:rPr lang="tr-TR" sz="2000" b="1" dirty="0" err="1">
                <a:solidFill>
                  <a:schemeClr val="tx2">
                    <a:lumMod val="75000"/>
                  </a:schemeClr>
                </a:solidFill>
              </a:rPr>
              <a:t>greft</a:t>
            </a:r>
            <a:r>
              <a:rPr lang="tr-TR" sz="2000" b="1" dirty="0">
                <a:solidFill>
                  <a:schemeClr val="tx2">
                    <a:lumMod val="75000"/>
                  </a:schemeClr>
                </a:solidFill>
              </a:rPr>
              <a:t> kaybı+</a:t>
            </a: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1971675" y="2349501"/>
            <a:ext cx="3817938" cy="1541463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Dolaşan faktör:</a:t>
            </a:r>
          </a:p>
          <a:p>
            <a:pPr>
              <a:lnSpc>
                <a:spcPct val="95000"/>
              </a:lnSpc>
              <a:defRPr/>
            </a:pPr>
            <a:r>
              <a:rPr lang="tr-TR" sz="2000" b="1" dirty="0" err="1">
                <a:solidFill>
                  <a:schemeClr val="tx2">
                    <a:lumMod val="75000"/>
                  </a:schemeClr>
                </a:solidFill>
              </a:rPr>
              <a:t>Soluble</a:t>
            </a:r>
            <a:r>
              <a:rPr lang="tr-T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000" b="1" dirty="0" err="1">
                <a:solidFill>
                  <a:schemeClr val="tx2">
                    <a:lumMod val="75000"/>
                  </a:schemeClr>
                </a:solidFill>
              </a:rPr>
              <a:t>urokinaz</a:t>
            </a:r>
            <a:r>
              <a:rPr lang="tr-T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000" b="1" dirty="0" err="1">
                <a:solidFill>
                  <a:schemeClr val="tx2">
                    <a:lumMod val="75000"/>
                  </a:schemeClr>
                </a:solidFill>
              </a:rPr>
              <a:t>plasminogen</a:t>
            </a:r>
            <a:endParaRPr lang="tr-TR" sz="20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5000"/>
              </a:lnSpc>
              <a:defRPr/>
            </a:pPr>
            <a:r>
              <a:rPr lang="tr-TR" sz="2000" b="1" dirty="0" err="1">
                <a:solidFill>
                  <a:schemeClr val="tx2">
                    <a:lumMod val="75000"/>
                  </a:schemeClr>
                </a:solidFill>
              </a:rPr>
              <a:t>activator</a:t>
            </a:r>
            <a:r>
              <a:rPr lang="tr-TR" sz="2000" b="1" dirty="0">
                <a:solidFill>
                  <a:schemeClr val="tx2">
                    <a:lumMod val="75000"/>
                  </a:schemeClr>
                </a:solidFill>
              </a:rPr>
              <a:t> protein (</a:t>
            </a:r>
            <a:r>
              <a:rPr lang="tr-TR" sz="2000" b="1" dirty="0" err="1">
                <a:solidFill>
                  <a:schemeClr val="tx2">
                    <a:lumMod val="75000"/>
                  </a:schemeClr>
                </a:solidFill>
              </a:rPr>
              <a:t>suPAR</a:t>
            </a:r>
            <a:r>
              <a:rPr lang="tr-TR" sz="2000" b="1" dirty="0">
                <a:solidFill>
                  <a:schemeClr val="tx2">
                    <a:lumMod val="75000"/>
                  </a:schemeClr>
                </a:solidFill>
              </a:rPr>
              <a:t>): </a:t>
            </a:r>
          </a:p>
          <a:p>
            <a:pPr>
              <a:lnSpc>
                <a:spcPct val="95000"/>
              </a:lnSpc>
              <a:defRPr/>
            </a:pPr>
            <a:r>
              <a:rPr lang="tr-TR" sz="2000" b="1" dirty="0">
                <a:solidFill>
                  <a:schemeClr val="tx2">
                    <a:lumMod val="75000"/>
                  </a:schemeClr>
                </a:solidFill>
              </a:rPr>
              <a:t>Erişkin hastaların 2/3’ünde+</a:t>
            </a:r>
          </a:p>
        </p:txBody>
      </p:sp>
    </p:spTree>
    <p:extLst>
      <p:ext uri="{BB962C8B-B14F-4D97-AF65-F5344CB8AC3E}">
        <p14:creationId xmlns:p14="http://schemas.microsoft.com/office/powerpoint/2010/main" val="36459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551384" y="78943"/>
            <a:ext cx="11089232" cy="647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3600" b="1">
                <a:solidFill>
                  <a:schemeClr val="tx2">
                    <a:lumMod val="75000"/>
                  </a:schemeClr>
                </a:solidFill>
              </a:rPr>
              <a:t>Membranöz Nefropati: MN</a:t>
            </a:r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479376" y="981076"/>
            <a:ext cx="5853163" cy="5688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Erişkinlerde sık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%75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idiopatik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Pik insidans 40-50 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yaş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% 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25</a:t>
            </a:r>
          </a:p>
          <a:p>
            <a:pPr marL="342900" indent="-342900">
              <a:lnSpc>
                <a:spcPct val="2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endParaRPr lang="tr-TR" sz="2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 80-90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sendromla seyreder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 10-20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non-nefrotik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+</a:t>
            </a:r>
          </a:p>
          <a:p>
            <a:pPr marL="342900" indent="-342900">
              <a:lnSpc>
                <a:spcPct val="20000"/>
              </a:lnSpc>
              <a:spcBef>
                <a:spcPct val="20000"/>
              </a:spcBef>
              <a:buClr>
                <a:srgbClr val="0033CC"/>
              </a:buClr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Hipertansiyon %30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GFH normal veya hafif azalmış (%30)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Trombotik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olaylar sık</a:t>
            </a: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6461126" y="981076"/>
            <a:ext cx="5179490" cy="5688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Şiddetli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0000FF"/>
              </a:buClr>
              <a:buSzPct val="140000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 10-20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selektif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Mikroskobik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   % 50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Makroskopik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nadir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Komplemen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düzeyi normal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9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7" grpId="0" animBg="1"/>
      <p:bldP spid="1290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767408" y="987861"/>
            <a:ext cx="5392092" cy="56812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tr-TR" sz="2600" b="1" u="sng" dirty="0" err="1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sz="2600" b="1" u="sng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600" b="1" u="sng" dirty="0" err="1">
                <a:solidFill>
                  <a:schemeClr val="bg2">
                    <a:lumMod val="25000"/>
                  </a:schemeClr>
                </a:solidFill>
              </a:rPr>
              <a:t>İdiyopatik</a:t>
            </a:r>
            <a:r>
              <a:rPr lang="tr-TR" sz="2600" b="1" u="sng" dirty="0">
                <a:solidFill>
                  <a:schemeClr val="bg2">
                    <a:lumMod val="25000"/>
                  </a:schemeClr>
                </a:solidFill>
              </a:rPr>
              <a:t>) MN:</a:t>
            </a:r>
          </a:p>
          <a:p>
            <a:pPr marL="457200" indent="-457200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srgbClr val="C00000"/>
                </a:solidFill>
              </a:rPr>
              <a:t>Hastaların çoğunda (%70-80) </a:t>
            </a:r>
            <a:r>
              <a:rPr lang="tr-TR" sz="2400" dirty="0" err="1">
                <a:solidFill>
                  <a:srgbClr val="C00000"/>
                </a:solidFill>
              </a:rPr>
              <a:t>podositlerde</a:t>
            </a:r>
            <a:r>
              <a:rPr lang="tr-TR" sz="2400" dirty="0">
                <a:solidFill>
                  <a:srgbClr val="C00000"/>
                </a:solidFill>
              </a:rPr>
              <a:t> bulunan </a:t>
            </a:r>
            <a:r>
              <a:rPr lang="tr-TR" sz="2400" b="1" u="sng" dirty="0" err="1">
                <a:solidFill>
                  <a:srgbClr val="C00000"/>
                </a:solidFill>
              </a:rPr>
              <a:t>fosfolipaz</a:t>
            </a:r>
            <a:r>
              <a:rPr lang="tr-TR" sz="2400" b="1" u="sng" dirty="0">
                <a:solidFill>
                  <a:srgbClr val="C00000"/>
                </a:solidFill>
              </a:rPr>
              <a:t> A2 reseptörüne karşı antikor</a:t>
            </a:r>
            <a:r>
              <a:rPr lang="tr-TR" sz="2400" b="1" dirty="0">
                <a:solidFill>
                  <a:srgbClr val="C00000"/>
                </a:solidFill>
              </a:rPr>
              <a:t> (PLA2R) </a:t>
            </a:r>
            <a:r>
              <a:rPr lang="tr-TR" sz="2400" dirty="0">
                <a:solidFill>
                  <a:srgbClr val="C00000"/>
                </a:solidFill>
              </a:rPr>
              <a:t>saptanır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tr-TR" sz="2400" b="1" u="sng" dirty="0" err="1">
                <a:solidFill>
                  <a:schemeClr val="bg2">
                    <a:lumMod val="25000"/>
                  </a:schemeClr>
                </a:solidFill>
              </a:rPr>
              <a:t>Sekonder</a:t>
            </a:r>
            <a:r>
              <a:rPr lang="tr-TR" sz="2400" b="1" u="sng" dirty="0">
                <a:solidFill>
                  <a:schemeClr val="bg2">
                    <a:lumMod val="25000"/>
                  </a:schemeClr>
                </a:solidFill>
              </a:rPr>
              <a:t> MN: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Maligniteler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Otoimmun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hastalılklar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(SLE..)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Hepatit B ve C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Altın, D-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penisilamin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kaptopril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NSAİ ilaçlar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Tiroidit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tr-TR" sz="2600" b="1" dirty="0"/>
          </a:p>
        </p:txBody>
      </p:sp>
      <p:sp>
        <p:nvSpPr>
          <p:cNvPr id="236547" name="Rectangle 3"/>
          <p:cNvSpPr>
            <a:spLocks noChangeArrowheads="1"/>
          </p:cNvSpPr>
          <p:nvPr/>
        </p:nvSpPr>
        <p:spPr bwMode="auto">
          <a:xfrm>
            <a:off x="6251575" y="987860"/>
            <a:ext cx="5317032" cy="56812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	</a:t>
            </a:r>
            <a:r>
              <a:rPr lang="tr-TR" sz="26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HİSTOPATOLOJİ</a:t>
            </a:r>
          </a:p>
          <a:p>
            <a:pPr marL="342900" indent="-342900">
              <a:lnSpc>
                <a:spcPct val="2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tr-TR" sz="2600" b="1" u="sng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600" dirty="0">
                <a:solidFill>
                  <a:schemeClr val="bg2">
                    <a:lumMod val="25000"/>
                  </a:schemeClr>
                </a:solidFill>
              </a:rPr>
              <a:t>IM: 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GBM’ da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diffüz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   kalınlaşma</a:t>
            </a:r>
          </a:p>
          <a:p>
            <a:pPr marL="342900" indent="-342900">
              <a:lnSpc>
                <a:spcPct val="25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tr-TR" sz="26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600" dirty="0">
                <a:solidFill>
                  <a:schemeClr val="bg2">
                    <a:lumMod val="25000"/>
                  </a:schemeClr>
                </a:solidFill>
              </a:rPr>
              <a:t>IF: 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GBM boyunca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granüler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tarzda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Ig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G ve C3 birikimi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EM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GBM’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nin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dış tarafında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subepitelial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elektron dense depozit birikimi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Ayaksı çıkıntılarda düzleşme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Depozitler arasından GBM’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nin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ekspansiyonu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spike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GBM ile çevrelenmiş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immun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depozitler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endParaRPr lang="tr-TR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1684" name="Rectangle 6"/>
          <p:cNvSpPr>
            <a:spLocks noChangeArrowheads="1"/>
          </p:cNvSpPr>
          <p:nvPr/>
        </p:nvSpPr>
        <p:spPr bwMode="auto">
          <a:xfrm>
            <a:off x="767408" y="260350"/>
            <a:ext cx="10801199" cy="647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chemeClr val="tx2">
                    <a:lumMod val="75000"/>
                  </a:schemeClr>
                </a:solidFill>
              </a:rPr>
              <a:t>MN</a:t>
            </a:r>
          </a:p>
        </p:txBody>
      </p:sp>
    </p:spTree>
    <p:extLst>
      <p:ext uri="{BB962C8B-B14F-4D97-AF65-F5344CB8AC3E}">
        <p14:creationId xmlns:p14="http://schemas.microsoft.com/office/powerpoint/2010/main" val="89463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 animBg="1"/>
      <p:bldP spid="2365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AutoShape 3"/>
          <p:cNvSpPr>
            <a:spLocks noChangeArrowheads="1"/>
          </p:cNvSpPr>
          <p:nvPr/>
        </p:nvSpPr>
        <p:spPr bwMode="auto">
          <a:xfrm>
            <a:off x="7078664" y="1412875"/>
            <a:ext cx="2098675" cy="762000"/>
          </a:xfrm>
          <a:prstGeom prst="downArrowCallout">
            <a:avLst>
              <a:gd name="adj1" fmla="val 68854"/>
              <a:gd name="adj2" fmla="val 68854"/>
              <a:gd name="adj3" fmla="val 16667"/>
              <a:gd name="adj4" fmla="val 6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PROGNOZ</a:t>
            </a:r>
            <a:endParaRPr lang="tr-T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0051" name="Rectangle 4"/>
          <p:cNvSpPr>
            <a:spLocks noChangeArrowheads="1"/>
          </p:cNvSpPr>
          <p:nvPr/>
        </p:nvSpPr>
        <p:spPr bwMode="auto">
          <a:xfrm>
            <a:off x="6456364" y="2420938"/>
            <a:ext cx="3671887" cy="1028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600" b="1">
                <a:solidFill>
                  <a:schemeClr val="tx2">
                    <a:lumMod val="75000"/>
                  </a:schemeClr>
                </a:solidFill>
              </a:rPr>
              <a:t>10 yıllık renal sağkalım</a:t>
            </a:r>
          </a:p>
          <a:p>
            <a:pPr algn="ctr">
              <a:lnSpc>
                <a:spcPct val="95000"/>
              </a:lnSpc>
              <a:defRPr/>
            </a:pPr>
            <a:r>
              <a:rPr lang="tr-TR" sz="2600" b="1">
                <a:solidFill>
                  <a:schemeClr val="tx2">
                    <a:lumMod val="75000"/>
                  </a:schemeClr>
                </a:solidFill>
              </a:rPr>
              <a:t>% 65-75</a:t>
            </a:r>
          </a:p>
        </p:txBody>
      </p:sp>
      <p:sp>
        <p:nvSpPr>
          <p:cNvPr id="237573" name="AutoShape 5"/>
          <p:cNvSpPr>
            <a:spLocks noChangeArrowheads="1"/>
          </p:cNvSpPr>
          <p:nvPr/>
        </p:nvSpPr>
        <p:spPr bwMode="auto">
          <a:xfrm>
            <a:off x="6265864" y="4114800"/>
            <a:ext cx="947737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37574" name="AutoShape 6"/>
          <p:cNvSpPr>
            <a:spLocks noChangeArrowheads="1"/>
          </p:cNvSpPr>
          <p:nvPr/>
        </p:nvSpPr>
        <p:spPr bwMode="auto">
          <a:xfrm>
            <a:off x="6265864" y="4876800"/>
            <a:ext cx="947737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37575" name="AutoShape 7"/>
          <p:cNvSpPr>
            <a:spLocks noChangeArrowheads="1"/>
          </p:cNvSpPr>
          <p:nvPr/>
        </p:nvSpPr>
        <p:spPr bwMode="auto">
          <a:xfrm>
            <a:off x="6265864" y="5638800"/>
            <a:ext cx="947737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72711" name="Rectangle 8"/>
          <p:cNvSpPr>
            <a:spLocks noChangeArrowheads="1"/>
          </p:cNvSpPr>
          <p:nvPr/>
        </p:nvSpPr>
        <p:spPr bwMode="auto">
          <a:xfrm>
            <a:off x="7348538" y="4114800"/>
            <a:ext cx="2779712" cy="533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r-TR" sz="2600" b="1"/>
              <a:t>Tam remisyon</a:t>
            </a:r>
          </a:p>
        </p:txBody>
      </p:sp>
      <p:sp>
        <p:nvSpPr>
          <p:cNvPr id="72712" name="Rectangle 9"/>
          <p:cNvSpPr>
            <a:spLocks noChangeArrowheads="1"/>
          </p:cNvSpPr>
          <p:nvPr/>
        </p:nvSpPr>
        <p:spPr bwMode="auto">
          <a:xfrm>
            <a:off x="7348538" y="4876800"/>
            <a:ext cx="2779712" cy="533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r-TR" sz="2600" b="1"/>
              <a:t>Progressif seyir</a:t>
            </a:r>
          </a:p>
        </p:txBody>
      </p:sp>
      <p:sp>
        <p:nvSpPr>
          <p:cNvPr id="72713" name="Rectangle 10"/>
          <p:cNvSpPr>
            <a:spLocks noChangeArrowheads="1"/>
          </p:cNvSpPr>
          <p:nvPr/>
        </p:nvSpPr>
        <p:spPr bwMode="auto">
          <a:xfrm>
            <a:off x="7348538" y="5638800"/>
            <a:ext cx="2779712" cy="533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r-TR" sz="2600" b="1"/>
              <a:t>Hastalıklı seyir</a:t>
            </a:r>
          </a:p>
        </p:txBody>
      </p:sp>
      <p:sp>
        <p:nvSpPr>
          <p:cNvPr id="130058" name="AutoShape 11"/>
          <p:cNvSpPr>
            <a:spLocks noChangeArrowheads="1"/>
          </p:cNvSpPr>
          <p:nvPr/>
        </p:nvSpPr>
        <p:spPr bwMode="auto">
          <a:xfrm>
            <a:off x="2674939" y="1378384"/>
            <a:ext cx="2371725" cy="914400"/>
          </a:xfrm>
          <a:prstGeom prst="downArrowCallout">
            <a:avLst>
              <a:gd name="adj1" fmla="val 64844"/>
              <a:gd name="adj2" fmla="val 64844"/>
              <a:gd name="adj3" fmla="val 16667"/>
              <a:gd name="adj4" fmla="val 6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tx2">
                    <a:lumMod val="75000"/>
                  </a:schemeClr>
                </a:solidFill>
              </a:rPr>
              <a:t>PATOGENEZ</a:t>
            </a:r>
          </a:p>
        </p:txBody>
      </p:sp>
      <p:sp>
        <p:nvSpPr>
          <p:cNvPr id="130059" name="AutoShape 12"/>
          <p:cNvSpPr>
            <a:spLocks noChangeArrowheads="1"/>
          </p:cNvSpPr>
          <p:nvPr/>
        </p:nvSpPr>
        <p:spPr bwMode="auto">
          <a:xfrm>
            <a:off x="1847851" y="2492375"/>
            <a:ext cx="3960813" cy="8128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400" b="1">
                <a:solidFill>
                  <a:schemeClr val="tx2">
                    <a:lumMod val="75000"/>
                  </a:schemeClr>
                </a:solidFill>
              </a:rPr>
              <a:t>İmmün kompleks hastalığı</a:t>
            </a:r>
          </a:p>
        </p:txBody>
      </p:sp>
      <p:sp>
        <p:nvSpPr>
          <p:cNvPr id="130060" name="AutoShape 13"/>
          <p:cNvSpPr>
            <a:spLocks noChangeArrowheads="1"/>
          </p:cNvSpPr>
          <p:nvPr/>
        </p:nvSpPr>
        <p:spPr bwMode="auto">
          <a:xfrm>
            <a:off x="1847850" y="3644900"/>
            <a:ext cx="3960814" cy="6096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HLA-DR3, DR2</a:t>
            </a:r>
          </a:p>
        </p:txBody>
      </p:sp>
      <p:sp>
        <p:nvSpPr>
          <p:cNvPr id="72717" name="Rectangle 14"/>
          <p:cNvSpPr>
            <a:spLocks noChangeArrowheads="1"/>
          </p:cNvSpPr>
          <p:nvPr/>
        </p:nvSpPr>
        <p:spPr bwMode="auto">
          <a:xfrm>
            <a:off x="1847850" y="311150"/>
            <a:ext cx="8280399" cy="647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chemeClr val="tx2">
                    <a:lumMod val="75000"/>
                  </a:schemeClr>
                </a:solidFill>
              </a:rPr>
              <a:t>MN</a:t>
            </a: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1847850" y="4764088"/>
            <a:ext cx="3960813" cy="6096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PLA2R Ab pozitifliği</a:t>
            </a:r>
          </a:p>
        </p:txBody>
      </p:sp>
    </p:spTree>
    <p:extLst>
      <p:ext uri="{BB962C8B-B14F-4D97-AF65-F5344CB8AC3E}">
        <p14:creationId xmlns:p14="http://schemas.microsoft.com/office/powerpoint/2010/main" val="318874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839416" y="332656"/>
            <a:ext cx="10081120" cy="831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chemeClr val="tx2">
                    <a:lumMod val="75000"/>
                  </a:schemeClr>
                </a:solidFill>
              </a:rPr>
              <a:t>Membranoproliferatif GN: MPGN</a:t>
            </a:r>
          </a:p>
        </p:txBody>
      </p:sp>
      <p:sp>
        <p:nvSpPr>
          <p:cNvPr id="131075" name="Rectangle 3"/>
          <p:cNvSpPr>
            <a:spLocks noChangeArrowheads="1"/>
          </p:cNvSpPr>
          <p:nvPr/>
        </p:nvSpPr>
        <p:spPr bwMode="auto">
          <a:xfrm>
            <a:off x="839416" y="1295401"/>
            <a:ext cx="4610472" cy="5446713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  <a:ex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Çocuk ve genç erişkinde sık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% 10-15</a:t>
            </a:r>
          </a:p>
          <a:p>
            <a:pPr marL="342900" indent="-342900">
              <a:lnSpc>
                <a:spcPct val="1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endParaRPr lang="tr-TR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% 50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sendrom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% 25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asemptomatik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idrar anormalliği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% 25 akut GN </a:t>
            </a:r>
          </a:p>
          <a:p>
            <a:pPr marL="342900" indent="-342900">
              <a:lnSpc>
                <a:spcPct val="1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non-selektif</a:t>
            </a:r>
            <a:endParaRPr lang="tr-TR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Hipertansiyon+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tipik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GFH azalması % 50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5659561" y="1295401"/>
            <a:ext cx="5260975" cy="5446713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  <a:ex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Hipokomplementemi</a:t>
            </a: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C</a:t>
            </a:r>
            <a:r>
              <a:rPr lang="tr-TR" sz="2400" b="1" baseline="-10000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ve /veya C</a:t>
            </a:r>
            <a:r>
              <a:rPr lang="tr-TR" sz="2400" b="1" baseline="-25000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 (%75-80)</a:t>
            </a:r>
          </a:p>
          <a:p>
            <a:pPr marL="742950" lvl="1" indent="-28575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Persistan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 düşüklük</a:t>
            </a:r>
          </a:p>
          <a:p>
            <a:pPr marL="742950" lvl="1" indent="-28575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C4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nefritik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 faktör</a:t>
            </a:r>
          </a:p>
          <a:p>
            <a:pPr marL="742950" lvl="1" indent="-28575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C3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nefritik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 faktör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Tip I: C3 ve C4 düşük, C4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nefritik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faktör+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Tip II (Dense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deposit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hst.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): C3 düşük ve C4 normal, C3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nefritik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faktör+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Tip III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Arial" pitchFamily="34" charset="0"/>
              <a:buChar char="•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İmmunkompleks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b="1" i="1" dirty="0" err="1">
                <a:solidFill>
                  <a:schemeClr val="bg2">
                    <a:lumMod val="25000"/>
                  </a:schemeClr>
                </a:solidFill>
              </a:rPr>
              <a:t>mediated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MPGN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Arial" pitchFamily="34" charset="0"/>
              <a:buChar char="•"/>
              <a:defRPr/>
            </a:pPr>
            <a:r>
              <a:rPr lang="tr-TR" sz="2400" b="1" dirty="0" smtClean="0">
                <a:solidFill>
                  <a:schemeClr val="bg2">
                    <a:lumMod val="25000"/>
                  </a:schemeClr>
                </a:solidFill>
              </a:rPr>
              <a:t>Komplem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tr-TR" sz="2400" b="1" dirty="0" smtClean="0">
                <a:solidFill>
                  <a:schemeClr val="bg2">
                    <a:lumMod val="25000"/>
                  </a:schemeClr>
                </a:solidFill>
              </a:rPr>
              <a:t>n </a:t>
            </a:r>
            <a:r>
              <a:rPr lang="tr-TR" sz="2400" b="1" i="1" dirty="0">
                <a:solidFill>
                  <a:schemeClr val="bg2">
                    <a:lumMod val="25000"/>
                  </a:schemeClr>
                </a:solidFill>
              </a:rPr>
              <a:t>mediated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MPGN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78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3"/>
          <p:cNvSpPr>
            <a:spLocks noChangeArrowheads="1"/>
          </p:cNvSpPr>
          <p:nvPr/>
        </p:nvSpPr>
        <p:spPr bwMode="auto">
          <a:xfrm>
            <a:off x="911424" y="1082675"/>
            <a:ext cx="4982964" cy="5545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600" b="1" dirty="0"/>
              <a:t>ETİYOLOJİK SINIFLAMA: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defRPr/>
            </a:pPr>
            <a:r>
              <a:rPr lang="tr-TR" sz="2400" dirty="0" err="1">
                <a:solidFill>
                  <a:srgbClr val="0033CC"/>
                </a:solidFill>
              </a:rPr>
              <a:t>İmmunkompleks</a:t>
            </a:r>
            <a:r>
              <a:rPr lang="tr-TR" sz="2400" dirty="0">
                <a:solidFill>
                  <a:srgbClr val="0033CC"/>
                </a:solidFill>
              </a:rPr>
              <a:t> </a:t>
            </a:r>
            <a:r>
              <a:rPr lang="tr-TR" sz="2400" i="1" dirty="0" err="1">
                <a:solidFill>
                  <a:srgbClr val="0033CC"/>
                </a:solidFill>
              </a:rPr>
              <a:t>mediated</a:t>
            </a:r>
            <a:r>
              <a:rPr lang="tr-TR" sz="2400" dirty="0">
                <a:solidFill>
                  <a:srgbClr val="0033CC"/>
                </a:solidFill>
              </a:rPr>
              <a:t> MPGN: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Hepatit C ve B,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endokardit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fungal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infeksiyonlar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şistozoma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ekinokok..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Otoimmun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hastalıklar 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(SLE,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Sjögren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ve RA)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Monoklonal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gammopatiler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Maligniteler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defRPr/>
            </a:pPr>
            <a:r>
              <a:rPr lang="tr-TR" sz="2400" dirty="0" err="1">
                <a:solidFill>
                  <a:srgbClr val="0033CC"/>
                </a:solidFill>
              </a:rPr>
              <a:t>Komplemen</a:t>
            </a:r>
            <a:r>
              <a:rPr lang="tr-TR" sz="2400" dirty="0">
                <a:solidFill>
                  <a:srgbClr val="0033CC"/>
                </a:solidFill>
              </a:rPr>
              <a:t> </a:t>
            </a:r>
            <a:r>
              <a:rPr lang="tr-TR" sz="2400" i="1" dirty="0" err="1">
                <a:solidFill>
                  <a:srgbClr val="0033CC"/>
                </a:solidFill>
              </a:rPr>
              <a:t>mediated</a:t>
            </a:r>
            <a:r>
              <a:rPr lang="tr-TR" sz="2400" dirty="0">
                <a:solidFill>
                  <a:srgbClr val="0033CC"/>
                </a:solidFill>
              </a:rPr>
              <a:t> MPGN:</a:t>
            </a:r>
          </a:p>
          <a:p>
            <a:pPr marL="457200" indent="-457200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+mj-lt"/>
              <a:buAutoNum type="arabicPeriod"/>
              <a:defRPr/>
            </a:pPr>
            <a:r>
              <a:rPr lang="tr-TR" sz="2400" dirty="0">
                <a:solidFill>
                  <a:srgbClr val="0033CC"/>
                </a:solidFill>
              </a:rPr>
              <a:t>Dense depozit </a:t>
            </a:r>
            <a:r>
              <a:rPr lang="tr-TR" sz="2400" dirty="0" err="1">
                <a:solidFill>
                  <a:srgbClr val="0033CC"/>
                </a:solidFill>
              </a:rPr>
              <a:t>hast</a:t>
            </a:r>
            <a:r>
              <a:rPr lang="tr-TR" sz="2400" dirty="0">
                <a:solidFill>
                  <a:srgbClr val="0033CC"/>
                </a:solidFill>
              </a:rPr>
              <a:t>. (DDD)</a:t>
            </a:r>
          </a:p>
          <a:p>
            <a:pPr marL="457200" indent="-457200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+mj-lt"/>
              <a:buAutoNum type="arabicPeriod"/>
              <a:defRPr/>
            </a:pPr>
            <a:r>
              <a:rPr lang="tr-TR" sz="2400" dirty="0">
                <a:solidFill>
                  <a:srgbClr val="0033CC"/>
                </a:solidFill>
              </a:rPr>
              <a:t>C3 GN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600" dirty="0" smtClean="0">
                <a:solidFill>
                  <a:srgbClr val="0000FF"/>
                </a:solidFill>
              </a:rPr>
              <a:t>Esansiyel </a:t>
            </a:r>
            <a:r>
              <a:rPr lang="tr-TR" sz="2600" dirty="0">
                <a:solidFill>
                  <a:srgbClr val="0000FF"/>
                </a:solidFill>
              </a:rPr>
              <a:t>mikst kriyoglobulinemi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600" dirty="0" err="1">
                <a:solidFill>
                  <a:srgbClr val="0000FF"/>
                </a:solidFill>
              </a:rPr>
              <a:t>Maligniteler</a:t>
            </a:r>
            <a:endParaRPr lang="tr-TR" sz="2600" dirty="0">
              <a:solidFill>
                <a:srgbClr val="0000FF"/>
              </a:solidFill>
            </a:endParaRPr>
          </a:p>
        </p:txBody>
      </p:sp>
      <p:sp>
        <p:nvSpPr>
          <p:cNvPr id="132099" name="Rectangle 4"/>
          <p:cNvSpPr>
            <a:spLocks noChangeArrowheads="1"/>
          </p:cNvSpPr>
          <p:nvPr/>
        </p:nvSpPr>
        <p:spPr bwMode="auto">
          <a:xfrm>
            <a:off x="5961062" y="1082676"/>
            <a:ext cx="5535537" cy="5529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600" b="1" dirty="0">
                <a:solidFill>
                  <a:srgbClr val="0033CC"/>
                </a:solidFill>
              </a:rPr>
              <a:t>        	</a:t>
            </a:r>
            <a:r>
              <a:rPr lang="tr-TR" sz="2600" b="1" u="sng" dirty="0"/>
              <a:t>HİSTOPATOLOJİ: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800" b="1" dirty="0">
                <a:solidFill>
                  <a:srgbClr val="0033CC"/>
                </a:solidFill>
              </a:rPr>
              <a:t>IM: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Mezangial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hipersellülarite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Endokapiller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proliferasyon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Glomerüler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kapiller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duvarlarda çift kontur görünümü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•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GBM da kalınlaşma (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immunkompleksler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ya da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kompleman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faktörlerinin birikimi)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600" b="1" dirty="0">
                <a:solidFill>
                  <a:srgbClr val="0033CC"/>
                </a:solidFill>
              </a:rPr>
              <a:t>IF/EM: </a:t>
            </a:r>
          </a:p>
          <a:p>
            <a:pPr marL="457200" indent="-4572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600" dirty="0">
                <a:solidFill>
                  <a:srgbClr val="0033CC"/>
                </a:solidFill>
              </a:rPr>
              <a:t>Dense depozitler ve/veya C3 birikimi</a:t>
            </a:r>
          </a:p>
        </p:txBody>
      </p:sp>
      <p:sp>
        <p:nvSpPr>
          <p:cNvPr id="74756" name="Rectangle 5"/>
          <p:cNvSpPr>
            <a:spLocks noChangeArrowheads="1"/>
          </p:cNvSpPr>
          <p:nvPr/>
        </p:nvSpPr>
        <p:spPr bwMode="auto">
          <a:xfrm>
            <a:off x="911424" y="115888"/>
            <a:ext cx="10585176" cy="831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chemeClr val="tx2">
                    <a:lumMod val="75000"/>
                  </a:schemeClr>
                </a:solidFill>
              </a:rPr>
              <a:t>MPGN</a:t>
            </a:r>
          </a:p>
        </p:txBody>
      </p:sp>
    </p:spTree>
    <p:extLst>
      <p:ext uri="{BB962C8B-B14F-4D97-AF65-F5344CB8AC3E}">
        <p14:creationId xmlns:p14="http://schemas.microsoft.com/office/powerpoint/2010/main" val="301160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 animBg="1"/>
      <p:bldP spid="13209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31504" y="269776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PLAN VE HEDEFLER: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32112" y="1556792"/>
            <a:ext cx="7236296" cy="4752528"/>
          </a:xfrm>
        </p:spPr>
        <p:txBody>
          <a:bodyPr>
            <a:noAutofit/>
          </a:bodyPr>
          <a:lstStyle/>
          <a:p>
            <a:r>
              <a:rPr lang="tr-TR" sz="2800" dirty="0" err="1">
                <a:solidFill>
                  <a:srgbClr val="FF0000"/>
                </a:solidFill>
              </a:rPr>
              <a:t>Primer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glomerüler</a:t>
            </a:r>
            <a:r>
              <a:rPr lang="tr-TR" sz="2800" dirty="0">
                <a:solidFill>
                  <a:srgbClr val="FF0000"/>
                </a:solidFill>
              </a:rPr>
              <a:t> hastalıkların tanımları:</a:t>
            </a:r>
          </a:p>
          <a:p>
            <a:pPr lvl="1"/>
            <a:r>
              <a:rPr lang="tr-TR" dirty="0" smtClean="0"/>
              <a:t>MDH, FSGS, MN ve MPGN</a:t>
            </a:r>
            <a:endParaRPr lang="tr-TR" dirty="0"/>
          </a:p>
          <a:p>
            <a:pPr lvl="1"/>
            <a:r>
              <a:rPr lang="tr-TR" dirty="0" smtClean="0"/>
              <a:t>APSGN, IgA nefropatisi</a:t>
            </a:r>
            <a:endParaRPr lang="en-US" dirty="0" smtClean="0"/>
          </a:p>
          <a:p>
            <a:pPr lvl="1"/>
            <a:r>
              <a:rPr lang="tr-TR" dirty="0" smtClean="0"/>
              <a:t>Hızlı İlerleyen Glomerulonefrit (</a:t>
            </a:r>
            <a:r>
              <a:rPr lang="tr-TR" i="1" dirty="0" smtClean="0"/>
              <a:t>RPGN</a:t>
            </a:r>
            <a:r>
              <a:rPr lang="tr-TR" dirty="0" smtClean="0"/>
              <a:t>)</a:t>
            </a:r>
          </a:p>
          <a:p>
            <a:r>
              <a:rPr lang="tr-TR" sz="2800" dirty="0" err="1">
                <a:solidFill>
                  <a:srgbClr val="FF0000"/>
                </a:solidFill>
              </a:rPr>
              <a:t>Patogenezleri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>
                <a:solidFill>
                  <a:srgbClr val="FF0000"/>
                </a:solidFill>
              </a:rPr>
              <a:t>Tanıları:</a:t>
            </a:r>
          </a:p>
          <a:p>
            <a:pPr lvl="1"/>
            <a:r>
              <a:rPr lang="tr-TR" dirty="0" smtClean="0"/>
              <a:t>Klinik belirti ve bulguları</a:t>
            </a:r>
          </a:p>
          <a:p>
            <a:pPr lvl="1"/>
            <a:r>
              <a:rPr lang="tr-TR" dirty="0" smtClean="0"/>
              <a:t>Laboratuvar bulguları</a:t>
            </a:r>
            <a:endParaRPr lang="tr-TR" dirty="0"/>
          </a:p>
          <a:p>
            <a:r>
              <a:rPr lang="tr-TR" sz="2800" dirty="0">
                <a:solidFill>
                  <a:srgbClr val="FF0000"/>
                </a:solidFill>
              </a:rPr>
              <a:t>Tedavilerindeki genel yaklaşımlar</a:t>
            </a:r>
          </a:p>
        </p:txBody>
      </p:sp>
    </p:spTree>
    <p:extLst>
      <p:ext uri="{BB962C8B-B14F-4D97-AF65-F5344CB8AC3E}">
        <p14:creationId xmlns:p14="http://schemas.microsoft.com/office/powerpoint/2010/main" val="33011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3" name="Rectangle 3"/>
          <p:cNvSpPr>
            <a:spLocks noChangeArrowheads="1"/>
          </p:cNvSpPr>
          <p:nvPr/>
        </p:nvSpPr>
        <p:spPr bwMode="auto">
          <a:xfrm>
            <a:off x="6310314" y="1773238"/>
            <a:ext cx="3817937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algn="ctr">
              <a:lnSpc>
                <a:spcPct val="15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tr-TR" sz="3000" b="1" u="sng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 algn="ctr">
              <a:lnSpc>
                <a:spcPct val="75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30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PROGNOZ</a:t>
            </a:r>
            <a:endParaRPr lang="tr-TR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0644" name="AutoShape 4"/>
          <p:cNvSpPr>
            <a:spLocks noChangeArrowheads="1"/>
          </p:cNvSpPr>
          <p:nvPr/>
        </p:nvSpPr>
        <p:spPr bwMode="auto">
          <a:xfrm>
            <a:off x="2743201" y="2018146"/>
            <a:ext cx="2506663" cy="1066800"/>
          </a:xfrm>
          <a:prstGeom prst="downArrowCallout">
            <a:avLst>
              <a:gd name="adj1" fmla="val 58743"/>
              <a:gd name="adj2" fmla="val 58743"/>
              <a:gd name="adj3" fmla="val 16667"/>
              <a:gd name="adj4" fmla="val 66667"/>
            </a:avLst>
          </a:prstGeom>
          <a:solidFill>
            <a:schemeClr val="accent1">
              <a:lumMod val="20000"/>
              <a:lumOff val="80000"/>
            </a:schemeClr>
          </a:solidFill>
          <a:ln w="57150" cmpd="thickThin">
            <a:noFill/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3000" b="1">
                <a:solidFill>
                  <a:schemeClr val="tx2">
                    <a:lumMod val="75000"/>
                  </a:schemeClr>
                </a:solidFill>
              </a:rPr>
              <a:t>PATOGENEZ</a:t>
            </a:r>
            <a:endParaRPr lang="tr-TR" sz="30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0645" name="AutoShape 5"/>
          <p:cNvSpPr>
            <a:spLocks noChangeArrowheads="1"/>
          </p:cNvSpPr>
          <p:nvPr/>
        </p:nvSpPr>
        <p:spPr bwMode="auto">
          <a:xfrm>
            <a:off x="1703389" y="3213100"/>
            <a:ext cx="4321175" cy="6477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Kompleks</a:t>
            </a:r>
          </a:p>
        </p:txBody>
      </p:sp>
      <p:sp>
        <p:nvSpPr>
          <p:cNvPr id="240646" name="AutoShape 6"/>
          <p:cNvSpPr>
            <a:spLocks noChangeArrowheads="1"/>
          </p:cNvSpPr>
          <p:nvPr/>
        </p:nvSpPr>
        <p:spPr bwMode="auto">
          <a:xfrm>
            <a:off x="7632700" y="2527300"/>
            <a:ext cx="1219200" cy="685800"/>
          </a:xfrm>
          <a:prstGeom prst="downArrowCallout">
            <a:avLst>
              <a:gd name="adj1" fmla="val 44444"/>
              <a:gd name="adj2" fmla="val 44444"/>
              <a:gd name="adj3" fmla="val 16667"/>
              <a:gd name="adj4" fmla="val 66667"/>
            </a:avLst>
          </a:prstGeom>
          <a:gradFill rotWithShape="1">
            <a:gsLst>
              <a:gs pos="0">
                <a:srgbClr val="0000FF">
                  <a:gamma/>
                  <a:shade val="77255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28575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Tip I</a:t>
            </a:r>
          </a:p>
        </p:txBody>
      </p:sp>
      <p:sp>
        <p:nvSpPr>
          <p:cNvPr id="240647" name="Rectangle 7"/>
          <p:cNvSpPr>
            <a:spLocks noChangeArrowheads="1"/>
          </p:cNvSpPr>
          <p:nvPr/>
        </p:nvSpPr>
        <p:spPr bwMode="auto">
          <a:xfrm>
            <a:off x="6254750" y="3340100"/>
            <a:ext cx="4337050" cy="1143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 yıllık renal sürvi % 60-70</a:t>
            </a:r>
          </a:p>
          <a:p>
            <a:pPr>
              <a:lnSpc>
                <a:spcPct val="90000"/>
              </a:lnSpc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   Nefrotik % 40</a:t>
            </a:r>
          </a:p>
          <a:p>
            <a:pPr>
              <a:lnSpc>
                <a:spcPct val="85000"/>
              </a:lnSpc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   Non-nefrotik % 80-90</a:t>
            </a:r>
          </a:p>
        </p:txBody>
      </p:sp>
      <p:sp>
        <p:nvSpPr>
          <p:cNvPr id="240648" name="AutoShape 8"/>
          <p:cNvSpPr>
            <a:spLocks noChangeArrowheads="1"/>
          </p:cNvSpPr>
          <p:nvPr/>
        </p:nvSpPr>
        <p:spPr bwMode="auto">
          <a:xfrm>
            <a:off x="7720013" y="4903788"/>
            <a:ext cx="1219200" cy="685800"/>
          </a:xfrm>
          <a:prstGeom prst="downArrowCallout">
            <a:avLst>
              <a:gd name="adj1" fmla="val 44444"/>
              <a:gd name="adj2" fmla="val 44444"/>
              <a:gd name="adj3" fmla="val 16667"/>
              <a:gd name="adj4" fmla="val 66667"/>
            </a:avLst>
          </a:prstGeom>
          <a:gradFill rotWithShape="1">
            <a:gsLst>
              <a:gs pos="0">
                <a:srgbClr val="0000FF">
                  <a:gamma/>
                  <a:shade val="46275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28575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Tip II</a:t>
            </a:r>
          </a:p>
        </p:txBody>
      </p:sp>
      <p:sp>
        <p:nvSpPr>
          <p:cNvPr id="240649" name="Rectangle 9"/>
          <p:cNvSpPr>
            <a:spLocks noChangeArrowheads="1"/>
          </p:cNvSpPr>
          <p:nvPr/>
        </p:nvSpPr>
        <p:spPr bwMode="auto">
          <a:xfrm>
            <a:off x="6981826" y="5703888"/>
            <a:ext cx="2506663" cy="533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600" b="1">
                <a:effectLst>
                  <a:outerShdw blurRad="38100" dist="38100" dir="2700000" algn="tl">
                    <a:srgbClr val="FFFFFF"/>
                  </a:outerShdw>
                </a:effectLst>
              </a:rPr>
              <a:t>DAHA KÖTÜ</a:t>
            </a:r>
          </a:p>
        </p:txBody>
      </p:sp>
      <p:sp>
        <p:nvSpPr>
          <p:cNvPr id="240650" name="AutoShape 10"/>
          <p:cNvSpPr>
            <a:spLocks noChangeArrowheads="1"/>
          </p:cNvSpPr>
          <p:nvPr/>
        </p:nvSpPr>
        <p:spPr bwMode="auto">
          <a:xfrm>
            <a:off x="2133600" y="4343400"/>
            <a:ext cx="947738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40651" name="Rectangle 11"/>
          <p:cNvSpPr>
            <a:spLocks noChangeArrowheads="1"/>
          </p:cNvSpPr>
          <p:nvPr/>
        </p:nvSpPr>
        <p:spPr bwMode="auto">
          <a:xfrm>
            <a:off x="3149601" y="4343400"/>
            <a:ext cx="2506663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Tam remisyon</a:t>
            </a:r>
          </a:p>
        </p:txBody>
      </p:sp>
      <p:sp>
        <p:nvSpPr>
          <p:cNvPr id="240652" name="AutoShape 12"/>
          <p:cNvSpPr>
            <a:spLocks noChangeArrowheads="1"/>
          </p:cNvSpPr>
          <p:nvPr/>
        </p:nvSpPr>
        <p:spPr bwMode="auto">
          <a:xfrm>
            <a:off x="2133600" y="5029200"/>
            <a:ext cx="947738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40653" name="AutoShape 13"/>
          <p:cNvSpPr>
            <a:spLocks noChangeArrowheads="1"/>
          </p:cNvSpPr>
          <p:nvPr/>
        </p:nvSpPr>
        <p:spPr bwMode="auto">
          <a:xfrm>
            <a:off x="2133600" y="5715000"/>
            <a:ext cx="947738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40654" name="Rectangle 14"/>
          <p:cNvSpPr>
            <a:spLocks noChangeArrowheads="1"/>
          </p:cNvSpPr>
          <p:nvPr/>
        </p:nvSpPr>
        <p:spPr bwMode="auto">
          <a:xfrm>
            <a:off x="3149600" y="5029200"/>
            <a:ext cx="27305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Progressif seyir</a:t>
            </a:r>
          </a:p>
        </p:txBody>
      </p:sp>
      <p:sp>
        <p:nvSpPr>
          <p:cNvPr id="240655" name="Rectangle 15"/>
          <p:cNvSpPr>
            <a:spLocks noChangeArrowheads="1"/>
          </p:cNvSpPr>
          <p:nvPr/>
        </p:nvSpPr>
        <p:spPr bwMode="auto">
          <a:xfrm>
            <a:off x="3149600" y="5715000"/>
            <a:ext cx="27305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Alevlenmeli seyir</a:t>
            </a:r>
          </a:p>
        </p:txBody>
      </p:sp>
      <p:sp>
        <p:nvSpPr>
          <p:cNvPr id="75791" name="Rectangle 16"/>
          <p:cNvSpPr>
            <a:spLocks noChangeArrowheads="1"/>
          </p:cNvSpPr>
          <p:nvPr/>
        </p:nvSpPr>
        <p:spPr bwMode="auto">
          <a:xfrm>
            <a:off x="1703388" y="333375"/>
            <a:ext cx="8888411" cy="83185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rgbClr val="0033CC"/>
                </a:solidFill>
              </a:rPr>
              <a:t>MPGN</a:t>
            </a:r>
          </a:p>
        </p:txBody>
      </p:sp>
    </p:spTree>
    <p:extLst>
      <p:ext uri="{BB962C8B-B14F-4D97-AF65-F5344CB8AC3E}">
        <p14:creationId xmlns:p14="http://schemas.microsoft.com/office/powerpoint/2010/main" val="31919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395120"/>
              </p:ext>
            </p:extLst>
          </p:nvPr>
        </p:nvGraphicFramePr>
        <p:xfrm>
          <a:off x="1631950" y="692150"/>
          <a:ext cx="8928100" cy="549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8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err="1" smtClean="0">
                          <a:solidFill>
                            <a:schemeClr val="bg1"/>
                          </a:solidFill>
                        </a:rPr>
                        <a:t>Glomerüler</a:t>
                      </a:r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 Hastalıklarda </a:t>
                      </a:r>
                      <a:r>
                        <a:rPr lang="tr-TR" dirty="0" err="1" smtClean="0">
                          <a:solidFill>
                            <a:schemeClr val="bg1"/>
                          </a:solidFill>
                        </a:rPr>
                        <a:t>Hipokomplementemi</a:t>
                      </a:r>
                      <a:endParaRPr lang="tr-TR" dirty="0">
                        <a:solidFill>
                          <a:schemeClr val="bg1"/>
                        </a:solidFill>
                      </a:endParaRPr>
                    </a:p>
                  </a:txBody>
                  <a:tcPr marL="91431" marR="91431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Etkilenen Yolak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Komplemenlar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Glomerüler</a:t>
                      </a:r>
                      <a:r>
                        <a:rPr lang="tr-TR" b="1" dirty="0" smtClean="0"/>
                        <a:t> Hst.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Non-glomerüler</a:t>
                      </a:r>
                      <a:r>
                        <a:rPr lang="tr-TR" b="1" dirty="0" smtClean="0"/>
                        <a:t> Hst.</a:t>
                      </a:r>
                      <a:endParaRPr lang="tr-TR" b="1" dirty="0"/>
                    </a:p>
                  </a:txBody>
                  <a:tcPr marL="91431" marR="9143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Klasik yolak aktivasyonu</a:t>
                      </a:r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C3, C4 ve CH50 düşük</a:t>
                      </a:r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b="1" dirty="0" smtClean="0"/>
                        <a:t>+C4 </a:t>
                      </a:r>
                      <a:r>
                        <a:rPr lang="tr-TR" b="1" dirty="0" err="1" smtClean="0"/>
                        <a:t>nefritik</a:t>
                      </a:r>
                      <a:r>
                        <a:rPr lang="tr-TR" b="1" dirty="0" smtClean="0"/>
                        <a:t> faktör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Lupus</a:t>
                      </a:r>
                      <a:r>
                        <a:rPr lang="tr-TR" dirty="0" smtClean="0"/>
                        <a:t> nefriti (Özellikle Sınıf IV)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Kryoglobulinemi</a:t>
                      </a:r>
                      <a:endParaRPr lang="tr-TR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b="1" dirty="0" smtClean="0"/>
                        <a:t>MPGN Tip</a:t>
                      </a:r>
                      <a:r>
                        <a:rPr lang="tr-TR" b="1" baseline="0" dirty="0" smtClean="0"/>
                        <a:t> 1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1431" marR="9143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Alternatif yolak aktivasyonu</a:t>
                      </a:r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C3</a:t>
                      </a:r>
                      <a:r>
                        <a:rPr lang="tr-TR" baseline="0" dirty="0" smtClean="0"/>
                        <a:t> düşük, C4 normal, CH50 düşük</a:t>
                      </a:r>
                    </a:p>
                    <a:p>
                      <a:endParaRPr lang="tr-TR" baseline="0" dirty="0" smtClean="0"/>
                    </a:p>
                    <a:p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+</a:t>
                      </a:r>
                      <a:r>
                        <a:rPr lang="tr-TR" b="1" baseline="0" dirty="0" smtClean="0"/>
                        <a:t>C3 </a:t>
                      </a:r>
                      <a:r>
                        <a:rPr lang="tr-TR" b="1" baseline="0" dirty="0" err="1" smtClean="0"/>
                        <a:t>nefritik</a:t>
                      </a:r>
                      <a:r>
                        <a:rPr lang="tr-TR" b="1" baseline="0" dirty="0" smtClean="0"/>
                        <a:t> faktör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PSGN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Diğer </a:t>
                      </a:r>
                      <a:r>
                        <a:rPr lang="tr-TR" dirty="0" err="1" smtClean="0"/>
                        <a:t>infeksiyonlara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sekonder</a:t>
                      </a:r>
                      <a:r>
                        <a:rPr lang="tr-TR" dirty="0" smtClean="0"/>
                        <a:t> GN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HUS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b="1" dirty="0" smtClean="0"/>
                        <a:t>Dense </a:t>
                      </a:r>
                      <a:r>
                        <a:rPr lang="tr-TR" b="1" dirty="0" err="1" smtClean="0"/>
                        <a:t>deposit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hst.</a:t>
                      </a:r>
                      <a:r>
                        <a:rPr lang="tr-TR" b="1" dirty="0" smtClean="0"/>
                        <a:t> (MPGN Tip2)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Ateroembolik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hst.</a:t>
                      </a:r>
                      <a:endParaRPr lang="tr-TR" dirty="0"/>
                    </a:p>
                  </a:txBody>
                  <a:tcPr marL="91431" marR="9143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Azalmış </a:t>
                      </a:r>
                      <a:r>
                        <a:rPr lang="tr-TR" dirty="0" err="1" smtClean="0"/>
                        <a:t>komplemen</a:t>
                      </a:r>
                      <a:r>
                        <a:rPr lang="tr-TR" baseline="0" dirty="0" smtClean="0"/>
                        <a:t> sentezi</a:t>
                      </a:r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Edinsel</a:t>
                      </a:r>
                      <a:endParaRPr lang="tr-TR" dirty="0" smtClean="0"/>
                    </a:p>
                    <a:p>
                      <a:endParaRPr lang="tr-TR" dirty="0" smtClean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tr-TR" dirty="0" smtClean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Hepatik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hst.</a:t>
                      </a:r>
                      <a:endParaRPr lang="tr-TR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Malnutrisyon</a:t>
                      </a:r>
                      <a:endParaRPr lang="tr-TR" dirty="0"/>
                    </a:p>
                  </a:txBody>
                  <a:tcPr marL="91431" marR="9143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Herediter</a:t>
                      </a:r>
                      <a:endParaRPr lang="tr-TR" dirty="0" smtClean="0"/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tr-TR" dirty="0" smtClean="0"/>
                        <a:t>C2 veya</a:t>
                      </a:r>
                      <a:r>
                        <a:rPr lang="tr-TR" baseline="0" dirty="0" smtClean="0"/>
                        <a:t> C4 </a:t>
                      </a:r>
                      <a:r>
                        <a:rPr lang="tr-TR" dirty="0" smtClean="0"/>
                        <a:t>eksikliği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tr-TR" dirty="0" smtClean="0"/>
                        <a:t>Faktör H eksikliği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Lupus</a:t>
                      </a:r>
                      <a:r>
                        <a:rPr lang="tr-TR" baseline="0" dirty="0" smtClean="0"/>
                        <a:t> nefriti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baseline="0" dirty="0" err="1" smtClean="0"/>
                        <a:t>Familiyal</a:t>
                      </a:r>
                      <a:r>
                        <a:rPr lang="tr-TR" baseline="0" dirty="0" smtClean="0"/>
                        <a:t> HUS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baseline="0" dirty="0" smtClean="0"/>
                        <a:t>Dense </a:t>
                      </a:r>
                      <a:r>
                        <a:rPr lang="tr-TR" baseline="0" dirty="0" err="1" smtClean="0"/>
                        <a:t>deposit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hst.</a:t>
                      </a:r>
                      <a:endParaRPr lang="tr-TR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tr-TR" dirty="0" smtClean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tr-TR" dirty="0"/>
                    </a:p>
                  </a:txBody>
                  <a:tcPr marL="91431" marR="9143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5591944" y="6453336"/>
            <a:ext cx="4838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Comprehensive Clinical Nephrology, </a:t>
            </a:r>
            <a:r>
              <a:rPr lang="en-US" dirty="0" smtClean="0"/>
              <a:t>6</a:t>
            </a:r>
            <a:r>
              <a:rPr lang="tr-TR" dirty="0" smtClean="0"/>
              <a:t>.baskı</a:t>
            </a:r>
            <a:r>
              <a:rPr lang="tr-TR" dirty="0"/>
              <a:t>, </a:t>
            </a:r>
            <a:r>
              <a:rPr lang="tr-TR" dirty="0" smtClean="0"/>
              <a:t>201</a:t>
            </a:r>
            <a:r>
              <a:rPr lang="en-US" dirty="0" smtClean="0"/>
              <a:t>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999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NEFRİTİK SENDROM:TANIM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err="1" smtClean="0">
                <a:solidFill>
                  <a:srgbClr val="FF0000"/>
                </a:solidFill>
              </a:rPr>
              <a:t>Glomerüler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inflamasyon</a:t>
            </a:r>
            <a:endParaRPr lang="tr-TR" b="1" dirty="0" smtClean="0">
              <a:solidFill>
                <a:srgbClr val="FF0000"/>
              </a:solidFill>
              <a:effectLst/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Ani başlangıçlı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GFH’de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azalma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Oligüri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Ödem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Hipertansiyon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Kendini sınırlandırma eğilimi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Non-nefrotik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proteinüri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Aktif idrar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sedimenti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Hematüri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3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Akantosit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3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Eritrosit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silendirleri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3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Mikst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silendirler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98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073931"/>
              </p:ext>
            </p:extLst>
          </p:nvPr>
        </p:nvGraphicFramePr>
        <p:xfrm>
          <a:off x="2135560" y="332657"/>
          <a:ext cx="7992888" cy="6068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92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45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Akut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Glomerülonefrit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Nefritik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 Sendrom) Nedenleri. </a:t>
                      </a:r>
                      <a:endParaRPr lang="tr-TR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İnfeksiyöz</a:t>
                      </a:r>
                      <a:r>
                        <a:rPr lang="tr-TR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nedenler</a:t>
                      </a:r>
                      <a:endParaRPr lang="tr-TR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tr-TR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Akut </a:t>
                      </a:r>
                      <a:r>
                        <a:rPr lang="tr-TR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poststreptokoksik</a:t>
                      </a:r>
                      <a:r>
                        <a:rPr lang="tr-TR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glomerülonefrit</a:t>
                      </a:r>
                      <a:endParaRPr lang="tr-TR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tr-TR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Diğer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postinfeksiyöz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glomerülonefritler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İnfektif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endokardit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Stafilokok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sepsisi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şant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nefriti)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Pnömokoksik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pnömoni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Meningokoksemi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Tifo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Sekonder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sfiliz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Akut </a:t>
                      </a:r>
                      <a:r>
                        <a:rPr lang="tr-TR" sz="2000" b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viral</a:t>
                      </a:r>
                      <a:r>
                        <a:rPr lang="tr-TR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infeksiyonlar</a:t>
                      </a:r>
                      <a:r>
                        <a:rPr lang="tr-TR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(CMV, EBV, </a:t>
                      </a:r>
                      <a:r>
                        <a:rPr lang="tr-TR" sz="2000" b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varisella</a:t>
                      </a:r>
                      <a:r>
                        <a:rPr lang="tr-TR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 HBV, </a:t>
                      </a:r>
                      <a:r>
                        <a:rPr lang="tr-TR" sz="2000" b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koksaki</a:t>
                      </a:r>
                      <a:r>
                        <a:rPr lang="tr-TR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) 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        </a:t>
                      </a:r>
                      <a:r>
                        <a:rPr lang="tr-TR" sz="2000" b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Mikoplazma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Trişinoz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Toksoplazmoz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Falsiparum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malarya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55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0687865"/>
              </p:ext>
            </p:extLst>
          </p:nvPr>
        </p:nvGraphicFramePr>
        <p:xfrm>
          <a:off x="2639616" y="620686"/>
          <a:ext cx="7560840" cy="56166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54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Akut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Glomerülonefrit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Nefritik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 Sendrom) Nedenleri</a:t>
                      </a:r>
                      <a:endParaRPr lang="tr-TR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İnfeksiyon</a:t>
                      </a:r>
                      <a:r>
                        <a:rPr lang="tr-TR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dışı nedenler</a:t>
                      </a:r>
                      <a:endParaRPr lang="tr-TR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tr-TR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Sistemik </a:t>
                      </a:r>
                      <a:r>
                        <a:rPr lang="tr-TR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hastalıklar</a:t>
                      </a:r>
                      <a:endParaRPr lang="tr-TR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       Sistemik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lupus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eritemotosiz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Henoch-Schönlein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purpurası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Nekrotizan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vaskülitler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Alport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sendromu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Goodpasture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sendromu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tr-TR" sz="20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Primer</a:t>
                      </a:r>
                      <a:r>
                        <a:rPr lang="tr-TR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glomerüler</a:t>
                      </a:r>
                      <a:r>
                        <a:rPr lang="tr-TR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hastalıklar</a:t>
                      </a:r>
                      <a:endParaRPr lang="tr-TR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IgA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nefropatisi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Mezangial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proliferatif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glomerülonefrit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Membranoproliferatif</a:t>
                      </a:r>
                      <a:r>
                        <a:rPr lang="tr-TR" sz="2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glomerülonefrit</a:t>
                      </a:r>
                      <a:endParaRPr lang="tr-TR" sz="2000" b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32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AKUT POSTSTREPTOKOKSİK GLOMERÜLONEFRİT:</a:t>
            </a:r>
            <a:br>
              <a:rPr lang="tr-TR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APSGN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Epidemiyoloji: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Erkeklerde daha sık (2:1)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Sıklıkla 2-14 yaş arası çocukları etkiler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Grup A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Streptococcus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pyogenes’in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nefritojenik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suşları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M tip 47,49,55 ve 57 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impetigoya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yol açmış)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Tip 1, 2, 4, ve 12 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ÜSYE’ye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yol açmış)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Epidemiler sırasında, boğaz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infeksiyonundan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sonra %5, cilt enfeksiyonundan sonra %25’e kadar çıkabilen olasılıkla nefrit gelişebilir.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Gelişmiş ülkelerde görülme sıklığı çok azalmıştır.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Gelişmekte olan ülkelerde yıllık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insidansı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100.000’de 10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63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AKUT POSTSTREPTOKOKSİK GLOMERÜLONEFRİT:</a:t>
            </a:r>
            <a:br>
              <a:rPr lang="tr-TR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APSGN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Patogenez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2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nefritojenik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streptokok antijeni saptanmıştır: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Nefrit ilişkili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plasmin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reseptörü 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NAPLr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Gliseraldehit-3-fosfat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dehidrogenaz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(GAPDH)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Streptokokal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pirojenik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eksotoksin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B (SPEB) ve bunun daha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immunojenik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prekürsoru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Zimojen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Antijenemi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ve dolaşan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immunkompleks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oluşumuna yol açan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persistan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streptokok enfeksiyonu 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Bu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immunkompleksler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subendotelyal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ve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mesangial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bölgede toplanır,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inflamatuar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kaskadı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komplemen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aktivasyonunu ve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nötrofil-monosit-makrofaj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kemotaksisini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başlatır.</a:t>
            </a:r>
          </a:p>
        </p:txBody>
      </p:sp>
    </p:spTree>
    <p:extLst>
      <p:ext uri="{BB962C8B-B14F-4D97-AF65-F5344CB8AC3E}">
        <p14:creationId xmlns:p14="http://schemas.microsoft.com/office/powerpoint/2010/main" val="24048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AKUT POSTSTREPTOKOKSİK GLOMERÜLONEFRİT:</a:t>
            </a:r>
            <a:br>
              <a:rPr lang="tr-TR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APSGN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Patoloji: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Işık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mikroskopisinde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Diffüz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endokapiller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proliferasyon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Mesangiyal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proliferasyon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Endotelyal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proliferasyon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Glomerüllerde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yoğun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nötrofil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birikimi 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eksudatif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glomerülonefrit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)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İFM’de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C3 depolanması (%100)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IgG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depolanması (%62)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IgM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depolanması (%76) 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Properdin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ve C5b-C9 kompleksi depolanması (%85)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EM’de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Subepiteliyal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hörgüçler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59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95400" y="274638"/>
            <a:ext cx="10873208" cy="7060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AKUT POSTSTREPTOKOKSİK GLOMERÜLONEFRİT: APSGN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00" y="1196752"/>
            <a:ext cx="10873208" cy="547260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Klinik ve Laboratuvar: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Öyküde streptokok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nfeksiyonu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Enfeksiyon sonrası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latent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bir periyod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Cilt enfeksiyonundan sonra haftalar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Boğaz enfeksiyonundan sonra 2 hafta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Hipertansiyon (%80)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Ödem (%80-90)…hastaların %60’ında ana yakınmadır.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sodyum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retansiyonu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HT ve ödem gelişimine neden olur.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(%100)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Makroskopik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(%30)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sendrom bulguları çocuklarda %2, erişkinlerde %20 görülebilir.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RPGN-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Kresent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oluşumu hastaların %1’inden azında görülür.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Kreatinin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yüksekliği çocuklarda %25-40, erişkinlerde %83+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ASO ve anti-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DNAse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B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titrelerinde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yükseklik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C3 düşüklüğü (hastalığın ilk haftasında %90 görülür, genellikle 2 ay içinde normale döner.</a:t>
            </a: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9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95400" y="274638"/>
            <a:ext cx="10729192" cy="7060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AKUT POSTSTREPTOKOKSİK GLOMERÜLONEFRİT: APSGN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00" y="1124744"/>
            <a:ext cx="10729192" cy="554461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Tedavi ve </a:t>
            </a:r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Prognoz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/>
              <a:t>Böbrek biyopsisi nadiren </a:t>
            </a:r>
            <a:r>
              <a:rPr lang="tr-TR" dirty="0" smtClean="0"/>
              <a:t>gerekir.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/>
              <a:t>Hipokomplementemisi</a:t>
            </a:r>
            <a:r>
              <a:rPr lang="tr-TR" dirty="0" smtClean="0"/>
              <a:t> </a:t>
            </a:r>
            <a:r>
              <a:rPr lang="tr-TR" dirty="0"/>
              <a:t>düzelmeyen, </a:t>
            </a:r>
            <a:r>
              <a:rPr lang="tr-TR" dirty="0" err="1"/>
              <a:t>makroskobik</a:t>
            </a:r>
            <a:r>
              <a:rPr lang="tr-TR" dirty="0"/>
              <a:t> </a:t>
            </a:r>
            <a:r>
              <a:rPr lang="tr-TR" dirty="0" err="1"/>
              <a:t>hematüri</a:t>
            </a:r>
            <a:r>
              <a:rPr lang="tr-TR" dirty="0"/>
              <a:t> tekrarlayan, </a:t>
            </a:r>
            <a:r>
              <a:rPr lang="tr-TR" dirty="0" err="1"/>
              <a:t>proteinüride</a:t>
            </a:r>
            <a:r>
              <a:rPr lang="tr-TR" dirty="0"/>
              <a:t> ilerleyici artış ve böbrek fonksiyonunda ilerleyici bozulma olan olgularda biyopsi yapılmalıdır</a:t>
            </a:r>
            <a:r>
              <a:rPr lang="tr-TR" dirty="0" smtClean="0"/>
              <a:t>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Herhangi bir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residüel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streptokok enfeksiyonu varsa tedavi edilmelidir.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Hipervolemi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tedavisi için, sıvı-sodyum kısıtlaması ve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loop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diüretikleri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HT tedavisi (oral kalsiyum kanal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blokerleri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Erişkinlerde %25-30 diyaliz gerekebilir.</a:t>
            </a: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34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260350"/>
            <a:ext cx="8316912" cy="6237288"/>
          </a:xfr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135188" y="692151"/>
            <a:ext cx="12239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b="1">
                <a:solidFill>
                  <a:srgbClr val="000000"/>
                </a:solidFill>
              </a:rPr>
              <a:t>NEFRON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104064" y="404813"/>
            <a:ext cx="1584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b="1">
                <a:solidFill>
                  <a:srgbClr val="000000"/>
                </a:solidFill>
              </a:rPr>
              <a:t>GLOMERÜL</a:t>
            </a:r>
            <a:endParaRPr lang="en-US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85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7408" y="850702"/>
            <a:ext cx="10729192" cy="99412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AKUT POSTSTREPTOKOKSİK GLOMERÜLONEFRİT: APSGN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7408" y="2320280"/>
            <a:ext cx="10729192" cy="355699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Tedavi ve </a:t>
            </a:r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Prognoz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  <a:endParaRPr lang="tr-TR" dirty="0" smtClean="0"/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Kendini sınırlayan bir hastalıktır.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Çocuklarda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prognoz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iyidir.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Erişkinlerde, komplikasyonlarla (böbrek yetmezliği, KKY,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sendrom ve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mortalite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) seyretme olasılığı daha yüksektir.</a:t>
            </a:r>
          </a:p>
          <a:p>
            <a:pPr lvl="1">
              <a:lnSpc>
                <a:spcPct val="90000"/>
              </a:lnSpc>
              <a:defRPr/>
            </a:pPr>
            <a:r>
              <a:rPr lang="tr-TR" b="1" dirty="0" err="1" smtClean="0">
                <a:solidFill>
                  <a:srgbClr val="FF0000"/>
                </a:solidFill>
              </a:rPr>
              <a:t>Kresent</a:t>
            </a:r>
            <a:r>
              <a:rPr lang="tr-TR" b="1" dirty="0" smtClean="0">
                <a:solidFill>
                  <a:srgbClr val="FF0000"/>
                </a:solidFill>
              </a:rPr>
              <a:t> oluşumuyla seyreden olgular dışında tedavide </a:t>
            </a:r>
            <a:r>
              <a:rPr lang="tr-TR" b="1" dirty="0" err="1" smtClean="0">
                <a:solidFill>
                  <a:srgbClr val="FF0000"/>
                </a:solidFill>
              </a:rPr>
              <a:t>immunsupressif</a:t>
            </a:r>
            <a:r>
              <a:rPr lang="tr-TR" b="1" dirty="0" smtClean="0">
                <a:solidFill>
                  <a:srgbClr val="FF0000"/>
                </a:solidFill>
              </a:rPr>
              <a:t> tedavinin yeri yoktur.</a:t>
            </a: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98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NEFROPATİSİ: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IgAN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TANIM: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IgA’nın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diffüz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mezangial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birikimiyle karakterize bir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mesangial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proliferatif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glomerülonefrittir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1968 yılında J. Berger tarafından tanımlanmıştır </a:t>
            </a:r>
            <a:r>
              <a:rPr lang="tr-TR" dirty="0" smtClean="0">
                <a:solidFill>
                  <a:srgbClr val="FF0000"/>
                </a:solidFill>
              </a:rPr>
              <a:t>«Berger Hastalığı»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Biyopsi örneklerinde en sık saptanan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glomerülonefrittir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Henoch-Schönlein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purpurası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(HSP),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IgA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N’den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böbrek dışında da olan organ tutulumlarıyla ayrılır (GİS, eklemler, cilt)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624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NEFROPATİSİ: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IgAN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Her tip </a:t>
            </a:r>
            <a:r>
              <a:rPr lang="tr-TR" dirty="0" err="1" smtClean="0"/>
              <a:t>glomerüler</a:t>
            </a:r>
            <a:r>
              <a:rPr lang="tr-TR" dirty="0" smtClean="0"/>
              <a:t> hastalık </a:t>
            </a:r>
            <a:r>
              <a:rPr lang="tr-TR" dirty="0" err="1" smtClean="0"/>
              <a:t>prezentasyon</a:t>
            </a:r>
            <a:r>
              <a:rPr lang="tr-TR" dirty="0" smtClean="0"/>
              <a:t> formuyla ortaya çıkabilir.</a:t>
            </a:r>
          </a:p>
          <a:p>
            <a:r>
              <a:rPr lang="tr-TR" dirty="0" smtClean="0"/>
              <a:t>Hastalık </a:t>
            </a:r>
            <a:r>
              <a:rPr lang="tr-TR" dirty="0"/>
              <a:t>her yaş grubundan bireyi etkilemekle beraber, </a:t>
            </a:r>
            <a:r>
              <a:rPr lang="tr-TR" dirty="0" err="1"/>
              <a:t>insidansı</a:t>
            </a:r>
            <a:r>
              <a:rPr lang="tr-TR" dirty="0"/>
              <a:t> ikinci ve üçüncü </a:t>
            </a:r>
            <a:r>
              <a:rPr lang="tr-TR" dirty="0" err="1" smtClean="0"/>
              <a:t>dekatta</a:t>
            </a:r>
            <a:r>
              <a:rPr lang="tr-TR" dirty="0" smtClean="0"/>
              <a:t> </a:t>
            </a:r>
            <a:r>
              <a:rPr lang="tr-TR" dirty="0"/>
              <a:t>pik yapar. </a:t>
            </a:r>
            <a:endParaRPr lang="tr-TR" dirty="0" smtClean="0"/>
          </a:p>
          <a:p>
            <a:r>
              <a:rPr lang="tr-TR" dirty="0" smtClean="0"/>
              <a:t>Erkeklerde </a:t>
            </a:r>
            <a:r>
              <a:rPr lang="tr-TR" dirty="0"/>
              <a:t>daha sık, siyah ırkta ise daha az görülür. </a:t>
            </a:r>
            <a:endParaRPr lang="tr-TR" dirty="0" smtClean="0"/>
          </a:p>
          <a:p>
            <a:r>
              <a:rPr lang="tr-TR" dirty="0" smtClean="0"/>
              <a:t>Ailesel </a:t>
            </a:r>
            <a:r>
              <a:rPr lang="tr-TR" dirty="0"/>
              <a:t>formları tanımlanmıştır ve bu olgularda </a:t>
            </a:r>
            <a:r>
              <a:rPr lang="tr-TR" dirty="0" err="1"/>
              <a:t>prognoz</a:t>
            </a:r>
            <a:r>
              <a:rPr lang="tr-TR" dirty="0"/>
              <a:t> </a:t>
            </a:r>
            <a:r>
              <a:rPr lang="tr-TR" dirty="0" err="1"/>
              <a:t>sporadik</a:t>
            </a:r>
            <a:r>
              <a:rPr lang="tr-TR" dirty="0"/>
              <a:t> olanlardan daha kötüdür. </a:t>
            </a:r>
            <a:endParaRPr lang="tr-TR" dirty="0" smtClean="0"/>
          </a:p>
          <a:p>
            <a:r>
              <a:rPr lang="tr-TR" dirty="0" err="1" smtClean="0"/>
              <a:t>IgAN’nin</a:t>
            </a:r>
            <a:r>
              <a:rPr lang="tr-TR" dirty="0" smtClean="0"/>
              <a:t> </a:t>
            </a:r>
            <a:r>
              <a:rPr lang="tr-TR" dirty="0" err="1"/>
              <a:t>prevalansında</a:t>
            </a:r>
            <a:r>
              <a:rPr lang="tr-TR" dirty="0"/>
              <a:t> coğrafik farklılıklar vardır. </a:t>
            </a:r>
            <a:r>
              <a:rPr lang="tr-TR" dirty="0" smtClean="0"/>
              <a:t>  </a:t>
            </a:r>
            <a:endParaRPr lang="tr-TR" dirty="0"/>
          </a:p>
          <a:p>
            <a:pPr>
              <a:lnSpc>
                <a:spcPct val="90000"/>
              </a:lnSpc>
              <a:defRPr/>
            </a:pPr>
            <a:r>
              <a:rPr lang="tr-TR" dirty="0"/>
              <a:t>Sıklıkla </a:t>
            </a:r>
            <a:r>
              <a:rPr lang="tr-TR" dirty="0" err="1" smtClean="0"/>
              <a:t>idiyopatik</a:t>
            </a:r>
            <a:r>
              <a:rPr lang="tr-TR" dirty="0" smtClean="0"/>
              <a:t> </a:t>
            </a:r>
            <a:r>
              <a:rPr lang="tr-TR" dirty="0"/>
              <a:t>olmakla beraber, çeşitli hastalıklara bağlı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IgA</a:t>
            </a:r>
            <a:r>
              <a:rPr lang="tr-TR" dirty="0"/>
              <a:t> </a:t>
            </a:r>
            <a:r>
              <a:rPr lang="tr-TR" dirty="0" err="1"/>
              <a:t>nefropatisi</a:t>
            </a:r>
            <a:r>
              <a:rPr lang="tr-TR" dirty="0"/>
              <a:t> </a:t>
            </a:r>
            <a:r>
              <a:rPr lang="tr-TR" dirty="0" smtClean="0"/>
              <a:t>gelişebilir.</a:t>
            </a:r>
            <a:endParaRPr lang="tr-TR" dirty="0"/>
          </a:p>
          <a:p>
            <a:pPr>
              <a:lnSpc>
                <a:spcPct val="90000"/>
              </a:lnSpc>
              <a:defRPr/>
            </a:pP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/>
              <a:t>olguların çoğu </a:t>
            </a:r>
            <a:r>
              <a:rPr lang="tr-TR" dirty="0" err="1"/>
              <a:t>subklinik</a:t>
            </a:r>
            <a:r>
              <a:rPr lang="tr-TR" dirty="0"/>
              <a:t> seyreder. 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0716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517754"/>
              </p:ext>
            </p:extLst>
          </p:nvPr>
        </p:nvGraphicFramePr>
        <p:xfrm>
          <a:off x="1631504" y="179017"/>
          <a:ext cx="8640960" cy="6346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886">
                <a:tc gridSpan="4"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IgA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Nefropatisiyle</a:t>
                      </a:r>
                      <a:r>
                        <a:rPr lang="tr-TR" sz="1600" dirty="0" smtClean="0"/>
                        <a:t> İlişkili Olduğu Bilinen Hastalıklar</a:t>
                      </a:r>
                      <a:endParaRPr lang="tr-TR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886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Hastalık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Sık görülen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Bildirilmiş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Nadir </a:t>
                      </a:r>
                      <a:endParaRPr lang="tr-T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3087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Romatizmal</a:t>
                      </a:r>
                      <a:r>
                        <a:rPr lang="tr-TR" sz="1600" dirty="0" smtClean="0"/>
                        <a:t> ve </a:t>
                      </a:r>
                      <a:r>
                        <a:rPr lang="tr-TR" sz="1600" dirty="0" err="1" smtClean="0"/>
                        <a:t>otoimmun</a:t>
                      </a:r>
                      <a:r>
                        <a:rPr lang="tr-TR" sz="1600" dirty="0" smtClean="0"/>
                        <a:t> hastalıklar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Ankilozan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spondilit</a:t>
                      </a:r>
                      <a:endParaRPr lang="tr-TR" sz="1600" dirty="0" smtClean="0"/>
                    </a:p>
                    <a:p>
                      <a:r>
                        <a:rPr lang="tr-TR" sz="1600" dirty="0" err="1" smtClean="0"/>
                        <a:t>Romatoid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dirty="0" err="1" smtClean="0"/>
                        <a:t>Artrit</a:t>
                      </a:r>
                      <a:endParaRPr lang="tr-TR" sz="1600" dirty="0" smtClean="0"/>
                    </a:p>
                    <a:p>
                      <a:r>
                        <a:rPr lang="tr-TR" sz="1600" dirty="0" err="1" smtClean="0"/>
                        <a:t>Reitter</a:t>
                      </a:r>
                      <a:r>
                        <a:rPr lang="tr-TR" sz="1600" dirty="0" smtClean="0"/>
                        <a:t> Sendromu</a:t>
                      </a:r>
                    </a:p>
                    <a:p>
                      <a:r>
                        <a:rPr lang="tr-TR" sz="1600" dirty="0" err="1" smtClean="0"/>
                        <a:t>Uveit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Behçet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hst.</a:t>
                      </a:r>
                      <a:endParaRPr lang="tr-TR" sz="1600" baseline="0" dirty="0" smtClean="0"/>
                    </a:p>
                    <a:p>
                      <a:r>
                        <a:rPr lang="tr-TR" sz="1600" baseline="0" dirty="0" err="1" smtClean="0"/>
                        <a:t>Takayasu</a:t>
                      </a:r>
                      <a:r>
                        <a:rPr lang="tr-TR" sz="1600" baseline="0" dirty="0" smtClean="0"/>
                        <a:t> arteriti</a:t>
                      </a:r>
                    </a:p>
                    <a:p>
                      <a:r>
                        <a:rPr lang="tr-TR" sz="1600" baseline="0" dirty="0" err="1" smtClean="0"/>
                        <a:t>Myastenia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gravis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Sicca</a:t>
                      </a:r>
                      <a:r>
                        <a:rPr lang="tr-TR" sz="1600" dirty="0" smtClean="0"/>
                        <a:t> sendromu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201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Gastrointestinal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hst.lar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Çöliak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hst.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Ülseratif</a:t>
                      </a:r>
                      <a:r>
                        <a:rPr lang="tr-TR" sz="1600" dirty="0" smtClean="0"/>
                        <a:t> kolit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Crohn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hst</a:t>
                      </a:r>
                      <a:endParaRPr lang="tr-TR" sz="1600" baseline="0" dirty="0" smtClean="0"/>
                    </a:p>
                    <a:p>
                      <a:r>
                        <a:rPr lang="tr-TR" sz="1600" baseline="0" dirty="0" err="1" smtClean="0"/>
                        <a:t>Whipple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hst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3144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Hepatik</a:t>
                      </a:r>
                      <a:r>
                        <a:rPr lang="tr-TR" sz="1600" baseline="0" dirty="0" smtClean="0"/>
                        <a:t> hastalıklar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Alkolik </a:t>
                      </a:r>
                      <a:r>
                        <a:rPr lang="tr-TR" sz="1600" dirty="0" err="1" smtClean="0"/>
                        <a:t>kc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hst</a:t>
                      </a:r>
                      <a:endParaRPr lang="tr-TR" sz="1600" dirty="0" smtClean="0"/>
                    </a:p>
                    <a:p>
                      <a:r>
                        <a:rPr lang="tr-TR" sz="1600" dirty="0" err="1" smtClean="0"/>
                        <a:t>Non</a:t>
                      </a:r>
                      <a:r>
                        <a:rPr lang="tr-TR" sz="1600" dirty="0" smtClean="0"/>
                        <a:t>-alkolik siroz</a:t>
                      </a:r>
                    </a:p>
                    <a:p>
                      <a:r>
                        <a:rPr lang="tr-TR" sz="1600" dirty="0" err="1" smtClean="0"/>
                        <a:t>Şistozomal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kc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hst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886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AC hastalıkları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Sarkoidoz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Pulmoner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hemosiderozis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3201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Cilt hastalıkları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Dermatitis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herpetiformis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3030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Malignite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IgA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monoklonal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gammopatisi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Bronşial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karsinom</a:t>
                      </a:r>
                      <a:endParaRPr lang="tr-TR" sz="1600" dirty="0" smtClean="0"/>
                    </a:p>
                    <a:p>
                      <a:r>
                        <a:rPr lang="tr-TR" sz="1600" dirty="0" err="1" smtClean="0"/>
                        <a:t>Renal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karsinom</a:t>
                      </a:r>
                      <a:endParaRPr lang="tr-TR" sz="1600" dirty="0" smtClean="0"/>
                    </a:p>
                    <a:p>
                      <a:r>
                        <a:rPr lang="tr-TR" sz="1600" dirty="0" err="1" smtClean="0"/>
                        <a:t>Larinks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karsinom</a:t>
                      </a:r>
                      <a:endParaRPr lang="tr-TR" sz="1600" dirty="0" smtClean="0"/>
                    </a:p>
                    <a:p>
                      <a:r>
                        <a:rPr lang="tr-TR" sz="1600" dirty="0" err="1" smtClean="0"/>
                        <a:t>Mycozis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fungoides</a:t>
                      </a:r>
                      <a:endParaRPr lang="tr-TR" sz="1600" baseline="0" dirty="0" smtClean="0"/>
                    </a:p>
                    <a:p>
                      <a:r>
                        <a:rPr lang="tr-TR" sz="1600" baseline="0" dirty="0" err="1" smtClean="0"/>
                        <a:t>Sezary</a:t>
                      </a:r>
                      <a:r>
                        <a:rPr lang="tr-TR" sz="1600" baseline="0" dirty="0" smtClean="0"/>
                        <a:t> sendromu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886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İnfeksiyonlar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HİV, </a:t>
                      </a:r>
                      <a:r>
                        <a:rPr lang="tr-TR" sz="1600" dirty="0" err="1" smtClean="0"/>
                        <a:t>HepB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Brusellosis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Lepra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886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Diğer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Wiskott-Aldrich</a:t>
                      </a:r>
                      <a:r>
                        <a:rPr lang="tr-TR" sz="1600" dirty="0" smtClean="0"/>
                        <a:t> S.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7852576" y="6639164"/>
            <a:ext cx="27799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Comprehensive Clinical Nephrology, </a:t>
            </a:r>
            <a:r>
              <a:rPr lang="en-US" sz="1000" dirty="0" smtClean="0"/>
              <a:t>6.</a:t>
            </a:r>
            <a:r>
              <a:rPr lang="tr-TR" sz="1000" dirty="0" smtClean="0"/>
              <a:t>baskı</a:t>
            </a:r>
            <a:r>
              <a:rPr lang="tr-TR" sz="1000" dirty="0"/>
              <a:t>, </a:t>
            </a:r>
            <a:r>
              <a:rPr lang="tr-TR" sz="1000" dirty="0" smtClean="0"/>
              <a:t>201</a:t>
            </a:r>
            <a:r>
              <a:rPr lang="en-US" sz="1000" dirty="0" smtClean="0"/>
              <a:t>9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45726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NEFROPATİSİ: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IgAN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smtClean="0"/>
              <a:t>PATOGENEZ:</a:t>
            </a:r>
          </a:p>
          <a:p>
            <a:r>
              <a:rPr lang="tr-TR" dirty="0" smtClean="0"/>
              <a:t>Spesifik bir antijen varlığı gösterilememiştir</a:t>
            </a:r>
          </a:p>
          <a:p>
            <a:r>
              <a:rPr lang="tr-TR" dirty="0" err="1" smtClean="0"/>
              <a:t>Plasma</a:t>
            </a:r>
            <a:r>
              <a:rPr lang="tr-TR" dirty="0" smtClean="0"/>
              <a:t> hücrelerinde O-</a:t>
            </a:r>
            <a:r>
              <a:rPr lang="tr-TR" dirty="0" err="1" smtClean="0"/>
              <a:t>glikozilasyon</a:t>
            </a:r>
            <a:r>
              <a:rPr lang="tr-TR" dirty="0" smtClean="0"/>
              <a:t> </a:t>
            </a:r>
            <a:r>
              <a:rPr lang="tr-TR" dirty="0" err="1" smtClean="0"/>
              <a:t>defekti</a:t>
            </a:r>
            <a:endParaRPr lang="tr-TR" dirty="0" smtClean="0"/>
          </a:p>
          <a:p>
            <a:r>
              <a:rPr lang="tr-TR" dirty="0" err="1" smtClean="0"/>
              <a:t>Plasma</a:t>
            </a:r>
            <a:r>
              <a:rPr lang="tr-TR" dirty="0" smtClean="0"/>
              <a:t> hücrelerinin </a:t>
            </a:r>
            <a:r>
              <a:rPr lang="tr-TR" dirty="0" err="1" smtClean="0"/>
              <a:t>mukozal</a:t>
            </a:r>
            <a:r>
              <a:rPr lang="tr-TR" dirty="0" smtClean="0"/>
              <a:t> alanlardan sistemik alanlara geçmesi</a:t>
            </a:r>
          </a:p>
          <a:p>
            <a:r>
              <a:rPr lang="tr-TR" dirty="0" smtClean="0"/>
              <a:t>Dolaşımda zayıf </a:t>
            </a:r>
            <a:r>
              <a:rPr lang="tr-TR" dirty="0" err="1" smtClean="0"/>
              <a:t>galaktozile</a:t>
            </a:r>
            <a:r>
              <a:rPr lang="tr-TR" dirty="0" smtClean="0"/>
              <a:t> IgA1 O-</a:t>
            </a:r>
            <a:r>
              <a:rPr lang="tr-TR" dirty="0" err="1" smtClean="0"/>
              <a:t>glikoformların</a:t>
            </a:r>
            <a:r>
              <a:rPr lang="tr-TR" dirty="0" smtClean="0"/>
              <a:t> artması ve bunlara karşı </a:t>
            </a:r>
            <a:r>
              <a:rPr lang="tr-TR" dirty="0" err="1" smtClean="0"/>
              <a:t>otoantikorlar</a:t>
            </a:r>
            <a:r>
              <a:rPr lang="tr-TR" dirty="0" smtClean="0"/>
              <a:t> oluşması</a:t>
            </a:r>
          </a:p>
          <a:p>
            <a:r>
              <a:rPr lang="tr-TR" dirty="0" err="1" smtClean="0"/>
              <a:t>Mesangial</a:t>
            </a:r>
            <a:r>
              <a:rPr lang="tr-TR" dirty="0" smtClean="0"/>
              <a:t> </a:t>
            </a:r>
            <a:r>
              <a:rPr lang="tr-TR" dirty="0" err="1" smtClean="0"/>
              <a:t>immunkompleks</a:t>
            </a:r>
            <a:r>
              <a:rPr lang="tr-TR" dirty="0" smtClean="0"/>
              <a:t> birikimlerinin oluşması</a:t>
            </a:r>
          </a:p>
          <a:p>
            <a:r>
              <a:rPr lang="tr-TR" dirty="0" err="1" smtClean="0"/>
              <a:t>Mesangial</a:t>
            </a:r>
            <a:r>
              <a:rPr lang="tr-TR" dirty="0" smtClean="0"/>
              <a:t> hücre </a:t>
            </a:r>
            <a:r>
              <a:rPr lang="tr-TR" dirty="0" err="1" smtClean="0"/>
              <a:t>proliferasyonu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matrix</a:t>
            </a:r>
            <a:r>
              <a:rPr lang="tr-TR" dirty="0" smtClean="0"/>
              <a:t> artışı</a:t>
            </a:r>
          </a:p>
        </p:txBody>
      </p:sp>
    </p:spTree>
    <p:extLst>
      <p:ext uri="{BB962C8B-B14F-4D97-AF65-F5344CB8AC3E}">
        <p14:creationId xmlns:p14="http://schemas.microsoft.com/office/powerpoint/2010/main" val="30577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NEFROPATİSİ: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IgAN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51411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KLİNİK :</a:t>
            </a:r>
          </a:p>
          <a:p>
            <a:r>
              <a:rPr lang="tr-TR" b="1" dirty="0" err="1" smtClean="0"/>
              <a:t>Makroskopik</a:t>
            </a:r>
            <a:r>
              <a:rPr lang="tr-TR" b="1" dirty="0" smtClean="0"/>
              <a:t> </a:t>
            </a:r>
            <a:r>
              <a:rPr lang="tr-TR" b="1" dirty="0" err="1" smtClean="0"/>
              <a:t>hematüri</a:t>
            </a:r>
            <a:r>
              <a:rPr lang="tr-TR" b="1" dirty="0" smtClean="0"/>
              <a:t> atakları</a:t>
            </a:r>
          </a:p>
          <a:p>
            <a:pPr lvl="1"/>
            <a:r>
              <a:rPr lang="tr-TR" dirty="0" smtClean="0"/>
              <a:t>%40-50+</a:t>
            </a:r>
          </a:p>
          <a:p>
            <a:pPr lvl="1"/>
            <a:r>
              <a:rPr lang="tr-TR" dirty="0" smtClean="0"/>
              <a:t>En sık hayatın 2.dekatında görülür.</a:t>
            </a:r>
          </a:p>
          <a:p>
            <a:pPr lvl="1"/>
            <a:r>
              <a:rPr lang="tr-TR" dirty="0" smtClean="0"/>
              <a:t>Renk kırmızıdan çok kahverengidir, pıhtı görülmesi beklenmez.</a:t>
            </a:r>
          </a:p>
          <a:p>
            <a:pPr lvl="1"/>
            <a:r>
              <a:rPr lang="tr-TR" dirty="0" smtClean="0"/>
              <a:t>Genellikle ÜSYE nadiren de GİS enfeksiyonu bulgularının ortaya çıkmasından 24 saat sonra </a:t>
            </a:r>
            <a:r>
              <a:rPr lang="tr-TR" dirty="0" err="1" smtClean="0"/>
              <a:t>hematüri</a:t>
            </a:r>
            <a:r>
              <a:rPr lang="tr-TR" dirty="0" smtClean="0"/>
              <a:t> başlar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sinfarenjitik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hematüri</a:t>
            </a:r>
            <a:r>
              <a:rPr lang="tr-TR" dirty="0" smtClean="0">
                <a:solidFill>
                  <a:srgbClr val="FF0000"/>
                </a:solidFill>
              </a:rPr>
              <a:t>).</a:t>
            </a:r>
          </a:p>
          <a:p>
            <a:pPr lvl="1"/>
            <a:r>
              <a:rPr lang="tr-TR" dirty="0" smtClean="0"/>
              <a:t>Birkaç gün içinde kendiliğinden geçer.</a:t>
            </a:r>
          </a:p>
          <a:p>
            <a:pPr lvl="1"/>
            <a:r>
              <a:rPr lang="tr-TR" dirty="0" smtClean="0"/>
              <a:t>Yoğun </a:t>
            </a:r>
            <a:r>
              <a:rPr lang="tr-TR" dirty="0" err="1" smtClean="0"/>
              <a:t>hematüri</a:t>
            </a:r>
            <a:r>
              <a:rPr lang="tr-TR" dirty="0" smtClean="0"/>
              <a:t> dönemleri </a:t>
            </a:r>
            <a:r>
              <a:rPr lang="tr-TR" dirty="0" err="1" smtClean="0"/>
              <a:t>ABH’ya</a:t>
            </a:r>
            <a:r>
              <a:rPr lang="tr-TR" dirty="0" smtClean="0"/>
              <a:t> yol açabilir.</a:t>
            </a:r>
          </a:p>
          <a:p>
            <a:r>
              <a:rPr lang="tr-TR" b="1" dirty="0" err="1" smtClean="0"/>
              <a:t>Asemptomatik</a:t>
            </a:r>
            <a:r>
              <a:rPr lang="tr-TR" b="1" dirty="0" smtClean="0"/>
              <a:t> </a:t>
            </a:r>
            <a:r>
              <a:rPr lang="tr-TR" b="1" dirty="0" err="1" smtClean="0"/>
              <a:t>hematüri</a:t>
            </a:r>
            <a:r>
              <a:rPr lang="tr-TR" b="1" dirty="0" smtClean="0"/>
              <a:t> ve </a:t>
            </a:r>
            <a:r>
              <a:rPr lang="tr-TR" b="1" dirty="0" err="1" smtClean="0"/>
              <a:t>proteinüri</a:t>
            </a:r>
            <a:endParaRPr lang="tr-TR" b="1" dirty="0" smtClean="0"/>
          </a:p>
          <a:p>
            <a:r>
              <a:rPr lang="tr-TR" b="1" dirty="0" err="1" smtClean="0"/>
              <a:t>Proteinüri</a:t>
            </a:r>
            <a:r>
              <a:rPr lang="tr-TR" b="1" dirty="0" smtClean="0"/>
              <a:t> ve </a:t>
            </a:r>
            <a:r>
              <a:rPr lang="tr-TR" b="1" dirty="0" err="1" smtClean="0"/>
              <a:t>nefrotik</a:t>
            </a:r>
            <a:r>
              <a:rPr lang="tr-TR" b="1" dirty="0" smtClean="0"/>
              <a:t> sendrom</a:t>
            </a:r>
          </a:p>
          <a:p>
            <a:r>
              <a:rPr lang="tr-TR" b="1" dirty="0" smtClean="0"/>
              <a:t>ABH</a:t>
            </a:r>
          </a:p>
          <a:p>
            <a:pPr lvl="1"/>
            <a:r>
              <a:rPr lang="tr-TR" dirty="0" err="1" smtClean="0"/>
              <a:t>Kresentik</a:t>
            </a:r>
            <a:r>
              <a:rPr lang="tr-TR" dirty="0" smtClean="0"/>
              <a:t> </a:t>
            </a:r>
            <a:r>
              <a:rPr lang="tr-TR" dirty="0" err="1" smtClean="0"/>
              <a:t>IgAN</a:t>
            </a:r>
            <a:endParaRPr lang="tr-TR" dirty="0" smtClean="0"/>
          </a:p>
          <a:p>
            <a:pPr lvl="1"/>
            <a:r>
              <a:rPr lang="tr-TR" dirty="0" smtClean="0"/>
              <a:t>Ağır </a:t>
            </a:r>
            <a:r>
              <a:rPr lang="tr-TR" dirty="0" err="1" smtClean="0"/>
              <a:t>hematüri</a:t>
            </a:r>
            <a:r>
              <a:rPr lang="tr-TR" dirty="0" smtClean="0"/>
              <a:t> atağı sırasında </a:t>
            </a:r>
            <a:r>
              <a:rPr lang="tr-TR" dirty="0" err="1" smtClean="0"/>
              <a:t>tübüllerin</a:t>
            </a:r>
            <a:r>
              <a:rPr lang="tr-TR" dirty="0" smtClean="0"/>
              <a:t> tıkanmasına bağlı ABH</a:t>
            </a:r>
          </a:p>
          <a:p>
            <a:pPr lvl="1"/>
            <a:r>
              <a:rPr lang="tr-TR" dirty="0" smtClean="0"/>
              <a:t>Kronik </a:t>
            </a:r>
            <a:r>
              <a:rPr lang="tr-TR" dirty="0" err="1" smtClean="0"/>
              <a:t>IgAN</a:t>
            </a:r>
            <a:r>
              <a:rPr lang="tr-TR" dirty="0" smtClean="0"/>
              <a:t> zemininde diğer akut alevlenme sebeplerinin olması</a:t>
            </a:r>
          </a:p>
          <a:p>
            <a:r>
              <a:rPr lang="tr-TR" b="1" dirty="0" smtClean="0"/>
              <a:t>KBH</a:t>
            </a:r>
          </a:p>
        </p:txBody>
      </p:sp>
    </p:spTree>
    <p:extLst>
      <p:ext uri="{BB962C8B-B14F-4D97-AF65-F5344CB8AC3E}">
        <p14:creationId xmlns:p14="http://schemas.microsoft.com/office/powerpoint/2010/main" val="24804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NEFROPATİSİ: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IgAN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37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smtClean="0"/>
              <a:t>PATOLOJİ :</a:t>
            </a:r>
          </a:p>
          <a:p>
            <a:r>
              <a:rPr lang="tr-TR" sz="2400" dirty="0" err="1" smtClean="0"/>
              <a:t>İFM’de</a:t>
            </a:r>
            <a:r>
              <a:rPr lang="tr-TR" sz="2400" dirty="0" smtClean="0"/>
              <a:t> </a:t>
            </a:r>
            <a:r>
              <a:rPr lang="tr-TR" sz="2400" dirty="0" err="1" smtClean="0"/>
              <a:t>Diffüz</a:t>
            </a:r>
            <a:r>
              <a:rPr lang="tr-TR" sz="2400" dirty="0" smtClean="0"/>
              <a:t> </a:t>
            </a:r>
            <a:r>
              <a:rPr lang="tr-TR" sz="2400" dirty="0" err="1" smtClean="0"/>
              <a:t>mezangial</a:t>
            </a:r>
            <a:r>
              <a:rPr lang="tr-TR" sz="2400" dirty="0" smtClean="0"/>
              <a:t> </a:t>
            </a:r>
            <a:r>
              <a:rPr lang="tr-TR" sz="2400" dirty="0" err="1" smtClean="0"/>
              <a:t>IgA</a:t>
            </a:r>
            <a:r>
              <a:rPr lang="tr-TR" sz="2400" dirty="0" smtClean="0"/>
              <a:t> depolanması karakteristiktir.</a:t>
            </a:r>
          </a:p>
          <a:p>
            <a:pPr lvl="1"/>
            <a:r>
              <a:rPr lang="tr-TR" sz="2400" dirty="0" smtClean="0"/>
              <a:t>%90 C3 depolanmasıyla birlikte</a:t>
            </a:r>
          </a:p>
          <a:p>
            <a:pPr lvl="1"/>
            <a:r>
              <a:rPr lang="tr-TR" sz="2400" dirty="0" smtClean="0"/>
              <a:t>%40 </a:t>
            </a:r>
            <a:r>
              <a:rPr lang="tr-TR" sz="2400" dirty="0" err="1" smtClean="0"/>
              <a:t>IgG</a:t>
            </a:r>
            <a:r>
              <a:rPr lang="tr-TR" sz="2400" dirty="0" smtClean="0"/>
              <a:t> depolanması</a:t>
            </a:r>
          </a:p>
          <a:p>
            <a:pPr lvl="1"/>
            <a:r>
              <a:rPr lang="tr-TR" sz="2400" dirty="0" smtClean="0"/>
              <a:t>%40 </a:t>
            </a:r>
            <a:r>
              <a:rPr lang="tr-TR" sz="2400" dirty="0" err="1" smtClean="0"/>
              <a:t>IgM</a:t>
            </a:r>
            <a:r>
              <a:rPr lang="tr-TR" sz="2400" dirty="0" smtClean="0"/>
              <a:t> depolanması</a:t>
            </a:r>
          </a:p>
          <a:p>
            <a:pPr lvl="1"/>
            <a:r>
              <a:rPr lang="tr-TR" sz="2400" dirty="0" err="1" smtClean="0"/>
              <a:t>Kapiller</a:t>
            </a:r>
            <a:r>
              <a:rPr lang="tr-TR" sz="2400" dirty="0" smtClean="0"/>
              <a:t> </a:t>
            </a:r>
            <a:r>
              <a:rPr lang="tr-TR" sz="2400" dirty="0" err="1" smtClean="0"/>
              <a:t>looplar</a:t>
            </a:r>
            <a:r>
              <a:rPr lang="tr-TR" sz="2400" dirty="0" smtClean="0"/>
              <a:t> boyunca </a:t>
            </a:r>
            <a:r>
              <a:rPr lang="tr-TR" sz="2400" dirty="0" err="1" smtClean="0"/>
              <a:t>IgA</a:t>
            </a:r>
            <a:r>
              <a:rPr lang="tr-TR" sz="2400" dirty="0" smtClean="0"/>
              <a:t> depolanması </a:t>
            </a:r>
            <a:r>
              <a:rPr lang="tr-TR" sz="2400" dirty="0" err="1" smtClean="0"/>
              <a:t>HSP’de</a:t>
            </a:r>
            <a:r>
              <a:rPr lang="tr-TR" sz="2400" dirty="0" smtClean="0"/>
              <a:t>+ ve kötü </a:t>
            </a:r>
            <a:r>
              <a:rPr lang="tr-TR" sz="2400" dirty="0" err="1" smtClean="0"/>
              <a:t>prognoz</a:t>
            </a:r>
            <a:r>
              <a:rPr lang="tr-TR" sz="2400" dirty="0" smtClean="0"/>
              <a:t> göstergesi</a:t>
            </a:r>
          </a:p>
          <a:p>
            <a:pPr lvl="1"/>
            <a:r>
              <a:rPr lang="tr-TR" sz="2400" dirty="0" smtClean="0"/>
              <a:t>C5b-9 + </a:t>
            </a:r>
            <a:r>
              <a:rPr lang="tr-TR" sz="2400" dirty="0" err="1" smtClean="0"/>
              <a:t>liği</a:t>
            </a:r>
            <a:r>
              <a:rPr lang="tr-TR" sz="2400" dirty="0" smtClean="0"/>
              <a:t>, alternatif yolak </a:t>
            </a:r>
            <a:r>
              <a:rPr lang="tr-TR" sz="2400" dirty="0" err="1" smtClean="0"/>
              <a:t>komplemen</a:t>
            </a:r>
            <a:r>
              <a:rPr lang="tr-TR" sz="2400" dirty="0" smtClean="0"/>
              <a:t> aktivasyonu+</a:t>
            </a:r>
          </a:p>
          <a:p>
            <a:r>
              <a:rPr lang="tr-TR" sz="2400" dirty="0" smtClean="0"/>
              <a:t>Işık </a:t>
            </a:r>
            <a:r>
              <a:rPr lang="tr-TR" sz="2400" dirty="0" err="1" smtClean="0"/>
              <a:t>Mikroskopisi</a:t>
            </a:r>
            <a:r>
              <a:rPr lang="tr-TR" sz="2400" dirty="0" smtClean="0"/>
              <a:t>:</a:t>
            </a:r>
          </a:p>
          <a:p>
            <a:pPr lvl="1"/>
            <a:r>
              <a:rPr lang="tr-TR" sz="2400" dirty="0" err="1" smtClean="0"/>
              <a:t>Glomerüler</a:t>
            </a:r>
            <a:r>
              <a:rPr lang="tr-TR" sz="2400" dirty="0" smtClean="0"/>
              <a:t> değişiklikler, </a:t>
            </a:r>
            <a:r>
              <a:rPr lang="tr-TR" sz="2400" dirty="0" err="1" smtClean="0"/>
              <a:t>mezangiyal</a:t>
            </a:r>
            <a:r>
              <a:rPr lang="tr-TR" sz="2400" dirty="0" smtClean="0"/>
              <a:t> </a:t>
            </a:r>
            <a:r>
              <a:rPr lang="tr-TR" sz="2400" dirty="0" err="1" smtClean="0"/>
              <a:t>hipersellülarite</a:t>
            </a:r>
            <a:r>
              <a:rPr lang="tr-TR" sz="2400" dirty="0" smtClean="0"/>
              <a:t>, </a:t>
            </a:r>
            <a:r>
              <a:rPr lang="tr-TR" sz="2400" dirty="0" err="1" smtClean="0"/>
              <a:t>kresentler</a:t>
            </a:r>
            <a:r>
              <a:rPr lang="tr-TR" sz="2400" dirty="0" smtClean="0"/>
              <a:t>, </a:t>
            </a:r>
            <a:r>
              <a:rPr lang="tr-TR" sz="2400" dirty="0" err="1" smtClean="0"/>
              <a:t>inflamatuar</a:t>
            </a:r>
            <a:r>
              <a:rPr lang="tr-TR" sz="2400" dirty="0" smtClean="0"/>
              <a:t> değişiklikler ………..</a:t>
            </a:r>
          </a:p>
        </p:txBody>
      </p:sp>
    </p:spTree>
    <p:extLst>
      <p:ext uri="{BB962C8B-B14F-4D97-AF65-F5344CB8AC3E}">
        <p14:creationId xmlns:p14="http://schemas.microsoft.com/office/powerpoint/2010/main" val="352345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NEFROPATİSİ: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IgAN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5141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PROGNOZ :</a:t>
            </a:r>
          </a:p>
          <a:p>
            <a:r>
              <a:rPr lang="tr-TR" b="1" dirty="0" smtClean="0"/>
              <a:t>KÖTÜ PROGNOZ GÖSTERGELERİ:</a:t>
            </a:r>
          </a:p>
          <a:p>
            <a:pPr lvl="1"/>
            <a:r>
              <a:rPr lang="tr-TR" dirty="0" smtClean="0"/>
              <a:t>HT, GFH kaybı, </a:t>
            </a:r>
            <a:r>
              <a:rPr lang="tr-TR" dirty="0" err="1" smtClean="0"/>
              <a:t>proteinürinin</a:t>
            </a:r>
            <a:r>
              <a:rPr lang="tr-TR" dirty="0" smtClean="0"/>
              <a:t> şiddeti, sigara, </a:t>
            </a:r>
            <a:r>
              <a:rPr lang="tr-TR" dirty="0" err="1" smtClean="0"/>
              <a:t>hiperürisemi</a:t>
            </a:r>
            <a:r>
              <a:rPr lang="tr-TR" dirty="0" smtClean="0"/>
              <a:t>, </a:t>
            </a:r>
            <a:r>
              <a:rPr lang="tr-TR" dirty="0" err="1" smtClean="0"/>
              <a:t>obezite</a:t>
            </a:r>
            <a:r>
              <a:rPr lang="tr-TR" dirty="0" smtClean="0"/>
              <a:t>, artan yaş ve semptomların uzun süredir olması</a:t>
            </a:r>
          </a:p>
          <a:p>
            <a:pPr lvl="1"/>
            <a:r>
              <a:rPr lang="tr-TR" dirty="0" err="1" smtClean="0"/>
              <a:t>Mezangiyal</a:t>
            </a:r>
            <a:r>
              <a:rPr lang="tr-TR" dirty="0" smtClean="0"/>
              <a:t> aşırı </a:t>
            </a:r>
            <a:r>
              <a:rPr lang="tr-TR" dirty="0" err="1" smtClean="0"/>
              <a:t>hipersellülarite</a:t>
            </a:r>
            <a:r>
              <a:rPr lang="tr-TR" dirty="0" smtClean="0"/>
              <a:t>, </a:t>
            </a:r>
            <a:r>
              <a:rPr lang="tr-TR" dirty="0" err="1" smtClean="0"/>
              <a:t>endokapiller</a:t>
            </a:r>
            <a:r>
              <a:rPr lang="tr-TR" dirty="0" smtClean="0"/>
              <a:t> </a:t>
            </a:r>
            <a:r>
              <a:rPr lang="tr-TR" dirty="0" err="1" smtClean="0"/>
              <a:t>proliferasyon</a:t>
            </a:r>
            <a:r>
              <a:rPr lang="tr-TR" dirty="0" smtClean="0"/>
              <a:t>, </a:t>
            </a:r>
            <a:r>
              <a:rPr lang="tr-TR" dirty="0" err="1" smtClean="0"/>
              <a:t>segmental</a:t>
            </a:r>
            <a:r>
              <a:rPr lang="tr-TR" dirty="0" smtClean="0"/>
              <a:t> </a:t>
            </a:r>
            <a:r>
              <a:rPr lang="tr-TR" dirty="0" err="1" smtClean="0"/>
              <a:t>glomerüloskleroz</a:t>
            </a:r>
            <a:r>
              <a:rPr lang="tr-TR" dirty="0" smtClean="0"/>
              <a:t>, </a:t>
            </a:r>
            <a:r>
              <a:rPr lang="tr-TR" dirty="0" err="1" smtClean="0"/>
              <a:t>tübüler</a:t>
            </a:r>
            <a:r>
              <a:rPr lang="tr-TR" dirty="0" smtClean="0"/>
              <a:t> </a:t>
            </a:r>
            <a:r>
              <a:rPr lang="tr-TR" dirty="0" err="1" smtClean="0"/>
              <a:t>atrofi</a:t>
            </a:r>
            <a:r>
              <a:rPr lang="tr-TR" dirty="0" smtClean="0"/>
              <a:t>, </a:t>
            </a:r>
            <a:r>
              <a:rPr lang="tr-TR" dirty="0" err="1" smtClean="0"/>
              <a:t>interstisyel</a:t>
            </a:r>
            <a:r>
              <a:rPr lang="tr-TR" dirty="0" smtClean="0"/>
              <a:t> </a:t>
            </a:r>
            <a:r>
              <a:rPr lang="tr-TR" dirty="0" err="1" smtClean="0"/>
              <a:t>fibrozis</a:t>
            </a:r>
            <a:r>
              <a:rPr lang="tr-TR" dirty="0" smtClean="0"/>
              <a:t>, </a:t>
            </a:r>
            <a:r>
              <a:rPr lang="tr-TR" dirty="0" err="1" smtClean="0"/>
              <a:t>kapiller</a:t>
            </a:r>
            <a:r>
              <a:rPr lang="tr-TR" dirty="0" smtClean="0"/>
              <a:t> </a:t>
            </a:r>
            <a:r>
              <a:rPr lang="tr-TR" dirty="0" err="1" smtClean="0"/>
              <a:t>looplarda</a:t>
            </a:r>
            <a:r>
              <a:rPr lang="tr-TR" dirty="0" smtClean="0"/>
              <a:t> </a:t>
            </a:r>
            <a:r>
              <a:rPr lang="tr-TR" dirty="0" err="1" smtClean="0"/>
              <a:t>IgA</a:t>
            </a:r>
            <a:r>
              <a:rPr lang="tr-TR" dirty="0" smtClean="0"/>
              <a:t> depolanması, </a:t>
            </a:r>
            <a:r>
              <a:rPr lang="tr-TR" dirty="0" err="1" smtClean="0"/>
              <a:t>kresent</a:t>
            </a:r>
            <a:r>
              <a:rPr lang="tr-TR" dirty="0" smtClean="0"/>
              <a:t> varlığı?</a:t>
            </a:r>
          </a:p>
          <a:p>
            <a:r>
              <a:rPr lang="tr-TR" b="1" dirty="0" smtClean="0"/>
              <a:t>İYİ PROGNOZ GÖSTERGELERİ: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Tekrarlayan </a:t>
            </a:r>
            <a:r>
              <a:rPr lang="tr-TR" b="1" dirty="0" err="1" smtClean="0">
                <a:solidFill>
                  <a:srgbClr val="FF0000"/>
                </a:solidFill>
              </a:rPr>
              <a:t>makroskopik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hematüri</a:t>
            </a:r>
            <a:r>
              <a:rPr lang="tr-TR" b="1" dirty="0" smtClean="0">
                <a:solidFill>
                  <a:srgbClr val="FF0000"/>
                </a:solidFill>
              </a:rPr>
              <a:t> atakları</a:t>
            </a:r>
          </a:p>
          <a:p>
            <a:r>
              <a:rPr lang="tr-TR" b="1" dirty="0" smtClean="0"/>
              <a:t>PROGNOZA ETKİSİ OLMAYAN GÖSTERGELER:</a:t>
            </a:r>
          </a:p>
          <a:p>
            <a:pPr lvl="1"/>
            <a:r>
              <a:rPr lang="tr-TR" dirty="0" smtClean="0"/>
              <a:t>Cinsiyet</a:t>
            </a:r>
          </a:p>
          <a:p>
            <a:pPr lvl="1"/>
            <a:r>
              <a:rPr lang="tr-TR" dirty="0" smtClean="0"/>
              <a:t>Serum </a:t>
            </a:r>
            <a:r>
              <a:rPr lang="tr-TR" dirty="0" err="1" smtClean="0"/>
              <a:t>IgA</a:t>
            </a:r>
            <a:r>
              <a:rPr lang="tr-TR" dirty="0" smtClean="0"/>
              <a:t> düzeyi</a:t>
            </a:r>
          </a:p>
          <a:p>
            <a:pPr lvl="1"/>
            <a:r>
              <a:rPr lang="tr-TR" dirty="0" err="1" smtClean="0"/>
              <a:t>IgA</a:t>
            </a:r>
            <a:r>
              <a:rPr lang="tr-TR" dirty="0" smtClean="0"/>
              <a:t> depolanmasının yoğunluğu</a:t>
            </a:r>
          </a:p>
        </p:txBody>
      </p:sp>
    </p:spTree>
    <p:extLst>
      <p:ext uri="{BB962C8B-B14F-4D97-AF65-F5344CB8AC3E}">
        <p14:creationId xmlns:p14="http://schemas.microsoft.com/office/powerpoint/2010/main" val="231014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NEFROPATİSİ: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IgAN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31704" y="1484784"/>
            <a:ext cx="7056784" cy="51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TEDAVİ:</a:t>
            </a:r>
          </a:p>
          <a:p>
            <a:r>
              <a:rPr lang="tr-TR" b="1" dirty="0" smtClean="0"/>
              <a:t>DESTEKLEYİCİ TEDAVİ:</a:t>
            </a:r>
          </a:p>
          <a:p>
            <a:pPr lvl="1"/>
            <a:r>
              <a:rPr lang="tr-TR" dirty="0" smtClean="0"/>
              <a:t>ACE İNHİBİTÖRLERİ</a:t>
            </a:r>
          </a:p>
          <a:p>
            <a:pPr lvl="1"/>
            <a:r>
              <a:rPr lang="tr-TR" dirty="0" smtClean="0"/>
              <a:t>KB’nin düşürülmesi</a:t>
            </a:r>
          </a:p>
          <a:p>
            <a:pPr lvl="1"/>
            <a:r>
              <a:rPr lang="tr-TR" dirty="0" smtClean="0"/>
              <a:t>BALIK YAĞI</a:t>
            </a:r>
          </a:p>
          <a:p>
            <a:r>
              <a:rPr lang="tr-TR" b="1" dirty="0" smtClean="0"/>
              <a:t>İMMÜNSUPRESSİF TEDAVİ:</a:t>
            </a:r>
          </a:p>
          <a:p>
            <a:pPr lvl="1"/>
            <a:r>
              <a:rPr lang="tr-TR" dirty="0" smtClean="0"/>
              <a:t>KORTİKOSTEROİD</a:t>
            </a:r>
          </a:p>
          <a:p>
            <a:pPr lvl="1"/>
            <a:r>
              <a:rPr lang="tr-TR" dirty="0" smtClean="0"/>
              <a:t>SİKLOFOSFAMİD</a:t>
            </a:r>
          </a:p>
          <a:p>
            <a:pPr lvl="1"/>
            <a:r>
              <a:rPr lang="tr-TR" dirty="0" smtClean="0"/>
              <a:t>AZATİOPRİN</a:t>
            </a:r>
          </a:p>
          <a:p>
            <a:pPr lvl="1"/>
            <a:r>
              <a:rPr lang="tr-TR" dirty="0" smtClean="0"/>
              <a:t>MMF</a:t>
            </a:r>
          </a:p>
          <a:p>
            <a:pPr lvl="1"/>
            <a:r>
              <a:rPr lang="tr-TR" dirty="0" smtClean="0"/>
              <a:t>SİKLOSPORİN</a:t>
            </a:r>
          </a:p>
        </p:txBody>
      </p:sp>
    </p:spTree>
    <p:extLst>
      <p:ext uri="{BB962C8B-B14F-4D97-AF65-F5344CB8AC3E}">
        <p14:creationId xmlns:p14="http://schemas.microsoft.com/office/powerpoint/2010/main" val="253000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413792"/>
            <a:ext cx="11031016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HIZLI İLERLEYEN GLOMERÜLONEFRİT</a:t>
            </a:r>
            <a:b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tr-TR" b="1" i="1" dirty="0" smtClean="0">
                <a:solidFill>
                  <a:schemeClr val="tx2">
                    <a:lumMod val="75000"/>
                  </a:schemeClr>
                </a:solidFill>
              </a:rPr>
              <a:t>RPGN)</a:t>
            </a:r>
            <a:endParaRPr lang="tr-TR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Akut ve ciddi </a:t>
            </a:r>
            <a:r>
              <a:rPr lang="tr-TR" dirty="0" err="1" smtClean="0">
                <a:solidFill>
                  <a:srgbClr val="FF0000"/>
                </a:solidFill>
              </a:rPr>
              <a:t>glomerüler</a:t>
            </a:r>
            <a:r>
              <a:rPr lang="tr-TR" dirty="0" smtClean="0">
                <a:solidFill>
                  <a:srgbClr val="FF0000"/>
                </a:solidFill>
              </a:rPr>
              <a:t> hasar söz konusudur.</a:t>
            </a:r>
          </a:p>
          <a:p>
            <a:pPr lvl="1"/>
            <a:r>
              <a:rPr lang="tr-TR" dirty="0"/>
              <a:t>Sistemik immun bir hastalığın </a:t>
            </a:r>
            <a:r>
              <a:rPr lang="tr-TR" dirty="0" smtClean="0"/>
              <a:t>bileşeni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tr-TR" dirty="0" smtClean="0"/>
              <a:t>renal hasar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konusudur</a:t>
            </a:r>
            <a:r>
              <a:rPr lang="en-US" dirty="0" smtClean="0"/>
              <a:t>.</a:t>
            </a:r>
            <a:endParaRPr lang="tr-TR" dirty="0"/>
          </a:p>
          <a:p>
            <a:pPr lvl="1"/>
            <a:r>
              <a:rPr lang="tr-TR" dirty="0" smtClean="0"/>
              <a:t>Kendini sınırlandırmayan, ilerleyici bir nefritik sendrom tablosu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tr-TR" dirty="0" smtClean="0"/>
              <a:t>Günler, haftalar içinde böbrek yetmezliği</a:t>
            </a:r>
            <a:r>
              <a:rPr lang="en-US" dirty="0" smtClean="0"/>
              <a:t>ne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açar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tr-TR" dirty="0" smtClean="0"/>
              <a:t>Üremik acil durumlar</a:t>
            </a:r>
            <a:r>
              <a:rPr lang="en-US" dirty="0" smtClean="0"/>
              <a:t> </a:t>
            </a:r>
            <a:r>
              <a:rPr lang="en-US" dirty="0" err="1" smtClean="0"/>
              <a:t>gelişebilir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tr-TR" dirty="0" smtClean="0"/>
              <a:t>Tedavi edilmezse son dönem böbrek yetmezliğine yol aça</a:t>
            </a:r>
            <a:r>
              <a:rPr lang="en-US" dirty="0" smtClean="0"/>
              <a:t>r.</a:t>
            </a:r>
            <a:endParaRPr lang="en-US" dirty="0"/>
          </a:p>
          <a:p>
            <a:r>
              <a:rPr lang="tr-TR" dirty="0" err="1" smtClean="0">
                <a:solidFill>
                  <a:srgbClr val="FF0000"/>
                </a:solidFill>
              </a:rPr>
              <a:t>Histopatolojik</a:t>
            </a:r>
            <a:r>
              <a:rPr lang="tr-TR" dirty="0" smtClean="0">
                <a:solidFill>
                  <a:srgbClr val="FF0000"/>
                </a:solidFill>
              </a:rPr>
              <a:t> bulgu </a:t>
            </a:r>
            <a:r>
              <a:rPr lang="tr-TR" dirty="0" err="1" smtClean="0">
                <a:solidFill>
                  <a:srgbClr val="FF0000"/>
                </a:solidFill>
              </a:rPr>
              <a:t>kresentik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glomerülonefrittir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tr-TR" dirty="0" err="1" smtClean="0"/>
              <a:t>Segmental</a:t>
            </a:r>
            <a:r>
              <a:rPr lang="tr-TR" dirty="0" smtClean="0"/>
              <a:t> nekroz</a:t>
            </a:r>
          </a:p>
          <a:p>
            <a:pPr lvl="1"/>
            <a:r>
              <a:rPr lang="tr-TR" dirty="0" err="1" smtClean="0"/>
              <a:t>Fokal</a:t>
            </a:r>
            <a:r>
              <a:rPr lang="tr-TR" dirty="0" smtClean="0"/>
              <a:t> </a:t>
            </a:r>
            <a:r>
              <a:rPr lang="tr-TR" dirty="0" err="1" smtClean="0"/>
              <a:t>segmental</a:t>
            </a:r>
            <a:r>
              <a:rPr lang="tr-TR" dirty="0" smtClean="0"/>
              <a:t> </a:t>
            </a:r>
            <a:r>
              <a:rPr lang="tr-TR" dirty="0" err="1" smtClean="0"/>
              <a:t>nekrotizan</a:t>
            </a:r>
            <a:r>
              <a:rPr lang="tr-TR" dirty="0" smtClean="0"/>
              <a:t> </a:t>
            </a:r>
            <a:r>
              <a:rPr lang="tr-TR" dirty="0" err="1" smtClean="0"/>
              <a:t>glomerülonefrit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18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460619"/>
            <a:ext cx="10068460" cy="592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442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3461123"/>
              </p:ext>
            </p:extLst>
          </p:nvPr>
        </p:nvGraphicFramePr>
        <p:xfrm>
          <a:off x="1524000" y="681568"/>
          <a:ext cx="9144000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Sık Görülen ve RPGN ile </a:t>
                      </a:r>
                      <a:r>
                        <a:rPr lang="tr-TR" sz="1800" dirty="0" err="1" smtClean="0"/>
                        <a:t>Prezente</a:t>
                      </a:r>
                      <a:r>
                        <a:rPr lang="tr-TR" sz="1800" dirty="0" smtClean="0"/>
                        <a:t> olan </a:t>
                      </a:r>
                      <a:r>
                        <a:rPr lang="tr-TR" sz="1800" dirty="0" err="1" smtClean="0"/>
                        <a:t>Glomerüler</a:t>
                      </a:r>
                      <a:r>
                        <a:rPr lang="tr-TR" sz="1800" dirty="0" smtClean="0"/>
                        <a:t> Hastalıklar</a:t>
                      </a:r>
                      <a:endParaRPr lang="tr-TR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Hastalık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İlişkili Durum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Serolojik</a:t>
                      </a:r>
                      <a:r>
                        <a:rPr lang="tr-TR" sz="1600" b="1" dirty="0" smtClean="0"/>
                        <a:t> Testler</a:t>
                      </a:r>
                      <a:endParaRPr lang="tr-T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baseline="0" dirty="0" smtClean="0"/>
                        <a:t>Anti-GBM Hastalığı </a:t>
                      </a:r>
                    </a:p>
                    <a:p>
                      <a:r>
                        <a:rPr lang="tr-TR" sz="1600" b="1" baseline="0" dirty="0" smtClean="0"/>
                        <a:t>(Tip 1)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Akciğer </a:t>
                      </a:r>
                      <a:r>
                        <a:rPr lang="tr-TR" sz="1600" dirty="0" err="1" smtClean="0"/>
                        <a:t>hemorajisi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Anti-GBM+, nadiren ANCA+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Vaskülitler</a:t>
                      </a:r>
                      <a:r>
                        <a:rPr lang="tr-TR" sz="1600" b="1" dirty="0" smtClean="0"/>
                        <a:t> (Tip 3)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sz="1600" dirty="0" err="1" smtClean="0"/>
                        <a:t>Wegener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granülomatozu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Üst ve alt solunum yolu tutulumu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Sitoplazmik</a:t>
                      </a:r>
                      <a:r>
                        <a:rPr lang="tr-TR" sz="1600" baseline="0" dirty="0" smtClean="0"/>
                        <a:t> ANCA+ (c-ANCA)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sz="1600" dirty="0" err="1" smtClean="0"/>
                        <a:t>Mikroskopik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polianjiitis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Multisistem</a:t>
                      </a:r>
                      <a:r>
                        <a:rPr lang="tr-TR" sz="1600" dirty="0" smtClean="0"/>
                        <a:t> tutulum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Perinükleer</a:t>
                      </a:r>
                      <a:r>
                        <a:rPr lang="tr-TR" sz="1600" dirty="0" smtClean="0"/>
                        <a:t> ANCA+(p-ANCA)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sz="1600" dirty="0" err="1" smtClean="0"/>
                        <a:t>Pauci-immun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kresenti</a:t>
                      </a:r>
                      <a:r>
                        <a:rPr lang="tr-TR" sz="1600" dirty="0" smtClean="0"/>
                        <a:t> k</a:t>
                      </a:r>
                      <a:r>
                        <a:rPr lang="tr-TR" sz="1600" baseline="0" dirty="0" smtClean="0"/>
                        <a:t> GN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Sadece </a:t>
                      </a:r>
                      <a:r>
                        <a:rPr lang="tr-TR" sz="1600" dirty="0" err="1" smtClean="0"/>
                        <a:t>renal</a:t>
                      </a:r>
                      <a:r>
                        <a:rPr lang="tr-TR" sz="1600" dirty="0" smtClean="0"/>
                        <a:t> tutulum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/>
                        <a:t>Perinükleer</a:t>
                      </a:r>
                      <a:r>
                        <a:rPr lang="tr-TR" sz="1600" dirty="0" smtClean="0"/>
                        <a:t> ANCA+(p-ANCA)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İmmunkompleks</a:t>
                      </a:r>
                      <a:r>
                        <a:rPr lang="tr-TR" sz="1600" b="1" baseline="0" dirty="0" smtClean="0"/>
                        <a:t> Hastalığı</a:t>
                      </a:r>
                    </a:p>
                    <a:p>
                      <a:r>
                        <a:rPr lang="tr-TR" sz="1600" b="1" baseline="0" dirty="0" smtClean="0"/>
                        <a:t>(Tip 2)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sz="1600" dirty="0" smtClean="0"/>
                        <a:t>SLE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Multisistemik</a:t>
                      </a:r>
                      <a:r>
                        <a:rPr lang="tr-TR" sz="1600" baseline="0" dirty="0" smtClean="0"/>
                        <a:t> diğer bulgular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ANA+, Anti-</a:t>
                      </a:r>
                      <a:r>
                        <a:rPr lang="tr-TR" sz="1600" dirty="0" err="1" smtClean="0"/>
                        <a:t>DsDNA</a:t>
                      </a:r>
                      <a:r>
                        <a:rPr lang="tr-TR" sz="1600" dirty="0" smtClean="0"/>
                        <a:t>+, C3 ve C4 düşük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sz="1600" dirty="0" smtClean="0"/>
                        <a:t>APSGN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Faranjit</a:t>
                      </a:r>
                      <a:r>
                        <a:rPr lang="tr-TR" sz="1600" dirty="0" smtClean="0"/>
                        <a:t> ya da </a:t>
                      </a:r>
                      <a:r>
                        <a:rPr lang="tr-TR" sz="1600" dirty="0" err="1" smtClean="0"/>
                        <a:t>impetigo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Yüksek ASO </a:t>
                      </a:r>
                      <a:r>
                        <a:rPr lang="tr-TR" sz="1600" dirty="0" err="1" smtClean="0"/>
                        <a:t>titresi</a:t>
                      </a:r>
                      <a:r>
                        <a:rPr lang="tr-TR" sz="1600" dirty="0" smtClean="0"/>
                        <a:t>, </a:t>
                      </a:r>
                      <a:r>
                        <a:rPr lang="tr-TR" sz="1600" dirty="0" err="1" smtClean="0"/>
                        <a:t>streptozim</a:t>
                      </a:r>
                      <a:r>
                        <a:rPr lang="tr-TR" sz="1600" dirty="0" smtClean="0"/>
                        <a:t> antikor+, C3 düşük</a:t>
                      </a:r>
                      <a:r>
                        <a:rPr lang="tr-TR" sz="1600" baseline="0" dirty="0" smtClean="0"/>
                        <a:t> ve C4 normal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sz="1600" dirty="0" err="1" smtClean="0"/>
                        <a:t>IgAN</a:t>
                      </a:r>
                      <a:r>
                        <a:rPr lang="tr-TR" sz="1600" dirty="0" smtClean="0"/>
                        <a:t>;</a:t>
                      </a:r>
                      <a:r>
                        <a:rPr lang="tr-TR" sz="1600" baseline="0" dirty="0" smtClean="0"/>
                        <a:t> HSP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Cilt döküntüsü, karın ağrısı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Serum </a:t>
                      </a:r>
                      <a:r>
                        <a:rPr lang="tr-TR" sz="1600" dirty="0" err="1" smtClean="0"/>
                        <a:t>IgA</a:t>
                      </a:r>
                      <a:r>
                        <a:rPr lang="tr-TR" sz="1600" dirty="0" smtClean="0"/>
                        <a:t> yüksekliği (%30), C3 ve</a:t>
                      </a:r>
                      <a:r>
                        <a:rPr lang="tr-TR" sz="1600" baseline="0" dirty="0" smtClean="0"/>
                        <a:t> C4 normal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Endokardit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Üfürüm,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bakteriemi</a:t>
                      </a:r>
                      <a:r>
                        <a:rPr lang="tr-TR" sz="1600" baseline="0" dirty="0" smtClean="0"/>
                        <a:t> bulguları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Kan kültürü, nadiren ANCA, C3 düşük, C4 normal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7977628" y="6618838"/>
            <a:ext cx="3807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Comprehensive Clinical Nephrology, </a:t>
            </a:r>
            <a:r>
              <a:rPr lang="en-US" sz="1400" dirty="0" smtClean="0"/>
              <a:t>6</a:t>
            </a:r>
            <a:r>
              <a:rPr lang="tr-TR" sz="1400" dirty="0" smtClean="0"/>
              <a:t>.baskı</a:t>
            </a:r>
            <a:r>
              <a:rPr lang="tr-TR" sz="1400" dirty="0"/>
              <a:t>, </a:t>
            </a:r>
            <a:r>
              <a:rPr lang="tr-TR" sz="1400" dirty="0" smtClean="0"/>
              <a:t>201</a:t>
            </a:r>
            <a:r>
              <a:rPr lang="en-US" sz="1400" dirty="0" smtClean="0"/>
              <a:t>9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3590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3392" y="44624"/>
            <a:ext cx="11089232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accent1">
                    <a:lumMod val="75000"/>
                  </a:schemeClr>
                </a:solidFill>
              </a:rPr>
              <a:t>ANTİ-GBM HASTALIĞI VE GOODPASTURE HASTALIĞI</a:t>
            </a:r>
            <a:endParaRPr lang="tr-TR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3392" y="1312168"/>
            <a:ext cx="11089232" cy="5141168"/>
          </a:xfrm>
        </p:spPr>
        <p:txBody>
          <a:bodyPr>
            <a:noAutofit/>
          </a:bodyPr>
          <a:lstStyle/>
          <a:p>
            <a:r>
              <a:rPr lang="tr-TR" sz="2400" dirty="0" err="1"/>
              <a:t>Kresentik</a:t>
            </a:r>
            <a:r>
              <a:rPr lang="tr-TR" sz="2400" dirty="0"/>
              <a:t> </a:t>
            </a:r>
            <a:r>
              <a:rPr lang="tr-TR" sz="2400" dirty="0" err="1"/>
              <a:t>glomerülonefritlerin</a:t>
            </a:r>
            <a:r>
              <a:rPr lang="tr-TR" sz="2400" dirty="0"/>
              <a:t> yaklaşık % 10-20’sinden sorumludur. </a:t>
            </a:r>
          </a:p>
          <a:p>
            <a:r>
              <a:rPr lang="tr-TR" sz="2400" dirty="0"/>
              <a:t>Seyrek görülen bir hastalık olup, YILLIK İNSİDANS MİLYONDA 1. </a:t>
            </a:r>
          </a:p>
          <a:p>
            <a:r>
              <a:rPr lang="tr-TR" sz="2400" dirty="0" err="1"/>
              <a:t>GBM’nin</a:t>
            </a:r>
            <a:r>
              <a:rPr lang="tr-TR" sz="2400" dirty="0"/>
              <a:t> yapısındaki tip 4 </a:t>
            </a:r>
            <a:r>
              <a:rPr lang="tr-TR" sz="2400" dirty="0" err="1"/>
              <a:t>kollajenin</a:t>
            </a:r>
            <a:r>
              <a:rPr lang="tr-TR" sz="2400" dirty="0"/>
              <a:t> α</a:t>
            </a:r>
            <a:r>
              <a:rPr lang="tr-TR" sz="2400" baseline="-25000" dirty="0"/>
              <a:t>3</a:t>
            </a:r>
            <a:r>
              <a:rPr lang="tr-TR" sz="2400" dirty="0"/>
              <a:t> zincirinin </a:t>
            </a:r>
            <a:r>
              <a:rPr lang="tr-TR" sz="2400" dirty="0" err="1"/>
              <a:t>non-kollajenöz</a:t>
            </a:r>
            <a:r>
              <a:rPr lang="tr-TR" sz="2400" dirty="0"/>
              <a:t> bölgesine karşı oluşan </a:t>
            </a:r>
            <a:r>
              <a:rPr lang="tr-TR" sz="2400" dirty="0" err="1"/>
              <a:t>IgG</a:t>
            </a:r>
            <a:r>
              <a:rPr lang="tr-TR" sz="2400" dirty="0"/>
              <a:t> yapısında dolaşan antikorların yol açtığı bir hastalıktır. </a:t>
            </a:r>
          </a:p>
          <a:p>
            <a:r>
              <a:rPr lang="tr-TR" sz="2400" dirty="0"/>
              <a:t>Çevresel ve genetik faktörler </a:t>
            </a:r>
            <a:r>
              <a:rPr lang="tr-TR" sz="2400" dirty="0" err="1"/>
              <a:t>predispozan</a:t>
            </a:r>
            <a:r>
              <a:rPr lang="tr-TR" sz="2400" dirty="0"/>
              <a:t> olabilir.</a:t>
            </a:r>
          </a:p>
          <a:p>
            <a:r>
              <a:rPr lang="tr-TR" sz="2400" dirty="0"/>
              <a:t>Bu antikorlar GBM’ da </a:t>
            </a:r>
            <a:r>
              <a:rPr lang="tr-TR" sz="2400" dirty="0" err="1"/>
              <a:t>inflamatuvar</a:t>
            </a:r>
            <a:r>
              <a:rPr lang="tr-TR" sz="2400" dirty="0"/>
              <a:t> bir hasara yol açar, GBM parçalanır ve </a:t>
            </a:r>
            <a:r>
              <a:rPr lang="tr-TR" sz="2400" dirty="0" err="1"/>
              <a:t>kresentik</a:t>
            </a:r>
            <a:r>
              <a:rPr lang="tr-TR" sz="2400" dirty="0"/>
              <a:t> bir </a:t>
            </a:r>
            <a:r>
              <a:rPr lang="tr-TR" sz="2400" dirty="0" err="1"/>
              <a:t>glomerülonefrit</a:t>
            </a:r>
            <a:r>
              <a:rPr lang="tr-TR" sz="2400" dirty="0"/>
              <a:t> oluşur. </a:t>
            </a:r>
          </a:p>
          <a:p>
            <a:r>
              <a:rPr lang="tr-TR" sz="2400" dirty="0"/>
              <a:t>Anti-GBM antikorları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kapiller</a:t>
            </a:r>
            <a:r>
              <a:rPr lang="tr-TR" sz="2400" dirty="0"/>
              <a:t> bazal </a:t>
            </a:r>
            <a:r>
              <a:rPr lang="tr-TR" sz="2400" dirty="0" err="1"/>
              <a:t>membran</a:t>
            </a:r>
            <a:r>
              <a:rPr lang="tr-TR" sz="2400" dirty="0"/>
              <a:t> ile çapraz reaksiyona girer ve orada hasara yol açarsa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hemoraji</a:t>
            </a:r>
            <a:r>
              <a:rPr lang="tr-TR" sz="2400" dirty="0"/>
              <a:t> ve </a:t>
            </a:r>
            <a:r>
              <a:rPr lang="tr-TR" sz="2400" dirty="0" err="1"/>
              <a:t>hemoptizi</a:t>
            </a:r>
            <a:r>
              <a:rPr lang="tr-TR" sz="2400" dirty="0"/>
              <a:t> gelişir. </a:t>
            </a:r>
          </a:p>
          <a:p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hemoraji</a:t>
            </a:r>
            <a:r>
              <a:rPr lang="tr-TR" sz="2400" dirty="0"/>
              <a:t> olguların yaklaşık % 60’ında görülür. </a:t>
            </a:r>
          </a:p>
          <a:p>
            <a:r>
              <a:rPr lang="tr-TR" sz="2400" dirty="0"/>
              <a:t>Sigara içme ve uzun süre uçucu hidrokarbonlara maruz kalma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hemoraji</a:t>
            </a:r>
            <a:r>
              <a:rPr lang="tr-TR" sz="2400" dirty="0"/>
              <a:t> riskini arttırır. </a:t>
            </a:r>
          </a:p>
        </p:txBody>
      </p:sp>
    </p:spTree>
    <p:extLst>
      <p:ext uri="{BB962C8B-B14F-4D97-AF65-F5344CB8AC3E}">
        <p14:creationId xmlns:p14="http://schemas.microsoft.com/office/powerpoint/2010/main" val="328797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1384" y="413792"/>
            <a:ext cx="108012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ANTİ-GBM HASTALIĞI VE GOODPASTURE HASTALIĞI</a:t>
            </a:r>
            <a:endParaRPr lang="tr-TR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1384" y="1600200"/>
            <a:ext cx="10801200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KLİNİK: </a:t>
            </a:r>
          </a:p>
          <a:p>
            <a:pPr lvl="1"/>
            <a:r>
              <a:rPr lang="tr-TR" b="1" dirty="0" smtClean="0"/>
              <a:t>AKCİĞER HEMORAJİSİ:</a:t>
            </a:r>
          </a:p>
          <a:p>
            <a:pPr lvl="2"/>
            <a:r>
              <a:rPr lang="tr-TR" dirty="0" smtClean="0"/>
              <a:t>Öksürük, </a:t>
            </a:r>
            <a:r>
              <a:rPr lang="tr-TR" dirty="0" err="1" smtClean="0"/>
              <a:t>hemoptizi</a:t>
            </a:r>
            <a:r>
              <a:rPr lang="tr-TR" dirty="0" smtClean="0"/>
              <a:t>, demir eksikliği, efor </a:t>
            </a:r>
            <a:r>
              <a:rPr lang="tr-TR" dirty="0" err="1" smtClean="0"/>
              <a:t>dispnesi</a:t>
            </a:r>
            <a:endParaRPr lang="tr-TR" dirty="0" smtClean="0"/>
          </a:p>
          <a:p>
            <a:pPr lvl="2"/>
            <a:r>
              <a:rPr lang="tr-TR" dirty="0" smtClean="0"/>
              <a:t>İzole akciğer tutulumu da olabilir.</a:t>
            </a:r>
          </a:p>
          <a:p>
            <a:pPr lvl="2"/>
            <a:r>
              <a:rPr lang="tr-TR" dirty="0" smtClean="0"/>
              <a:t>Hayatı tehdit edici derecede olabilir.</a:t>
            </a:r>
          </a:p>
          <a:p>
            <a:pPr lvl="1"/>
            <a:r>
              <a:rPr lang="tr-TR" b="1" dirty="0" smtClean="0"/>
              <a:t>GLOMERÜLONEFRİT:</a:t>
            </a:r>
          </a:p>
          <a:p>
            <a:pPr lvl="2"/>
            <a:r>
              <a:rPr lang="tr-TR" dirty="0" err="1" smtClean="0"/>
              <a:t>Hematüri</a:t>
            </a:r>
            <a:r>
              <a:rPr lang="tr-TR" dirty="0" smtClean="0"/>
              <a:t>…hızla </a:t>
            </a:r>
            <a:r>
              <a:rPr lang="tr-TR" dirty="0" err="1" smtClean="0"/>
              <a:t>oligoanüri</a:t>
            </a:r>
            <a:r>
              <a:rPr lang="tr-TR" dirty="0" smtClean="0"/>
              <a:t> gelişip gözden kaçabilir.</a:t>
            </a:r>
          </a:p>
          <a:p>
            <a:pPr lvl="2"/>
            <a:r>
              <a:rPr lang="tr-TR" dirty="0" smtClean="0"/>
              <a:t>Hastaların %40’ında akciğer </a:t>
            </a:r>
            <a:r>
              <a:rPr lang="tr-TR" dirty="0" err="1" smtClean="0"/>
              <a:t>hemorajisi</a:t>
            </a:r>
            <a:r>
              <a:rPr lang="tr-TR" dirty="0" smtClean="0"/>
              <a:t> olmadan gelişebilir.</a:t>
            </a:r>
          </a:p>
          <a:p>
            <a:pPr lvl="2"/>
            <a:r>
              <a:rPr lang="tr-TR" dirty="0" err="1" smtClean="0"/>
              <a:t>Renal</a:t>
            </a:r>
            <a:r>
              <a:rPr lang="tr-TR" dirty="0" smtClean="0"/>
              <a:t> fonksiyon bozukluğu hızla ve ciddi derecede gelişir.</a:t>
            </a:r>
          </a:p>
          <a:p>
            <a:pPr lvl="2"/>
            <a:r>
              <a:rPr lang="tr-TR" dirty="0" smtClean="0"/>
              <a:t>İdrar </a:t>
            </a:r>
            <a:r>
              <a:rPr lang="tr-TR" dirty="0" err="1" smtClean="0"/>
              <a:t>incelemsinde</a:t>
            </a:r>
            <a:r>
              <a:rPr lang="tr-TR" dirty="0" smtClean="0"/>
              <a:t>, </a:t>
            </a:r>
            <a:r>
              <a:rPr lang="tr-TR" dirty="0" err="1" smtClean="0"/>
              <a:t>hematüri</a:t>
            </a:r>
            <a:r>
              <a:rPr lang="tr-TR" dirty="0" smtClean="0"/>
              <a:t>, </a:t>
            </a:r>
            <a:r>
              <a:rPr lang="tr-TR" dirty="0" err="1" smtClean="0"/>
              <a:t>proteinüri</a:t>
            </a:r>
            <a:r>
              <a:rPr lang="tr-TR" dirty="0" smtClean="0"/>
              <a:t>, aktif idrar </a:t>
            </a:r>
            <a:r>
              <a:rPr lang="tr-TR" dirty="0" err="1" smtClean="0"/>
              <a:t>sedimenti</a:t>
            </a:r>
            <a:r>
              <a:rPr lang="tr-TR" dirty="0" smtClean="0"/>
              <a:t> görülür.</a:t>
            </a:r>
          </a:p>
          <a:p>
            <a:pPr lvl="2"/>
            <a:r>
              <a:rPr lang="tr-TR" dirty="0" err="1" smtClean="0"/>
              <a:t>USG’de</a:t>
            </a:r>
            <a:r>
              <a:rPr lang="tr-TR" dirty="0" smtClean="0"/>
              <a:t> böbrek boyutları normal ya da artmış olabilir.</a:t>
            </a:r>
          </a:p>
          <a:p>
            <a:pPr lvl="2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8991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95400" y="413792"/>
            <a:ext cx="10945216" cy="9989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ANTİ-GBM HASTALIĞI VE GOODPASTURE HASTALIĞI</a:t>
            </a:r>
            <a:endParaRPr lang="tr-TR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5400" y="1600200"/>
            <a:ext cx="10945216" cy="5141168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LABORATUVAR</a:t>
            </a:r>
          </a:p>
          <a:p>
            <a:pPr lvl="1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Dolaşan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IgG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anti-GBM antikorları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hemen daima mevcuttur. Antikor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titresi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nefritin ciddiyetiyle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koreledir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. Tedaviye yanıt ve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relapslar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antikor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titresiyle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izlenebilir.</a:t>
            </a:r>
          </a:p>
          <a:p>
            <a:pPr lvl="1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PATOLOJİ:</a:t>
            </a:r>
          </a:p>
          <a:p>
            <a:pPr lvl="2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RENAL BİYOPSİ: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Diagnostik ve prognostik önemi vardır.</a:t>
            </a:r>
          </a:p>
          <a:p>
            <a:pPr lvl="3"/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Diffüz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proliferatif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glomerülonefrit</a:t>
            </a: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3"/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Nekroz</a:t>
            </a:r>
          </a:p>
          <a:p>
            <a:pPr lvl="3"/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Kresent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oluşumu</a:t>
            </a:r>
          </a:p>
          <a:p>
            <a:pPr lvl="3"/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Glomerüloskleroz</a:t>
            </a: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3"/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Tübüler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kayıp</a:t>
            </a:r>
          </a:p>
          <a:p>
            <a:pPr lvl="2"/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İmmun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Histoloji: Ciddi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glomerüler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inflamasyon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ile birlikte GBM boyunca lineer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immunglobulin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depolanması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patognomoniktir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2"/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Genellikle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IgG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, %10-15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veya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IgM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, nadiren tek başına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IgA</a:t>
            </a: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2"/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Lineer C3 depolanması %75+</a:t>
            </a:r>
          </a:p>
        </p:txBody>
      </p:sp>
    </p:spTree>
    <p:extLst>
      <p:ext uri="{BB962C8B-B14F-4D97-AF65-F5344CB8AC3E}">
        <p14:creationId xmlns:p14="http://schemas.microsoft.com/office/powerpoint/2010/main" val="8176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07368" y="376847"/>
            <a:ext cx="11017224" cy="89191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ANTİ-GBM HASTALIĞI VE GOODPASTURE HASTALIĞI</a:t>
            </a:r>
            <a:endParaRPr lang="tr-TR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7368" y="1600200"/>
            <a:ext cx="11017224" cy="5141168"/>
          </a:xfrm>
        </p:spPr>
        <p:txBody>
          <a:bodyPr>
            <a:noAutofit/>
          </a:bodyPr>
          <a:lstStyle/>
          <a:p>
            <a:r>
              <a:rPr lang="tr-TR" sz="2400" b="1" dirty="0" smtClean="0"/>
              <a:t>TEDAVİ:</a:t>
            </a:r>
          </a:p>
          <a:p>
            <a:pPr lvl="1"/>
            <a:r>
              <a:rPr lang="tr-TR" sz="2400" dirty="0" err="1"/>
              <a:t>İrreverzibl</a:t>
            </a:r>
            <a:r>
              <a:rPr lang="tr-TR" sz="2400" dirty="0"/>
              <a:t> </a:t>
            </a:r>
            <a:r>
              <a:rPr lang="tr-TR" sz="2400" dirty="0" err="1"/>
              <a:t>renal</a:t>
            </a:r>
            <a:r>
              <a:rPr lang="tr-TR" sz="2400" dirty="0"/>
              <a:t> hasar ve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hemoraji</a:t>
            </a:r>
            <a:r>
              <a:rPr lang="tr-TR" sz="2400" dirty="0"/>
              <a:t> gelişimini önlemek için hızlı tedavi gereklidir. </a:t>
            </a:r>
          </a:p>
          <a:p>
            <a:pPr lvl="1"/>
            <a:r>
              <a:rPr lang="tr-TR" sz="2400" dirty="0" smtClean="0"/>
              <a:t>Ana </a:t>
            </a:r>
            <a:r>
              <a:rPr lang="tr-TR" sz="2400" dirty="0"/>
              <a:t>tedavi </a:t>
            </a:r>
            <a:r>
              <a:rPr lang="tr-TR" sz="2400" dirty="0" smtClean="0"/>
              <a:t>stratejisi:</a:t>
            </a:r>
          </a:p>
          <a:p>
            <a:pPr lvl="2"/>
            <a:r>
              <a:rPr lang="tr-TR" sz="2000" dirty="0"/>
              <a:t>D</a:t>
            </a:r>
            <a:r>
              <a:rPr lang="tr-TR" sz="2000" dirty="0" smtClean="0"/>
              <a:t>olaşımdaki </a:t>
            </a:r>
            <a:r>
              <a:rPr lang="tr-TR" sz="2000" dirty="0"/>
              <a:t>anti-GBM antikorlarını temizlemek için </a:t>
            </a:r>
            <a:r>
              <a:rPr lang="tr-TR" sz="2000" dirty="0" err="1"/>
              <a:t>plazmaferez</a:t>
            </a:r>
            <a:r>
              <a:rPr lang="tr-TR" sz="2000" dirty="0"/>
              <a:t> </a:t>
            </a:r>
            <a:endParaRPr lang="tr-TR" sz="2000" dirty="0" smtClean="0"/>
          </a:p>
          <a:p>
            <a:pPr lvl="2"/>
            <a:r>
              <a:rPr lang="tr-TR" sz="2000" dirty="0" smtClean="0"/>
              <a:t>Antikor </a:t>
            </a:r>
            <a:r>
              <a:rPr lang="tr-TR" sz="2000" dirty="0"/>
              <a:t>yapımını azaltmak için </a:t>
            </a:r>
            <a:r>
              <a:rPr lang="tr-TR" sz="2000" dirty="0" err="1"/>
              <a:t>siklofosfamid</a:t>
            </a:r>
            <a:r>
              <a:rPr lang="tr-TR" sz="2000" dirty="0"/>
              <a:t> ve </a:t>
            </a:r>
            <a:r>
              <a:rPr lang="tr-TR" sz="2000" dirty="0" err="1"/>
              <a:t>kortikosteroidler</a:t>
            </a:r>
            <a:r>
              <a:rPr lang="tr-TR" sz="2000" dirty="0"/>
              <a:t> ile yoğun </a:t>
            </a:r>
            <a:r>
              <a:rPr lang="tr-TR" sz="2000" dirty="0" err="1"/>
              <a:t>immünsüpresif</a:t>
            </a:r>
            <a:r>
              <a:rPr lang="tr-TR" sz="2000" dirty="0"/>
              <a:t> </a:t>
            </a:r>
            <a:r>
              <a:rPr lang="tr-TR" sz="2000" dirty="0" smtClean="0"/>
              <a:t>tedavi</a:t>
            </a:r>
          </a:p>
          <a:p>
            <a:pPr lvl="1"/>
            <a:r>
              <a:rPr lang="tr-TR" sz="2400" dirty="0" smtClean="0"/>
              <a:t>Tedaviye </a:t>
            </a:r>
            <a:r>
              <a:rPr lang="tr-TR" sz="2400" dirty="0"/>
              <a:t>başlandığı sırada serum </a:t>
            </a:r>
            <a:r>
              <a:rPr lang="tr-TR" sz="2400" dirty="0" err="1"/>
              <a:t>kreatinin</a:t>
            </a:r>
            <a:r>
              <a:rPr lang="tr-TR" sz="2400" dirty="0"/>
              <a:t> düzeyi </a:t>
            </a:r>
            <a:r>
              <a:rPr lang="tr-TR" sz="2400" dirty="0" smtClean="0"/>
              <a:t>5,5-6,5 </a:t>
            </a:r>
            <a:r>
              <a:rPr lang="tr-TR" sz="2400" dirty="0"/>
              <a:t>mg/dl’nin üzerinde olan veya biyopside </a:t>
            </a:r>
            <a:r>
              <a:rPr lang="tr-TR" sz="2400" dirty="0" err="1"/>
              <a:t>kresentlerin</a:t>
            </a:r>
            <a:r>
              <a:rPr lang="tr-TR" sz="2400" dirty="0"/>
              <a:t> çoğu </a:t>
            </a:r>
            <a:r>
              <a:rPr lang="tr-TR" sz="2400" dirty="0" err="1"/>
              <a:t>fibrotik</a:t>
            </a:r>
            <a:r>
              <a:rPr lang="tr-TR" sz="2400" dirty="0"/>
              <a:t> hale gelen hastalarda böbrek işlevinin düzelme olasılığı düşüktür. </a:t>
            </a:r>
            <a:endParaRPr lang="tr-TR" sz="2400" dirty="0" smtClean="0"/>
          </a:p>
          <a:p>
            <a:pPr lvl="1"/>
            <a:r>
              <a:rPr lang="tr-TR" sz="2400" dirty="0" smtClean="0"/>
              <a:t>Tedavi </a:t>
            </a:r>
            <a:r>
              <a:rPr lang="tr-TR" sz="2400" dirty="0"/>
              <a:t>süresi 6-12 aydır. </a:t>
            </a:r>
            <a:endParaRPr lang="tr-TR" sz="2400" dirty="0" smtClean="0"/>
          </a:p>
          <a:p>
            <a:pPr lvl="1"/>
            <a:r>
              <a:rPr lang="tr-TR" sz="2400" dirty="0" smtClean="0"/>
              <a:t>SDBY gelişmiş hastalarda </a:t>
            </a:r>
            <a:r>
              <a:rPr lang="tr-TR" sz="2400" dirty="0" err="1"/>
              <a:t>nüks</a:t>
            </a:r>
            <a:r>
              <a:rPr lang="tr-TR" sz="2400" dirty="0"/>
              <a:t> olasılığı yüksek olduğundan, anti-GBM antikor </a:t>
            </a:r>
            <a:r>
              <a:rPr lang="tr-TR" sz="2400" dirty="0" err="1"/>
              <a:t>titresi</a:t>
            </a:r>
            <a:r>
              <a:rPr lang="tr-TR" sz="2400" dirty="0"/>
              <a:t> negatifleşinceye kadar, tercihan en az 6 ay transplantasyon ertelenmelidir. </a:t>
            </a:r>
          </a:p>
        </p:txBody>
      </p:sp>
    </p:spTree>
    <p:extLst>
      <p:ext uri="{BB962C8B-B14F-4D97-AF65-F5344CB8AC3E}">
        <p14:creationId xmlns:p14="http://schemas.microsoft.com/office/powerpoint/2010/main" val="310695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1424" y="413792"/>
            <a:ext cx="10153128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RENAL VE SİSTEMİK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3512" y="1600200"/>
            <a:ext cx="8784976" cy="5141168"/>
          </a:xfrm>
        </p:spPr>
        <p:txBody>
          <a:bodyPr>
            <a:normAutofit/>
          </a:bodyPr>
          <a:lstStyle/>
          <a:p>
            <a:r>
              <a:rPr lang="tr-TR" dirty="0" smtClean="0"/>
              <a:t>VASKÜLİTLER:</a:t>
            </a:r>
          </a:p>
          <a:p>
            <a:pPr lvl="1"/>
            <a:r>
              <a:rPr lang="tr-TR" dirty="0" smtClean="0"/>
              <a:t>BÜYÜK DAMAR: </a:t>
            </a:r>
          </a:p>
          <a:p>
            <a:pPr lvl="2"/>
            <a:r>
              <a:rPr lang="tr-TR" dirty="0" smtClean="0"/>
              <a:t>Dev hücreli </a:t>
            </a:r>
            <a:r>
              <a:rPr lang="tr-TR" dirty="0" err="1" smtClean="0"/>
              <a:t>vaskülit</a:t>
            </a:r>
            <a:r>
              <a:rPr lang="tr-TR" dirty="0" smtClean="0"/>
              <a:t> </a:t>
            </a:r>
          </a:p>
          <a:p>
            <a:pPr lvl="2"/>
            <a:r>
              <a:rPr lang="tr-TR" dirty="0" err="1" smtClean="0"/>
              <a:t>Takayasu</a:t>
            </a:r>
            <a:r>
              <a:rPr lang="tr-TR" dirty="0" smtClean="0"/>
              <a:t> arteriti</a:t>
            </a:r>
          </a:p>
          <a:p>
            <a:pPr lvl="1"/>
            <a:r>
              <a:rPr lang="tr-TR" dirty="0" smtClean="0"/>
              <a:t>ORTA ÇAPLI DAMAR:</a:t>
            </a:r>
          </a:p>
          <a:p>
            <a:pPr lvl="2"/>
            <a:r>
              <a:rPr lang="tr-TR" dirty="0" smtClean="0"/>
              <a:t>PAN</a:t>
            </a:r>
          </a:p>
          <a:p>
            <a:pPr lvl="2"/>
            <a:r>
              <a:rPr lang="tr-TR" dirty="0" smtClean="0"/>
              <a:t>KAWASAKİ</a:t>
            </a:r>
          </a:p>
          <a:p>
            <a:pPr lvl="1"/>
            <a:r>
              <a:rPr lang="tr-TR" b="1" dirty="0" smtClean="0"/>
              <a:t>KÜÇÜK DAMAR: </a:t>
            </a:r>
            <a:r>
              <a:rPr lang="tr-TR" b="1" dirty="0" smtClean="0">
                <a:solidFill>
                  <a:srgbClr val="FF0000"/>
                </a:solidFill>
              </a:rPr>
              <a:t>Çoğunlukla böbrekler HEDEFTİR.</a:t>
            </a:r>
          </a:p>
          <a:p>
            <a:pPr lvl="2"/>
            <a:r>
              <a:rPr lang="tr-TR" dirty="0" smtClean="0"/>
              <a:t>İMMUNKOMPLEKS İLİŞKİLİ OLANLAR</a:t>
            </a:r>
          </a:p>
          <a:p>
            <a:pPr lvl="2"/>
            <a:r>
              <a:rPr lang="tr-TR" dirty="0" smtClean="0"/>
              <a:t>ANCA İLİŞKİLİ OLANLAR</a:t>
            </a:r>
          </a:p>
        </p:txBody>
      </p:sp>
    </p:spTree>
    <p:extLst>
      <p:ext uri="{BB962C8B-B14F-4D97-AF65-F5344CB8AC3E}">
        <p14:creationId xmlns:p14="http://schemas.microsoft.com/office/powerpoint/2010/main" val="404923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75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RENAL ve SİSTEMİK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3512" y="1600200"/>
            <a:ext cx="8784976" cy="5141168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VASKÜLİTLER:</a:t>
            </a:r>
          </a:p>
          <a:p>
            <a:pPr lvl="1"/>
            <a:r>
              <a:rPr lang="tr-TR" sz="2400" dirty="0"/>
              <a:t>BÜYÜK DAMAR VASKÜLİTLERİ </a:t>
            </a:r>
          </a:p>
          <a:p>
            <a:pPr lvl="1"/>
            <a:r>
              <a:rPr lang="tr-TR" sz="2400" dirty="0"/>
              <a:t>ORTA ÇAPLI DAMAR VASKÜLİTLERİ</a:t>
            </a:r>
          </a:p>
          <a:p>
            <a:pPr lvl="1"/>
            <a:r>
              <a:rPr lang="tr-TR" sz="2200" b="1" dirty="0"/>
              <a:t>KÜÇÜK DAMAR VASKÜLİTLERİ:</a:t>
            </a:r>
          </a:p>
          <a:p>
            <a:pPr lvl="2"/>
            <a:r>
              <a:rPr lang="tr-TR" b="1" dirty="0" smtClean="0"/>
              <a:t>İMMUNKOMPLEKS İLİŞKİLİ OLANLAR:</a:t>
            </a:r>
          </a:p>
          <a:p>
            <a:pPr lvl="3"/>
            <a:r>
              <a:rPr lang="tr-TR" dirty="0" err="1" smtClean="0"/>
              <a:t>Kryoglobulinemik</a:t>
            </a:r>
            <a:r>
              <a:rPr lang="tr-TR" dirty="0" smtClean="0"/>
              <a:t> </a:t>
            </a:r>
            <a:r>
              <a:rPr lang="tr-TR" dirty="0" err="1" smtClean="0"/>
              <a:t>vaskülit</a:t>
            </a:r>
            <a:endParaRPr lang="tr-TR" dirty="0" smtClean="0"/>
          </a:p>
          <a:p>
            <a:pPr lvl="3"/>
            <a:r>
              <a:rPr lang="tr-TR" dirty="0" smtClean="0"/>
              <a:t>HSP</a:t>
            </a:r>
          </a:p>
          <a:p>
            <a:pPr lvl="3"/>
            <a:r>
              <a:rPr lang="tr-TR" dirty="0" err="1" smtClean="0"/>
              <a:t>Lupus</a:t>
            </a:r>
            <a:r>
              <a:rPr lang="tr-TR" dirty="0" smtClean="0"/>
              <a:t>/</a:t>
            </a:r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vaskülit</a:t>
            </a:r>
            <a:endParaRPr lang="tr-TR" dirty="0" smtClean="0"/>
          </a:p>
          <a:p>
            <a:pPr lvl="2"/>
            <a:r>
              <a:rPr lang="tr-TR" b="1" dirty="0" smtClean="0"/>
              <a:t>ANCA İLİŞKİLİ OLANLAR:</a:t>
            </a:r>
          </a:p>
          <a:p>
            <a:pPr lvl="3"/>
            <a:r>
              <a:rPr lang="tr-TR" dirty="0" err="1" smtClean="0"/>
              <a:t>Mikroskopik</a:t>
            </a:r>
            <a:r>
              <a:rPr lang="tr-TR" dirty="0" smtClean="0"/>
              <a:t> </a:t>
            </a:r>
            <a:r>
              <a:rPr lang="tr-TR" dirty="0" err="1" smtClean="0"/>
              <a:t>polianjiitis</a:t>
            </a:r>
            <a:r>
              <a:rPr lang="tr-TR" dirty="0" smtClean="0"/>
              <a:t> (Astım ve </a:t>
            </a:r>
            <a:r>
              <a:rPr lang="tr-TR" dirty="0" err="1" smtClean="0"/>
              <a:t>granülom</a:t>
            </a:r>
            <a:r>
              <a:rPr lang="tr-TR" dirty="0" smtClean="0"/>
              <a:t> yok)</a:t>
            </a:r>
          </a:p>
          <a:p>
            <a:pPr lvl="3"/>
            <a:r>
              <a:rPr lang="tr-TR" dirty="0" err="1" smtClean="0"/>
              <a:t>Granülomatöz</a:t>
            </a:r>
            <a:r>
              <a:rPr lang="tr-TR" dirty="0" smtClean="0"/>
              <a:t> </a:t>
            </a:r>
            <a:r>
              <a:rPr lang="tr-TR" dirty="0" err="1" smtClean="0"/>
              <a:t>polianjiitis</a:t>
            </a:r>
            <a:r>
              <a:rPr lang="tr-TR" dirty="0" smtClean="0"/>
              <a:t> (</a:t>
            </a:r>
            <a:r>
              <a:rPr lang="tr-TR" dirty="0" err="1" smtClean="0"/>
              <a:t>Wegener</a:t>
            </a:r>
            <a:r>
              <a:rPr lang="tr-TR" dirty="0" smtClean="0"/>
              <a:t>) (</a:t>
            </a:r>
            <a:r>
              <a:rPr lang="tr-TR" dirty="0" err="1" smtClean="0"/>
              <a:t>Granülom</a:t>
            </a:r>
            <a:r>
              <a:rPr lang="tr-TR" dirty="0" smtClean="0"/>
              <a:t>+, astım-)</a:t>
            </a:r>
          </a:p>
          <a:p>
            <a:pPr lvl="3"/>
            <a:r>
              <a:rPr lang="tr-TR" dirty="0" err="1" smtClean="0"/>
              <a:t>Eozinofilik</a:t>
            </a:r>
            <a:r>
              <a:rPr lang="tr-TR" dirty="0" smtClean="0"/>
              <a:t> </a:t>
            </a:r>
            <a:r>
              <a:rPr lang="tr-TR" dirty="0" err="1" smtClean="0"/>
              <a:t>granülomatöz</a:t>
            </a:r>
            <a:r>
              <a:rPr lang="tr-TR" dirty="0" smtClean="0"/>
              <a:t> </a:t>
            </a:r>
            <a:r>
              <a:rPr lang="tr-TR" dirty="0" err="1" smtClean="0"/>
              <a:t>poliangiitis</a:t>
            </a:r>
            <a:r>
              <a:rPr lang="tr-TR" dirty="0" smtClean="0"/>
              <a:t> (</a:t>
            </a:r>
            <a:r>
              <a:rPr lang="tr-TR" dirty="0" err="1" smtClean="0"/>
              <a:t>Churg-Staruss</a:t>
            </a:r>
            <a:r>
              <a:rPr lang="tr-TR" dirty="0" smtClean="0"/>
              <a:t>) (</a:t>
            </a:r>
            <a:r>
              <a:rPr lang="tr-TR" dirty="0" err="1" smtClean="0"/>
              <a:t>eozinofili+astım+granülom</a:t>
            </a:r>
            <a:r>
              <a:rPr lang="tr-TR" dirty="0" smtClean="0"/>
              <a:t>+)</a:t>
            </a:r>
          </a:p>
          <a:p>
            <a:pPr lvl="3"/>
            <a:r>
              <a:rPr lang="tr-TR" dirty="0" smtClean="0"/>
              <a:t>Böbreğe sınırlı form</a:t>
            </a:r>
          </a:p>
          <a:p>
            <a:pPr lvl="3"/>
            <a:r>
              <a:rPr lang="tr-TR" dirty="0" smtClean="0"/>
              <a:t>İlaçlarla ilişkili form</a:t>
            </a:r>
          </a:p>
        </p:txBody>
      </p:sp>
    </p:spTree>
    <p:extLst>
      <p:ext uri="{BB962C8B-B14F-4D97-AF65-F5344CB8AC3E}">
        <p14:creationId xmlns:p14="http://schemas.microsoft.com/office/powerpoint/2010/main" val="217529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79376" y="413792"/>
            <a:ext cx="10513168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ANCA-İLİŞKİLİ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5360" y="1600200"/>
            <a:ext cx="11377264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Epidemiyoloji:</a:t>
            </a:r>
          </a:p>
          <a:p>
            <a:pPr lvl="1"/>
            <a:r>
              <a:rPr lang="tr-TR" dirty="0" err="1" smtClean="0"/>
              <a:t>Wegener</a:t>
            </a:r>
            <a:r>
              <a:rPr lang="tr-TR" dirty="0" smtClean="0"/>
              <a:t> (GPA), </a:t>
            </a:r>
            <a:r>
              <a:rPr lang="tr-TR" dirty="0" err="1" smtClean="0"/>
              <a:t>mikroskopik</a:t>
            </a:r>
            <a:r>
              <a:rPr lang="tr-TR" dirty="0" smtClean="0"/>
              <a:t> PAN (MPA), </a:t>
            </a:r>
            <a:r>
              <a:rPr lang="tr-TR" dirty="0" err="1" smtClean="0"/>
              <a:t>Churg</a:t>
            </a:r>
            <a:r>
              <a:rPr lang="tr-TR" dirty="0" smtClean="0"/>
              <a:t>-Strauss (EGPA)</a:t>
            </a:r>
          </a:p>
          <a:p>
            <a:pPr lvl="1"/>
            <a:r>
              <a:rPr lang="tr-TR" dirty="0" smtClean="0"/>
              <a:t>Her yaşta görülebilirler</a:t>
            </a:r>
          </a:p>
          <a:p>
            <a:pPr lvl="1"/>
            <a:r>
              <a:rPr lang="tr-TR" dirty="0" smtClean="0"/>
              <a:t>5.-7.dekatlar arasında sıklık artar</a:t>
            </a:r>
          </a:p>
          <a:p>
            <a:pPr lvl="1"/>
            <a:r>
              <a:rPr lang="tr-TR" dirty="0" smtClean="0"/>
              <a:t>Erkeklerde biraz daha sıktır.</a:t>
            </a:r>
          </a:p>
          <a:p>
            <a:pPr lvl="1"/>
            <a:r>
              <a:rPr lang="tr-TR" dirty="0" smtClean="0"/>
              <a:t>GPA ve MPA, 100.000’de 2,5 </a:t>
            </a:r>
            <a:r>
              <a:rPr lang="tr-TR" dirty="0" err="1" smtClean="0"/>
              <a:t>insidans</a:t>
            </a:r>
            <a:endParaRPr lang="tr-TR" dirty="0" smtClean="0"/>
          </a:p>
          <a:p>
            <a:pPr lvl="1"/>
            <a:r>
              <a:rPr lang="tr-TR" dirty="0" smtClean="0"/>
              <a:t>EGPA, 100.000’de 1 </a:t>
            </a:r>
            <a:r>
              <a:rPr lang="tr-TR" dirty="0" err="1" smtClean="0"/>
              <a:t>insidans</a:t>
            </a:r>
            <a:endParaRPr lang="tr-TR" dirty="0" smtClean="0"/>
          </a:p>
          <a:p>
            <a:pPr lvl="1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40250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416" y="413792"/>
            <a:ext cx="11089232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ANCA-İLİŞKİLİ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9416" y="1600200"/>
            <a:ext cx="11089232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PATOGENEZ:</a:t>
            </a:r>
          </a:p>
          <a:p>
            <a:pPr lvl="1"/>
            <a:r>
              <a:rPr lang="tr-TR" b="1" dirty="0" smtClean="0"/>
              <a:t>ANCA: %80-90 pozitiftir.</a:t>
            </a:r>
          </a:p>
          <a:p>
            <a:pPr lvl="2"/>
            <a:r>
              <a:rPr lang="tr-TR" b="1" dirty="0" smtClean="0"/>
              <a:t>MPO-ANCA (sıklıkla p-ANCA)</a:t>
            </a:r>
          </a:p>
          <a:p>
            <a:pPr lvl="2"/>
            <a:r>
              <a:rPr lang="tr-TR" b="1" dirty="0" smtClean="0"/>
              <a:t>PR3-ANCA (sıklıkla c-ANCA)</a:t>
            </a:r>
          </a:p>
          <a:p>
            <a:pPr lvl="1"/>
            <a:r>
              <a:rPr lang="tr-TR" dirty="0" smtClean="0"/>
              <a:t>Anti-lizozom-ilişkili</a:t>
            </a:r>
            <a:r>
              <a:rPr lang="en-US" dirty="0" smtClean="0"/>
              <a:t> </a:t>
            </a:r>
            <a:r>
              <a:rPr lang="tr-TR" dirty="0" smtClean="0"/>
              <a:t>membran proteini-2 </a:t>
            </a:r>
          </a:p>
          <a:p>
            <a:pPr lvl="1"/>
            <a:r>
              <a:rPr lang="tr-TR" dirty="0" smtClean="0"/>
              <a:t>ANCA titrelerinin hastalık aktivitesi ve patogenezle korelasyonu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kanıtlar</a:t>
            </a:r>
            <a:r>
              <a:rPr lang="en-US" dirty="0" smtClean="0"/>
              <a:t> </a:t>
            </a:r>
            <a:r>
              <a:rPr lang="en-US" dirty="0" err="1" smtClean="0"/>
              <a:t>artmaktadır</a:t>
            </a:r>
            <a:r>
              <a:rPr lang="en-US" dirty="0" smtClean="0"/>
              <a:t>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4873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83432" y="413792"/>
            <a:ext cx="10369152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AUCİ-İMMUN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3432" y="1600200"/>
            <a:ext cx="10369152" cy="514116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Klinik:</a:t>
            </a:r>
          </a:p>
          <a:p>
            <a:pPr lvl="1"/>
            <a:r>
              <a:rPr lang="tr-TR" dirty="0" err="1" smtClean="0"/>
              <a:t>Non</a:t>
            </a:r>
            <a:r>
              <a:rPr lang="tr-TR" dirty="0" smtClean="0"/>
              <a:t>-spesifik semptomlar: Ateş, halsizlik, iştahsızlık, kilo kaybı ve </a:t>
            </a:r>
            <a:r>
              <a:rPr lang="tr-TR" dirty="0" err="1" smtClean="0"/>
              <a:t>artraljiler</a:t>
            </a:r>
            <a:endParaRPr lang="tr-TR" dirty="0" smtClean="0"/>
          </a:p>
          <a:p>
            <a:pPr lvl="1"/>
            <a:r>
              <a:rPr lang="tr-TR" dirty="0" smtClean="0"/>
              <a:t>Böbrek tutumumu </a:t>
            </a:r>
            <a:r>
              <a:rPr lang="tr-TR" dirty="0" err="1" smtClean="0"/>
              <a:t>EGPA’da</a:t>
            </a:r>
            <a:r>
              <a:rPr lang="tr-TR" dirty="0" smtClean="0"/>
              <a:t> diğerlerine göre daha az görülür.</a:t>
            </a:r>
          </a:p>
          <a:p>
            <a:pPr lvl="1"/>
            <a:r>
              <a:rPr lang="tr-TR" dirty="0" err="1" smtClean="0"/>
              <a:t>Renal</a:t>
            </a:r>
            <a:r>
              <a:rPr lang="tr-TR" dirty="0" smtClean="0"/>
              <a:t> bulgular:</a:t>
            </a:r>
          </a:p>
          <a:p>
            <a:pPr lvl="2"/>
            <a:r>
              <a:rPr lang="tr-TR" dirty="0" err="1" smtClean="0"/>
              <a:t>Hematüri</a:t>
            </a:r>
            <a:r>
              <a:rPr lang="tr-TR" dirty="0" smtClean="0"/>
              <a:t>, </a:t>
            </a:r>
            <a:r>
              <a:rPr lang="tr-TR" dirty="0" err="1" smtClean="0"/>
              <a:t>proteinüri</a:t>
            </a:r>
            <a:r>
              <a:rPr lang="tr-TR" dirty="0" smtClean="0"/>
              <a:t>, böbrek yetmezliği</a:t>
            </a:r>
          </a:p>
          <a:p>
            <a:pPr lvl="1"/>
            <a:r>
              <a:rPr lang="tr-TR" dirty="0" smtClean="0"/>
              <a:t>Cilt bulguları (</a:t>
            </a:r>
            <a:r>
              <a:rPr lang="tr-TR" dirty="0" err="1" smtClean="0"/>
              <a:t>purpura</a:t>
            </a:r>
            <a:r>
              <a:rPr lang="tr-TR" dirty="0" smtClean="0"/>
              <a:t>, küçük ülserler ve nodüller)</a:t>
            </a:r>
          </a:p>
          <a:p>
            <a:pPr lvl="1"/>
            <a:r>
              <a:rPr lang="tr-TR" dirty="0" smtClean="0"/>
              <a:t>Üst solunum yolu tutulumu (</a:t>
            </a:r>
            <a:r>
              <a:rPr lang="tr-TR" dirty="0" err="1" smtClean="0"/>
              <a:t>subglottik</a:t>
            </a:r>
            <a:r>
              <a:rPr lang="tr-TR" dirty="0" smtClean="0"/>
              <a:t> </a:t>
            </a:r>
            <a:r>
              <a:rPr lang="tr-TR" dirty="0" err="1" smtClean="0"/>
              <a:t>stenoz</a:t>
            </a:r>
            <a:r>
              <a:rPr lang="tr-TR" dirty="0" smtClean="0"/>
              <a:t>, sinüzit, </a:t>
            </a:r>
            <a:r>
              <a:rPr lang="tr-TR" dirty="0" err="1" smtClean="0"/>
              <a:t>rinit</a:t>
            </a:r>
            <a:r>
              <a:rPr lang="tr-TR" dirty="0" smtClean="0"/>
              <a:t>, </a:t>
            </a:r>
            <a:r>
              <a:rPr lang="tr-TR" dirty="0" err="1" smtClean="0"/>
              <a:t>nasal</a:t>
            </a:r>
            <a:r>
              <a:rPr lang="tr-TR" dirty="0" smtClean="0"/>
              <a:t> </a:t>
            </a:r>
            <a:r>
              <a:rPr lang="tr-TR" dirty="0" err="1" smtClean="0"/>
              <a:t>septal</a:t>
            </a:r>
            <a:r>
              <a:rPr lang="tr-TR" dirty="0" smtClean="0"/>
              <a:t> </a:t>
            </a:r>
            <a:r>
              <a:rPr lang="tr-TR" dirty="0" err="1" smtClean="0"/>
              <a:t>kollaps</a:t>
            </a:r>
            <a:r>
              <a:rPr lang="tr-TR" dirty="0" smtClean="0"/>
              <a:t>, </a:t>
            </a:r>
            <a:r>
              <a:rPr lang="tr-TR" dirty="0" err="1" smtClean="0"/>
              <a:t>otitis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/>
              <a:t> </a:t>
            </a:r>
            <a:r>
              <a:rPr lang="tr-TR" dirty="0" smtClean="0"/>
              <a:t>ve oküler </a:t>
            </a:r>
            <a:r>
              <a:rPr lang="tr-TR" dirty="0" err="1" smtClean="0"/>
              <a:t>inflamasyon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hemoraji</a:t>
            </a:r>
            <a:endParaRPr lang="tr-TR" dirty="0" smtClean="0"/>
          </a:p>
          <a:p>
            <a:pPr lvl="1"/>
            <a:r>
              <a:rPr lang="tr-TR" dirty="0" err="1" smtClean="0"/>
              <a:t>Perikardit</a:t>
            </a:r>
            <a:r>
              <a:rPr lang="tr-TR" dirty="0" smtClean="0"/>
              <a:t>, </a:t>
            </a:r>
            <a:r>
              <a:rPr lang="tr-TR" dirty="0" err="1" smtClean="0"/>
              <a:t>miyokardit</a:t>
            </a:r>
            <a:r>
              <a:rPr lang="tr-TR" dirty="0" smtClean="0"/>
              <a:t> ve </a:t>
            </a:r>
            <a:r>
              <a:rPr lang="tr-TR" dirty="0" err="1" smtClean="0"/>
              <a:t>endokardit</a:t>
            </a:r>
            <a:endParaRPr lang="tr-TR" dirty="0" smtClean="0"/>
          </a:p>
          <a:p>
            <a:pPr lvl="1"/>
            <a:r>
              <a:rPr lang="tr-TR" dirty="0" err="1" smtClean="0"/>
              <a:t>Periferik</a:t>
            </a:r>
            <a:r>
              <a:rPr lang="tr-TR" dirty="0" smtClean="0"/>
              <a:t> </a:t>
            </a:r>
            <a:r>
              <a:rPr lang="tr-TR" dirty="0" err="1" smtClean="0"/>
              <a:t>nöropati</a:t>
            </a:r>
            <a:endParaRPr lang="tr-TR" dirty="0" smtClean="0"/>
          </a:p>
          <a:p>
            <a:pPr lvl="1"/>
            <a:r>
              <a:rPr lang="tr-TR" dirty="0" smtClean="0"/>
              <a:t>Santral sinir sistemi tutulumu</a:t>
            </a:r>
          </a:p>
          <a:p>
            <a:pPr lvl="1"/>
            <a:r>
              <a:rPr lang="tr-TR" dirty="0" err="1" smtClean="0"/>
              <a:t>Gastrointestinal</a:t>
            </a:r>
            <a:r>
              <a:rPr lang="tr-TR" dirty="0" smtClean="0"/>
              <a:t> tutulum</a:t>
            </a:r>
          </a:p>
        </p:txBody>
      </p:sp>
    </p:spTree>
    <p:extLst>
      <p:ext uri="{BB962C8B-B14F-4D97-AF65-F5344CB8AC3E}">
        <p14:creationId xmlns:p14="http://schemas.microsoft.com/office/powerpoint/2010/main" val="260670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5" y="206375"/>
            <a:ext cx="8713788" cy="41433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eaLnBrk="1" hangingPunct="1"/>
            <a:r>
              <a:rPr lang="tr-TR" sz="2800" b="1" dirty="0" err="1"/>
              <a:t>Glomerüler</a:t>
            </a:r>
            <a:r>
              <a:rPr lang="tr-TR" sz="2800" b="1" dirty="0"/>
              <a:t> Hastalıklar: Klinik Prezantasyon Şekilleri</a:t>
            </a:r>
            <a:endParaRPr lang="en-US" sz="2800" b="1" dirty="0"/>
          </a:p>
        </p:txBody>
      </p:sp>
      <p:sp>
        <p:nvSpPr>
          <p:cNvPr id="209925" name="Text Box 5"/>
          <p:cNvSpPr txBox="1">
            <a:spLocks noChangeArrowheads="1"/>
          </p:cNvSpPr>
          <p:nvPr/>
        </p:nvSpPr>
        <p:spPr bwMode="auto">
          <a:xfrm>
            <a:off x="1774826" y="2401238"/>
            <a:ext cx="4105151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 err="1"/>
              <a:t>Asemptomatik</a:t>
            </a:r>
            <a:r>
              <a:rPr lang="tr-TR" b="1" u="sng" dirty="0"/>
              <a:t> İdrar Bulguları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150 mg-3 gr/gün </a:t>
            </a:r>
            <a:r>
              <a:rPr lang="tr-TR" dirty="0" err="1"/>
              <a:t>proteinüri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err="1"/>
              <a:t>Mikroskopik</a:t>
            </a:r>
            <a:r>
              <a:rPr lang="tr-TR" dirty="0"/>
              <a:t> </a:t>
            </a:r>
            <a:r>
              <a:rPr lang="tr-TR" dirty="0" err="1"/>
              <a:t>hematüri</a:t>
            </a:r>
            <a:endParaRPr lang="en-US" dirty="0"/>
          </a:p>
        </p:txBody>
      </p:sp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1774826" y="5949280"/>
            <a:ext cx="4105151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 err="1"/>
              <a:t>Makroskopik</a:t>
            </a:r>
            <a:r>
              <a:rPr lang="tr-TR" b="1" u="sng" dirty="0"/>
              <a:t> </a:t>
            </a:r>
            <a:r>
              <a:rPr lang="tr-TR" b="1" u="sng" dirty="0" err="1"/>
              <a:t>Hematüri</a:t>
            </a:r>
            <a:endParaRPr lang="tr-TR" b="1" u="sng" dirty="0"/>
          </a:p>
          <a:p>
            <a:pPr>
              <a:spcBef>
                <a:spcPct val="50000"/>
              </a:spcBef>
            </a:pPr>
            <a:endParaRPr lang="en-US" sz="800" b="1" u="sng" dirty="0"/>
          </a:p>
        </p:txBody>
      </p:sp>
      <p:sp>
        <p:nvSpPr>
          <p:cNvPr id="209927" name="Text Box 7"/>
          <p:cNvSpPr txBox="1">
            <a:spLocks noChangeArrowheads="1"/>
          </p:cNvSpPr>
          <p:nvPr/>
        </p:nvSpPr>
        <p:spPr bwMode="auto">
          <a:xfrm>
            <a:off x="6023993" y="836713"/>
            <a:ext cx="4299917" cy="2723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 err="1"/>
              <a:t>Nefritik</a:t>
            </a:r>
            <a:r>
              <a:rPr lang="tr-TR" b="1" u="sng" dirty="0"/>
              <a:t> Sendrom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err="1"/>
              <a:t>Oligüri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Eritrosit </a:t>
            </a:r>
            <a:r>
              <a:rPr lang="tr-TR" dirty="0" err="1"/>
              <a:t>silendirleri</a:t>
            </a:r>
            <a:r>
              <a:rPr lang="tr-TR" dirty="0"/>
              <a:t>, </a:t>
            </a:r>
            <a:r>
              <a:rPr lang="tr-TR" dirty="0" err="1"/>
              <a:t>hematüri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Ödem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Hipertansiyon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Ani başlangıç ve kendini sınırlandırma eğilimi</a:t>
            </a:r>
            <a:endParaRPr lang="en-US" dirty="0"/>
          </a:p>
        </p:txBody>
      </p:sp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1774826" y="873658"/>
            <a:ext cx="4105151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 err="1"/>
              <a:t>Nefrotik</a:t>
            </a:r>
            <a:r>
              <a:rPr lang="tr-TR" b="1" u="sng" dirty="0"/>
              <a:t> Sendrom</a:t>
            </a:r>
          </a:p>
          <a:p>
            <a:pPr>
              <a:spcBef>
                <a:spcPct val="50000"/>
              </a:spcBef>
            </a:pPr>
            <a:r>
              <a:rPr lang="tr-TR" dirty="0" err="1"/>
              <a:t>Proteinüri</a:t>
            </a:r>
            <a:r>
              <a:rPr lang="tr-TR" dirty="0"/>
              <a:t> (&gt;3.5 gr/gün) - </a:t>
            </a:r>
            <a:r>
              <a:rPr lang="tr-TR" dirty="0" err="1"/>
              <a:t>Hipoalbuminemi</a:t>
            </a:r>
            <a:r>
              <a:rPr lang="tr-TR" dirty="0"/>
              <a:t>(&lt;3.5 g/dl)</a:t>
            </a:r>
          </a:p>
          <a:p>
            <a:pPr>
              <a:spcBef>
                <a:spcPct val="50000"/>
              </a:spcBef>
            </a:pPr>
            <a:r>
              <a:rPr lang="tr-TR" dirty="0"/>
              <a:t>Ödem - </a:t>
            </a:r>
            <a:r>
              <a:rPr lang="tr-TR" dirty="0" err="1"/>
              <a:t>Hiperkolesterolemi</a:t>
            </a:r>
            <a:r>
              <a:rPr lang="tr-TR" dirty="0"/>
              <a:t> - </a:t>
            </a:r>
            <a:r>
              <a:rPr lang="tr-TR" dirty="0" err="1"/>
              <a:t>Lipidüri</a:t>
            </a:r>
            <a:endParaRPr lang="en-US" dirty="0"/>
          </a:p>
        </p:txBody>
      </p:sp>
      <p:sp>
        <p:nvSpPr>
          <p:cNvPr id="209929" name="Text Box 9"/>
          <p:cNvSpPr txBox="1">
            <a:spLocks noChangeArrowheads="1"/>
          </p:cNvSpPr>
          <p:nvPr/>
        </p:nvSpPr>
        <p:spPr bwMode="auto">
          <a:xfrm>
            <a:off x="1774826" y="3789041"/>
            <a:ext cx="4105151" cy="20494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/>
              <a:t>Kronik </a:t>
            </a:r>
            <a:r>
              <a:rPr lang="tr-TR" b="1" u="sng" dirty="0" err="1"/>
              <a:t>Glomerülonefrit</a:t>
            </a:r>
            <a:endParaRPr lang="tr-TR" b="1" u="sng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Hipertansiyon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Böbrek yetersizliği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err="1"/>
              <a:t>Proteinüri</a:t>
            </a:r>
            <a:r>
              <a:rPr lang="tr-TR" dirty="0"/>
              <a:t> (sıklıkla&gt;3 gr/gün)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Küçük böbrek boyutları</a:t>
            </a:r>
            <a:endParaRPr lang="en-US" dirty="0"/>
          </a:p>
        </p:txBody>
      </p:sp>
      <p:sp>
        <p:nvSpPr>
          <p:cNvPr id="209930" name="Text Box 10"/>
          <p:cNvSpPr txBox="1">
            <a:spLocks noChangeArrowheads="1"/>
          </p:cNvSpPr>
          <p:nvPr/>
        </p:nvSpPr>
        <p:spPr bwMode="auto">
          <a:xfrm>
            <a:off x="6023992" y="3789041"/>
            <a:ext cx="4299918" cy="27238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/>
              <a:t>Hızlı İlerleyen </a:t>
            </a:r>
            <a:r>
              <a:rPr lang="tr-TR" b="1" u="sng" dirty="0" err="1"/>
              <a:t>Glomerülonefrit</a:t>
            </a:r>
            <a:endParaRPr lang="tr-TR" b="1" u="sng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Günler/haftalar içinde böbrek yetersizliği gelişimi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err="1"/>
              <a:t>Proteinüri</a:t>
            </a:r>
            <a:r>
              <a:rPr lang="tr-TR" dirty="0"/>
              <a:t> (sıklıkla&lt;3gr/gün)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Eritrosit </a:t>
            </a:r>
            <a:r>
              <a:rPr lang="tr-TR" dirty="0" err="1"/>
              <a:t>silendirleri</a:t>
            </a:r>
            <a:r>
              <a:rPr lang="tr-TR" dirty="0"/>
              <a:t>, </a:t>
            </a:r>
            <a:r>
              <a:rPr lang="tr-TR" dirty="0" err="1"/>
              <a:t>hematüri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Diğer sistemik </a:t>
            </a:r>
            <a:r>
              <a:rPr lang="tr-TR" dirty="0" err="1"/>
              <a:t>vaskülit</a:t>
            </a:r>
            <a:r>
              <a:rPr lang="tr-TR" dirty="0"/>
              <a:t> bulguları</a:t>
            </a:r>
          </a:p>
          <a:p>
            <a:pPr>
              <a:spcBef>
                <a:spcPct val="500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056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99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99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99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5" grpId="0" animBg="1"/>
      <p:bldP spid="209926" grpId="0" animBg="1"/>
      <p:bldP spid="209927" grpId="0" animBg="1"/>
      <p:bldP spid="209928" grpId="0" animBg="1"/>
      <p:bldP spid="209929" grpId="0" animBg="1"/>
      <p:bldP spid="20993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75520" y="413792"/>
            <a:ext cx="8712968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AUCİ-İMMUN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3512" y="1600200"/>
            <a:ext cx="8784976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Patoloji:</a:t>
            </a:r>
          </a:p>
          <a:p>
            <a:pPr lvl="1"/>
            <a:r>
              <a:rPr lang="tr-TR" dirty="0" err="1" smtClean="0"/>
              <a:t>Segmental</a:t>
            </a:r>
            <a:r>
              <a:rPr lang="tr-TR" dirty="0" smtClean="0"/>
              <a:t> </a:t>
            </a:r>
            <a:r>
              <a:rPr lang="tr-TR" dirty="0" err="1" smtClean="0"/>
              <a:t>fibrinoid</a:t>
            </a:r>
            <a:r>
              <a:rPr lang="tr-TR" dirty="0" smtClean="0"/>
              <a:t> nekroz</a:t>
            </a:r>
          </a:p>
          <a:p>
            <a:pPr lvl="1"/>
            <a:r>
              <a:rPr lang="tr-TR" dirty="0" smtClean="0"/>
              <a:t>Lökosit </a:t>
            </a:r>
            <a:r>
              <a:rPr lang="tr-TR" dirty="0" err="1" smtClean="0"/>
              <a:t>infiltrasyonu</a:t>
            </a:r>
            <a:endParaRPr lang="tr-TR" dirty="0" smtClean="0"/>
          </a:p>
          <a:p>
            <a:pPr lvl="1"/>
            <a:r>
              <a:rPr lang="tr-TR" dirty="0" err="1" smtClean="0"/>
              <a:t>Lökositoklazia</a:t>
            </a:r>
            <a:r>
              <a:rPr lang="tr-TR" dirty="0" smtClean="0"/>
              <a:t> (lökositlerde </a:t>
            </a:r>
            <a:r>
              <a:rPr lang="tr-TR" dirty="0" err="1" smtClean="0"/>
              <a:t>fragmantasyon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Kresent</a:t>
            </a:r>
            <a:r>
              <a:rPr lang="tr-TR" dirty="0" smtClean="0"/>
              <a:t> oluşumu</a:t>
            </a:r>
          </a:p>
          <a:p>
            <a:pPr lvl="1"/>
            <a:r>
              <a:rPr lang="tr-TR" dirty="0" err="1" smtClean="0"/>
              <a:t>Wegener</a:t>
            </a:r>
            <a:r>
              <a:rPr lang="tr-TR" dirty="0" smtClean="0"/>
              <a:t> (GPA) ve </a:t>
            </a:r>
            <a:r>
              <a:rPr lang="tr-TR" dirty="0" err="1" smtClean="0"/>
              <a:t>Churg-Staruss</a:t>
            </a:r>
            <a:r>
              <a:rPr lang="tr-TR" dirty="0" smtClean="0"/>
              <a:t> (EGPA)’da </a:t>
            </a:r>
            <a:r>
              <a:rPr lang="tr-TR" dirty="0" err="1" smtClean="0"/>
              <a:t>nekrotizan</a:t>
            </a:r>
            <a:r>
              <a:rPr lang="tr-TR" dirty="0" smtClean="0"/>
              <a:t> </a:t>
            </a:r>
            <a:r>
              <a:rPr lang="tr-TR" dirty="0" err="1" smtClean="0"/>
              <a:t>granülomatöz</a:t>
            </a:r>
            <a:r>
              <a:rPr lang="tr-TR" dirty="0" smtClean="0"/>
              <a:t> </a:t>
            </a:r>
            <a:r>
              <a:rPr lang="tr-TR" dirty="0" err="1" smtClean="0"/>
              <a:t>inflamasyon</a:t>
            </a:r>
            <a:r>
              <a:rPr lang="tr-TR" dirty="0" smtClean="0"/>
              <a:t> da görülür</a:t>
            </a:r>
          </a:p>
          <a:p>
            <a:pPr lvl="1"/>
            <a:r>
              <a:rPr lang="tr-TR" b="1" dirty="0" err="1" smtClean="0">
                <a:solidFill>
                  <a:srgbClr val="FF0000"/>
                </a:solidFill>
              </a:rPr>
              <a:t>İmmünflöresan</a:t>
            </a:r>
            <a:r>
              <a:rPr lang="tr-TR" b="1" dirty="0" smtClean="0">
                <a:solidFill>
                  <a:srgbClr val="FF0000"/>
                </a:solidFill>
              </a:rPr>
              <a:t> incelemede; </a:t>
            </a:r>
            <a:r>
              <a:rPr lang="tr-TR" b="1" dirty="0" err="1">
                <a:solidFill>
                  <a:srgbClr val="FF0000"/>
                </a:solidFill>
              </a:rPr>
              <a:t>glomerüllerde</a:t>
            </a:r>
            <a:r>
              <a:rPr lang="tr-TR" b="1" dirty="0">
                <a:solidFill>
                  <a:srgbClr val="FF0000"/>
                </a:solidFill>
              </a:rPr>
              <a:t> anlamlı bir </a:t>
            </a:r>
            <a:r>
              <a:rPr lang="tr-TR" b="1" dirty="0" err="1">
                <a:solidFill>
                  <a:srgbClr val="FF0000"/>
                </a:solidFill>
              </a:rPr>
              <a:t>immün</a:t>
            </a:r>
            <a:r>
              <a:rPr lang="tr-TR" b="1" dirty="0">
                <a:solidFill>
                  <a:srgbClr val="FF0000"/>
                </a:solidFill>
              </a:rPr>
              <a:t> depolanma saptanamaz. </a:t>
            </a:r>
          </a:p>
        </p:txBody>
      </p:sp>
    </p:spTree>
    <p:extLst>
      <p:ext uri="{BB962C8B-B14F-4D97-AF65-F5344CB8AC3E}">
        <p14:creationId xmlns:p14="http://schemas.microsoft.com/office/powerpoint/2010/main" val="128702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79376" y="413792"/>
            <a:ext cx="11017224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AUCİ-İMMUN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9376" y="1600200"/>
            <a:ext cx="11017224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Tedavi:</a:t>
            </a:r>
          </a:p>
          <a:p>
            <a:pPr lvl="1"/>
            <a:r>
              <a:rPr lang="tr-TR" dirty="0" err="1" smtClean="0"/>
              <a:t>İmmunsupressif</a:t>
            </a:r>
            <a:r>
              <a:rPr lang="tr-TR" dirty="0" smtClean="0"/>
              <a:t> tedavi</a:t>
            </a:r>
          </a:p>
          <a:p>
            <a:pPr lvl="2"/>
            <a:r>
              <a:rPr lang="tr-TR" dirty="0" smtClean="0"/>
              <a:t>İndüksiyon tedavisi (</a:t>
            </a:r>
            <a:r>
              <a:rPr lang="tr-TR" dirty="0" err="1" smtClean="0"/>
              <a:t>Kortikosteroid</a:t>
            </a:r>
            <a:r>
              <a:rPr lang="tr-TR" dirty="0" smtClean="0"/>
              <a:t>, </a:t>
            </a:r>
            <a:r>
              <a:rPr lang="tr-TR" dirty="0" err="1" smtClean="0"/>
              <a:t>siklofosfamid</a:t>
            </a:r>
            <a:r>
              <a:rPr lang="tr-TR" dirty="0" smtClean="0"/>
              <a:t>, plazma değişimi, </a:t>
            </a:r>
            <a:r>
              <a:rPr lang="tr-TR" dirty="0" err="1" smtClean="0"/>
              <a:t>rituximab</a:t>
            </a:r>
            <a:r>
              <a:rPr lang="tr-TR" dirty="0" smtClean="0"/>
              <a:t>)</a:t>
            </a:r>
          </a:p>
          <a:p>
            <a:pPr lvl="2"/>
            <a:r>
              <a:rPr lang="tr-TR" dirty="0" smtClean="0"/>
              <a:t>İdame tedavisi(</a:t>
            </a:r>
            <a:r>
              <a:rPr lang="tr-TR" dirty="0" err="1" smtClean="0"/>
              <a:t>imuran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Nükslerin</a:t>
            </a:r>
            <a:r>
              <a:rPr lang="tr-TR" dirty="0" smtClean="0"/>
              <a:t> tedavisi</a:t>
            </a:r>
          </a:p>
          <a:p>
            <a:pPr lvl="1"/>
            <a:r>
              <a:rPr lang="tr-TR" dirty="0" err="1" smtClean="0"/>
              <a:t>SDBY’ye</a:t>
            </a:r>
            <a:r>
              <a:rPr lang="tr-TR" dirty="0" smtClean="0"/>
              <a:t> yol açmışsa devam eden ANCA pozitifliği böbrek nakli yapılmasına engel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465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9200" y="2133601"/>
            <a:ext cx="10054619" cy="2590800"/>
          </a:xfrm>
          <a:solidFill>
            <a:schemeClr val="bg1"/>
          </a:solidFill>
        </p:spPr>
        <p:txBody>
          <a:bodyPr/>
          <a:lstStyle/>
          <a:p>
            <a:r>
              <a:rPr lang="tr-TR" dirty="0"/>
              <a:t>Yirmi beş yaşında </a:t>
            </a:r>
            <a:r>
              <a:rPr lang="tr-TR" dirty="0" smtClean="0"/>
              <a:t>kadın </a:t>
            </a:r>
            <a:r>
              <a:rPr lang="tr-TR" dirty="0"/>
              <a:t>hasta üst solunum yolu </a:t>
            </a:r>
            <a:r>
              <a:rPr lang="tr-TR" dirty="0" err="1"/>
              <a:t>infeksiyonundan</a:t>
            </a:r>
            <a:r>
              <a:rPr lang="tr-TR" dirty="0"/>
              <a:t> 2 gün sonra başlayan </a:t>
            </a:r>
            <a:r>
              <a:rPr lang="tr-TR" dirty="0" err="1"/>
              <a:t>makroskopik</a:t>
            </a:r>
            <a:r>
              <a:rPr lang="tr-TR" dirty="0"/>
              <a:t> </a:t>
            </a:r>
            <a:r>
              <a:rPr lang="tr-TR" dirty="0" err="1"/>
              <a:t>hematüri</a:t>
            </a:r>
            <a:r>
              <a:rPr lang="tr-TR" dirty="0"/>
              <a:t> atağı nedeniyle başvuruyor. Fizik muayenede; kan basıncı 140/90 </a:t>
            </a:r>
            <a:r>
              <a:rPr lang="tr-TR" dirty="0" err="1"/>
              <a:t>mmHg</a:t>
            </a:r>
            <a:r>
              <a:rPr lang="tr-TR" dirty="0"/>
              <a:t>, nabız 84/</a:t>
            </a:r>
            <a:r>
              <a:rPr lang="tr-TR" dirty="0" err="1"/>
              <a:t>dk</a:t>
            </a:r>
            <a:r>
              <a:rPr lang="tr-TR" dirty="0"/>
              <a:t> ve sistem muayeneleri normal bulunuyor. Laboratuvar incelemelerinde; idrarda 4+ </a:t>
            </a:r>
            <a:r>
              <a:rPr lang="tr-TR" dirty="0" err="1"/>
              <a:t>proteinüri</a:t>
            </a:r>
            <a:r>
              <a:rPr lang="tr-TR" dirty="0"/>
              <a:t>, </a:t>
            </a:r>
            <a:r>
              <a:rPr lang="tr-TR" dirty="0" smtClean="0"/>
              <a:t> idrar </a:t>
            </a:r>
            <a:r>
              <a:rPr lang="tr-TR" dirty="0" err="1"/>
              <a:t>sedimentinde</a:t>
            </a:r>
            <a:r>
              <a:rPr lang="tr-TR" dirty="0"/>
              <a:t> bol eritrosit, serum </a:t>
            </a:r>
            <a:r>
              <a:rPr lang="tr-TR" dirty="0" err="1"/>
              <a:t>kreatinin</a:t>
            </a:r>
            <a:r>
              <a:rPr lang="tr-TR" dirty="0"/>
              <a:t> düzeyi </a:t>
            </a:r>
            <a:r>
              <a:rPr lang="tr-TR" dirty="0" smtClean="0"/>
              <a:t>2,5 </a:t>
            </a:r>
            <a:r>
              <a:rPr lang="tr-TR" dirty="0"/>
              <a:t>mg/</a:t>
            </a:r>
            <a:r>
              <a:rPr lang="tr-TR" dirty="0" err="1"/>
              <a:t>dL</a:t>
            </a:r>
            <a:r>
              <a:rPr lang="tr-TR" dirty="0"/>
              <a:t>, </a:t>
            </a:r>
            <a:r>
              <a:rPr lang="tr-TR" dirty="0" err="1"/>
              <a:t>komplemen</a:t>
            </a:r>
            <a:r>
              <a:rPr lang="tr-TR" dirty="0"/>
              <a:t> düzeyleri normal ve 24 saatlik idrarda protein artmış (3 gram/gün) olarak bulunuyor. </a:t>
            </a:r>
            <a:r>
              <a:rPr lang="tr-TR" dirty="0" smtClean="0"/>
              <a:t> Tanınız nedir?</a:t>
            </a:r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</a:rPr>
              <a:t>HASTA 1: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1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1" y="2015734"/>
            <a:ext cx="11582400" cy="3851666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tr-TR" dirty="0"/>
              <a:t>Yirmi yaşında erkek hasta 2 gün önce başlayan nefes darlığı ve kanlı balgam yakınmalarıyla başvuruyor. </a:t>
            </a:r>
            <a:endParaRPr lang="tr-TR" dirty="0" smtClean="0"/>
          </a:p>
          <a:p>
            <a:r>
              <a:rPr lang="tr-TR" dirty="0" smtClean="0"/>
              <a:t>Özgeçmişinde </a:t>
            </a:r>
            <a:r>
              <a:rPr lang="tr-TR" dirty="0"/>
              <a:t>2 hafta öncesine kadar tamamen sağlıklı olduğunu ifade eden hasta, 2 hafta önce üst solunum yolu enfeksiyonu geçirdiğini ve 5 gün süreyle </a:t>
            </a:r>
            <a:r>
              <a:rPr lang="tr-TR" dirty="0" err="1"/>
              <a:t>amoksisillin</a:t>
            </a:r>
            <a:r>
              <a:rPr lang="tr-TR" dirty="0"/>
              <a:t> tedavisi aldığını söylüyor. Herhangi bir </a:t>
            </a:r>
            <a:r>
              <a:rPr lang="tr-TR" dirty="0" err="1"/>
              <a:t>allerjisi</a:t>
            </a:r>
            <a:r>
              <a:rPr lang="tr-TR" dirty="0"/>
              <a:t> veya bilinen bir sistemik hastalığı olmayan hastanın fizik incelemesinde saptanan patolojik bulgular; </a:t>
            </a:r>
            <a:r>
              <a:rPr lang="tr-TR" dirty="0" err="1"/>
              <a:t>dispneik</a:t>
            </a:r>
            <a:r>
              <a:rPr lang="tr-TR" dirty="0"/>
              <a:t> ve soluk görünüm, solunum sayısı artmış (30/</a:t>
            </a:r>
            <a:r>
              <a:rPr lang="tr-TR" dirty="0" err="1"/>
              <a:t>dk</a:t>
            </a:r>
            <a:r>
              <a:rPr lang="tr-TR" dirty="0"/>
              <a:t>), kan basıncı 130/82 </a:t>
            </a:r>
            <a:r>
              <a:rPr lang="tr-TR" dirty="0" err="1"/>
              <a:t>mmHg</a:t>
            </a:r>
            <a:r>
              <a:rPr lang="tr-TR" dirty="0"/>
              <a:t>, nabız 110/dakika, akciğer muayenesinde yaygın ince </a:t>
            </a:r>
            <a:r>
              <a:rPr lang="tr-TR" dirty="0" err="1"/>
              <a:t>rallerdir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Oda </a:t>
            </a:r>
            <a:r>
              <a:rPr lang="tr-TR" dirty="0"/>
              <a:t>havası solurken parmak ucundan oksijen </a:t>
            </a:r>
            <a:r>
              <a:rPr lang="tr-TR" dirty="0" err="1"/>
              <a:t>saturasyonu</a:t>
            </a:r>
            <a:r>
              <a:rPr lang="tr-TR" dirty="0"/>
              <a:t> düşük (% 80) bulunan hastanın laboratuvar incelemelerinde; </a:t>
            </a:r>
            <a:r>
              <a:rPr lang="tr-TR" dirty="0" err="1"/>
              <a:t>proteinüri</a:t>
            </a:r>
            <a:r>
              <a:rPr lang="tr-TR" dirty="0"/>
              <a:t> (2 gr/gün), mikroskobik </a:t>
            </a:r>
            <a:r>
              <a:rPr lang="tr-TR" dirty="0" err="1"/>
              <a:t>hematüri</a:t>
            </a:r>
            <a:r>
              <a:rPr lang="tr-TR" dirty="0"/>
              <a:t>, idrar </a:t>
            </a:r>
            <a:r>
              <a:rPr lang="tr-TR" dirty="0" err="1"/>
              <a:t>sedimentinde</a:t>
            </a:r>
            <a:r>
              <a:rPr lang="tr-TR" dirty="0"/>
              <a:t> 2 eritrosit </a:t>
            </a:r>
            <a:r>
              <a:rPr lang="tr-TR" dirty="0" err="1"/>
              <a:t>silendiri</a:t>
            </a:r>
            <a:r>
              <a:rPr lang="tr-TR" dirty="0"/>
              <a:t>, anemi (</a:t>
            </a:r>
            <a:r>
              <a:rPr lang="tr-TR" dirty="0" err="1"/>
              <a:t>Hb</a:t>
            </a:r>
            <a:r>
              <a:rPr lang="tr-TR" dirty="0"/>
              <a:t>: 9 gr/dl), serumda </a:t>
            </a:r>
            <a:r>
              <a:rPr lang="tr-TR" dirty="0" err="1"/>
              <a:t>kreatinin</a:t>
            </a:r>
            <a:r>
              <a:rPr lang="tr-TR" dirty="0"/>
              <a:t> yüksekliği (2,8 mg/dl) ve ön-arka akciğer </a:t>
            </a:r>
            <a:r>
              <a:rPr lang="tr-TR" dirty="0" err="1"/>
              <a:t>grafisinde</a:t>
            </a:r>
            <a:r>
              <a:rPr lang="tr-TR" dirty="0"/>
              <a:t> her 2 akciğerde </a:t>
            </a:r>
            <a:r>
              <a:rPr lang="tr-TR" dirty="0" err="1"/>
              <a:t>diffüz</a:t>
            </a:r>
            <a:r>
              <a:rPr lang="tr-TR" dirty="0"/>
              <a:t> </a:t>
            </a:r>
            <a:r>
              <a:rPr lang="tr-TR" dirty="0" err="1"/>
              <a:t>infiltratlar</a:t>
            </a:r>
            <a:r>
              <a:rPr lang="tr-TR" dirty="0"/>
              <a:t> saptanıyor. </a:t>
            </a:r>
            <a:endParaRPr lang="tr-TR" dirty="0" smtClean="0"/>
          </a:p>
          <a:p>
            <a:r>
              <a:rPr lang="tr-TR" dirty="0" smtClean="0"/>
              <a:t>Böbrek </a:t>
            </a:r>
            <a:r>
              <a:rPr lang="tr-TR" dirty="0"/>
              <a:t>biyopsisi yapılan hastada </a:t>
            </a:r>
            <a:r>
              <a:rPr lang="tr-TR" dirty="0" err="1" smtClean="0"/>
              <a:t>patognomonik</a:t>
            </a:r>
            <a:r>
              <a:rPr lang="tr-TR" dirty="0" smtClean="0"/>
              <a:t> bir bulgu saptanıyor ????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1371600" y="990600"/>
            <a:ext cx="2158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HASTA II: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20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631950" y="1600200"/>
            <a:ext cx="8928100" cy="20447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/>
              <a:t>Comprehensive Clinical Nephrology, 201</a:t>
            </a:r>
            <a:r>
              <a:rPr lang="tr-TR" b="1"/>
              <a:t>9</a:t>
            </a:r>
            <a:endParaRPr lang="tr-TR"/>
          </a:p>
          <a:p>
            <a:pPr>
              <a:defRPr/>
            </a:pPr>
            <a:r>
              <a:rPr lang="en-US" b="1"/>
              <a:t>The Kidney Brenner and Rector’s, 201</a:t>
            </a:r>
            <a:r>
              <a:rPr lang="tr-TR" b="1"/>
              <a:t>6</a:t>
            </a:r>
          </a:p>
          <a:p>
            <a:pPr>
              <a:defRPr/>
            </a:pPr>
            <a:r>
              <a:rPr lang="tr-TR" b="1"/>
              <a:t>www.uptodate.com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94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err="1"/>
              <a:t>Nefrotik</a:t>
            </a:r>
            <a:r>
              <a:rPr lang="tr-TR" sz="2800" b="1" dirty="0"/>
              <a:t> ve </a:t>
            </a:r>
            <a:r>
              <a:rPr lang="tr-TR" sz="2800" b="1" dirty="0" err="1"/>
              <a:t>Nefritik</a:t>
            </a:r>
            <a:r>
              <a:rPr lang="tr-TR" sz="2800" b="1" dirty="0"/>
              <a:t> Sendrom: Karşılaştırma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345249"/>
              </p:ext>
            </p:extLst>
          </p:nvPr>
        </p:nvGraphicFramePr>
        <p:xfrm>
          <a:off x="1631951" y="1600201"/>
          <a:ext cx="9036051" cy="4060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2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2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bg1"/>
                          </a:solidFill>
                        </a:rPr>
                        <a:t>Tipik Özellik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solidFill>
                            <a:schemeClr val="bg1"/>
                          </a:solidFill>
                        </a:rPr>
                        <a:t>Nefrotik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solidFill>
                            <a:schemeClr val="bg1"/>
                          </a:solidFill>
                        </a:rPr>
                        <a:t>Nefritik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Başlangıç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Zamana yayılır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Ani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Ödem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Kan basıncı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Normal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Yüksek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Juguler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venöz</a:t>
                      </a:r>
                      <a:r>
                        <a:rPr lang="tr-TR" sz="1800" dirty="0" smtClean="0"/>
                        <a:t> basınç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Normal/Düşük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Artmış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Proteinüri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Hematüri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+/-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Eritrosit </a:t>
                      </a:r>
                      <a:r>
                        <a:rPr lang="tr-TR" sz="1800" dirty="0" err="1" smtClean="0"/>
                        <a:t>silendiri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-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Serum </a:t>
                      </a:r>
                      <a:r>
                        <a:rPr lang="tr-TR" sz="1800" dirty="0" err="1" smtClean="0"/>
                        <a:t>albumini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Düşük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Normal/Hafif düşük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5037" name="Metin kutusu 4"/>
          <p:cNvSpPr txBox="1">
            <a:spLocks noChangeArrowheads="1"/>
          </p:cNvSpPr>
          <p:nvPr/>
        </p:nvSpPr>
        <p:spPr bwMode="auto">
          <a:xfrm>
            <a:off x="6024563" y="6381750"/>
            <a:ext cx="53484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dirty="0"/>
              <a:t>Comprehensive Clinical Nephrology, </a:t>
            </a:r>
            <a:r>
              <a:rPr lang="en-US" dirty="0" smtClean="0"/>
              <a:t>6.baskı, </a:t>
            </a:r>
            <a:r>
              <a:rPr lang="tr-TR" dirty="0" smtClean="0"/>
              <a:t>201</a:t>
            </a:r>
            <a:r>
              <a:rPr lang="en-US" dirty="0" smtClean="0"/>
              <a:t>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228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705255"/>
              </p:ext>
            </p:extLst>
          </p:nvPr>
        </p:nvGraphicFramePr>
        <p:xfrm>
          <a:off x="1826840" y="2132856"/>
          <a:ext cx="82296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Nefrotik</a:t>
                      </a:r>
                      <a:r>
                        <a:rPr lang="tr-TR" dirty="0" smtClean="0"/>
                        <a:t> özellikler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Nefritik</a:t>
                      </a:r>
                      <a:r>
                        <a:rPr lang="tr-TR" dirty="0" smtClean="0"/>
                        <a:t> özellikler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MDH (MCD)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FSGS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MPGN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Mezangioproliferatif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glomerülopati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Akut </a:t>
                      </a:r>
                      <a:r>
                        <a:rPr lang="tr-TR" dirty="0" err="1" smtClean="0"/>
                        <a:t>Diffüz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proliferatif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glomerülonefrit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Kresentik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glomerülonefrit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5623372" y="6444044"/>
            <a:ext cx="4649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Brenner and Rector’s The Kidney</a:t>
            </a:r>
            <a:r>
              <a:rPr lang="tr-TR" b="1" dirty="0"/>
              <a:t>, 9.baskı, 2012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72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f015-09-A046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16632"/>
            <a:ext cx="8636000" cy="6484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1774825" y="207963"/>
            <a:ext cx="8642350" cy="366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tr-TR" b="1">
                <a:solidFill>
                  <a:schemeClr val="tx2">
                    <a:lumMod val="75000"/>
                  </a:schemeClr>
                </a:solidFill>
              </a:rPr>
              <a:t>Glomerüler Hastalıklarda Proteinüri Mekanizmaları</a:t>
            </a:r>
            <a:endParaRPr lang="en-US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>
            <a:spLocks noChangeArrowheads="1"/>
          </p:cNvSpPr>
          <p:nvPr/>
        </p:nvSpPr>
        <p:spPr bwMode="auto">
          <a:xfrm>
            <a:off x="8646853" y="6623774"/>
            <a:ext cx="335380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1100" dirty="0"/>
              <a:t>Comprehensive Clinical Nephrology, </a:t>
            </a:r>
            <a:r>
              <a:rPr lang="en-US" sz="1100" dirty="0" smtClean="0"/>
              <a:t>6.baskı, </a:t>
            </a:r>
            <a:r>
              <a:rPr lang="tr-TR" sz="1100" dirty="0" smtClean="0"/>
              <a:t>201</a:t>
            </a:r>
            <a:r>
              <a:rPr lang="en-US" sz="1100" dirty="0" smtClean="0"/>
              <a:t>9</a:t>
            </a:r>
            <a:endParaRPr lang="tr-TR" sz="1100" dirty="0"/>
          </a:p>
        </p:txBody>
      </p:sp>
    </p:spTree>
    <p:extLst>
      <p:ext uri="{BB962C8B-B14F-4D97-AF65-F5344CB8AC3E}">
        <p14:creationId xmlns:p14="http://schemas.microsoft.com/office/powerpoint/2010/main" val="107581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524000" y="188913"/>
            <a:ext cx="9144000" cy="1079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92075" tIns="46038" rIns="92075" bIns="46038" anchor="b"/>
          <a:lstStyle/>
          <a:p>
            <a:pPr algn="ctr" eaLnBrk="1" hangingPunct="1"/>
            <a:r>
              <a:rPr lang="en-AU" sz="3200" b="1">
                <a:solidFill>
                  <a:schemeClr val="tx2">
                    <a:lumMod val="75000"/>
                  </a:schemeClr>
                </a:solidFill>
              </a:rPr>
              <a:t>Minimal </a:t>
            </a:r>
            <a:r>
              <a:rPr lang="tr-TR" sz="3200" b="1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en-AU" sz="3200" b="1">
                <a:solidFill>
                  <a:schemeClr val="tx2">
                    <a:lumMod val="75000"/>
                  </a:schemeClr>
                </a:solidFill>
              </a:rPr>
              <a:t>eğişiklik </a:t>
            </a:r>
            <a:r>
              <a:rPr lang="tr-TR" sz="3200" b="1">
                <a:solidFill>
                  <a:schemeClr val="tx2">
                    <a:lumMod val="75000"/>
                  </a:schemeClr>
                </a:solidFill>
              </a:rPr>
              <a:t>Hastalığı: MDH</a:t>
            </a:r>
          </a:p>
          <a:p>
            <a:pPr algn="ctr" eaLnBrk="1" hangingPunct="1"/>
            <a:r>
              <a:rPr lang="tr-TR" sz="3200" b="1">
                <a:solidFill>
                  <a:schemeClr val="tx2">
                    <a:lumMod val="75000"/>
                  </a:schemeClr>
                </a:solidFill>
              </a:rPr>
              <a:t>(Nil Hastalığı-Lipoid Nefroz)</a:t>
            </a:r>
            <a:endParaRPr lang="en-AU" sz="32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8355" name="Rectangle 3"/>
          <p:cNvSpPr>
            <a:spLocks noChangeArrowheads="1"/>
          </p:cNvSpPr>
          <p:nvPr/>
        </p:nvSpPr>
        <p:spPr bwMode="auto">
          <a:xfrm>
            <a:off x="1847850" y="1762125"/>
            <a:ext cx="4179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Çocuklarda sık</a:t>
            </a:r>
          </a:p>
          <a:p>
            <a:pPr marL="742950" lvl="1" indent="-28575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10 yaş 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	% 90</a:t>
            </a: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10 yaş 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	% 50</a:t>
            </a: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Erişkin	% 15-20</a:t>
            </a: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Erkeklerde sık</a:t>
            </a: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Ani başlangıçlı NS</a:t>
            </a: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Öncesinde ÜSYE sık</a:t>
            </a: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Atopiklerde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sık</a:t>
            </a: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ABY eşlik edebilir</a:t>
            </a:r>
          </a:p>
        </p:txBody>
      </p:sp>
      <p:sp>
        <p:nvSpPr>
          <p:cNvPr id="228356" name="Rectangle 4"/>
          <p:cNvSpPr>
            <a:spLocks noChangeArrowheads="1"/>
          </p:cNvSpPr>
          <p:nvPr/>
        </p:nvSpPr>
        <p:spPr bwMode="auto">
          <a:xfrm>
            <a:off x="6516689" y="1844676"/>
            <a:ext cx="3995737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	 % 10-30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Hipertansiyon  nadir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Selektif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Tromboz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riski yüksek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IgA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ve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IgE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düzeyleri yüksek olabilir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Komplemenler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normal</a:t>
            </a:r>
          </a:p>
          <a:p>
            <a:pPr marL="342900" indent="-342900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93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Galler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</TotalTime>
  <Words>3135</Words>
  <Application>Microsoft Office PowerPoint</Application>
  <PresentationFormat>Widescreen</PresentationFormat>
  <Paragraphs>731</Paragraphs>
  <Slides>54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54</vt:i4>
      </vt:variant>
    </vt:vector>
  </HeadingPairs>
  <TitlesOfParts>
    <vt:vector size="64" baseType="lpstr">
      <vt:lpstr>Arial</vt:lpstr>
      <vt:lpstr>Calibri</vt:lpstr>
      <vt:lpstr>Gill Sans MT</vt:lpstr>
      <vt:lpstr>Monotype Sorts</vt:lpstr>
      <vt:lpstr>Symbol</vt:lpstr>
      <vt:lpstr>Times New Roman</vt:lpstr>
      <vt:lpstr>Wingdings</vt:lpstr>
      <vt:lpstr>Ofis Teması</vt:lpstr>
      <vt:lpstr>1_Ofis Teması</vt:lpstr>
      <vt:lpstr>Gallery</vt:lpstr>
      <vt:lpstr>PRİMER GLOMERÜLER HASTALIKLAR (MCD, FSGS, MN ve MPGN) (APSGN, IgA Nefropatisi ve RPGN)</vt:lpstr>
      <vt:lpstr>PLAN VE HEDEFLER:</vt:lpstr>
      <vt:lpstr>PowerPoint Presentation</vt:lpstr>
      <vt:lpstr>PowerPoint Presentation</vt:lpstr>
      <vt:lpstr>Glomerüler Hastalıklar: Klinik Prezantasyon Şekilleri</vt:lpstr>
      <vt:lpstr>Nefrotik ve Nefritik Sendrom: Karşılaştırma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NEFRİTİK SENDROM:TANIM</vt:lpstr>
      <vt:lpstr>PowerPoint Presentation</vt:lpstr>
      <vt:lpstr>PowerPoint Presentation</vt:lpstr>
      <vt:lpstr>AKUT POSTSTREPTOKOKSİK GLOMERÜLONEFRİT: APSGN</vt:lpstr>
      <vt:lpstr>AKUT POSTSTREPTOKOKSİK GLOMERÜLONEFRİT: APSGN</vt:lpstr>
      <vt:lpstr>AKUT POSTSTREPTOKOKSİK GLOMERÜLONEFRİT: APSGN</vt:lpstr>
      <vt:lpstr>AKUT POSTSTREPTOKOKSİK GLOMERÜLONEFRİT: APSGN</vt:lpstr>
      <vt:lpstr>AKUT POSTSTREPTOKOKSİK GLOMERÜLONEFRİT: APSGN</vt:lpstr>
      <vt:lpstr>AKUT POSTSTREPTOKOKSİK GLOMERÜLONEFRİT: APSGN</vt:lpstr>
      <vt:lpstr>IgA NEFROPATİSİ: IgAN</vt:lpstr>
      <vt:lpstr>IgA NEFROPATİSİ: IgAN</vt:lpstr>
      <vt:lpstr>PowerPoint Presentation</vt:lpstr>
      <vt:lpstr>IgA NEFROPATİSİ: IgAN</vt:lpstr>
      <vt:lpstr>IgA NEFROPATİSİ: IgAN</vt:lpstr>
      <vt:lpstr>IgA NEFROPATİSİ: IgAN</vt:lpstr>
      <vt:lpstr>IgA NEFROPATİSİ: IgAN</vt:lpstr>
      <vt:lpstr>IgA NEFROPATİSİ: IgAN</vt:lpstr>
      <vt:lpstr>HIZLI İLERLEYEN GLOMERÜLONEFRİT (RPGN)</vt:lpstr>
      <vt:lpstr>PowerPoint Presentation</vt:lpstr>
      <vt:lpstr>ANTİ-GBM HASTALIĞI VE GOODPASTURE HASTALIĞI</vt:lpstr>
      <vt:lpstr>ANTİ-GBM HASTALIĞI VE GOODPASTURE HASTALIĞI</vt:lpstr>
      <vt:lpstr>ANTİ-GBM HASTALIĞI VE GOODPASTURE HASTALIĞI</vt:lpstr>
      <vt:lpstr>ANTİ-GBM HASTALIĞI VE GOODPASTURE HASTALIĞI</vt:lpstr>
      <vt:lpstr>RENAL VE SİSTEMİK VASKÜLİTLER</vt:lpstr>
      <vt:lpstr>RENAL ve SİSTEMİK VASKÜLİTLER</vt:lpstr>
      <vt:lpstr>ANCA-İLİŞKİLİ VASKÜLİTLER</vt:lpstr>
      <vt:lpstr>ANCA-İLİŞKİLİ VASKÜLİTLER</vt:lpstr>
      <vt:lpstr>PAUCİ-İMMUN VASKÜLİTLER</vt:lpstr>
      <vt:lpstr>PAUCİ-İMMUN VASKÜLİTLER</vt:lpstr>
      <vt:lpstr>PAUCİ-İMMUN VASKÜLİTLER</vt:lpstr>
      <vt:lpstr>HASTA 1: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Sule.Sengul</cp:lastModifiedBy>
  <cp:revision>159</cp:revision>
  <dcterms:created xsi:type="dcterms:W3CDTF">2015-03-12T10:26:09Z</dcterms:created>
  <dcterms:modified xsi:type="dcterms:W3CDTF">2019-09-15T08:30:01Z</dcterms:modified>
</cp:coreProperties>
</file>