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5447"/>
    <p:restoredTop sz="94649"/>
  </p:normalViewPr>
  <p:slideViewPr>
    <p:cSldViewPr snapToGrid="0" snapToObjects="1">
      <p:cViewPr varScale="1">
        <p:scale>
          <a:sx n="65" d="100"/>
          <a:sy n="65" d="100"/>
        </p:scale>
        <p:origin x="224" y="6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r>
              <a:rPr lang="en-US"/>
              <a:t>Sample Footer</a:t>
            </a:r>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DBA1B0FB-D917-4C8C-928F-313BD683BF39}" type="slidenum">
              <a:rPr lang="en-US" smtClean="0"/>
              <a:pPr/>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7553054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9543111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1127803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50209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74818417"/>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6" name="Footer Placeholder 5"/>
          <p:cNvSpPr>
            <a:spLocks noGrp="1"/>
          </p:cNvSpPr>
          <p:nvPr>
            <p:ph type="ftr" sz="quarter" idx="11"/>
          </p:nvPr>
        </p:nvSpPr>
        <p:spPr/>
        <p:txBody>
          <a:bodyPr/>
          <a:lstStyle/>
          <a:p>
            <a:r>
              <a:rPr lang="en-US"/>
              <a:t>Sample Footer</a:t>
            </a:r>
            <a:endParaRPr lang="en-US" dirty="0"/>
          </a:p>
        </p:txBody>
      </p:sp>
      <p:sp>
        <p:nvSpPr>
          <p:cNvPr id="7" name="Slide Number Placeholder 6"/>
          <p:cNvSpPr>
            <a:spLocks noGrp="1"/>
          </p:cNvSpPr>
          <p:nvPr>
            <p:ph type="sldNum" sz="quarter" idx="12"/>
          </p:nvPr>
        </p:nvSpPr>
        <p:spPr/>
        <p:txBody>
          <a:bodyPr/>
          <a:lstStyle/>
          <a:p>
            <a:fld id="{DBA1B0FB-D917-4C8C-928F-313BD683BF39}" type="slidenum">
              <a:rPr lang="en-US" smtClean="0"/>
              <a:pPr/>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2138933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8" name="Footer Placeholder 7"/>
          <p:cNvSpPr>
            <a:spLocks noGrp="1"/>
          </p:cNvSpPr>
          <p:nvPr>
            <p:ph type="ftr" sz="quarter" idx="11"/>
          </p:nvPr>
        </p:nvSpPr>
        <p:spPr/>
        <p:txBody>
          <a:bodyPr/>
          <a:lstStyle/>
          <a:p>
            <a:r>
              <a:rPr lang="en-US"/>
              <a:t>Sample Footer</a:t>
            </a:r>
            <a:endParaRPr lang="en-US" dirty="0"/>
          </a:p>
        </p:txBody>
      </p:sp>
      <p:sp>
        <p:nvSpPr>
          <p:cNvPr id="9" name="Slide Number Placeholder 8"/>
          <p:cNvSpPr>
            <a:spLocks noGrp="1"/>
          </p:cNvSpPr>
          <p:nvPr>
            <p:ph type="sldNum" sz="quarter" idx="12"/>
          </p:nvPr>
        </p:nvSpPr>
        <p:spPr/>
        <p:txBody>
          <a:bodyPr/>
          <a:lstStyle/>
          <a:p>
            <a:fld id="{DBA1B0FB-D917-4C8C-928F-313BD683BF39}" type="slidenum">
              <a:rPr lang="en-US" smtClean="0"/>
              <a:pPr/>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6830032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4" name="Footer Placeholder 3"/>
          <p:cNvSpPr>
            <a:spLocks noGrp="1"/>
          </p:cNvSpPr>
          <p:nvPr>
            <p:ph type="ftr" sz="quarter" idx="11"/>
          </p:nvPr>
        </p:nvSpPr>
        <p:spPr/>
        <p:txBody>
          <a:bodyPr/>
          <a:lstStyle/>
          <a:p>
            <a:r>
              <a:rPr lang="en-US"/>
              <a:t>Sample Footer</a:t>
            </a:r>
            <a:endParaRPr lang="en-US" dirty="0"/>
          </a:p>
        </p:txBody>
      </p:sp>
      <p:sp>
        <p:nvSpPr>
          <p:cNvPr id="5" name="Slide Number Placeholder 4"/>
          <p:cNvSpPr>
            <a:spLocks noGrp="1"/>
          </p:cNvSpPr>
          <p:nvPr>
            <p:ph type="sldNum" sz="quarter" idx="12"/>
          </p:nvPr>
        </p:nvSpPr>
        <p:spPr/>
        <p:txBody>
          <a:bodyPr/>
          <a:lstStyle/>
          <a:p>
            <a:fld id="{DBA1B0FB-D917-4C8C-928F-313BD683BF39}" type="slidenum">
              <a:rPr lang="en-US" smtClean="0"/>
              <a:pPr/>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4108952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3" name="Footer Placeholder 2"/>
          <p:cNvSpPr>
            <a:spLocks noGrp="1"/>
          </p:cNvSpPr>
          <p:nvPr>
            <p:ph type="ftr" sz="quarter" idx="11"/>
          </p:nvPr>
        </p:nvSpPr>
        <p:spPr/>
        <p:txBody>
          <a:bodyPr/>
          <a:lstStyle/>
          <a:p>
            <a:r>
              <a:rPr lang="en-US"/>
              <a:t>Sample Footer</a:t>
            </a:r>
            <a:endParaRPr lang="en-US" dirty="0"/>
          </a:p>
        </p:txBody>
      </p:sp>
      <p:sp>
        <p:nvSpPr>
          <p:cNvPr id="4" name="Slide Number Placeholder 3"/>
          <p:cNvSpPr>
            <a:spLocks noGrp="1"/>
          </p:cNvSpPr>
          <p:nvPr>
            <p:ph type="sldNum" sz="quarter" idx="12"/>
          </p:nvPr>
        </p:nvSpPr>
        <p:spPr/>
        <p:txBody>
          <a:bodyPr/>
          <a:lstStyle/>
          <a:p>
            <a:fld id="{DBA1B0FB-D917-4C8C-928F-313BD683BF39}" type="slidenum">
              <a:rPr lang="en-US" smtClean="0"/>
              <a:pPr/>
              <a:t>‹#›</a:t>
            </a:fld>
            <a:endParaRPr lang="en-US"/>
          </a:p>
        </p:txBody>
      </p:sp>
    </p:spTree>
    <p:extLst>
      <p:ext uri="{BB962C8B-B14F-4D97-AF65-F5344CB8AC3E}">
        <p14:creationId xmlns:p14="http://schemas.microsoft.com/office/powerpoint/2010/main" val="753133943"/>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6" name="Footer Placeholder 5"/>
          <p:cNvSpPr>
            <a:spLocks noGrp="1"/>
          </p:cNvSpPr>
          <p:nvPr>
            <p:ph type="ftr" sz="quarter" idx="11"/>
          </p:nvPr>
        </p:nvSpPr>
        <p:spPr/>
        <p:txBody>
          <a:bodyPr/>
          <a:lstStyle/>
          <a:p>
            <a:r>
              <a:rPr lang="en-US"/>
              <a:t>Sample Footer</a:t>
            </a:r>
            <a:endParaRPr lang="en-US" dirty="0"/>
          </a:p>
        </p:txBody>
      </p:sp>
      <p:sp>
        <p:nvSpPr>
          <p:cNvPr id="7" name="Slide Number Placeholder 6"/>
          <p:cNvSpPr>
            <a:spLocks noGrp="1"/>
          </p:cNvSpPr>
          <p:nvPr>
            <p:ph type="sldNum" sz="quarter" idx="12"/>
          </p:nvPr>
        </p:nvSpPr>
        <p:spPr/>
        <p:txBody>
          <a:bodyPr/>
          <a:lstStyle/>
          <a:p>
            <a:fld id="{DBA1B0FB-D917-4C8C-928F-313BD683BF39}" type="slidenum">
              <a:rPr lang="en-US" smtClean="0"/>
              <a:pPr/>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791683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246CB39B-5F4C-4A7E-9BE3-AAFD45576D16}" type="datetime2">
              <a:rPr lang="en-US" smtClean="0"/>
              <a:t>Friday, July 17, 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r>
              <a:rPr lang="en-US"/>
              <a:t>Sample Footer</a:t>
            </a:r>
            <a:endParaRPr lang="en-US" dirty="0"/>
          </a:p>
        </p:txBody>
      </p:sp>
      <p:sp>
        <p:nvSpPr>
          <p:cNvPr id="7" name="Slide Number Placeholder 6"/>
          <p:cNvSpPr>
            <a:spLocks noGrp="1"/>
          </p:cNvSpPr>
          <p:nvPr>
            <p:ph type="sldNum" sz="quarter" idx="12"/>
          </p:nvPr>
        </p:nvSpPr>
        <p:spPr/>
        <p:txBody>
          <a:bodyPr/>
          <a:lstStyle/>
          <a:p>
            <a:fld id="{DBA1B0FB-D917-4C8C-928F-313BD683BF39}" type="slidenum">
              <a:rPr lang="en-US" smtClean="0"/>
              <a:pPr/>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0480057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46CB39B-5F4C-4A7E-9BE3-AAFD45576D16}" type="datetime2">
              <a:rPr lang="en-US" smtClean="0"/>
              <a:t>Friday, July 17, 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a:t>Sample Footer</a:t>
            </a:r>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BA1B0FB-D917-4C8C-928F-313BD683BF39}" type="slidenum">
              <a:rPr lang="en-US" smtClean="0"/>
              <a:pPr/>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8070876"/>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8D6264-1702-A247-BD05-7FB725EA3B8B}"/>
              </a:ext>
            </a:extLst>
          </p:cNvPr>
          <p:cNvSpPr>
            <a:spLocks noGrp="1"/>
          </p:cNvSpPr>
          <p:nvPr>
            <p:ph type="ctrTitle"/>
          </p:nvPr>
        </p:nvSpPr>
        <p:spPr>
          <a:xfrm>
            <a:off x="714670" y="450832"/>
            <a:ext cx="5437187" cy="2986234"/>
          </a:xfrm>
        </p:spPr>
        <p:txBody>
          <a:bodyPr anchor="b">
            <a:normAutofit fontScale="90000"/>
          </a:bodyPr>
          <a:lstStyle/>
          <a:p>
            <a:pPr>
              <a:lnSpc>
                <a:spcPct val="90000"/>
              </a:lnSpc>
            </a:pPr>
            <a:r>
              <a:rPr lang="tr-TR" sz="4500" dirty="0">
                <a:latin typeface="Times New Roman" panose="02020603050405020304" pitchFamily="18" charset="0"/>
                <a:cs typeface="Times New Roman" panose="02020603050405020304" pitchFamily="18" charset="0"/>
              </a:rPr>
              <a:t>ANKARA ÜNİVERSİTESİ HUKUK FAKÜLTESİ – MİLLETLERARASI SÖZLESMELER ve TİCARET HUKUKU  </a:t>
            </a:r>
          </a:p>
        </p:txBody>
      </p:sp>
      <p:sp>
        <p:nvSpPr>
          <p:cNvPr id="3" name="Alt Başlık 2">
            <a:extLst>
              <a:ext uri="{FF2B5EF4-FFF2-40B4-BE49-F238E27FC236}">
                <a16:creationId xmlns:a16="http://schemas.microsoft.com/office/drawing/2014/main" id="{8C6966A5-8CC6-3645-A382-4462D44A2B3E}"/>
              </a:ext>
            </a:extLst>
          </p:cNvPr>
          <p:cNvSpPr>
            <a:spLocks noGrp="1"/>
          </p:cNvSpPr>
          <p:nvPr>
            <p:ph type="subTitle" idx="1"/>
          </p:nvPr>
        </p:nvSpPr>
        <p:spPr>
          <a:xfrm>
            <a:off x="550863" y="3827610"/>
            <a:ext cx="5437187" cy="2265216"/>
          </a:xfrm>
        </p:spPr>
        <p:txBody>
          <a:bodyPr>
            <a:normAutofit/>
          </a:bodyPr>
          <a:lstStyle/>
          <a:p>
            <a:r>
              <a:rPr lang="tr-TR" dirty="0">
                <a:solidFill>
                  <a:schemeClr val="tx1">
                    <a:alpha val="60000"/>
                  </a:schemeClr>
                </a:solidFill>
                <a:latin typeface="Times New Roman" panose="02020603050405020304" pitchFamily="18" charset="0"/>
                <a:cs typeface="Times New Roman" panose="02020603050405020304" pitchFamily="18" charset="0"/>
              </a:rPr>
              <a:t>Bu notlar her hafta işlenecek ders planını detaylı olarak göstermesi için hazırlanmış kısa bilgiler içermektedir.</a:t>
            </a:r>
          </a:p>
          <a:p>
            <a:endParaRPr lang="tr-TR" dirty="0">
              <a:solidFill>
                <a:schemeClr val="tx1">
                  <a:alpha val="60000"/>
                </a:schemeClr>
              </a:solidFill>
            </a:endParaRPr>
          </a:p>
        </p:txBody>
      </p:sp>
      <p:pic>
        <p:nvPicPr>
          <p:cNvPr id="4" name="Picture 3">
            <a:extLst>
              <a:ext uri="{FF2B5EF4-FFF2-40B4-BE49-F238E27FC236}">
                <a16:creationId xmlns:a16="http://schemas.microsoft.com/office/drawing/2014/main" id="{3B6AC00B-F48D-45C7-ADB5-1742396318C5}"/>
              </a:ext>
            </a:extLst>
          </p:cNvPr>
          <p:cNvPicPr>
            <a:picLocks noChangeAspect="1"/>
          </p:cNvPicPr>
          <p:nvPr/>
        </p:nvPicPr>
        <p:blipFill rotWithShape="1">
          <a:blip r:embed="rId2"/>
          <a:srcRect l="15095" r="18153" b="-2"/>
          <a:stretch/>
        </p:blipFill>
        <p:spPr>
          <a:xfrm>
            <a:off x="6508749" y="862806"/>
            <a:ext cx="5132388" cy="5132388"/>
          </a:xfrm>
          <a:custGeom>
            <a:avLst/>
            <a:gdLst/>
            <a:ahLst/>
            <a:cxnLst/>
            <a:rect l="l" t="t" r="r" b="b"/>
            <a:pathLst>
              <a:path w="5132388" h="5132388">
                <a:moveTo>
                  <a:pt x="2566194" y="0"/>
                </a:moveTo>
                <a:cubicBezTo>
                  <a:pt x="3983464" y="0"/>
                  <a:pt x="5132388" y="1148924"/>
                  <a:pt x="5132388" y="2566194"/>
                </a:cubicBezTo>
                <a:cubicBezTo>
                  <a:pt x="5132388" y="3983464"/>
                  <a:pt x="3983464" y="5132388"/>
                  <a:pt x="2566194" y="5132388"/>
                </a:cubicBezTo>
                <a:cubicBezTo>
                  <a:pt x="1148924" y="5132388"/>
                  <a:pt x="0" y="3983464"/>
                  <a:pt x="0" y="2566194"/>
                </a:cubicBezTo>
                <a:cubicBezTo>
                  <a:pt x="0" y="1148924"/>
                  <a:pt x="1148924" y="0"/>
                  <a:pt x="2566194" y="0"/>
                </a:cubicBezTo>
                <a:close/>
              </a:path>
            </a:pathLst>
          </a:custGeom>
        </p:spPr>
      </p:pic>
    </p:spTree>
    <p:extLst>
      <p:ext uri="{BB962C8B-B14F-4D97-AF65-F5344CB8AC3E}">
        <p14:creationId xmlns:p14="http://schemas.microsoft.com/office/powerpoint/2010/main" val="4254655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783855-79B2-A241-8C25-96ED539FBE6C}"/>
              </a:ext>
            </a:extLst>
          </p:cNvPr>
          <p:cNvSpPr>
            <a:spLocks noGrp="1"/>
          </p:cNvSpPr>
          <p:nvPr>
            <p:ph type="title"/>
          </p:nvPr>
        </p:nvSpPr>
        <p:spPr>
          <a:xfrm>
            <a:off x="1294362" y="820346"/>
            <a:ext cx="9603275" cy="1049235"/>
          </a:xfrm>
        </p:spPr>
        <p:txBody>
          <a:bodyPr/>
          <a:lstStyle/>
          <a:p>
            <a:r>
              <a:rPr lang="tr-TR" dirty="0">
                <a:latin typeface="Times New Roman" panose="02020603050405020304" pitchFamily="18" charset="0"/>
                <a:cs typeface="Times New Roman" panose="02020603050405020304" pitchFamily="18" charset="0"/>
              </a:rPr>
              <a:t>FOB Tarafların Borçları</a:t>
            </a:r>
            <a:endParaRPr lang="tr-TR" dirty="0"/>
          </a:p>
        </p:txBody>
      </p:sp>
      <p:sp>
        <p:nvSpPr>
          <p:cNvPr id="3" name="İçerik Yer Tutucusu 2">
            <a:extLst>
              <a:ext uri="{FF2B5EF4-FFF2-40B4-BE49-F238E27FC236}">
                <a16:creationId xmlns:a16="http://schemas.microsoft.com/office/drawing/2014/main" id="{BFAF20FE-0B17-3940-A0B7-293C8E4E1DD8}"/>
              </a:ext>
            </a:extLst>
          </p:cNvPr>
          <p:cNvSpPr>
            <a:spLocks noGrp="1"/>
          </p:cNvSpPr>
          <p:nvPr>
            <p:ph idx="1"/>
          </p:nvPr>
        </p:nvSpPr>
        <p:spPr>
          <a:xfrm>
            <a:off x="1451579" y="1869581"/>
            <a:ext cx="8113045" cy="4183900"/>
          </a:xfrm>
        </p:spPr>
        <p:txBody>
          <a:bodyPr>
            <a:normAutofit fontScale="85000" lnSpcReduction="10000"/>
          </a:bodyPr>
          <a:lstStyle/>
          <a:p>
            <a:pPr algn="just"/>
            <a:r>
              <a:rPr lang="tr-TR" dirty="0">
                <a:latin typeface="Times New Roman" panose="02020603050405020304" pitchFamily="18" charset="0"/>
                <a:cs typeface="Times New Roman" panose="02020603050405020304" pitchFamily="18" charset="0"/>
              </a:rPr>
              <a:t>Masrafların Durumu: Teslim edildiği ana kadar satıcıya ait. Yüklenme masrafları da satıcıya ait. </a:t>
            </a:r>
          </a:p>
          <a:p>
            <a:pPr marL="0" indent="0" algn="just">
              <a:buNone/>
            </a:pPr>
            <a:r>
              <a:rPr lang="tr-TR" dirty="0">
                <a:latin typeface="Times New Roman" panose="02020603050405020304" pitchFamily="18" charset="0"/>
                <a:cs typeface="Times New Roman" panose="02020603050405020304" pitchFamily="18" charset="0"/>
              </a:rPr>
              <a:t>     İhracata dair izin, gümrük işlemi </a:t>
            </a:r>
            <a:r>
              <a:rPr lang="tr-TR" dirty="0" err="1">
                <a:latin typeface="Times New Roman" panose="02020603050405020304" pitchFamily="18" charset="0"/>
                <a:cs typeface="Times New Roman" panose="02020603050405020304" pitchFamily="18" charset="0"/>
              </a:rPr>
              <a:t>vs</a:t>
            </a:r>
            <a:r>
              <a:rPr lang="tr-TR" dirty="0">
                <a:latin typeface="Times New Roman" panose="02020603050405020304" pitchFamily="18" charset="0"/>
                <a:cs typeface="Times New Roman" panose="02020603050405020304" pitchFamily="18" charset="0"/>
              </a:rPr>
              <a:t>: Satıcıda. </a:t>
            </a:r>
          </a:p>
          <a:p>
            <a:pPr marL="0" indent="0" algn="just">
              <a:buNone/>
            </a:pPr>
            <a:r>
              <a:rPr lang="tr-TR" dirty="0">
                <a:latin typeface="Times New Roman" panose="02020603050405020304" pitchFamily="18" charset="0"/>
                <a:cs typeface="Times New Roman" panose="02020603050405020304" pitchFamily="18" charset="0"/>
              </a:rPr>
              <a:t>     Transit geçiş izni, ithalat izni, gümrük işlemleri </a:t>
            </a:r>
            <a:r>
              <a:rPr lang="tr-TR" dirty="0" err="1">
                <a:latin typeface="Times New Roman" panose="02020603050405020304" pitchFamily="18" charset="0"/>
                <a:cs typeface="Times New Roman" panose="02020603050405020304" pitchFamily="18" charset="0"/>
              </a:rPr>
              <a:t>vs</a:t>
            </a:r>
            <a:r>
              <a:rPr lang="tr-TR" dirty="0">
                <a:latin typeface="Times New Roman" panose="02020603050405020304" pitchFamily="18" charset="0"/>
                <a:cs typeface="Times New Roman" panose="02020603050405020304" pitchFamily="18" charset="0"/>
              </a:rPr>
              <a:t>: Alıcıda</a:t>
            </a:r>
          </a:p>
          <a:p>
            <a:pPr marL="0" indent="0" algn="just">
              <a:buNone/>
            </a:pPr>
            <a:r>
              <a:rPr lang="tr-TR" dirty="0">
                <a:latin typeface="Times New Roman" panose="02020603050405020304" pitchFamily="18" charset="0"/>
                <a:cs typeface="Times New Roman" panose="02020603050405020304" pitchFamily="18" charset="0"/>
              </a:rPr>
              <a:t>     Mavna Ücreti: Taşıma sözleşmesini satıcı yapmışsa yanaşamayacak gemi seçmiş, satıcıda; alıcı yapmışsa alıcıda.</a:t>
            </a:r>
          </a:p>
          <a:p>
            <a:pPr algn="just"/>
            <a:r>
              <a:rPr lang="tr-TR" dirty="0">
                <a:latin typeface="Times New Roman" panose="02020603050405020304" pitchFamily="18" charset="0"/>
                <a:cs typeface="Times New Roman" panose="02020603050405020304" pitchFamily="18" charset="0"/>
              </a:rPr>
              <a:t>İhbarlar: Satıcı malları teslim ettiği, geminin teslim almadığı. Alıcı gemiyi, yükleme limanını vb.</a:t>
            </a:r>
          </a:p>
          <a:p>
            <a:pPr algn="just"/>
            <a:r>
              <a:rPr lang="tr-TR" dirty="0">
                <a:latin typeface="Times New Roman" panose="02020603050405020304" pitchFamily="18" charset="0"/>
                <a:cs typeface="Times New Roman" panose="02020603050405020304" pitchFamily="18" charset="0"/>
              </a:rPr>
              <a:t>Teslim Belgesi-Tesellüm Kanıtı: Taşıma belgesi istenirse alıcıya yardımda bulunma.</a:t>
            </a:r>
          </a:p>
          <a:p>
            <a:pPr algn="just"/>
            <a:r>
              <a:rPr lang="tr-TR" dirty="0">
                <a:latin typeface="Times New Roman" panose="02020603050405020304" pitchFamily="18" charset="0"/>
                <a:cs typeface="Times New Roman" panose="02020603050405020304" pitchFamily="18" charset="0"/>
              </a:rPr>
              <a:t>Kontrol-Ambalajlama-İşaretleme Muayene: Satıcı. </a:t>
            </a:r>
          </a:p>
          <a:p>
            <a:pPr algn="just"/>
            <a:r>
              <a:rPr lang="tr-TR" dirty="0">
                <a:latin typeface="Times New Roman" panose="02020603050405020304" pitchFamily="18" charset="0"/>
                <a:cs typeface="Times New Roman" panose="02020603050405020304" pitchFamily="18" charset="0"/>
              </a:rPr>
              <a:t>Bilgi Sağlama Yardımı ve İlgili Masraflar: Satıcı.</a:t>
            </a:r>
          </a:p>
          <a:p>
            <a:endParaRPr lang="tr-TR" dirty="0"/>
          </a:p>
        </p:txBody>
      </p:sp>
    </p:spTree>
    <p:extLst>
      <p:ext uri="{BB962C8B-B14F-4D97-AF65-F5344CB8AC3E}">
        <p14:creationId xmlns:p14="http://schemas.microsoft.com/office/powerpoint/2010/main" val="968067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E2E3F6-B98B-9840-B716-7A36884DAE21}"/>
              </a:ext>
            </a:extLst>
          </p:cNvPr>
          <p:cNvSpPr>
            <a:spLocks noGrp="1"/>
          </p:cNvSpPr>
          <p:nvPr>
            <p:ph type="title"/>
          </p:nvPr>
        </p:nvSpPr>
        <p:spPr/>
        <p:txBody>
          <a:bodyPr/>
          <a:lstStyle/>
          <a:p>
            <a:pPr algn="just"/>
            <a:r>
              <a:rPr lang="tr-TR" dirty="0">
                <a:latin typeface="Times New Roman" panose="02020603050405020304" pitchFamily="18" charset="0"/>
                <a:cs typeface="Times New Roman" panose="02020603050405020304" pitchFamily="18" charset="0"/>
              </a:rPr>
              <a:t>CFR (Masraflar ve Navlun Ödenmiş Teslim)</a:t>
            </a:r>
          </a:p>
        </p:txBody>
      </p:sp>
      <p:sp>
        <p:nvSpPr>
          <p:cNvPr id="3" name="İçerik Yer Tutucusu 2">
            <a:extLst>
              <a:ext uri="{FF2B5EF4-FFF2-40B4-BE49-F238E27FC236}">
                <a16:creationId xmlns:a16="http://schemas.microsoft.com/office/drawing/2014/main" id="{D14EA685-9737-B941-A64C-F712ED3A0A65}"/>
              </a:ext>
            </a:extLst>
          </p:cNvPr>
          <p:cNvSpPr>
            <a:spLocks noGrp="1"/>
          </p:cNvSpPr>
          <p:nvPr>
            <p:ph idx="1"/>
          </p:nvPr>
        </p:nvSpPr>
        <p:spPr/>
        <p:txBody>
          <a:bodyPr/>
          <a:lstStyle/>
          <a:p>
            <a:r>
              <a:rPr lang="tr-TR" dirty="0"/>
              <a:t>Gemide teslim edilecek. </a:t>
            </a:r>
          </a:p>
          <a:p>
            <a:r>
              <a:rPr lang="tr-TR" dirty="0"/>
              <a:t>Hasarın geçişi ve masrafların geçişi farklı yerlerde! Varma limanına kadar masraflar satıcıdadır. </a:t>
            </a:r>
          </a:p>
          <a:p>
            <a:endParaRPr lang="tr-TR" dirty="0"/>
          </a:p>
        </p:txBody>
      </p:sp>
    </p:spTree>
    <p:extLst>
      <p:ext uri="{BB962C8B-B14F-4D97-AF65-F5344CB8AC3E}">
        <p14:creationId xmlns:p14="http://schemas.microsoft.com/office/powerpoint/2010/main" val="3018178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EEBC683-85C8-1845-A3CC-4BEBA7AFF7A4}"/>
              </a:ext>
            </a:extLst>
          </p:cNvPr>
          <p:cNvSpPr>
            <a:spLocks noGrp="1"/>
          </p:cNvSpPr>
          <p:nvPr>
            <p:ph type="title"/>
          </p:nvPr>
        </p:nvSpPr>
        <p:spPr/>
        <p:txBody>
          <a:bodyPr/>
          <a:lstStyle/>
          <a:p>
            <a:r>
              <a:rPr lang="tr-TR" dirty="0" err="1">
                <a:latin typeface="Times New Roman" panose="02020603050405020304" pitchFamily="18" charset="0"/>
                <a:cs typeface="Times New Roman" panose="02020603050405020304" pitchFamily="18" charset="0"/>
              </a:rPr>
              <a:t>cfr</a:t>
            </a:r>
            <a:r>
              <a:rPr lang="tr-TR" dirty="0">
                <a:latin typeface="Times New Roman" panose="02020603050405020304" pitchFamily="18" charset="0"/>
                <a:cs typeface="Times New Roman" panose="02020603050405020304" pitchFamily="18" charset="0"/>
              </a:rPr>
              <a:t> Tarafların Borçları</a:t>
            </a:r>
            <a:endParaRPr lang="tr-TR" dirty="0"/>
          </a:p>
        </p:txBody>
      </p:sp>
      <p:sp>
        <p:nvSpPr>
          <p:cNvPr id="3" name="İçerik Yer Tutucusu 2">
            <a:extLst>
              <a:ext uri="{FF2B5EF4-FFF2-40B4-BE49-F238E27FC236}">
                <a16:creationId xmlns:a16="http://schemas.microsoft.com/office/drawing/2014/main" id="{A5B11E74-8A32-7747-90ED-67C777930E02}"/>
              </a:ext>
            </a:extLst>
          </p:cNvPr>
          <p:cNvSpPr>
            <a:spLocks noGrp="1"/>
          </p:cNvSpPr>
          <p:nvPr>
            <p:ph idx="1"/>
          </p:nvPr>
        </p:nvSpPr>
        <p:spPr/>
        <p:txBody>
          <a:bodyPr/>
          <a:lstStyle/>
          <a:p>
            <a:r>
              <a:rPr lang="tr-TR" dirty="0"/>
              <a:t>Taşıma Sözleşmesi: Satıcı! Belirlenen varma limanına getirilmesi için masrafları ve navlunu öder. </a:t>
            </a:r>
          </a:p>
          <a:p>
            <a:r>
              <a:rPr lang="tr-TR" dirty="0"/>
              <a:t>Sigorta Sözleşmesi: Satıcının yükümlülüğü değil. Talep edilirse belge bilgi sağlamak.</a:t>
            </a:r>
          </a:p>
          <a:p>
            <a:r>
              <a:rPr lang="tr-TR" dirty="0"/>
              <a:t>Teslim: Yüklemede satış olduğundan teslim taşımanın başlamasından önce. Gemide! </a:t>
            </a:r>
          </a:p>
          <a:p>
            <a:r>
              <a:rPr lang="tr-TR" dirty="0"/>
              <a:t>Hasarın Geçişi: Teslim edilince alıcıya geçer. </a:t>
            </a:r>
          </a:p>
          <a:p>
            <a:endParaRPr lang="tr-TR" dirty="0"/>
          </a:p>
        </p:txBody>
      </p:sp>
    </p:spTree>
    <p:extLst>
      <p:ext uri="{BB962C8B-B14F-4D97-AF65-F5344CB8AC3E}">
        <p14:creationId xmlns:p14="http://schemas.microsoft.com/office/powerpoint/2010/main" val="4157426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E16537-B27D-624B-A6A4-C82385343D00}"/>
              </a:ext>
            </a:extLst>
          </p:cNvPr>
          <p:cNvSpPr>
            <a:spLocks noGrp="1"/>
          </p:cNvSpPr>
          <p:nvPr>
            <p:ph type="title"/>
          </p:nvPr>
        </p:nvSpPr>
        <p:spPr/>
        <p:txBody>
          <a:bodyPr/>
          <a:lstStyle/>
          <a:p>
            <a:r>
              <a:rPr lang="tr-TR" dirty="0" err="1">
                <a:latin typeface="Times New Roman" panose="02020603050405020304" pitchFamily="18" charset="0"/>
                <a:cs typeface="Times New Roman" panose="02020603050405020304" pitchFamily="18" charset="0"/>
              </a:rPr>
              <a:t>cfr</a:t>
            </a:r>
            <a:r>
              <a:rPr lang="tr-TR" dirty="0">
                <a:latin typeface="Times New Roman" panose="02020603050405020304" pitchFamily="18" charset="0"/>
                <a:cs typeface="Times New Roman" panose="02020603050405020304" pitchFamily="18" charset="0"/>
              </a:rPr>
              <a:t> Tarafların Borçları</a:t>
            </a:r>
            <a:endParaRPr lang="tr-TR" dirty="0"/>
          </a:p>
        </p:txBody>
      </p:sp>
      <p:sp>
        <p:nvSpPr>
          <p:cNvPr id="3" name="İçerik Yer Tutucusu 2">
            <a:extLst>
              <a:ext uri="{FF2B5EF4-FFF2-40B4-BE49-F238E27FC236}">
                <a16:creationId xmlns:a16="http://schemas.microsoft.com/office/drawing/2014/main" id="{7727578F-C547-CA44-A214-6EB205A54122}"/>
              </a:ext>
            </a:extLst>
          </p:cNvPr>
          <p:cNvSpPr>
            <a:spLocks noGrp="1"/>
          </p:cNvSpPr>
          <p:nvPr>
            <p:ph idx="1"/>
          </p:nvPr>
        </p:nvSpPr>
        <p:spPr/>
        <p:txBody>
          <a:bodyPr>
            <a:normAutofit fontScale="70000" lnSpcReduction="20000"/>
          </a:bodyPr>
          <a:lstStyle/>
          <a:p>
            <a:r>
              <a:rPr lang="tr-TR" dirty="0"/>
              <a:t>Masrafların Durumu: Varma limanına kadar satıcıya ait. </a:t>
            </a:r>
          </a:p>
          <a:p>
            <a:pPr marL="0" indent="0">
              <a:buNone/>
            </a:pPr>
            <a:r>
              <a:rPr lang="tr-TR" dirty="0"/>
              <a:t>    İhracata dair izin, gümrük işlemi </a:t>
            </a:r>
            <a:r>
              <a:rPr lang="tr-TR" dirty="0" err="1"/>
              <a:t>vs</a:t>
            </a:r>
            <a:r>
              <a:rPr lang="tr-TR" dirty="0"/>
              <a:t>: Satıcı</a:t>
            </a:r>
          </a:p>
          <a:p>
            <a:pPr marL="0" indent="0">
              <a:buNone/>
            </a:pPr>
            <a:r>
              <a:rPr lang="tr-TR" dirty="0"/>
              <a:t>    Transit geçiş izni, ithalat izni, gümrük işlemleri </a:t>
            </a:r>
            <a:r>
              <a:rPr lang="tr-TR" dirty="0" err="1"/>
              <a:t>vs</a:t>
            </a:r>
            <a:r>
              <a:rPr lang="tr-TR" dirty="0"/>
              <a:t>: Alıcı</a:t>
            </a:r>
          </a:p>
          <a:p>
            <a:pPr marL="0" indent="0">
              <a:buNone/>
            </a:pPr>
            <a:r>
              <a:rPr lang="tr-TR" dirty="0"/>
              <a:t>    Yüklenme satıcıda, boşaltma kararlaştırılırsa. </a:t>
            </a:r>
          </a:p>
          <a:p>
            <a:pPr marL="0" indent="0">
              <a:buNone/>
            </a:pPr>
            <a:r>
              <a:rPr lang="tr-TR" dirty="0"/>
              <a:t>    Mavnaya aktarma, depolama boşaltma: Alıcı</a:t>
            </a:r>
          </a:p>
          <a:p>
            <a:r>
              <a:rPr lang="tr-TR" dirty="0"/>
              <a:t>İhbarlar: Satıcının alıcıya malları teslim alması için zaman tanıyacak kadar süre önce ihbarı gerek! </a:t>
            </a:r>
          </a:p>
          <a:p>
            <a:r>
              <a:rPr lang="tr-TR" dirty="0"/>
              <a:t>Teslim Belgesi-Tesellüm Kanıtı: Taşıma sözleşmesi satıcı tarafından yapıldığı için taşıma belgesini temin! </a:t>
            </a:r>
            <a:r>
              <a:rPr lang="tr-TR" dirty="0" err="1"/>
              <a:t>Konişmento</a:t>
            </a:r>
            <a:r>
              <a:rPr lang="tr-TR" dirty="0"/>
              <a:t>, </a:t>
            </a:r>
            <a:r>
              <a:rPr lang="tr-TR" dirty="0" err="1"/>
              <a:t>içsu</a:t>
            </a:r>
            <a:r>
              <a:rPr lang="tr-TR" dirty="0"/>
              <a:t> taşıma belgesi, deniz taşıma senedi gibi. </a:t>
            </a:r>
          </a:p>
          <a:p>
            <a:r>
              <a:rPr lang="tr-TR" dirty="0"/>
              <a:t>Kontrol-Ambalajlama-İşaretleme Muayene: Satıcı. </a:t>
            </a:r>
          </a:p>
          <a:p>
            <a:r>
              <a:rPr lang="tr-TR" dirty="0"/>
              <a:t>Bilgi Sağlama Yardımı ve İlgili Masraflar: Satıcı.</a:t>
            </a:r>
          </a:p>
          <a:p>
            <a:endParaRPr lang="tr-TR" dirty="0"/>
          </a:p>
        </p:txBody>
      </p:sp>
    </p:spTree>
    <p:extLst>
      <p:ext uri="{BB962C8B-B14F-4D97-AF65-F5344CB8AC3E}">
        <p14:creationId xmlns:p14="http://schemas.microsoft.com/office/powerpoint/2010/main" val="2238107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6CA608-4628-204A-B252-E95E83C07A9C}"/>
              </a:ext>
            </a:extLst>
          </p:cNvPr>
          <p:cNvSpPr>
            <a:spLocks noGrp="1"/>
          </p:cNvSpPr>
          <p:nvPr>
            <p:ph type="title"/>
          </p:nvPr>
        </p:nvSpPr>
        <p:spPr/>
        <p:txBody>
          <a:bodyPr/>
          <a:lstStyle/>
          <a:p>
            <a:pPr algn="just"/>
            <a:r>
              <a:rPr lang="tr-TR" dirty="0">
                <a:latin typeface="Times New Roman" panose="02020603050405020304" pitchFamily="18" charset="0"/>
                <a:cs typeface="Times New Roman" panose="02020603050405020304" pitchFamily="18" charset="0"/>
              </a:rPr>
              <a:t>CIF (Masraflar, Sigorta ve Navlun Ödenmiş Teslim)</a:t>
            </a:r>
          </a:p>
        </p:txBody>
      </p:sp>
      <p:sp>
        <p:nvSpPr>
          <p:cNvPr id="3" name="İçerik Yer Tutucusu 2">
            <a:extLst>
              <a:ext uri="{FF2B5EF4-FFF2-40B4-BE49-F238E27FC236}">
                <a16:creationId xmlns:a16="http://schemas.microsoft.com/office/drawing/2014/main" id="{EFA31C85-C132-0849-B5B6-8090BC7200ED}"/>
              </a:ext>
            </a:extLst>
          </p:cNvPr>
          <p:cNvSpPr>
            <a:spLocks noGrp="1"/>
          </p:cNvSpPr>
          <p:nvPr>
            <p:ph idx="1"/>
          </p:nvPr>
        </p:nvSpPr>
        <p:spPr/>
        <p:txBody>
          <a:bodyPr/>
          <a:lstStyle/>
          <a:p>
            <a:pPr algn="just">
              <a:lnSpc>
                <a:spcPct val="100000"/>
              </a:lnSpc>
            </a:pPr>
            <a:r>
              <a:rPr lang="tr-TR" dirty="0">
                <a:latin typeface="Times New Roman" panose="02020603050405020304" pitchFamily="18" charset="0"/>
                <a:cs typeface="Times New Roman" panose="02020603050405020304" pitchFamily="18" charset="0"/>
              </a:rPr>
              <a:t>Yüklemede teslimlerden. </a:t>
            </a:r>
          </a:p>
          <a:p>
            <a:pPr algn="just">
              <a:lnSpc>
                <a:spcPct val="100000"/>
              </a:lnSpc>
            </a:pPr>
            <a:r>
              <a:rPr lang="tr-TR" dirty="0">
                <a:latin typeface="Times New Roman" panose="02020603050405020304" pitchFamily="18" charset="0"/>
                <a:cs typeface="Times New Roman" panose="02020603050405020304" pitchFamily="18" charset="0"/>
              </a:rPr>
              <a:t>CIF bedeli taşıma ücretini, navlunu ve sigortayı kapsar.</a:t>
            </a:r>
          </a:p>
          <a:p>
            <a:pPr algn="just">
              <a:lnSpc>
                <a:spcPct val="100000"/>
              </a:lnSpc>
            </a:pPr>
            <a:r>
              <a:rPr lang="tr-TR" dirty="0">
                <a:latin typeface="Times New Roman" panose="02020603050405020304" pitchFamily="18" charset="0"/>
                <a:cs typeface="Times New Roman" panose="02020603050405020304" pitchFamily="18" charset="0"/>
              </a:rPr>
              <a:t>CFR ile aynı, satıcı taşıma sözleşmesi yapacak bir de sigorta yapacak!</a:t>
            </a:r>
          </a:p>
          <a:p>
            <a:pPr algn="just">
              <a:lnSpc>
                <a:spcPct val="100000"/>
              </a:lnSpc>
            </a:pPr>
            <a:r>
              <a:rPr lang="tr-TR" dirty="0">
                <a:latin typeface="Times New Roman" panose="02020603050405020304" pitchFamily="18" charset="0"/>
                <a:cs typeface="Times New Roman" panose="02020603050405020304" pitchFamily="18" charset="0"/>
              </a:rPr>
              <a:t>Yarar ve hasarın geçiş anı ile masrafların devir anı farklı.</a:t>
            </a:r>
          </a:p>
          <a:p>
            <a:pPr algn="just">
              <a:lnSpc>
                <a:spcPct val="100000"/>
              </a:lnSpc>
            </a:pPr>
            <a:r>
              <a:rPr lang="tr-TR" dirty="0">
                <a:latin typeface="Times New Roman" panose="02020603050405020304" pitchFamily="18" charset="0"/>
                <a:cs typeface="Times New Roman" panose="02020603050405020304" pitchFamily="18" charset="0"/>
              </a:rPr>
              <a:t>Boşaltma noktasına kadar masraflar satıcıda. Boşaltma alıcıda.</a:t>
            </a:r>
          </a:p>
          <a:p>
            <a:pPr algn="just">
              <a:lnSpc>
                <a:spcPct val="100000"/>
              </a:lnSpc>
            </a:pPr>
            <a:r>
              <a:rPr lang="tr-TR" dirty="0">
                <a:latin typeface="Times New Roman" panose="02020603050405020304" pitchFamily="18" charset="0"/>
                <a:cs typeface="Times New Roman" panose="02020603050405020304" pitchFamily="18" charset="0"/>
              </a:rPr>
              <a:t>İhracat, gümrük satıcıda. </a:t>
            </a:r>
          </a:p>
          <a:p>
            <a:endParaRPr lang="tr-TR" dirty="0"/>
          </a:p>
        </p:txBody>
      </p:sp>
    </p:spTree>
    <p:extLst>
      <p:ext uri="{BB962C8B-B14F-4D97-AF65-F5344CB8AC3E}">
        <p14:creationId xmlns:p14="http://schemas.microsoft.com/office/powerpoint/2010/main" val="2067963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7EC4B6-D269-0841-8A1E-F0E953436437}"/>
              </a:ext>
            </a:extLst>
          </p:cNvPr>
          <p:cNvSpPr>
            <a:spLocks noGrp="1"/>
          </p:cNvSpPr>
          <p:nvPr>
            <p:ph type="title"/>
          </p:nvPr>
        </p:nvSpPr>
        <p:spPr/>
        <p:txBody>
          <a:bodyPr/>
          <a:lstStyle/>
          <a:p>
            <a:r>
              <a:rPr lang="tr-TR" dirty="0" err="1">
                <a:latin typeface="Times New Roman" panose="02020603050405020304" pitchFamily="18" charset="0"/>
                <a:cs typeface="Times New Roman" panose="02020603050405020304" pitchFamily="18" charset="0"/>
              </a:rPr>
              <a:t>cIF</a:t>
            </a:r>
            <a:r>
              <a:rPr lang="tr-TR" dirty="0">
                <a:latin typeface="Times New Roman" panose="02020603050405020304" pitchFamily="18" charset="0"/>
                <a:cs typeface="Times New Roman" panose="02020603050405020304" pitchFamily="18" charset="0"/>
              </a:rPr>
              <a:t> Tarafların Borçları</a:t>
            </a:r>
            <a:endParaRPr lang="tr-TR" dirty="0"/>
          </a:p>
        </p:txBody>
      </p:sp>
      <p:sp>
        <p:nvSpPr>
          <p:cNvPr id="3" name="İçerik Yer Tutucusu 2">
            <a:extLst>
              <a:ext uri="{FF2B5EF4-FFF2-40B4-BE49-F238E27FC236}">
                <a16:creationId xmlns:a16="http://schemas.microsoft.com/office/drawing/2014/main" id="{B3F5A5A0-6162-2A4F-9B3B-BC11E7898C79}"/>
              </a:ext>
            </a:extLst>
          </p:cNvPr>
          <p:cNvSpPr>
            <a:spLocks noGrp="1"/>
          </p:cNvSpPr>
          <p:nvPr>
            <p:ph idx="1"/>
          </p:nvPr>
        </p:nvSpPr>
        <p:spPr/>
        <p:txBody>
          <a:bodyPr>
            <a:normAutofit fontScale="85000" lnSpcReduction="10000"/>
          </a:bodyPr>
          <a:lstStyle/>
          <a:p>
            <a:pPr algn="just"/>
            <a:r>
              <a:rPr lang="tr-TR" dirty="0">
                <a:latin typeface="Times New Roman" panose="02020603050405020304" pitchFamily="18" charset="0"/>
                <a:cs typeface="Times New Roman" panose="02020603050405020304" pitchFamily="18" charset="0"/>
              </a:rPr>
              <a:t>Taşıma Sözleşmesi: Satıcı yapar. </a:t>
            </a:r>
          </a:p>
          <a:p>
            <a:pPr algn="just"/>
            <a:r>
              <a:rPr lang="tr-TR" dirty="0">
                <a:latin typeface="Times New Roman" panose="02020603050405020304" pitchFamily="18" charset="0"/>
                <a:cs typeface="Times New Roman" panose="02020603050405020304" pitchFamily="18" charset="0"/>
              </a:rPr>
              <a:t>Sigorta Sözleşmesi: Satıcı yapar. Enstitü Kargo Kuralları C </a:t>
            </a:r>
            <a:r>
              <a:rPr lang="tr-TR" dirty="0" err="1">
                <a:latin typeface="Times New Roman" panose="02020603050405020304" pitchFamily="18" charset="0"/>
                <a:cs typeface="Times New Roman" panose="02020603050405020304" pitchFamily="18" charset="0"/>
              </a:rPr>
              <a:t>Klozu</a:t>
            </a:r>
            <a:r>
              <a:rPr lang="tr-TR" dirty="0">
                <a:latin typeface="Times New Roman" panose="02020603050405020304" pitchFamily="18" charset="0"/>
                <a:cs typeface="Times New Roman" panose="02020603050405020304" pitchFamily="18" charset="0"/>
              </a:rPr>
              <a:t> yük sigortası temin edecek. Alıcının menfaati sigortalanmakta. Başkası lehine sigorta olacak. Satıcı tazminatı talep edebilir mi? </a:t>
            </a:r>
          </a:p>
          <a:p>
            <a:pPr algn="just"/>
            <a:r>
              <a:rPr lang="tr-TR" dirty="0">
                <a:latin typeface="Times New Roman" panose="02020603050405020304" pitchFamily="18" charset="0"/>
                <a:cs typeface="Times New Roman" panose="02020603050405020304" pitchFamily="18" charset="0"/>
              </a:rPr>
              <a:t>Teslim: Yüklemede satış olduğundan teslim taşımadan önce, gemide. </a:t>
            </a:r>
          </a:p>
          <a:p>
            <a:pPr algn="just"/>
            <a:r>
              <a:rPr lang="tr-TR" dirty="0">
                <a:latin typeface="Times New Roman" panose="02020603050405020304" pitchFamily="18" charset="0"/>
                <a:cs typeface="Times New Roman" panose="02020603050405020304" pitchFamily="18" charset="0"/>
              </a:rPr>
              <a:t>Hasar: Gemide teslim edildiği ana kadar satıcıda.</a:t>
            </a:r>
          </a:p>
          <a:p>
            <a:pPr algn="just"/>
            <a:r>
              <a:rPr lang="tr-TR" dirty="0">
                <a:latin typeface="Times New Roman" panose="02020603050405020304" pitchFamily="18" charset="0"/>
                <a:cs typeface="Times New Roman" panose="02020603050405020304" pitchFamily="18" charset="0"/>
              </a:rPr>
              <a:t>Masraflar   </a:t>
            </a:r>
          </a:p>
          <a:p>
            <a:pPr algn="just"/>
            <a:r>
              <a:rPr lang="tr-TR" dirty="0">
                <a:latin typeface="Times New Roman" panose="02020603050405020304" pitchFamily="18" charset="0"/>
                <a:cs typeface="Times New Roman" panose="02020603050405020304" pitchFamily="18" charset="0"/>
              </a:rPr>
              <a:t>İhracat: Satıcı</a:t>
            </a:r>
          </a:p>
          <a:p>
            <a:pPr marL="0" indent="0" algn="just">
              <a:buNone/>
            </a:pPr>
            <a:r>
              <a:rPr lang="tr-TR" dirty="0">
                <a:latin typeface="Times New Roman" panose="02020603050405020304" pitchFamily="18" charset="0"/>
                <a:cs typeface="Times New Roman" panose="02020603050405020304" pitchFamily="18" charset="0"/>
              </a:rPr>
              <a:t>   İthalat: Alıcı</a:t>
            </a:r>
          </a:p>
          <a:p>
            <a:endParaRPr lang="tr-TR" dirty="0"/>
          </a:p>
        </p:txBody>
      </p:sp>
    </p:spTree>
    <p:extLst>
      <p:ext uri="{BB962C8B-B14F-4D97-AF65-F5344CB8AC3E}">
        <p14:creationId xmlns:p14="http://schemas.microsoft.com/office/powerpoint/2010/main" val="834512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192F12-0AAF-4047-B302-DBCDDD11981B}"/>
              </a:ext>
            </a:extLst>
          </p:cNvPr>
          <p:cNvSpPr>
            <a:spLocks noGrp="1"/>
          </p:cNvSpPr>
          <p:nvPr>
            <p:ph type="title"/>
          </p:nvPr>
        </p:nvSpPr>
        <p:spPr/>
        <p:txBody>
          <a:bodyPr/>
          <a:lstStyle/>
          <a:p>
            <a:r>
              <a:rPr lang="tr-TR" dirty="0" err="1">
                <a:latin typeface="Times New Roman" panose="02020603050405020304" pitchFamily="18" charset="0"/>
                <a:cs typeface="Times New Roman" panose="02020603050405020304" pitchFamily="18" charset="0"/>
              </a:rPr>
              <a:t>cIF</a:t>
            </a:r>
            <a:r>
              <a:rPr lang="tr-TR" dirty="0">
                <a:latin typeface="Times New Roman" panose="02020603050405020304" pitchFamily="18" charset="0"/>
                <a:cs typeface="Times New Roman" panose="02020603050405020304" pitchFamily="18" charset="0"/>
              </a:rPr>
              <a:t> Tarafların Borçları</a:t>
            </a:r>
            <a:endParaRPr lang="tr-TR" dirty="0"/>
          </a:p>
        </p:txBody>
      </p:sp>
      <p:sp>
        <p:nvSpPr>
          <p:cNvPr id="3" name="İçerik Yer Tutucusu 2">
            <a:extLst>
              <a:ext uri="{FF2B5EF4-FFF2-40B4-BE49-F238E27FC236}">
                <a16:creationId xmlns:a16="http://schemas.microsoft.com/office/drawing/2014/main" id="{1AC02F14-79EA-9743-A712-8491C1DC8C51}"/>
              </a:ext>
            </a:extLst>
          </p:cNvPr>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İhbarlar: Satıcı alıcının gerekli önlemleri alması için önceden bildirecek. Alıcı belirleme yetkisi olan hususları bildirecek. </a:t>
            </a:r>
          </a:p>
          <a:p>
            <a:pPr algn="just"/>
            <a:r>
              <a:rPr lang="tr-TR" dirty="0">
                <a:latin typeface="Times New Roman" panose="02020603050405020304" pitchFamily="18" charset="0"/>
                <a:cs typeface="Times New Roman" panose="02020603050405020304" pitchFamily="18" charset="0"/>
              </a:rPr>
              <a:t>Teslim Belgesi-Tesellüm Kanıtı: Taşıma belgelerini satıcı sağlayacak. </a:t>
            </a:r>
          </a:p>
          <a:p>
            <a:pPr algn="just"/>
            <a:r>
              <a:rPr lang="tr-TR" dirty="0">
                <a:latin typeface="Times New Roman" panose="02020603050405020304" pitchFamily="18" charset="0"/>
                <a:cs typeface="Times New Roman" panose="02020603050405020304" pitchFamily="18" charset="0"/>
              </a:rPr>
              <a:t>Kontrol-Ambalajlama-İşaretleme Muayene: Satıcı. </a:t>
            </a:r>
          </a:p>
          <a:p>
            <a:pPr algn="just"/>
            <a:r>
              <a:rPr lang="tr-TR" dirty="0">
                <a:latin typeface="Times New Roman" panose="02020603050405020304" pitchFamily="18" charset="0"/>
                <a:cs typeface="Times New Roman" panose="02020603050405020304" pitchFamily="18" charset="0"/>
              </a:rPr>
              <a:t>Bilgi Sağlama Yardımı ve İlgili Masraflar: Satıcı.</a:t>
            </a:r>
          </a:p>
          <a:p>
            <a:endParaRPr lang="tr-TR" dirty="0"/>
          </a:p>
        </p:txBody>
      </p:sp>
    </p:spTree>
    <p:extLst>
      <p:ext uri="{BB962C8B-B14F-4D97-AF65-F5344CB8AC3E}">
        <p14:creationId xmlns:p14="http://schemas.microsoft.com/office/powerpoint/2010/main" val="1626050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4EB595-5A02-B547-A53A-387A8A17D212}"/>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Deniz ve İç Su Taşıma Türlerini Kapsayan Teslim Şekilleri</a:t>
            </a:r>
            <a:endParaRPr lang="tr-TR" dirty="0"/>
          </a:p>
        </p:txBody>
      </p:sp>
      <p:sp>
        <p:nvSpPr>
          <p:cNvPr id="3" name="İçerik Yer Tutucusu 2">
            <a:extLst>
              <a:ext uri="{FF2B5EF4-FFF2-40B4-BE49-F238E27FC236}">
                <a16:creationId xmlns:a16="http://schemas.microsoft.com/office/drawing/2014/main" id="{AB34CC2C-E52F-7341-9EFA-13F6854D6274}"/>
              </a:ext>
            </a:extLst>
          </p:cNvPr>
          <p:cNvSpPr>
            <a:spLocks noGrp="1"/>
          </p:cNvSpPr>
          <p:nvPr>
            <p:ph idx="1"/>
          </p:nvPr>
        </p:nvSpPr>
        <p:spPr/>
        <p:txBody>
          <a:bodyPr/>
          <a:lstStyle/>
          <a:p>
            <a:pPr marL="0" indent="0" algn="ctr">
              <a:buNone/>
            </a:pPr>
            <a:endParaRPr lang="tr-TR" b="1" dirty="0"/>
          </a:p>
          <a:p>
            <a:pPr marL="0" indent="0" algn="ctr">
              <a:buNone/>
            </a:pPr>
            <a:r>
              <a:rPr lang="tr-TR" b="1" dirty="0">
                <a:latin typeface="Times New Roman" panose="02020603050405020304" pitchFamily="18" charset="0"/>
                <a:cs typeface="Times New Roman" panose="02020603050405020304" pitchFamily="18" charset="0"/>
              </a:rPr>
              <a:t>FAS</a:t>
            </a:r>
            <a:r>
              <a:rPr lang="tr-TR" dirty="0">
                <a:latin typeface="Times New Roman" panose="02020603050405020304" pitchFamily="18" charset="0"/>
                <a:cs typeface="Times New Roman" panose="02020603050405020304" pitchFamily="18" charset="0"/>
              </a:rPr>
              <a:t> (Gemi Doğrultusunda Masrafsız Teslim, </a:t>
            </a:r>
            <a:r>
              <a:rPr lang="tr-TR" dirty="0" err="1">
                <a:latin typeface="Times New Roman" panose="02020603050405020304" pitchFamily="18" charset="0"/>
                <a:cs typeface="Times New Roman" panose="02020603050405020304" pitchFamily="18" charset="0"/>
              </a:rPr>
              <a:t>Free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Alongside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Ship</a:t>
            </a:r>
            <a:r>
              <a:rPr lang="tr-TR" dirty="0">
                <a:latin typeface="Times New Roman" panose="02020603050405020304" pitchFamily="18" charset="0"/>
                <a:cs typeface="Times New Roman" panose="02020603050405020304" pitchFamily="18" charset="0"/>
              </a:rPr>
              <a:t>)</a:t>
            </a:r>
          </a:p>
          <a:p>
            <a:pPr marL="0" indent="0" algn="ctr">
              <a:buNone/>
            </a:pPr>
            <a:r>
              <a:rPr lang="tr-TR" b="1" dirty="0">
                <a:latin typeface="Times New Roman" panose="02020603050405020304" pitchFamily="18" charset="0"/>
                <a:cs typeface="Times New Roman" panose="02020603050405020304" pitchFamily="18" charset="0"/>
              </a:rPr>
              <a:t>FOB</a:t>
            </a:r>
            <a:r>
              <a:rPr lang="tr-TR" dirty="0">
                <a:latin typeface="Times New Roman" panose="02020603050405020304" pitchFamily="18" charset="0"/>
                <a:cs typeface="Times New Roman" panose="02020603050405020304" pitchFamily="18" charset="0"/>
              </a:rPr>
              <a:t> (Gemide Masrafsız Teslim, </a:t>
            </a:r>
            <a:r>
              <a:rPr lang="tr-TR" dirty="0" err="1">
                <a:latin typeface="Times New Roman" panose="02020603050405020304" pitchFamily="18" charset="0"/>
                <a:cs typeface="Times New Roman" panose="02020603050405020304" pitchFamily="18" charset="0"/>
              </a:rPr>
              <a:t>Free</a:t>
            </a:r>
            <a:r>
              <a:rPr lang="tr-TR" dirty="0">
                <a:latin typeface="Times New Roman" panose="02020603050405020304" pitchFamily="18" charset="0"/>
                <a:cs typeface="Times New Roman" panose="02020603050405020304" pitchFamily="18" charset="0"/>
              </a:rPr>
              <a:t> on Board)</a:t>
            </a:r>
          </a:p>
          <a:p>
            <a:pPr marL="0" indent="0" algn="ctr">
              <a:buNone/>
            </a:pPr>
            <a:r>
              <a:rPr lang="tr-TR" b="1" dirty="0">
                <a:latin typeface="Times New Roman" panose="02020603050405020304" pitchFamily="18" charset="0"/>
                <a:cs typeface="Times New Roman" panose="02020603050405020304" pitchFamily="18" charset="0"/>
              </a:rPr>
              <a:t>CFR </a:t>
            </a:r>
            <a:r>
              <a:rPr lang="tr-TR" dirty="0">
                <a:latin typeface="Times New Roman" panose="02020603050405020304" pitchFamily="18" charset="0"/>
                <a:cs typeface="Times New Roman" panose="02020603050405020304" pitchFamily="18" charset="0"/>
              </a:rPr>
              <a:t>(Masraflar ve Navlun Ödenmiş Teslim, </a:t>
            </a:r>
            <a:r>
              <a:rPr lang="tr-TR" dirty="0" err="1">
                <a:latin typeface="Times New Roman" panose="02020603050405020304" pitchFamily="18" charset="0"/>
                <a:cs typeface="Times New Roman" panose="02020603050405020304" pitchFamily="18" charset="0"/>
              </a:rPr>
              <a:t>Cost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Freight</a:t>
            </a:r>
            <a:r>
              <a:rPr lang="tr-TR" dirty="0">
                <a:latin typeface="Times New Roman" panose="02020603050405020304" pitchFamily="18" charset="0"/>
                <a:cs typeface="Times New Roman" panose="02020603050405020304" pitchFamily="18" charset="0"/>
              </a:rPr>
              <a:t>)</a:t>
            </a:r>
          </a:p>
          <a:p>
            <a:pPr marL="0" indent="0" algn="ctr">
              <a:buNone/>
            </a:pPr>
            <a:r>
              <a:rPr lang="tr-TR" b="1" dirty="0">
                <a:latin typeface="Times New Roman" panose="02020603050405020304" pitchFamily="18" charset="0"/>
                <a:cs typeface="Times New Roman" panose="02020603050405020304" pitchFamily="18" charset="0"/>
              </a:rPr>
              <a:t>CIF </a:t>
            </a:r>
            <a:r>
              <a:rPr lang="tr-TR" dirty="0">
                <a:latin typeface="Times New Roman" panose="02020603050405020304" pitchFamily="18" charset="0"/>
                <a:cs typeface="Times New Roman" panose="02020603050405020304" pitchFamily="18" charset="0"/>
              </a:rPr>
              <a:t>(Masraflar, Sigorta ve Navlun Ödenmiş Teslim, </a:t>
            </a:r>
            <a:r>
              <a:rPr lang="tr-TR" dirty="0" err="1">
                <a:latin typeface="Times New Roman" panose="02020603050405020304" pitchFamily="18" charset="0"/>
                <a:cs typeface="Times New Roman" panose="02020603050405020304" pitchFamily="18" charset="0"/>
              </a:rPr>
              <a:t>Cost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Insurance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Freight</a:t>
            </a:r>
            <a:r>
              <a:rPr lang="tr-TR" dirty="0">
                <a:latin typeface="Times New Roman" panose="02020603050405020304" pitchFamily="18" charset="0"/>
                <a:cs typeface="Times New Roman" panose="02020603050405020304" pitchFamily="18" charset="0"/>
              </a:rPr>
              <a:t>)</a:t>
            </a:r>
          </a:p>
          <a:p>
            <a:endParaRPr lang="tr-TR" dirty="0"/>
          </a:p>
        </p:txBody>
      </p:sp>
    </p:spTree>
    <p:extLst>
      <p:ext uri="{BB962C8B-B14F-4D97-AF65-F5344CB8AC3E}">
        <p14:creationId xmlns:p14="http://schemas.microsoft.com/office/powerpoint/2010/main" val="3988035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34C6EF-5712-154E-9DB4-FAD0F759B498}"/>
              </a:ext>
            </a:extLst>
          </p:cNvPr>
          <p:cNvSpPr>
            <a:spLocks noGrp="1"/>
          </p:cNvSpPr>
          <p:nvPr>
            <p:ph type="title"/>
          </p:nvPr>
        </p:nvSpPr>
        <p:spPr>
          <a:xfrm>
            <a:off x="956279" y="575919"/>
            <a:ext cx="9603275" cy="1049235"/>
          </a:xfrm>
        </p:spPr>
        <p:txBody>
          <a:bodyPr/>
          <a:lstStyle/>
          <a:p>
            <a:r>
              <a:rPr lang="tr-TR" dirty="0">
                <a:solidFill>
                  <a:srgbClr val="FFFFFF"/>
                </a:solidFill>
              </a:rPr>
              <a:t>Konu ile İlişkili Diğer Çeşitli Kavramlar </a:t>
            </a:r>
            <a:endParaRPr lang="tr-TR" dirty="0"/>
          </a:p>
        </p:txBody>
      </p:sp>
      <p:sp>
        <p:nvSpPr>
          <p:cNvPr id="3" name="İçerik Yer Tutucusu 2">
            <a:extLst>
              <a:ext uri="{FF2B5EF4-FFF2-40B4-BE49-F238E27FC236}">
                <a16:creationId xmlns:a16="http://schemas.microsoft.com/office/drawing/2014/main" id="{09F682EB-2E72-D840-85F5-75E2953A274C}"/>
              </a:ext>
            </a:extLst>
          </p:cNvPr>
          <p:cNvSpPr>
            <a:spLocks noGrp="1"/>
          </p:cNvSpPr>
          <p:nvPr>
            <p:ph idx="1"/>
          </p:nvPr>
        </p:nvSpPr>
        <p:spPr/>
        <p:txBody>
          <a:bodyPr>
            <a:normAutofit/>
          </a:bodyPr>
          <a:lstStyle/>
          <a:p>
            <a:r>
              <a:rPr lang="tr-TR" dirty="0">
                <a:latin typeface="Times New Roman" panose="02020603050405020304" pitchFamily="18" charset="0"/>
                <a:cs typeface="Times New Roman" panose="02020603050405020304" pitchFamily="18" charset="0"/>
              </a:rPr>
              <a:t>Rıhtım </a:t>
            </a:r>
          </a:p>
          <a:p>
            <a:r>
              <a:rPr lang="tr-TR" dirty="0">
                <a:latin typeface="Times New Roman" panose="02020603050405020304" pitchFamily="18" charset="0"/>
                <a:cs typeface="Times New Roman" panose="02020603050405020304" pitchFamily="18" charset="0"/>
              </a:rPr>
              <a:t>Liman </a:t>
            </a:r>
          </a:p>
          <a:p>
            <a:r>
              <a:rPr lang="tr-TR" dirty="0">
                <a:latin typeface="Times New Roman" panose="02020603050405020304" pitchFamily="18" charset="0"/>
                <a:cs typeface="Times New Roman" panose="02020603050405020304" pitchFamily="18" charset="0"/>
              </a:rPr>
              <a:t>Mavna (Yük taşımaya yarayan </a:t>
            </a:r>
            <a:r>
              <a:rPr lang="tr-TR" dirty="0" err="1">
                <a:latin typeface="Times New Roman" panose="02020603050405020304" pitchFamily="18" charset="0"/>
                <a:cs typeface="Times New Roman" panose="02020603050405020304" pitchFamily="18" charset="0"/>
              </a:rPr>
              <a:t>güvertesiz</a:t>
            </a:r>
            <a:r>
              <a:rPr lang="tr-TR" dirty="0">
                <a:latin typeface="Times New Roman" panose="02020603050405020304" pitchFamily="18" charset="0"/>
                <a:cs typeface="Times New Roman" panose="02020603050405020304" pitchFamily="18" charset="0"/>
              </a:rPr>
              <a:t> tekne)</a:t>
            </a:r>
          </a:p>
          <a:p>
            <a:pPr marL="0" indent="0">
              <a:buNone/>
            </a:pPr>
            <a:r>
              <a:rPr lang="tr-TR" dirty="0">
                <a:latin typeface="Times New Roman" panose="02020603050405020304" pitchFamily="18" charset="0"/>
                <a:cs typeface="Times New Roman" panose="02020603050405020304" pitchFamily="18" charset="0"/>
              </a:rPr>
              <a:t>Limana yanaşılamadığında önemli, mavna ile gemi hizasına</a:t>
            </a:r>
          </a:p>
          <a:p>
            <a:pPr marL="0" indent="0">
              <a:buNone/>
            </a:pPr>
            <a:r>
              <a:rPr lang="tr-TR" dirty="0">
                <a:latin typeface="Times New Roman" panose="02020603050405020304" pitchFamily="18" charset="0"/>
                <a:cs typeface="Times New Roman" panose="02020603050405020304" pitchFamily="18" charset="0"/>
              </a:rPr>
              <a:t>götürülecek. </a:t>
            </a:r>
          </a:p>
          <a:p>
            <a:endParaRPr lang="tr-TR" dirty="0"/>
          </a:p>
        </p:txBody>
      </p:sp>
      <p:pic>
        <p:nvPicPr>
          <p:cNvPr id="4" name="Resim 3" descr="açık hava, su, tezgah, sahil içeren bir resim&#10;&#10;Açıklama otomatik olarak oluşturuldu">
            <a:extLst>
              <a:ext uri="{FF2B5EF4-FFF2-40B4-BE49-F238E27FC236}">
                <a16:creationId xmlns:a16="http://schemas.microsoft.com/office/drawing/2014/main" id="{9172BD1A-D521-9741-83E6-5113384BFCEE}"/>
              </a:ext>
            </a:extLst>
          </p:cNvPr>
          <p:cNvPicPr>
            <a:picLocks noChangeAspect="1"/>
          </p:cNvPicPr>
          <p:nvPr/>
        </p:nvPicPr>
        <p:blipFill>
          <a:blip r:embed="rId2"/>
          <a:stretch>
            <a:fillRect/>
          </a:stretch>
        </p:blipFill>
        <p:spPr>
          <a:xfrm>
            <a:off x="8362901" y="1060057"/>
            <a:ext cx="3105081" cy="1911350"/>
          </a:xfrm>
          <a:prstGeom prst="rect">
            <a:avLst/>
          </a:prstGeom>
        </p:spPr>
      </p:pic>
      <p:pic>
        <p:nvPicPr>
          <p:cNvPr id="5" name="Resim 4" descr="su, vapur, açık hava, liman içeren bir resim&#10;&#10;Açıklama otomatik olarak oluşturuldu">
            <a:extLst>
              <a:ext uri="{FF2B5EF4-FFF2-40B4-BE49-F238E27FC236}">
                <a16:creationId xmlns:a16="http://schemas.microsoft.com/office/drawing/2014/main" id="{CEB11806-F4AB-CB4D-A182-490014D1D5DE}"/>
              </a:ext>
            </a:extLst>
          </p:cNvPr>
          <p:cNvPicPr>
            <a:picLocks noChangeAspect="1"/>
          </p:cNvPicPr>
          <p:nvPr/>
        </p:nvPicPr>
        <p:blipFill>
          <a:blip r:embed="rId3"/>
          <a:stretch>
            <a:fillRect/>
          </a:stretch>
        </p:blipFill>
        <p:spPr>
          <a:xfrm>
            <a:off x="8591469" y="3429000"/>
            <a:ext cx="2647947" cy="1172348"/>
          </a:xfrm>
          <a:prstGeom prst="rect">
            <a:avLst/>
          </a:prstGeom>
        </p:spPr>
      </p:pic>
      <p:pic>
        <p:nvPicPr>
          <p:cNvPr id="6" name="Resim 5" descr="su, vapur, açık hava, nehir içeren bir resim&#10;&#10;Açıklama otomatik olarak oluşturuldu">
            <a:extLst>
              <a:ext uri="{FF2B5EF4-FFF2-40B4-BE49-F238E27FC236}">
                <a16:creationId xmlns:a16="http://schemas.microsoft.com/office/drawing/2014/main" id="{29C0A5F7-A444-2C41-BCF4-38C73F66611E}"/>
              </a:ext>
            </a:extLst>
          </p:cNvPr>
          <p:cNvPicPr>
            <a:picLocks noChangeAspect="1"/>
          </p:cNvPicPr>
          <p:nvPr/>
        </p:nvPicPr>
        <p:blipFill>
          <a:blip r:embed="rId4"/>
          <a:stretch>
            <a:fillRect/>
          </a:stretch>
        </p:blipFill>
        <p:spPr>
          <a:xfrm>
            <a:off x="4554843" y="4291351"/>
            <a:ext cx="3082314" cy="1990730"/>
          </a:xfrm>
          <a:prstGeom prst="rect">
            <a:avLst/>
          </a:prstGeom>
        </p:spPr>
      </p:pic>
    </p:spTree>
    <p:extLst>
      <p:ext uri="{BB962C8B-B14F-4D97-AF65-F5344CB8AC3E}">
        <p14:creationId xmlns:p14="http://schemas.microsoft.com/office/powerpoint/2010/main" val="1544139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01B4064-B443-B74B-9EB8-95FC39B32CC6}"/>
              </a:ext>
            </a:extLst>
          </p:cNvPr>
          <p:cNvSpPr>
            <a:spLocks noGrp="1"/>
          </p:cNvSpPr>
          <p:nvPr>
            <p:ph idx="1"/>
          </p:nvPr>
        </p:nvSpPr>
        <p:spPr>
          <a:xfrm>
            <a:off x="1451579" y="2015732"/>
            <a:ext cx="4053109" cy="3525532"/>
          </a:xfrm>
        </p:spPr>
        <p:txBody>
          <a:bodyPr/>
          <a:lstStyle/>
          <a:p>
            <a:pPr algn="just"/>
            <a:r>
              <a:rPr lang="tr-TR" dirty="0">
                <a:latin typeface="Times New Roman" panose="02020603050405020304" pitchFamily="18" charset="0"/>
                <a:cs typeface="Times New Roman" panose="02020603050405020304" pitchFamily="18" charset="0"/>
              </a:rPr>
              <a:t>Konteyner: Genellikle deniz ürünleri, et, taze sebze gibi çabuk bozulabilecek mallardan, tahıl, kahve vb.ye değin birçok değişik malı ülkeden ülkeye ya da kentten kente taşımada kullanılan, çelik, alüminyum vb.den yapılmış, kilitlenip mühürlenebilen kapakla donatılmış büyük kap.</a:t>
            </a:r>
          </a:p>
          <a:p>
            <a:endParaRPr lang="tr-TR" dirty="0"/>
          </a:p>
        </p:txBody>
      </p:sp>
      <p:pic>
        <p:nvPicPr>
          <p:cNvPr id="6" name="Resim 5" descr="açık hava, kap, bina, geniş içeren bir resim&#10;&#10;Açıklama otomatik olarak oluşturuldu">
            <a:extLst>
              <a:ext uri="{FF2B5EF4-FFF2-40B4-BE49-F238E27FC236}">
                <a16:creationId xmlns:a16="http://schemas.microsoft.com/office/drawing/2014/main" id="{F9BE58C4-D061-BF4C-B93C-7B81E2C21D72}"/>
              </a:ext>
            </a:extLst>
          </p:cNvPr>
          <p:cNvPicPr>
            <a:picLocks noChangeAspect="1"/>
          </p:cNvPicPr>
          <p:nvPr/>
        </p:nvPicPr>
        <p:blipFill>
          <a:blip r:embed="rId2"/>
          <a:stretch>
            <a:fillRect/>
          </a:stretch>
        </p:blipFill>
        <p:spPr>
          <a:xfrm>
            <a:off x="6850664" y="2462022"/>
            <a:ext cx="3889757" cy="2917317"/>
          </a:xfrm>
          <a:prstGeom prst="rect">
            <a:avLst/>
          </a:prstGeom>
        </p:spPr>
      </p:pic>
    </p:spTree>
    <p:extLst>
      <p:ext uri="{BB962C8B-B14F-4D97-AF65-F5344CB8AC3E}">
        <p14:creationId xmlns:p14="http://schemas.microsoft.com/office/powerpoint/2010/main" val="3150090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F2A17D-A874-B44F-9A64-629598264379}"/>
              </a:ext>
            </a:extLst>
          </p:cNvPr>
          <p:cNvSpPr>
            <a:spLocks noGrp="1"/>
          </p:cNvSpPr>
          <p:nvPr>
            <p:ph type="title"/>
          </p:nvPr>
        </p:nvSpPr>
        <p:spPr>
          <a:xfrm>
            <a:off x="1689323" y="867037"/>
            <a:ext cx="9603275" cy="1049235"/>
          </a:xfrm>
        </p:spPr>
        <p:txBody>
          <a:bodyPr/>
          <a:lstStyle/>
          <a:p>
            <a:r>
              <a:rPr lang="tr-TR" dirty="0">
                <a:latin typeface="Times New Roman" panose="02020603050405020304" pitchFamily="18" charset="0"/>
                <a:cs typeface="Times New Roman" panose="02020603050405020304" pitchFamily="18" charset="0"/>
              </a:rPr>
              <a:t>FAS (Gemi Doğrultusunda Masrafsız Teslim)</a:t>
            </a:r>
          </a:p>
        </p:txBody>
      </p:sp>
      <p:sp>
        <p:nvSpPr>
          <p:cNvPr id="3" name="İçerik Yer Tutucusu 2">
            <a:extLst>
              <a:ext uri="{FF2B5EF4-FFF2-40B4-BE49-F238E27FC236}">
                <a16:creationId xmlns:a16="http://schemas.microsoft.com/office/drawing/2014/main" id="{DC9CF0BE-7497-3D45-BEEF-35A3F0C3614A}"/>
              </a:ext>
            </a:extLst>
          </p:cNvPr>
          <p:cNvSpPr>
            <a:spLocks noGrp="1"/>
          </p:cNvSpPr>
          <p:nvPr>
            <p:ph idx="1"/>
          </p:nvPr>
        </p:nvSpPr>
        <p:spPr/>
        <p:txBody>
          <a:bodyPr/>
          <a:lstStyle/>
          <a:p>
            <a:pPr marL="0" indent="0" algn="just">
              <a:lnSpc>
                <a:spcPct val="110000"/>
              </a:lnSpc>
              <a:buNone/>
            </a:pPr>
            <a:r>
              <a:rPr lang="tr-TR" dirty="0">
                <a:latin typeface="Times New Roman" panose="02020603050405020304" pitchFamily="18" charset="0"/>
                <a:cs typeface="Times New Roman" panose="02020603050405020304" pitchFamily="18" charset="0"/>
              </a:rPr>
              <a:t>Malların yükleme limanında yahut geminin doğrultusunda (bir mavnada yahut rıhtımda) bırakılarak teslim yahut tedarik edilmesi. Yarar ve hasar teslimde geçecek. </a:t>
            </a:r>
          </a:p>
          <a:p>
            <a:pPr marL="0" indent="0" algn="just">
              <a:lnSpc>
                <a:spcPct val="110000"/>
              </a:lnSpc>
              <a:buNone/>
            </a:pPr>
            <a:r>
              <a:rPr lang="tr-TR" dirty="0">
                <a:latin typeface="Times New Roman" panose="02020603050405020304" pitchFamily="18" charset="0"/>
                <a:cs typeface="Times New Roman" panose="02020603050405020304" pitchFamily="18" charset="0"/>
              </a:rPr>
              <a:t>Tedarik edilmesi, zincirleme satışta gündeme gelir. Zincirleme Satış Nedir? </a:t>
            </a:r>
          </a:p>
          <a:p>
            <a:pPr marL="0" indent="0" algn="just">
              <a:lnSpc>
                <a:spcPct val="110000"/>
              </a:lnSpc>
              <a:buNone/>
            </a:pPr>
            <a:r>
              <a:rPr lang="tr-TR" dirty="0">
                <a:latin typeface="Times New Roman" panose="02020603050405020304" pitchFamily="18" charset="0"/>
                <a:cs typeface="Times New Roman" panose="02020603050405020304" pitchFamily="18" charset="0"/>
              </a:rPr>
              <a:t>Mal </a:t>
            </a:r>
            <a:r>
              <a:rPr lang="tr-TR" dirty="0" err="1">
                <a:latin typeface="Times New Roman" panose="02020603050405020304" pitchFamily="18" charset="0"/>
                <a:cs typeface="Times New Roman" panose="02020603050405020304" pitchFamily="18" charset="0"/>
              </a:rPr>
              <a:t>konteynerda</a:t>
            </a:r>
            <a:r>
              <a:rPr lang="tr-TR" dirty="0">
                <a:latin typeface="Times New Roman" panose="02020603050405020304" pitchFamily="18" charset="0"/>
                <a:cs typeface="Times New Roman" panose="02020603050405020304" pitchFamily="18" charset="0"/>
              </a:rPr>
              <a:t> ise terminalde teslim edilmesi gerekli. FCA terimi kullanılmalı.</a:t>
            </a:r>
          </a:p>
          <a:p>
            <a:endParaRPr lang="tr-TR" dirty="0"/>
          </a:p>
        </p:txBody>
      </p:sp>
    </p:spTree>
    <p:extLst>
      <p:ext uri="{BB962C8B-B14F-4D97-AF65-F5344CB8AC3E}">
        <p14:creationId xmlns:p14="http://schemas.microsoft.com/office/powerpoint/2010/main" val="2428895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7A100D-9DAD-3440-85A0-9F010630DDB0}"/>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FAS Tarafların Borçları</a:t>
            </a:r>
          </a:p>
        </p:txBody>
      </p:sp>
      <p:sp>
        <p:nvSpPr>
          <p:cNvPr id="3" name="İçerik Yer Tutucusu 2">
            <a:extLst>
              <a:ext uri="{FF2B5EF4-FFF2-40B4-BE49-F238E27FC236}">
                <a16:creationId xmlns:a16="http://schemas.microsoft.com/office/drawing/2014/main" id="{E9D8DB53-3A19-AF49-B402-5048962477DD}"/>
              </a:ext>
            </a:extLst>
          </p:cNvPr>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Taşıma Sözleşmesi: Satıcı yapmakla yükümlü değil. Teamül varsa ve aksi yönde talimat yoksa yapabilir. Yaptığı takdirde masrafları alıcıya ait! Şu halde taşıma sözleşmesi yapmak alıcının yükümlülüğü.</a:t>
            </a:r>
          </a:p>
          <a:p>
            <a:pPr algn="just"/>
            <a:r>
              <a:rPr lang="tr-TR" dirty="0">
                <a:latin typeface="Times New Roman" panose="02020603050405020304" pitchFamily="18" charset="0"/>
                <a:cs typeface="Times New Roman" panose="02020603050405020304" pitchFamily="18" charset="0"/>
              </a:rPr>
              <a:t>Sigorta Sözleşmesi: Satıcı yapmakla yükümlü değil. Alıcı yaptırmak isterse gerekli bilgileri sağlamalı.</a:t>
            </a:r>
          </a:p>
          <a:p>
            <a:pPr algn="just"/>
            <a:r>
              <a:rPr lang="tr-TR" dirty="0">
                <a:latin typeface="Times New Roman" panose="02020603050405020304" pitchFamily="18" charset="0"/>
                <a:cs typeface="Times New Roman" panose="02020603050405020304" pitchFamily="18" charset="0"/>
              </a:rPr>
              <a:t>Teslim: Yükleme yeri, noktası. Yükleme limanında yükleme noktasında, alıcının seçtiği geminin doğrultusunda! Yükleme yeri gösterilmezse satıcı kendine uygun olanı seçebilir. Alıcı da teslim almakla yükümlü. </a:t>
            </a:r>
          </a:p>
          <a:p>
            <a:endParaRPr lang="tr-TR" dirty="0"/>
          </a:p>
        </p:txBody>
      </p:sp>
    </p:spTree>
    <p:extLst>
      <p:ext uri="{BB962C8B-B14F-4D97-AF65-F5344CB8AC3E}">
        <p14:creationId xmlns:p14="http://schemas.microsoft.com/office/powerpoint/2010/main" val="3506795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14C589-ED01-004A-9894-01F9CB7EB4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FAS Tarafların Borçları</a:t>
            </a:r>
            <a:endParaRPr lang="tr-TR" dirty="0"/>
          </a:p>
        </p:txBody>
      </p:sp>
      <p:sp>
        <p:nvSpPr>
          <p:cNvPr id="3" name="İçerik Yer Tutucusu 2">
            <a:extLst>
              <a:ext uri="{FF2B5EF4-FFF2-40B4-BE49-F238E27FC236}">
                <a16:creationId xmlns:a16="http://schemas.microsoft.com/office/drawing/2014/main" id="{893D663D-A4DD-7F4B-876A-16FA7C7B0FAB}"/>
              </a:ext>
            </a:extLst>
          </p:cNvPr>
          <p:cNvSpPr>
            <a:spLocks noGrp="1"/>
          </p:cNvSpPr>
          <p:nvPr>
            <p:ph idx="1"/>
          </p:nvPr>
        </p:nvSpPr>
        <p:spPr/>
        <p:txBody>
          <a:bodyPr>
            <a:normAutofit fontScale="77500" lnSpcReduction="20000"/>
          </a:bodyPr>
          <a:lstStyle/>
          <a:p>
            <a:pPr algn="just"/>
            <a:r>
              <a:rPr lang="tr-TR" dirty="0">
                <a:latin typeface="Times New Roman" panose="02020603050405020304" pitchFamily="18" charset="0"/>
                <a:cs typeface="Times New Roman" panose="02020603050405020304" pitchFamily="18" charset="0"/>
              </a:rPr>
              <a:t>Hasarın Geçişi: Teslim edildiği ana kadar tüm zıya ve hasar satıcıya ait.</a:t>
            </a:r>
          </a:p>
          <a:p>
            <a:pPr marL="0" indent="0" algn="just">
              <a:buNone/>
            </a:pPr>
            <a:r>
              <a:rPr lang="tr-TR" dirty="0">
                <a:latin typeface="Times New Roman" panose="02020603050405020304" pitchFamily="18" charset="0"/>
                <a:cs typeface="Times New Roman" panose="02020603050405020304" pitchFamily="18" charset="0"/>
              </a:rPr>
              <a:t>   Gemi adı, yükleme noktası, yükleme tarihi ihbar edilmezse, gemi gelmezse, malları almazsa </a:t>
            </a:r>
            <a:r>
              <a:rPr lang="tr-TR" dirty="0" err="1">
                <a:latin typeface="Times New Roman" panose="02020603050405020304" pitchFamily="18" charset="0"/>
                <a:cs typeface="Times New Roman" panose="02020603050405020304" pitchFamily="18" charset="0"/>
              </a:rPr>
              <a:t>vb</a:t>
            </a:r>
            <a:r>
              <a:rPr lang="tr-TR" dirty="0">
                <a:latin typeface="Times New Roman" panose="02020603050405020304" pitchFamily="18" charset="0"/>
                <a:cs typeface="Times New Roman" panose="02020603050405020304" pitchFamily="18" charset="0"/>
              </a:rPr>
              <a:t> hallerde alıcıda hasar artık. </a:t>
            </a:r>
            <a:r>
              <a:rPr lang="tr-TR" dirty="0" err="1">
                <a:latin typeface="Times New Roman" panose="02020603050405020304" pitchFamily="18" charset="0"/>
                <a:cs typeface="Times New Roman" panose="02020603050405020304" pitchFamily="18" charset="0"/>
              </a:rPr>
              <a:t>Ferdileştirilmiş</a:t>
            </a:r>
            <a:r>
              <a:rPr lang="tr-TR" dirty="0">
                <a:latin typeface="Times New Roman" panose="02020603050405020304" pitchFamily="18" charset="0"/>
                <a:cs typeface="Times New Roman" panose="02020603050405020304" pitchFamily="18" charset="0"/>
              </a:rPr>
              <a:t> olmalı mallar! </a:t>
            </a:r>
          </a:p>
          <a:p>
            <a:pPr algn="just"/>
            <a:r>
              <a:rPr lang="tr-TR" dirty="0">
                <a:latin typeface="Times New Roman" panose="02020603050405020304" pitchFamily="18" charset="0"/>
                <a:cs typeface="Times New Roman" panose="02020603050405020304" pitchFamily="18" charset="0"/>
              </a:rPr>
              <a:t>Masrafların Durumu: Teslim edildiği ana kadar satıcıya ait.</a:t>
            </a:r>
          </a:p>
          <a:p>
            <a:pPr marL="0" indent="0" algn="just">
              <a:buNone/>
            </a:pPr>
            <a:r>
              <a:rPr lang="tr-TR" dirty="0">
                <a:latin typeface="Times New Roman" panose="02020603050405020304" pitchFamily="18" charset="0"/>
                <a:cs typeface="Times New Roman" panose="02020603050405020304" pitchFamily="18" charset="0"/>
              </a:rPr>
              <a:t>   İhracata dair izin, gümrük işlemi </a:t>
            </a:r>
            <a:r>
              <a:rPr lang="tr-TR" dirty="0" err="1">
                <a:latin typeface="Times New Roman" panose="02020603050405020304" pitchFamily="18" charset="0"/>
                <a:cs typeface="Times New Roman" panose="02020603050405020304" pitchFamily="18" charset="0"/>
              </a:rPr>
              <a:t>vs</a:t>
            </a:r>
            <a:r>
              <a:rPr lang="tr-TR" dirty="0">
                <a:latin typeface="Times New Roman" panose="02020603050405020304" pitchFamily="18" charset="0"/>
                <a:cs typeface="Times New Roman" panose="02020603050405020304" pitchFamily="18" charset="0"/>
              </a:rPr>
              <a:t>: Satıcıda. Transit geçiş izni, ithalat izni, gümrük işlemleri </a:t>
            </a:r>
            <a:r>
              <a:rPr lang="tr-TR" dirty="0" err="1">
                <a:latin typeface="Times New Roman" panose="02020603050405020304" pitchFamily="18" charset="0"/>
                <a:cs typeface="Times New Roman" panose="02020603050405020304" pitchFamily="18" charset="0"/>
              </a:rPr>
              <a:t>vs</a:t>
            </a:r>
            <a:r>
              <a:rPr lang="tr-TR" dirty="0">
                <a:latin typeface="Times New Roman" panose="02020603050405020304" pitchFamily="18" charset="0"/>
                <a:cs typeface="Times New Roman" panose="02020603050405020304" pitchFamily="18" charset="0"/>
              </a:rPr>
              <a:t>: Alıcıda</a:t>
            </a:r>
          </a:p>
          <a:p>
            <a:pPr algn="just"/>
            <a:r>
              <a:rPr lang="tr-TR" dirty="0">
                <a:latin typeface="Times New Roman" panose="02020603050405020304" pitchFamily="18" charset="0"/>
                <a:cs typeface="Times New Roman" panose="02020603050405020304" pitchFamily="18" charset="0"/>
              </a:rPr>
              <a:t>İhbarlar: Satıcı malları teslim ettiği, geminin teslim almadığı. Alıcı gemiyi, yükleme limanını vb.</a:t>
            </a:r>
          </a:p>
          <a:p>
            <a:pPr algn="just"/>
            <a:r>
              <a:rPr lang="tr-TR" dirty="0">
                <a:latin typeface="Times New Roman" panose="02020603050405020304" pitchFamily="18" charset="0"/>
                <a:cs typeface="Times New Roman" panose="02020603050405020304" pitchFamily="18" charset="0"/>
              </a:rPr>
              <a:t>Teslim Belgesi-Tesellüm Kanıtı: Taşıma belgesi istenirse alıcıya yardımda bulunma.</a:t>
            </a:r>
          </a:p>
          <a:p>
            <a:pPr algn="just"/>
            <a:r>
              <a:rPr lang="tr-TR" dirty="0">
                <a:latin typeface="Times New Roman" panose="02020603050405020304" pitchFamily="18" charset="0"/>
                <a:cs typeface="Times New Roman" panose="02020603050405020304" pitchFamily="18" charset="0"/>
              </a:rPr>
              <a:t>Kontrol-Ambalajlama-İşaretleme Muayene: Satıcı. Ambalajla teslim edilmesi uluslararası teamül! </a:t>
            </a:r>
            <a:r>
              <a:rPr lang="tr-TR" dirty="0" err="1">
                <a:latin typeface="Times New Roman" panose="02020603050405020304" pitchFamily="18" charset="0"/>
                <a:cs typeface="Times New Roman" panose="02020603050405020304" pitchFamily="18" charset="0"/>
              </a:rPr>
              <a:t>Mutad</a:t>
            </a:r>
            <a:r>
              <a:rPr lang="tr-TR" dirty="0">
                <a:latin typeface="Times New Roman" panose="02020603050405020304" pitchFamily="18" charset="0"/>
                <a:cs typeface="Times New Roman" panose="02020603050405020304" pitchFamily="18" charset="0"/>
              </a:rPr>
              <a:t> değilse ambalajsız.  </a:t>
            </a:r>
          </a:p>
          <a:p>
            <a:pPr algn="just"/>
            <a:r>
              <a:rPr lang="tr-TR" dirty="0">
                <a:latin typeface="Times New Roman" panose="02020603050405020304" pitchFamily="18" charset="0"/>
                <a:cs typeface="Times New Roman" panose="02020603050405020304" pitchFamily="18" charset="0"/>
              </a:rPr>
              <a:t>Bilgi Sağlama Yardımı ve İlgili Masraflar: Satıcı.</a:t>
            </a:r>
          </a:p>
          <a:p>
            <a:endParaRPr lang="tr-TR" dirty="0"/>
          </a:p>
        </p:txBody>
      </p:sp>
    </p:spTree>
    <p:extLst>
      <p:ext uri="{BB962C8B-B14F-4D97-AF65-F5344CB8AC3E}">
        <p14:creationId xmlns:p14="http://schemas.microsoft.com/office/powerpoint/2010/main" val="3561729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3A5648-7A78-8942-8BF4-5E5AE69B3382}"/>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FOB (Gemide Masrafsız Teslim)</a:t>
            </a:r>
          </a:p>
        </p:txBody>
      </p:sp>
      <p:sp>
        <p:nvSpPr>
          <p:cNvPr id="3" name="İçerik Yer Tutucusu 2">
            <a:extLst>
              <a:ext uri="{FF2B5EF4-FFF2-40B4-BE49-F238E27FC236}">
                <a16:creationId xmlns:a16="http://schemas.microsoft.com/office/drawing/2014/main" id="{A4160D97-B6F7-534E-ACA1-7092C16CEC9E}"/>
              </a:ext>
            </a:extLst>
          </p:cNvPr>
          <p:cNvSpPr>
            <a:spLocks noGrp="1"/>
          </p:cNvSpPr>
          <p:nvPr>
            <p:ph idx="1"/>
          </p:nvPr>
        </p:nvSpPr>
        <p:spPr/>
        <p:txBody>
          <a:bodyPr/>
          <a:lstStyle/>
          <a:p>
            <a:pPr algn="just">
              <a:lnSpc>
                <a:spcPct val="100000"/>
              </a:lnSpc>
            </a:pPr>
            <a:r>
              <a:rPr lang="tr-TR" dirty="0">
                <a:latin typeface="Times New Roman" panose="02020603050405020304" pitchFamily="18" charset="0"/>
                <a:cs typeface="Times New Roman" panose="02020603050405020304" pitchFamily="18" charset="0"/>
              </a:rPr>
              <a:t>Deniz aşırı satışlarda en sık tercih edilen </a:t>
            </a:r>
            <a:r>
              <a:rPr lang="tr-TR" dirty="0" err="1">
                <a:latin typeface="Times New Roman" panose="02020603050405020304" pitchFamily="18" charset="0"/>
                <a:cs typeface="Times New Roman" panose="02020603050405020304" pitchFamily="18" charset="0"/>
              </a:rPr>
              <a:t>INCOTERMS’lerden</a:t>
            </a:r>
            <a:r>
              <a:rPr lang="tr-TR" dirty="0">
                <a:latin typeface="Times New Roman" panose="02020603050405020304" pitchFamily="18" charset="0"/>
                <a:cs typeface="Times New Roman" panose="02020603050405020304" pitchFamily="18" charset="0"/>
              </a:rPr>
              <a:t>.</a:t>
            </a:r>
          </a:p>
          <a:p>
            <a:pPr algn="just">
              <a:lnSpc>
                <a:spcPct val="100000"/>
              </a:lnSpc>
            </a:pPr>
            <a:r>
              <a:rPr lang="tr-TR" dirty="0">
                <a:latin typeface="Times New Roman" panose="02020603050405020304" pitchFamily="18" charset="0"/>
                <a:cs typeface="Times New Roman" panose="02020603050405020304" pitchFamily="18" charset="0"/>
              </a:rPr>
              <a:t>Kombine taşıma, konteyner, </a:t>
            </a:r>
            <a:r>
              <a:rPr lang="tr-TR" dirty="0" err="1">
                <a:latin typeface="Times New Roman" panose="02020603050405020304" pitchFamily="18" charset="0"/>
                <a:cs typeface="Times New Roman" panose="02020603050405020304" pitchFamily="18" charset="0"/>
              </a:rPr>
              <a:t>ro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ro</a:t>
            </a:r>
            <a:r>
              <a:rPr lang="tr-TR" dirty="0">
                <a:latin typeface="Times New Roman" panose="02020603050405020304" pitchFamily="18" charset="0"/>
                <a:cs typeface="Times New Roman" panose="02020603050405020304" pitchFamily="18" charset="0"/>
              </a:rPr>
              <a:t> taşımaları ile önemi azalmış. Deniz dışında da kullanılıyor. </a:t>
            </a:r>
          </a:p>
          <a:p>
            <a:pPr algn="just">
              <a:lnSpc>
                <a:spcPct val="100000"/>
              </a:lnSpc>
            </a:pPr>
            <a:r>
              <a:rPr lang="tr-TR" dirty="0">
                <a:latin typeface="Times New Roman" panose="02020603050405020304" pitchFamily="18" charset="0"/>
                <a:cs typeface="Times New Roman" panose="02020603050405020304" pitchFamily="18" charset="0"/>
              </a:rPr>
              <a:t>Yüklemede satış sözleşmeleri</a:t>
            </a:r>
          </a:p>
          <a:p>
            <a:pPr algn="just">
              <a:lnSpc>
                <a:spcPct val="100000"/>
              </a:lnSpc>
            </a:pPr>
            <a:r>
              <a:rPr lang="tr-TR" dirty="0">
                <a:latin typeface="Times New Roman" panose="02020603050405020304" pitchFamily="18" charset="0"/>
                <a:cs typeface="Times New Roman" panose="02020603050405020304" pitchFamily="18" charset="0"/>
              </a:rPr>
              <a:t>Yükleme limanında yahut noktasında, alıcının seçtiği gemide teslim etme yükümlülüğü var.</a:t>
            </a:r>
          </a:p>
          <a:p>
            <a:pPr algn="just">
              <a:lnSpc>
                <a:spcPct val="100000"/>
              </a:lnSpc>
            </a:pPr>
            <a:r>
              <a:rPr lang="tr-TR" dirty="0">
                <a:latin typeface="Times New Roman" panose="02020603050405020304" pitchFamily="18" charset="0"/>
                <a:cs typeface="Times New Roman" panose="02020603050405020304" pitchFamily="18" charset="0"/>
              </a:rPr>
              <a:t>Gemide teslim veya gönderilmek üzere tedarik etmek.</a:t>
            </a:r>
          </a:p>
          <a:p>
            <a:pPr algn="just">
              <a:lnSpc>
                <a:spcPct val="100000"/>
              </a:lnSpc>
            </a:pPr>
            <a:r>
              <a:rPr lang="tr-TR" dirty="0" err="1">
                <a:latin typeface="Times New Roman" panose="02020603050405020304" pitchFamily="18" charset="0"/>
                <a:cs typeface="Times New Roman" panose="02020603050405020304" pitchFamily="18" charset="0"/>
              </a:rPr>
              <a:t>Konteynerdakiler</a:t>
            </a:r>
            <a:r>
              <a:rPr lang="tr-TR" dirty="0">
                <a:latin typeface="Times New Roman" panose="02020603050405020304" pitchFamily="18" charset="0"/>
                <a:cs typeface="Times New Roman" panose="02020603050405020304" pitchFamily="18" charset="0"/>
              </a:rPr>
              <a:t> terminalde teslime uygun. </a:t>
            </a:r>
          </a:p>
          <a:p>
            <a:endParaRPr lang="tr-TR" dirty="0"/>
          </a:p>
        </p:txBody>
      </p:sp>
    </p:spTree>
    <p:extLst>
      <p:ext uri="{BB962C8B-B14F-4D97-AF65-F5344CB8AC3E}">
        <p14:creationId xmlns:p14="http://schemas.microsoft.com/office/powerpoint/2010/main" val="3848046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89CD2D-4C9B-994E-A9FF-5CFA7904591F}"/>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FOB Tarafların Borçları</a:t>
            </a:r>
          </a:p>
        </p:txBody>
      </p:sp>
      <p:sp>
        <p:nvSpPr>
          <p:cNvPr id="3" name="İçerik Yer Tutucusu 2">
            <a:extLst>
              <a:ext uri="{FF2B5EF4-FFF2-40B4-BE49-F238E27FC236}">
                <a16:creationId xmlns:a16="http://schemas.microsoft.com/office/drawing/2014/main" id="{11565B5D-0523-2142-8E1D-E1FE035DEBE0}"/>
              </a:ext>
            </a:extLst>
          </p:cNvPr>
          <p:cNvSpPr>
            <a:spLocks noGrp="1"/>
          </p:cNvSpPr>
          <p:nvPr>
            <p:ph idx="1"/>
          </p:nvPr>
        </p:nvSpPr>
        <p:spPr/>
        <p:txBody>
          <a:bodyPr/>
          <a:lstStyle/>
          <a:p>
            <a:pPr algn="just">
              <a:lnSpc>
                <a:spcPct val="110000"/>
              </a:lnSpc>
            </a:pPr>
            <a:r>
              <a:rPr lang="tr-TR" dirty="0">
                <a:latin typeface="Times New Roman" panose="02020603050405020304" pitchFamily="18" charset="0"/>
                <a:cs typeface="Times New Roman" panose="02020603050405020304" pitchFamily="18" charset="0"/>
              </a:rPr>
              <a:t>Taşıma Sözleşmesi: Satıcı yapmakla yükümlü değil. Teamül varsa ve aksi yönde talimat yoksa yapabilir. Yaptığı takdirde masrafları alıcıya ait! Şu halde taşıma sözleşmesi yapmak alıcının yükümlülüğü. Genişletilmiş FOB nedir? Taşıma sözleşmesini satıcının yapacağı kararlaştırıldığı takdirde gündeme gelir, yine de alıcı öder.</a:t>
            </a:r>
          </a:p>
          <a:p>
            <a:pPr algn="just">
              <a:lnSpc>
                <a:spcPct val="110000"/>
              </a:lnSpc>
            </a:pPr>
            <a:r>
              <a:rPr lang="tr-TR" dirty="0">
                <a:latin typeface="Times New Roman" panose="02020603050405020304" pitchFamily="18" charset="0"/>
                <a:cs typeface="Times New Roman" panose="02020603050405020304" pitchFamily="18" charset="0"/>
              </a:rPr>
              <a:t>Sigorta Sözleşmesi: Satıcı yapmakla yükümlü değil. Alıcı yaptırmak isterse gerekli bilgileri sağlamalı.</a:t>
            </a:r>
          </a:p>
          <a:p>
            <a:pPr algn="just">
              <a:lnSpc>
                <a:spcPct val="110000"/>
              </a:lnSpc>
            </a:pPr>
            <a:r>
              <a:rPr lang="tr-TR" dirty="0">
                <a:latin typeface="Times New Roman" panose="02020603050405020304" pitchFamily="18" charset="0"/>
                <a:cs typeface="Times New Roman" panose="02020603050405020304" pitchFamily="18" charset="0"/>
              </a:rPr>
              <a:t>Teslim: Yükleme noktasında yahut gemide yapılacak. </a:t>
            </a:r>
          </a:p>
          <a:p>
            <a:endParaRPr lang="tr-TR" dirty="0"/>
          </a:p>
        </p:txBody>
      </p:sp>
    </p:spTree>
    <p:extLst>
      <p:ext uri="{BB962C8B-B14F-4D97-AF65-F5344CB8AC3E}">
        <p14:creationId xmlns:p14="http://schemas.microsoft.com/office/powerpoint/2010/main" val="2990555012"/>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{296DF0A4-A94C-E343-BB22-F21D446BE864}tf10001119</Template>
  <TotalTime>18</TotalTime>
  <Words>1020</Words>
  <Application>Microsoft Macintosh PowerPoint</Application>
  <PresentationFormat>Geniş ekran</PresentationFormat>
  <Paragraphs>90</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Gill Sans MT</vt:lpstr>
      <vt:lpstr>Times New Roman</vt:lpstr>
      <vt:lpstr>Galeri</vt:lpstr>
      <vt:lpstr>ANKARA ÜNİVERSİTESİ HUKUK FAKÜLTESİ – MİLLETLERARASI SÖZLESMELER ve TİCARET HUKUKU  </vt:lpstr>
      <vt:lpstr>Deniz ve İç Su Taşıma Türlerini Kapsayan Teslim Şekilleri</vt:lpstr>
      <vt:lpstr>Konu ile İlişkili Diğer Çeşitli Kavramlar </vt:lpstr>
      <vt:lpstr>PowerPoint Sunusu</vt:lpstr>
      <vt:lpstr>FAS (Gemi Doğrultusunda Masrafsız Teslim)</vt:lpstr>
      <vt:lpstr>FAS Tarafların Borçları</vt:lpstr>
      <vt:lpstr>FAS Tarafların Borçları</vt:lpstr>
      <vt:lpstr>FOB (Gemide Masrafsız Teslim)</vt:lpstr>
      <vt:lpstr>FOB Tarafların Borçları</vt:lpstr>
      <vt:lpstr>FOB Tarafların Borçları</vt:lpstr>
      <vt:lpstr>CFR (Masraflar ve Navlun Ödenmiş Teslim)</vt:lpstr>
      <vt:lpstr>cfr Tarafların Borçları</vt:lpstr>
      <vt:lpstr>cfr Tarafların Borçları</vt:lpstr>
      <vt:lpstr>CIF (Masraflar, Sigorta ve Navlun Ödenmiş Teslim)</vt:lpstr>
      <vt:lpstr>cIF Tarafların Borçları</vt:lpstr>
      <vt:lpstr>cIF Tarafların Borçları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HUKUK FAKÜLTESİ – MİLLETLERARASI SÖZLESMELER ve TİCARET HUKUKU  </dc:title>
  <dc:creator>Merve Yener</dc:creator>
  <cp:lastModifiedBy>Merve Yener</cp:lastModifiedBy>
  <cp:revision>7</cp:revision>
  <dcterms:created xsi:type="dcterms:W3CDTF">2020-07-06T16:31:40Z</dcterms:created>
  <dcterms:modified xsi:type="dcterms:W3CDTF">2020-07-17T11:51:25Z</dcterms:modified>
</cp:coreProperties>
</file>