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1" r:id="rId28"/>
    <p:sldId id="283" r:id="rId29"/>
    <p:sldId id="284" r:id="rId30"/>
    <p:sldId id="285"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37" autoAdjust="0"/>
    <p:restoredTop sz="94660"/>
  </p:normalViewPr>
  <p:slideViewPr>
    <p:cSldViewPr snapToGrid="0">
      <p:cViewPr varScale="1">
        <p:scale>
          <a:sx n="76" d="100"/>
          <a:sy n="76" d="100"/>
        </p:scale>
        <p:origin x="132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934319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122548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627AD43-A015-4D0D-A1F8-849ED21311A2}"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1945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2289649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0837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81598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1968493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540294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219203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2E646A-1FF4-40F1-86D4-CF16ACF6CEB1}"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327503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1823516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62E646A-1FF4-40F1-86D4-CF16ACF6CEB1}"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4006064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162E646A-1FF4-40F1-86D4-CF16ACF6CEB1}"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912079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E646A-1FF4-40F1-86D4-CF16ACF6CEB1}"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2570718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569727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62E646A-1FF4-40F1-86D4-CF16ACF6CEB1}"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627AD43-A015-4D0D-A1F8-849ED21311A2}" type="slidenum">
              <a:rPr lang="tr-TR" smtClean="0"/>
              <a:pPr/>
              <a:t>‹#›</a:t>
            </a:fld>
            <a:endParaRPr lang="tr-TR"/>
          </a:p>
        </p:txBody>
      </p:sp>
    </p:spTree>
    <p:extLst>
      <p:ext uri="{BB962C8B-B14F-4D97-AF65-F5344CB8AC3E}">
        <p14:creationId xmlns:p14="http://schemas.microsoft.com/office/powerpoint/2010/main" val="1696736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62E646A-1FF4-40F1-86D4-CF16ACF6CEB1}"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E627AD43-A015-4D0D-A1F8-849ED21311A2}" type="slidenum">
              <a:rPr lang="tr-TR" smtClean="0"/>
              <a:pPr/>
              <a:t>‹#›</a:t>
            </a:fld>
            <a:endParaRPr lang="tr-TR"/>
          </a:p>
        </p:txBody>
      </p:sp>
    </p:spTree>
    <p:extLst>
      <p:ext uri="{BB962C8B-B14F-4D97-AF65-F5344CB8AC3E}">
        <p14:creationId xmlns:p14="http://schemas.microsoft.com/office/powerpoint/2010/main" val="512508500"/>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solidFill>
                  <a:srgbClr val="FF0000"/>
                </a:solidFill>
              </a:rPr>
              <a:t>AİLE EĞİTİMİ</a:t>
            </a:r>
          </a:p>
        </p:txBody>
      </p:sp>
      <p:sp>
        <p:nvSpPr>
          <p:cNvPr id="3" name="Alt Başlık 2"/>
          <p:cNvSpPr>
            <a:spLocks noGrp="1"/>
          </p:cNvSpPr>
          <p:nvPr>
            <p:ph type="subTitle" idx="1"/>
          </p:nvPr>
        </p:nvSpPr>
        <p:spPr/>
        <p:txBody>
          <a:bodyPr>
            <a:normAutofit/>
          </a:bodyPr>
          <a:lstStyle/>
          <a:p>
            <a:endParaRPr lang="tr-TR" sz="2000" dirty="0"/>
          </a:p>
        </p:txBody>
      </p:sp>
    </p:spTree>
    <p:extLst>
      <p:ext uri="{BB962C8B-B14F-4D97-AF65-F5344CB8AC3E}">
        <p14:creationId xmlns:p14="http://schemas.microsoft.com/office/powerpoint/2010/main" val="1604590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EGITIM PROGRAMI SONUCUNDA Ulaşılacak</a:t>
            </a:r>
            <a:br>
              <a:rPr lang="tr-TR" dirty="0"/>
            </a:br>
            <a:r>
              <a:rPr lang="tr-TR" dirty="0"/>
              <a:t>HEDEFLERI BELIRLEME</a:t>
            </a:r>
          </a:p>
        </p:txBody>
      </p:sp>
      <p:sp>
        <p:nvSpPr>
          <p:cNvPr id="3" name="İçerik Yer Tutucusu 2"/>
          <p:cNvSpPr>
            <a:spLocks noGrp="1"/>
          </p:cNvSpPr>
          <p:nvPr>
            <p:ph idx="1"/>
          </p:nvPr>
        </p:nvSpPr>
        <p:spPr>
          <a:xfrm>
            <a:off x="581192" y="1800225"/>
            <a:ext cx="7989752" cy="4905375"/>
          </a:xfrm>
        </p:spPr>
        <p:txBody>
          <a:bodyPr>
            <a:normAutofit fontScale="77500" lnSpcReduction="20000"/>
          </a:bodyPr>
          <a:lstStyle/>
          <a:p>
            <a:pPr marL="0" indent="0">
              <a:buNone/>
            </a:pPr>
            <a:r>
              <a:rPr lang="tr-TR" dirty="0"/>
              <a:t>Eğitim programı geliştirmeden önce ulaşılacak hedefleri ve programda yer alacak konuları belirlemek gerekir. Hedeflerin belirlenmesi:</a:t>
            </a:r>
          </a:p>
          <a:p>
            <a:pPr marL="0" indent="0">
              <a:buNone/>
            </a:pPr>
            <a:r>
              <a:rPr lang="tr-TR" dirty="0"/>
              <a:t>-Konuların belirlenmesinde</a:t>
            </a:r>
          </a:p>
          <a:p>
            <a:pPr marL="0" indent="0">
              <a:buNone/>
            </a:pPr>
            <a:r>
              <a:rPr lang="tr-TR" dirty="0"/>
              <a:t>-Öğrenim yaşantılarının seçilmesinde</a:t>
            </a:r>
          </a:p>
          <a:p>
            <a:pPr marL="0" indent="0">
              <a:buNone/>
            </a:pPr>
            <a:r>
              <a:rPr lang="tr-TR" dirty="0"/>
              <a:t>-Öğretimin değerlendirilmesinde eğitimciye rehber olur.</a:t>
            </a:r>
          </a:p>
          <a:p>
            <a:pPr marL="0" indent="0">
              <a:buNone/>
            </a:pPr>
            <a:r>
              <a:rPr lang="tr-TR" dirty="0"/>
              <a:t>Anne- babalara yönelik eğitim programlarının uygulanması sonucunda ulaşılacak 3 değişim alanı bulunmaktadır:</a:t>
            </a:r>
          </a:p>
          <a:p>
            <a:pPr marL="0" indent="0">
              <a:buNone/>
            </a:pPr>
            <a:r>
              <a:rPr lang="tr-TR" b="1" dirty="0">
                <a:solidFill>
                  <a:srgbClr val="FF0000"/>
                </a:solidFill>
              </a:rPr>
              <a:t>Bilgi</a:t>
            </a:r>
            <a:r>
              <a:rPr lang="tr-TR" dirty="0">
                <a:solidFill>
                  <a:srgbClr val="FF0000"/>
                </a:solidFill>
              </a:rPr>
              <a:t>:</a:t>
            </a:r>
            <a:r>
              <a:rPr lang="tr-TR" dirty="0"/>
              <a:t> Anne-babalara çocukların farklı yaşlardaki gelişimsel özellikleri hakkında bilgi vermek</a:t>
            </a:r>
          </a:p>
          <a:p>
            <a:pPr marL="0" indent="0">
              <a:buNone/>
            </a:pPr>
            <a:r>
              <a:rPr lang="tr-TR" dirty="0"/>
              <a:t>	*Beklentilerin gerçekçi olması</a:t>
            </a:r>
          </a:p>
          <a:p>
            <a:pPr marL="0" indent="0">
              <a:buNone/>
            </a:pPr>
            <a:r>
              <a:rPr lang="tr-TR" dirty="0"/>
              <a:t>		*Normal ve normal dışı davranışların ayırt edilebilmesi/uygun tepkilerin verilmesi</a:t>
            </a:r>
          </a:p>
          <a:p>
            <a:pPr marL="0" indent="0">
              <a:buNone/>
            </a:pPr>
            <a:r>
              <a:rPr lang="tr-TR" dirty="0"/>
              <a:t>			*Yeterlilik ve yetersizliklerin farkına varılması</a:t>
            </a:r>
          </a:p>
          <a:p>
            <a:pPr marL="0" indent="0">
              <a:buNone/>
            </a:pPr>
            <a:r>
              <a:rPr lang="tr-TR" b="1" dirty="0">
                <a:solidFill>
                  <a:srgbClr val="FF0000"/>
                </a:solidFill>
              </a:rPr>
              <a:t>Beceri:</a:t>
            </a:r>
            <a:r>
              <a:rPr lang="tr-TR" b="1" dirty="0"/>
              <a:t> </a:t>
            </a:r>
            <a:r>
              <a:rPr lang="tr-TR" dirty="0"/>
              <a:t>Anne-babalara iletişim, çatışma, problem çözme vb. becerilerin kazandırılması</a:t>
            </a:r>
          </a:p>
          <a:p>
            <a:pPr marL="0" indent="0">
              <a:buNone/>
            </a:pPr>
            <a:r>
              <a:rPr lang="tr-TR" dirty="0"/>
              <a:t>	*Bilgilerin uygulanması ve tekrar edilmesi</a:t>
            </a:r>
          </a:p>
          <a:p>
            <a:pPr marL="0" indent="0">
              <a:buNone/>
            </a:pPr>
            <a:r>
              <a:rPr lang="tr-TR" b="1" dirty="0">
                <a:solidFill>
                  <a:srgbClr val="FF0000"/>
                </a:solidFill>
              </a:rPr>
              <a:t>Tutum:</a:t>
            </a:r>
            <a:r>
              <a:rPr lang="tr-TR" dirty="0"/>
              <a:t> Anne-babaların ebeveynlikle ilgili bilgileri, düşünceleri ve inançlarını olumlu davranışlara dönüştürerek, sürekliliğini sağlamak</a:t>
            </a:r>
          </a:p>
          <a:p>
            <a:pPr marL="0" indent="0">
              <a:buNone/>
            </a:pPr>
            <a:r>
              <a:rPr lang="tr-TR" dirty="0"/>
              <a:t>	*Anne-babaların tutumlarını değerlendirmeleri</a:t>
            </a:r>
          </a:p>
          <a:p>
            <a:pPr marL="0" indent="0">
              <a:buNone/>
            </a:pPr>
            <a:r>
              <a:rPr lang="tr-TR" dirty="0"/>
              <a:t>	*Aile uyumunu bozan, çatışma yaratan düşüncelerini fark etmeleri ve değiştirmelerine yardımcı olmak</a:t>
            </a:r>
          </a:p>
        </p:txBody>
      </p:sp>
    </p:spTree>
    <p:extLst>
      <p:ext uri="{BB962C8B-B14F-4D97-AF65-F5344CB8AC3E}">
        <p14:creationId xmlns:p14="http://schemas.microsoft.com/office/powerpoint/2010/main" val="3618635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2009775"/>
            <a:ext cx="7989752" cy="4057650"/>
          </a:xfrm>
        </p:spPr>
        <p:txBody>
          <a:bodyPr>
            <a:normAutofit fontScale="85000" lnSpcReduction="20000"/>
          </a:bodyPr>
          <a:lstStyle/>
          <a:p>
            <a:pPr marL="0" indent="0">
              <a:buNone/>
            </a:pPr>
            <a:r>
              <a:rPr lang="tr-TR" u="sng" dirty="0"/>
              <a:t>Hedeflerin belirlenmesinde;</a:t>
            </a:r>
          </a:p>
          <a:p>
            <a:pPr algn="just">
              <a:buFont typeface="Wingdings" panose="05000000000000000000" pitchFamily="2" charset="2"/>
              <a:buChar char="q"/>
            </a:pPr>
            <a:r>
              <a:rPr lang="tr-TR" dirty="0"/>
              <a:t>Hedefler anlatılacak konu ve genel hedeflerle ilgili ve belirgin olmalıdır.</a:t>
            </a:r>
          </a:p>
          <a:p>
            <a:pPr marL="0" indent="0" algn="just">
              <a:buNone/>
            </a:pPr>
            <a:r>
              <a:rPr lang="tr-TR" dirty="0"/>
              <a:t>«Anne-babalara etkili disiplin yöntemlerini öğretmekle ilgili bir eğitim programında hedef; ebeveynlerin fiziksel ceza ile ilgili tutumlarını incelemeleri, fiziksel ceza kullanmanın ebeveyn-çocuk ilişkilerinde kısa ve uzun vadede yaratacağı etkileri anlamaları olabilir»</a:t>
            </a:r>
          </a:p>
          <a:p>
            <a:pPr algn="just">
              <a:buFont typeface="Wingdings" panose="05000000000000000000" pitchFamily="2" charset="2"/>
              <a:buChar char="q"/>
            </a:pPr>
            <a:r>
              <a:rPr lang="tr-TR" dirty="0"/>
              <a:t>Hedefler programa katılan bireylerin büyük çoğunluğunun başarabileceği bir düzeyde olmalıdır.</a:t>
            </a:r>
          </a:p>
          <a:p>
            <a:pPr marL="0" indent="0">
              <a:buNone/>
            </a:pPr>
            <a:r>
              <a:rPr lang="tr-TR" dirty="0"/>
              <a:t>-Eğitim düzeyleri</a:t>
            </a:r>
          </a:p>
          <a:p>
            <a:pPr marL="0" indent="0">
              <a:buNone/>
            </a:pPr>
            <a:r>
              <a:rPr lang="tr-TR" dirty="0"/>
              <a:t>-Bilişsel kapasiteleri</a:t>
            </a:r>
          </a:p>
          <a:p>
            <a:pPr>
              <a:buFont typeface="Wingdings" panose="05000000000000000000" pitchFamily="2" charset="2"/>
              <a:buChar char="q"/>
            </a:pPr>
            <a:r>
              <a:rPr lang="tr-TR" dirty="0"/>
              <a:t>Genel olmamalı, alt hedeflere ayrılmalıdır.</a:t>
            </a:r>
          </a:p>
          <a:p>
            <a:pPr>
              <a:buFont typeface="Wingdings" panose="05000000000000000000" pitchFamily="2" charset="2"/>
              <a:buChar char="q"/>
            </a:pPr>
            <a:r>
              <a:rPr lang="tr-TR" dirty="0"/>
              <a:t>Hedefte ifade edilen istendik davranışlar gözlenebilir ve ölçülebilir olmalıdır .</a:t>
            </a:r>
          </a:p>
          <a:p>
            <a:pPr>
              <a:buFont typeface="Wingdings" panose="05000000000000000000" pitchFamily="2" charset="2"/>
              <a:buChar char="q"/>
            </a:pPr>
            <a:r>
              <a:rPr lang="tr-TR" dirty="0"/>
              <a:t>Oturumlar için belirlenen sürede gerçekleştirilebilir olmalıdır.</a:t>
            </a:r>
          </a:p>
          <a:p>
            <a:pPr>
              <a:buFont typeface="Wingdings" panose="05000000000000000000" pitchFamily="2" charset="2"/>
              <a:buChar char="q"/>
            </a:pPr>
            <a:r>
              <a:rPr lang="tr-TR" dirty="0"/>
              <a:t>Gerçekçi ve ulaşılabilir olmalıdır.</a:t>
            </a:r>
          </a:p>
        </p:txBody>
      </p:sp>
    </p:spTree>
    <p:extLst>
      <p:ext uri="{BB962C8B-B14F-4D97-AF65-F5344CB8AC3E}">
        <p14:creationId xmlns:p14="http://schemas.microsoft.com/office/powerpoint/2010/main" val="2945766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BELIRLENEN HEDEFLERE UYGUN ÖGRENME</a:t>
            </a:r>
            <a:br>
              <a:rPr lang="tr-TR" dirty="0"/>
            </a:br>
            <a:r>
              <a:rPr lang="tr-TR" dirty="0"/>
              <a:t>YÖNTEMLERINI GELIŞTIRME</a:t>
            </a:r>
          </a:p>
        </p:txBody>
      </p:sp>
      <p:sp>
        <p:nvSpPr>
          <p:cNvPr id="3" name="İçerik Yer Tutucusu 2"/>
          <p:cNvSpPr>
            <a:spLocks noGrp="1"/>
          </p:cNvSpPr>
          <p:nvPr>
            <p:ph idx="1"/>
          </p:nvPr>
        </p:nvSpPr>
        <p:spPr>
          <a:xfrm>
            <a:off x="581192" y="1895475"/>
            <a:ext cx="7989752" cy="4229100"/>
          </a:xfrm>
        </p:spPr>
        <p:txBody>
          <a:bodyPr>
            <a:normAutofit fontScale="85000" lnSpcReduction="20000"/>
          </a:bodyPr>
          <a:lstStyle/>
          <a:p>
            <a:pPr marL="0" indent="0">
              <a:buNone/>
            </a:pPr>
            <a:r>
              <a:rPr lang="tr-TR" dirty="0"/>
              <a:t>      </a:t>
            </a:r>
            <a:r>
              <a:rPr lang="tr-TR" i="1" dirty="0"/>
              <a:t>Belirlediğim hedeflere nasıl ulaşacağım?</a:t>
            </a:r>
          </a:p>
          <a:p>
            <a:pPr marL="0" indent="0">
              <a:buNone/>
            </a:pPr>
            <a:r>
              <a:rPr lang="tr-TR" i="1" dirty="0"/>
              <a:t>      Neleri, nasıl öğreteceğim?</a:t>
            </a:r>
          </a:p>
          <a:p>
            <a:pPr marL="0" indent="0">
              <a:buNone/>
            </a:pPr>
            <a:r>
              <a:rPr lang="tr-TR" dirty="0"/>
              <a:t>Eğitim programlarında bilgi, beceri ve tutum değişikliğinin her biri için farklı yöntemler uygulanabilir.</a:t>
            </a:r>
          </a:p>
          <a:p>
            <a:pPr marL="0" indent="0">
              <a:buNone/>
            </a:pPr>
            <a:r>
              <a:rPr lang="tr-TR" dirty="0"/>
              <a:t>*Katılımcıların </a:t>
            </a:r>
            <a:r>
              <a:rPr lang="tr-TR" u="sng" dirty="0"/>
              <a:t>bilgi</a:t>
            </a:r>
            <a:r>
              <a:rPr lang="tr-TR" dirty="0"/>
              <a:t> düzeylerini arttırmak için; kitap, broşür, dergi, vb. yazılı materyalleri okuma, anlatma, tartışma, soru-cevap yöntemleri,</a:t>
            </a:r>
          </a:p>
          <a:p>
            <a:pPr marL="0" indent="0" algn="just">
              <a:buNone/>
            </a:pPr>
            <a:r>
              <a:rPr lang="tr-TR" dirty="0"/>
              <a:t>*</a:t>
            </a:r>
            <a:r>
              <a:rPr lang="tr-TR" u="sng" dirty="0"/>
              <a:t>Beceri</a:t>
            </a:r>
            <a:r>
              <a:rPr lang="tr-TR" dirty="0"/>
              <a:t> kazandırmak için; demonstrasyon, model olma, örnek olay </a:t>
            </a:r>
            <a:r>
              <a:rPr lang="tr-TR" dirty="0" err="1"/>
              <a:t>vb</a:t>
            </a:r>
            <a:r>
              <a:rPr lang="tr-TR" dirty="0"/>
              <a:t> yöntemler,</a:t>
            </a:r>
          </a:p>
          <a:p>
            <a:pPr marL="0" indent="0">
              <a:buNone/>
            </a:pPr>
            <a:r>
              <a:rPr lang="tr-TR" dirty="0"/>
              <a:t>Anne-babaların </a:t>
            </a:r>
            <a:r>
              <a:rPr lang="tr-TR" u="sng" dirty="0"/>
              <a:t>tutum</a:t>
            </a:r>
            <a:r>
              <a:rPr lang="tr-TR" dirty="0"/>
              <a:t> ve inançlarında değişiklik yaratmak için; kayıt tutma, inançların sorgulanması, rol oynama, bir inanca sahip olmanın olumlu ve olumsuz yönlerini araştırma </a:t>
            </a:r>
            <a:r>
              <a:rPr lang="tr-TR" dirty="0" err="1"/>
              <a:t>vb</a:t>
            </a:r>
            <a:r>
              <a:rPr lang="tr-TR" dirty="0"/>
              <a:t> yöntemler uygulanabilir.</a:t>
            </a:r>
          </a:p>
          <a:p>
            <a:pPr marL="0" indent="0">
              <a:buNone/>
            </a:pPr>
            <a:r>
              <a:rPr lang="tr-TR" dirty="0"/>
              <a:t>	-Liderlerin uzmanlık alanı,</a:t>
            </a:r>
          </a:p>
          <a:p>
            <a:pPr marL="0" indent="0">
              <a:buNone/>
            </a:pPr>
            <a:r>
              <a:rPr lang="tr-TR" dirty="0"/>
              <a:t>	-Materyallerin varlığı ve uygunluğu,</a:t>
            </a:r>
          </a:p>
          <a:p>
            <a:pPr marL="0" indent="0">
              <a:buNone/>
            </a:pPr>
            <a:r>
              <a:rPr lang="tr-TR" dirty="0"/>
              <a:t>	-Katılımcıların öğrenim düzeyi</a:t>
            </a:r>
          </a:p>
          <a:p>
            <a:pPr marL="0" indent="0">
              <a:buNone/>
            </a:pPr>
            <a:r>
              <a:rPr lang="tr-TR" dirty="0"/>
              <a:t>Yazılı, görsel-işitsel ve yaşantısal yöntemlerin bir arada kullanılarak çeşitliliğin sağlanması, öğrenmenin daha kolay  ve kalıcı olmasını sağlar.</a:t>
            </a:r>
          </a:p>
        </p:txBody>
      </p:sp>
    </p:spTree>
    <p:extLst>
      <p:ext uri="{BB962C8B-B14F-4D97-AF65-F5344CB8AC3E}">
        <p14:creationId xmlns:p14="http://schemas.microsoft.com/office/powerpoint/2010/main" val="155080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Eğitim Programını Yapılandırma</a:t>
            </a:r>
          </a:p>
        </p:txBody>
      </p:sp>
      <p:sp>
        <p:nvSpPr>
          <p:cNvPr id="3" name="İçerik Yer Tutucusu 2"/>
          <p:cNvSpPr>
            <a:spLocks noGrp="1"/>
          </p:cNvSpPr>
          <p:nvPr>
            <p:ph idx="1"/>
          </p:nvPr>
        </p:nvSpPr>
        <p:spPr/>
        <p:txBody>
          <a:bodyPr>
            <a:normAutofit fontScale="70000" lnSpcReduction="20000"/>
          </a:bodyPr>
          <a:lstStyle/>
          <a:p>
            <a:pPr marL="0" indent="0">
              <a:buNone/>
            </a:pPr>
            <a:r>
              <a:rPr lang="tr-TR" dirty="0"/>
              <a:t>Programın yapılandırılması :</a:t>
            </a:r>
          </a:p>
          <a:p>
            <a:pPr marL="0" indent="0">
              <a:buNone/>
            </a:pPr>
            <a:r>
              <a:rPr lang="tr-TR" dirty="0"/>
              <a:t>	*Grubun nasıl oluşturulacağı</a:t>
            </a:r>
          </a:p>
          <a:p>
            <a:pPr marL="0" indent="0">
              <a:buNone/>
            </a:pPr>
            <a:r>
              <a:rPr lang="tr-TR" dirty="0"/>
              <a:t>	*Zamanın nasıl planlanacağı</a:t>
            </a:r>
          </a:p>
          <a:p>
            <a:pPr marL="0" indent="0">
              <a:buNone/>
            </a:pPr>
            <a:r>
              <a:rPr lang="tr-TR" dirty="0"/>
              <a:t>	*Nasıl bir liderlik sergileneceği ile ilgilidir</a:t>
            </a:r>
          </a:p>
          <a:p>
            <a:pPr marL="0" indent="0">
              <a:buNone/>
            </a:pPr>
            <a:r>
              <a:rPr lang="tr-TR" dirty="0"/>
              <a:t>Ön görüşme :</a:t>
            </a:r>
          </a:p>
          <a:p>
            <a:pPr marL="0" indent="0">
              <a:buNone/>
            </a:pPr>
            <a:r>
              <a:rPr lang="tr-TR" dirty="0"/>
              <a:t>		Programın duyurulması (afiş, ilan, telefon iletileri, broşür)</a:t>
            </a:r>
          </a:p>
          <a:p>
            <a:pPr marL="0" indent="0">
              <a:buNone/>
            </a:pPr>
            <a:r>
              <a:rPr lang="tr-TR" dirty="0"/>
              <a:t>		Ön görüşmeler (amaç, kapsam , süre, katılım , kurallar, sorumluluklar)</a:t>
            </a:r>
          </a:p>
          <a:p>
            <a:pPr marL="0" indent="0">
              <a:buNone/>
            </a:pPr>
            <a:r>
              <a:rPr lang="tr-TR" dirty="0"/>
              <a:t>Grubun yapısı :</a:t>
            </a:r>
          </a:p>
          <a:p>
            <a:pPr marL="0" indent="0">
              <a:buNone/>
            </a:pPr>
            <a:r>
              <a:rPr lang="tr-TR" dirty="0"/>
              <a:t>			Yaş , öğrenim düzeyi, </a:t>
            </a:r>
            <a:r>
              <a:rPr lang="tr-TR" dirty="0" err="1"/>
              <a:t>sosyo</a:t>
            </a:r>
            <a:r>
              <a:rPr lang="tr-TR" dirty="0"/>
              <a:t>-ekonomik düzey,</a:t>
            </a:r>
          </a:p>
          <a:p>
            <a:pPr marL="0" indent="0">
              <a:buNone/>
            </a:pPr>
            <a:r>
              <a:rPr lang="tr-TR" dirty="0"/>
              <a:t>			Çocukların yaş grubu, problem durumu, engel türü,</a:t>
            </a:r>
          </a:p>
          <a:p>
            <a:pPr marL="0" indent="0">
              <a:buNone/>
            </a:pPr>
            <a:r>
              <a:rPr lang="tr-TR" dirty="0"/>
              <a:t>			Ailelerin problem durumu,</a:t>
            </a:r>
          </a:p>
          <a:p>
            <a:pPr marL="0" indent="0">
              <a:buNone/>
            </a:pPr>
            <a:r>
              <a:rPr lang="tr-TR" dirty="0"/>
              <a:t>			Katılımcı sayısı </a:t>
            </a:r>
          </a:p>
          <a:p>
            <a:pPr marL="0" indent="0">
              <a:buNone/>
            </a:pPr>
            <a:r>
              <a:rPr lang="tr-TR" dirty="0"/>
              <a:t>			Anne-babaların birlikte katılımı</a:t>
            </a:r>
          </a:p>
        </p:txBody>
      </p:sp>
    </p:spTree>
    <p:extLst>
      <p:ext uri="{BB962C8B-B14F-4D97-AF65-F5344CB8AC3E}">
        <p14:creationId xmlns:p14="http://schemas.microsoft.com/office/powerpoint/2010/main" val="2127375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3" name="İçerik Yer Tutucusu 2"/>
          <p:cNvSpPr>
            <a:spLocks noGrp="1"/>
          </p:cNvSpPr>
          <p:nvPr>
            <p:ph idx="1"/>
          </p:nvPr>
        </p:nvSpPr>
        <p:spPr>
          <a:xfrm>
            <a:off x="581192" y="1895475"/>
            <a:ext cx="7989752" cy="4400550"/>
          </a:xfrm>
        </p:spPr>
        <p:txBody>
          <a:bodyPr>
            <a:normAutofit fontScale="62500" lnSpcReduction="20000"/>
          </a:bodyPr>
          <a:lstStyle/>
          <a:p>
            <a:pPr marL="0" indent="0">
              <a:buNone/>
            </a:pPr>
            <a:r>
              <a:rPr lang="tr-TR" dirty="0"/>
              <a:t>Zamanlama:</a:t>
            </a:r>
          </a:p>
          <a:p>
            <a:pPr marL="0" indent="0">
              <a:buNone/>
            </a:pPr>
            <a:r>
              <a:rPr lang="tr-TR" dirty="0"/>
              <a:t>	Katılımın sürekliliği ve babaların da katılımı açısından toplantıların günü, saati konusunda uygun ortak zamanın 	belirlenmesi önem taşır .</a:t>
            </a:r>
          </a:p>
          <a:p>
            <a:pPr marL="0" indent="0">
              <a:buNone/>
            </a:pPr>
            <a:r>
              <a:rPr lang="tr-TR" dirty="0"/>
              <a:t>Oturumların sayısı ve sıklığı:</a:t>
            </a:r>
          </a:p>
          <a:p>
            <a:pPr marL="0" indent="0">
              <a:buNone/>
            </a:pPr>
            <a:r>
              <a:rPr lang="tr-TR" dirty="0"/>
              <a:t>	Grubun ihtiyaçları</a:t>
            </a:r>
          </a:p>
          <a:p>
            <a:pPr marL="0" indent="0">
              <a:buNone/>
            </a:pPr>
            <a:r>
              <a:rPr lang="tr-TR" dirty="0"/>
              <a:t>	Programın içeriği göz önünde bulundurulmalıdır .</a:t>
            </a:r>
          </a:p>
          <a:p>
            <a:pPr marL="0" indent="0">
              <a:buNone/>
            </a:pPr>
            <a:r>
              <a:rPr lang="tr-TR" dirty="0"/>
              <a:t>		*1 -2 saatlik süre ( katılımcıların her birinin kendini ifade edebilmesine yetecek kadar)</a:t>
            </a:r>
          </a:p>
          <a:p>
            <a:pPr marL="0" indent="0">
              <a:buNone/>
            </a:pPr>
            <a:r>
              <a:rPr lang="tr-TR" dirty="0"/>
              <a:t>		*6-8 oturum (katılımcıların tüm oturumlara katılımı)</a:t>
            </a:r>
          </a:p>
          <a:p>
            <a:pPr marL="0" indent="0">
              <a:buNone/>
            </a:pPr>
            <a:r>
              <a:rPr lang="tr-TR" dirty="0"/>
              <a:t>		*Ortalama haftada 1 (verilen ev çalışmalarını yapabilecekleri, verilen bilgileri unutmayacakları sıklıkta)</a:t>
            </a:r>
          </a:p>
          <a:p>
            <a:pPr marL="0" indent="0">
              <a:buNone/>
            </a:pPr>
            <a:r>
              <a:rPr lang="tr-TR" dirty="0"/>
              <a:t>Liderlik: Lider;</a:t>
            </a:r>
          </a:p>
          <a:p>
            <a:pPr marL="0" indent="0">
              <a:buNone/>
            </a:pPr>
            <a:r>
              <a:rPr lang="tr-TR" dirty="0"/>
              <a:t>		*Anne-babaların kendini ifade etmesi, deneyimlerini paylaşmasına fırsat vermeli,</a:t>
            </a:r>
          </a:p>
          <a:p>
            <a:pPr marL="0" indent="0">
              <a:buNone/>
            </a:pPr>
            <a:r>
              <a:rPr lang="tr-TR" dirty="0"/>
              <a:t>		*Yargılayıcı, eleştirici bir tutum sergilememeli,</a:t>
            </a:r>
          </a:p>
          <a:p>
            <a:pPr marL="0" indent="0">
              <a:buNone/>
            </a:pPr>
            <a:r>
              <a:rPr lang="tr-TR" dirty="0"/>
              <a:t>		*Örnek davranışı sergileyerek model olmalı,</a:t>
            </a:r>
          </a:p>
          <a:p>
            <a:pPr marL="0" indent="0">
              <a:buNone/>
            </a:pPr>
            <a:r>
              <a:rPr lang="tr-TR" dirty="0"/>
              <a:t>		*Görsel, işitsel materyaller kullanabilmeli, </a:t>
            </a:r>
          </a:p>
          <a:p>
            <a:pPr marL="0" indent="0">
              <a:buNone/>
            </a:pPr>
            <a:r>
              <a:rPr lang="tr-TR" dirty="0"/>
              <a:t>		*Sözel olmayan davranışları gözlemleyerek değerlendirmeli</a:t>
            </a:r>
          </a:p>
          <a:p>
            <a:pPr marL="0" indent="0">
              <a:buNone/>
            </a:pPr>
            <a:r>
              <a:rPr lang="tr-TR" dirty="0"/>
              <a:t>		*İlgiyi canlı tutabilmelidir.</a:t>
            </a:r>
          </a:p>
        </p:txBody>
      </p:sp>
    </p:spTree>
    <p:extLst>
      <p:ext uri="{BB962C8B-B14F-4D97-AF65-F5344CB8AC3E}">
        <p14:creationId xmlns:p14="http://schemas.microsoft.com/office/powerpoint/2010/main" val="1696781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EGITIM Programını UYGULAMA</a:t>
            </a:r>
            <a:endParaRPr lang="tr-TR" dirty="0"/>
          </a:p>
        </p:txBody>
      </p:sp>
      <p:sp>
        <p:nvSpPr>
          <p:cNvPr id="3" name="İçerik Yer Tutucusu 2"/>
          <p:cNvSpPr>
            <a:spLocks noGrp="1"/>
          </p:cNvSpPr>
          <p:nvPr>
            <p:ph idx="1"/>
          </p:nvPr>
        </p:nvSpPr>
        <p:spPr/>
        <p:txBody>
          <a:bodyPr>
            <a:normAutofit fontScale="62500" lnSpcReduction="20000"/>
          </a:bodyPr>
          <a:lstStyle/>
          <a:p>
            <a:pPr>
              <a:buFont typeface="Wingdings" panose="05000000000000000000" pitchFamily="2" charset="2"/>
              <a:buChar char="v"/>
            </a:pPr>
            <a:r>
              <a:rPr lang="tr-TR" dirty="0"/>
              <a:t>Eğitim ortamı anne-babaların birbirlerini görebilecekleri şekilde düzenlenmeli,</a:t>
            </a:r>
          </a:p>
          <a:p>
            <a:pPr>
              <a:buFont typeface="Wingdings" panose="05000000000000000000" pitchFamily="2" charset="2"/>
              <a:buChar char="v"/>
            </a:pPr>
            <a:r>
              <a:rPr lang="tr-TR" dirty="0"/>
              <a:t>Eğitimci katılımcılarla aynı seviyede oturmalı, göz kontağı kurmalı,</a:t>
            </a:r>
          </a:p>
          <a:p>
            <a:pPr>
              <a:buFont typeface="Wingdings" panose="05000000000000000000" pitchFamily="2" charset="2"/>
              <a:buChar char="v"/>
            </a:pPr>
            <a:r>
              <a:rPr lang="tr-TR" dirty="0"/>
              <a:t>Mekan yeterli büyüklükte olup, ısı, ışık, havalandırma yeterli olmalıdır.</a:t>
            </a:r>
          </a:p>
          <a:p>
            <a:pPr marL="0" indent="0">
              <a:buNone/>
            </a:pPr>
            <a:r>
              <a:rPr lang="tr-TR" dirty="0"/>
              <a:t>İlk oturumda;</a:t>
            </a:r>
          </a:p>
          <a:p>
            <a:pPr>
              <a:buFont typeface="Wingdings" panose="05000000000000000000" pitchFamily="2" charset="2"/>
              <a:buChar char="Ø"/>
            </a:pPr>
            <a:r>
              <a:rPr lang="tr-TR" dirty="0"/>
              <a:t>Eğitimci kendini tanıtmalı, grup üyelerinin birbirlerini tanımalarına fırsat vermeli,</a:t>
            </a:r>
          </a:p>
          <a:p>
            <a:pPr>
              <a:buFont typeface="Wingdings" panose="05000000000000000000" pitchFamily="2" charset="2"/>
              <a:buChar char="Ø"/>
            </a:pPr>
            <a:r>
              <a:rPr lang="tr-TR" dirty="0"/>
              <a:t>Katılımcılar programa katılmakla ilgili duygu-düşüncelerini paylaşabilirler, soru sorabilirler.</a:t>
            </a:r>
          </a:p>
          <a:p>
            <a:pPr>
              <a:buFont typeface="Wingdings" panose="05000000000000000000" pitchFamily="2" charset="2"/>
              <a:buChar char="Ø"/>
            </a:pPr>
            <a:r>
              <a:rPr lang="tr-TR" dirty="0"/>
              <a:t>Programın amacı, içeriği , kullanılacak yöntemler, kurallar hakkında bilgi verilmeli, (kurallar birlikte oluşturulabilir) </a:t>
            </a:r>
          </a:p>
          <a:p>
            <a:pPr marL="0" indent="0">
              <a:buNone/>
            </a:pPr>
            <a:r>
              <a:rPr lang="tr-TR" dirty="0"/>
              <a:t>	Katılımcılar için bu bilgileri içeren ve ev ödevlerine ilişkin formları, yazılı 	dokümanları </a:t>
            </a:r>
            <a:r>
              <a:rPr lang="tr-TR" dirty="0" err="1"/>
              <a:t>vb</a:t>
            </a:r>
            <a:r>
              <a:rPr lang="tr-TR" dirty="0"/>
              <a:t> koyabilecekleri bir dosya hazırlanabilir.</a:t>
            </a:r>
          </a:p>
          <a:p>
            <a:pPr>
              <a:buFont typeface="Wingdings" panose="05000000000000000000" pitchFamily="2" charset="2"/>
              <a:buChar char="Ø"/>
            </a:pPr>
            <a:r>
              <a:rPr lang="tr-TR" dirty="0"/>
              <a:t>Önceden katılımcılara bir ölçme aracı uygulanmışsa sonuçlar hakkında bilgi verilmeli,</a:t>
            </a:r>
          </a:p>
          <a:p>
            <a:pPr>
              <a:buFont typeface="Wingdings" panose="05000000000000000000" pitchFamily="2" charset="2"/>
              <a:buChar char="Ø"/>
            </a:pPr>
            <a:r>
              <a:rPr lang="tr-TR" dirty="0"/>
              <a:t>İlk oturumun sonunda, anne-babalardan oturumla ilgili geri-bildirim alınmalıdır.</a:t>
            </a:r>
          </a:p>
        </p:txBody>
      </p:sp>
    </p:spTree>
    <p:extLst>
      <p:ext uri="{BB962C8B-B14F-4D97-AF65-F5344CB8AC3E}">
        <p14:creationId xmlns:p14="http://schemas.microsoft.com/office/powerpoint/2010/main" val="4212535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0" indent="0">
              <a:buNone/>
            </a:pPr>
            <a:r>
              <a:rPr lang="tr-TR" dirty="0"/>
              <a:t>İkinci ve sonraki oturumlarda:</a:t>
            </a:r>
          </a:p>
          <a:p>
            <a:pPr>
              <a:buFont typeface="Wingdings" panose="05000000000000000000" pitchFamily="2" charset="2"/>
              <a:buChar char="Ø"/>
            </a:pPr>
            <a:r>
              <a:rPr lang="tr-TR" dirty="0"/>
              <a:t>Her oturumun ilk 5-10 </a:t>
            </a:r>
            <a:r>
              <a:rPr lang="tr-TR" dirty="0" err="1"/>
              <a:t>dk</a:t>
            </a:r>
            <a:r>
              <a:rPr lang="tr-TR" dirty="0"/>
              <a:t> </a:t>
            </a:r>
            <a:r>
              <a:rPr lang="tr-TR" dirty="0" err="1"/>
              <a:t>sında</a:t>
            </a:r>
            <a:r>
              <a:rPr lang="tr-TR" dirty="0"/>
              <a:t> bir önceki oturumla bağ kurulmalıdır.</a:t>
            </a:r>
          </a:p>
          <a:p>
            <a:pPr>
              <a:buFont typeface="Wingdings" panose="05000000000000000000" pitchFamily="2" charset="2"/>
              <a:buChar char="Ø"/>
            </a:pPr>
            <a:r>
              <a:rPr lang="tr-TR" dirty="0"/>
              <a:t>Bir önceki oturumdan bu yana programın konusuyla bağlantılı olarak yaşantılarını paylaşmaları istenebilir, verilen ev ödevleri değerlendirilebilir.</a:t>
            </a:r>
          </a:p>
          <a:p>
            <a:pPr>
              <a:buFont typeface="Wingdings" panose="05000000000000000000" pitchFamily="2" charset="2"/>
              <a:buChar char="Ø"/>
            </a:pPr>
            <a:r>
              <a:rPr lang="tr-TR" dirty="0"/>
              <a:t>O günkü oturumun konusu ve içeriği hakkında bilgi verilmeli, katılımcıların ilgisini çekmek ve aktif kılmak için bir giriş etkinliği yapılabilir .</a:t>
            </a:r>
          </a:p>
          <a:p>
            <a:pPr>
              <a:buFont typeface="Wingdings" panose="05000000000000000000" pitchFamily="2" charset="2"/>
              <a:buChar char="Ø"/>
            </a:pPr>
            <a:r>
              <a:rPr lang="tr-TR" dirty="0"/>
              <a:t>Oturumun sonunda o günkü oturumun konusu ile ilgili ev ödevi verilebilir.</a:t>
            </a:r>
          </a:p>
          <a:p>
            <a:pPr>
              <a:buFont typeface="Wingdings" panose="05000000000000000000" pitchFamily="2" charset="2"/>
              <a:buChar char="Ø"/>
            </a:pPr>
            <a:r>
              <a:rPr lang="tr-TR" dirty="0"/>
              <a:t>Oturumun sonunda o oturumda ele alınan konular eğitimci/katılımcılar tarafından özetlenebilir. Konuları özetleyen yazılı bir materyal dağıtılabilir.</a:t>
            </a:r>
          </a:p>
          <a:p>
            <a:pPr>
              <a:buFont typeface="Wingdings" panose="05000000000000000000" pitchFamily="2" charset="2"/>
              <a:buChar char="Ø"/>
            </a:pPr>
            <a:r>
              <a:rPr lang="tr-TR" dirty="0"/>
              <a:t>Katılımcıların oturumla ilgili düşünceleri alınabilir. Bir değerlendirme formu doldurmaları istenebilir.</a:t>
            </a:r>
          </a:p>
          <a:p>
            <a:pPr>
              <a:buFont typeface="Wingdings" panose="05000000000000000000" pitchFamily="2" charset="2"/>
              <a:buChar char="Ø"/>
            </a:pPr>
            <a:r>
              <a:rPr lang="tr-TR" dirty="0"/>
              <a:t>Bir sonraki oturumda ele alınacak konu hakkında düşünmelerini sağlamak için kısaca konu başlığından bahsedilebilir.</a:t>
            </a:r>
          </a:p>
        </p:txBody>
      </p:sp>
    </p:spTree>
    <p:extLst>
      <p:ext uri="{BB962C8B-B14F-4D97-AF65-F5344CB8AC3E}">
        <p14:creationId xmlns:p14="http://schemas.microsoft.com/office/powerpoint/2010/main" val="122318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i="1" dirty="0"/>
              <a:t>UYGULANAN Programın Sonuçlarını</a:t>
            </a:r>
            <a:br>
              <a:rPr lang="tr-TR" i="1" dirty="0"/>
            </a:br>
            <a:r>
              <a:rPr lang="tr-TR" i="1" dirty="0"/>
              <a:t>DEGERLENDIRME</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a:t>Değerlendirme; katılımcıların neler öğrendiğini, öğrenme eksikliklerini, yanlışlıklarını ve bunların nedenlerini, kullanılan yöntemlerin etkililiğini belirlemede lidere yararlı bilgiler sunar.</a:t>
            </a:r>
          </a:p>
          <a:p>
            <a:r>
              <a:rPr lang="tr-TR" dirty="0"/>
              <a:t>Değerlendirme formu</a:t>
            </a:r>
          </a:p>
          <a:p>
            <a:r>
              <a:rPr lang="tr-TR" dirty="0"/>
              <a:t>Son oturumda sözel değerlendirme</a:t>
            </a:r>
          </a:p>
          <a:p>
            <a:r>
              <a:rPr lang="tr-TR" dirty="0"/>
              <a:t>Standart ölçme araçları (geçerlik-güvenirlik)</a:t>
            </a:r>
          </a:p>
          <a:p>
            <a:r>
              <a:rPr lang="tr-TR" dirty="0"/>
              <a:t>Programa katılmayan diğer aile bireylerinden görüş alma</a:t>
            </a:r>
          </a:p>
          <a:p>
            <a:r>
              <a:rPr lang="tr-TR" dirty="0"/>
              <a:t>Anne-babaların, çocukların davranışlarını, etkileşimlerini doğrudan gözleme</a:t>
            </a:r>
          </a:p>
          <a:p>
            <a:r>
              <a:rPr lang="tr-TR" dirty="0"/>
              <a:t>Programın kalıcılığını test etme</a:t>
            </a:r>
          </a:p>
        </p:txBody>
      </p:sp>
    </p:spTree>
    <p:extLst>
      <p:ext uri="{BB962C8B-B14F-4D97-AF65-F5344CB8AC3E}">
        <p14:creationId xmlns:p14="http://schemas.microsoft.com/office/powerpoint/2010/main" val="1432845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AILE EGITIMINDE Kullanılan YÖNTEMLER</a:t>
            </a:r>
            <a:endParaRPr lang="tr-TR" dirty="0"/>
          </a:p>
        </p:txBody>
      </p:sp>
      <p:sp>
        <p:nvSpPr>
          <p:cNvPr id="3" name="İçerik Yer Tutucusu 2"/>
          <p:cNvSpPr>
            <a:spLocks noGrp="1"/>
          </p:cNvSpPr>
          <p:nvPr>
            <p:ph idx="1"/>
          </p:nvPr>
        </p:nvSpPr>
        <p:spPr/>
        <p:txBody>
          <a:bodyPr>
            <a:normAutofit fontScale="85000" lnSpcReduction="20000"/>
          </a:bodyPr>
          <a:lstStyle/>
          <a:p>
            <a:r>
              <a:rPr lang="tr-TR" dirty="0"/>
              <a:t>Programın hedeflerine ve grubun özelliklerine uygun olarak seçilen eğitim yöntemleri motivasyonu artırarak hedefe doğru ilerlemeyi kolaylaştırır.</a:t>
            </a:r>
          </a:p>
          <a:p>
            <a:pPr marL="0" indent="0">
              <a:buNone/>
            </a:pPr>
            <a:r>
              <a:rPr lang="tr-TR" b="1" dirty="0">
                <a:solidFill>
                  <a:srgbClr val="FF0000"/>
                </a:solidFill>
              </a:rPr>
              <a:t>Anlatım Yöntemi</a:t>
            </a:r>
          </a:p>
          <a:p>
            <a:r>
              <a:rPr lang="tr-TR" dirty="0"/>
              <a:t>Eğitimcinin bilgileri pasif bir şekilde oturarak dinleyen katılımcılara ilettiği geleneksel bir yöntemdir.</a:t>
            </a:r>
          </a:p>
          <a:p>
            <a:pPr marL="0" indent="0">
              <a:buNone/>
            </a:pPr>
            <a:r>
              <a:rPr lang="tr-TR" u="sng" dirty="0"/>
              <a:t>Avantajları:</a:t>
            </a:r>
          </a:p>
          <a:p>
            <a:r>
              <a:rPr lang="tr-TR" dirty="0"/>
              <a:t>Bilgileri kalabalık gruplara iletmek için yararlıdır .</a:t>
            </a:r>
          </a:p>
          <a:p>
            <a:r>
              <a:rPr lang="tr-TR" dirty="0"/>
              <a:t>Katılımcıların içerikle ilgili organize bir görüş kazanmalarına yardımcı olur .</a:t>
            </a:r>
          </a:p>
          <a:p>
            <a:r>
              <a:rPr lang="tr-TR" dirty="0"/>
              <a:t>Konu düzenli bir biçimde sunulacağı için zamanın iyi kullanımını sağlar.</a:t>
            </a:r>
          </a:p>
          <a:p>
            <a:r>
              <a:rPr lang="tr-TR" dirty="0"/>
              <a:t>Katılımcılara daha sonra yapacakları çalışmalar için gerekli "temel materyalleri sunar</a:t>
            </a:r>
          </a:p>
        </p:txBody>
      </p:sp>
    </p:spTree>
    <p:extLst>
      <p:ext uri="{BB962C8B-B14F-4D97-AF65-F5344CB8AC3E}">
        <p14:creationId xmlns:p14="http://schemas.microsoft.com/office/powerpoint/2010/main" val="1309459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47867" y="1971675"/>
            <a:ext cx="7989752" cy="4419600"/>
          </a:xfrm>
        </p:spPr>
        <p:txBody>
          <a:bodyPr>
            <a:normAutofit fontScale="77500" lnSpcReduction="20000"/>
          </a:bodyPr>
          <a:lstStyle/>
          <a:p>
            <a:pPr marL="0" indent="0">
              <a:buNone/>
            </a:pPr>
            <a:r>
              <a:rPr lang="tr-TR" i="1" u="sng" dirty="0"/>
              <a:t>Sınırlılıkları:</a:t>
            </a:r>
          </a:p>
          <a:p>
            <a:r>
              <a:rPr lang="tr-TR" dirty="0"/>
              <a:t>Uzun ve sık tekrar edilen anlatımlar kolayca sıkıcı hale gelebilir.</a:t>
            </a:r>
          </a:p>
          <a:p>
            <a:r>
              <a:rPr lang="tr-TR" dirty="0"/>
              <a:t>Katılımcıların ilgi ve ihtiyaçlarını karşılayıp karşılamadığını belirlemek zordur.</a:t>
            </a:r>
          </a:p>
          <a:p>
            <a:r>
              <a:rPr lang="tr-TR" dirty="0"/>
              <a:t>Eğitimci ile katılımcılar arasındaki iletişimi sınırlar.</a:t>
            </a:r>
          </a:p>
          <a:p>
            <a:r>
              <a:rPr lang="tr-TR" dirty="0"/>
              <a:t>Dinleyicileri tanımak güçleşir.</a:t>
            </a:r>
          </a:p>
          <a:p>
            <a:r>
              <a:rPr lang="tr-TR" dirty="0"/>
              <a:t>Katılımcı aktif olarak sürece katılmadığı için yüksek seviyeli bilişsel öğrenme olmaz.</a:t>
            </a:r>
          </a:p>
          <a:p>
            <a:pPr marL="0" indent="0">
              <a:buNone/>
            </a:pPr>
            <a:r>
              <a:rPr lang="tr-TR" i="1" u="sng" dirty="0"/>
              <a:t>Öneriler:</a:t>
            </a:r>
          </a:p>
          <a:p>
            <a:r>
              <a:rPr lang="tr-TR" dirty="0"/>
              <a:t>Katılımcıları tanıma, özel ilgi ve ihtiyaçlarını bilme</a:t>
            </a:r>
          </a:p>
          <a:p>
            <a:r>
              <a:rPr lang="tr-TR" dirty="0"/>
              <a:t>Görsel ve işitsel araçlarla anlatımı destekleme</a:t>
            </a:r>
          </a:p>
          <a:p>
            <a:r>
              <a:rPr lang="tr-TR" dirty="0"/>
              <a:t>Yazı tahtasını önemli noktaları vurgulamak için kullanma</a:t>
            </a:r>
          </a:p>
          <a:p>
            <a:r>
              <a:rPr lang="tr-TR" dirty="0"/>
              <a:t>Sesi iyi kullanarak anlatımı tekdüzelikten kurtarma</a:t>
            </a:r>
          </a:p>
          <a:p>
            <a:r>
              <a:rPr lang="tr-TR" dirty="0"/>
              <a:t>Katılımcılara soru sorma imkanı verme</a:t>
            </a:r>
          </a:p>
          <a:p>
            <a:r>
              <a:rPr lang="tr-TR" dirty="0"/>
              <a:t>Anlatım sonunda konunun kısa bir özetini dağıtma</a:t>
            </a:r>
          </a:p>
          <a:p>
            <a:r>
              <a:rPr lang="tr-TR" dirty="0"/>
              <a:t>Anlatım sonunda anlatımın daha açık hale gelmesi için küçük grup çalışmaları düzenleme</a:t>
            </a:r>
          </a:p>
        </p:txBody>
      </p:sp>
    </p:spTree>
    <p:extLst>
      <p:ext uri="{BB962C8B-B14F-4D97-AF65-F5344CB8AC3E}">
        <p14:creationId xmlns:p14="http://schemas.microsoft.com/office/powerpoint/2010/main" val="2960847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581192" y="2018271"/>
            <a:ext cx="7989752" cy="4324864"/>
          </a:xfrm>
        </p:spPr>
        <p:txBody>
          <a:bodyPr>
            <a:normAutofit fontScale="92500" lnSpcReduction="10000"/>
          </a:bodyPr>
          <a:lstStyle/>
          <a:p>
            <a:pPr marL="0" indent="0">
              <a:buNone/>
            </a:pPr>
            <a:r>
              <a:rPr lang="tr-TR" b="1" dirty="0"/>
              <a:t>Aile eğitim programları;</a:t>
            </a:r>
          </a:p>
          <a:p>
            <a:pPr algn="just"/>
            <a:r>
              <a:rPr lang="tr-TR" dirty="0"/>
              <a:t>Anne-babaların çocuklarıyla birlikte iyi bir yaşam sürdürmeleri için daha bilgili, ilgili, sorumluluk sahibi, mutlu, sağlıklı aileler olabilmeleri için bilgi vermeyi,</a:t>
            </a:r>
          </a:p>
          <a:p>
            <a:pPr algn="just"/>
            <a:r>
              <a:rPr lang="tr-TR" dirty="0"/>
              <a:t>Gerekli becerileri kazanmaları için yol göstermeyi, rehberlik etmeyi içeren, çeşitli konularda hazırlanmış eğitim programlarıdır. Kullanılan yöntem, konular ve içerikleri, süresi amaca ve hedef kitlenin özelliklerine göre değişebilir. Ancak </a:t>
            </a:r>
            <a:r>
              <a:rPr lang="tr-TR" u="sng" dirty="0"/>
              <a:t>temel amaç;</a:t>
            </a:r>
            <a:r>
              <a:rPr lang="tr-TR" dirty="0"/>
              <a:t> </a:t>
            </a:r>
            <a:r>
              <a:rPr lang="tr-TR" dirty="0">
                <a:solidFill>
                  <a:srgbClr val="FF0000"/>
                </a:solidFill>
              </a:rPr>
              <a:t>aile yaşamını iyileştirmek ve ailelerin çocuklarıyla birlikte daha mutlu, sağlıklı aileler olmaları</a:t>
            </a:r>
            <a:r>
              <a:rPr lang="tr-TR" dirty="0"/>
              <a:t>dır.</a:t>
            </a:r>
          </a:p>
          <a:p>
            <a:pPr marL="0" indent="0" algn="just">
              <a:buNone/>
            </a:pPr>
            <a:r>
              <a:rPr lang="tr-TR" b="1" dirty="0"/>
              <a:t>Öncelikli hedef; </a:t>
            </a:r>
            <a:r>
              <a:rPr lang="tr-TR" dirty="0" err="1"/>
              <a:t>sosyo</a:t>
            </a:r>
            <a:r>
              <a:rPr lang="tr-TR" dirty="0"/>
              <a:t>-ekonomik ve kültürel açıdan olumsuz koşullarda yaşayan ailelere ulaşmaktır. Bu amaçla:</a:t>
            </a:r>
          </a:p>
          <a:p>
            <a:r>
              <a:rPr lang="tr-TR" dirty="0"/>
              <a:t>Ev merkezli eğitim</a:t>
            </a:r>
          </a:p>
          <a:p>
            <a:r>
              <a:rPr lang="tr-TR" dirty="0"/>
              <a:t>Kurum merkezli eğitim</a:t>
            </a:r>
          </a:p>
          <a:p>
            <a:r>
              <a:rPr lang="tr-TR" dirty="0"/>
              <a:t>Uzaktan eğitime dayalı eğitim</a:t>
            </a:r>
          </a:p>
          <a:p>
            <a:endParaRPr lang="tr-TR" dirty="0"/>
          </a:p>
        </p:txBody>
      </p:sp>
    </p:spTree>
    <p:extLst>
      <p:ext uri="{BB962C8B-B14F-4D97-AF65-F5344CB8AC3E}">
        <p14:creationId xmlns:p14="http://schemas.microsoft.com/office/powerpoint/2010/main" val="1671586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buNone/>
            </a:pPr>
            <a:r>
              <a:rPr lang="tr-TR" b="1" dirty="0">
                <a:solidFill>
                  <a:srgbClr val="FF0000"/>
                </a:solidFill>
              </a:rPr>
              <a:t>Soru- Cevap Yöntemi</a:t>
            </a:r>
          </a:p>
          <a:p>
            <a:pPr marL="0" indent="0">
              <a:buNone/>
            </a:pPr>
            <a:r>
              <a:rPr lang="tr-TR" dirty="0"/>
              <a:t>	Eğitimcinin formüle ettiği soruları öğrencilerin sözel olarak cevaplamalarına dayanan bir yöntemdir.</a:t>
            </a:r>
          </a:p>
          <a:p>
            <a:pPr marL="0" indent="0">
              <a:buNone/>
            </a:pPr>
            <a:r>
              <a:rPr lang="tr-TR" u="sng" dirty="0"/>
              <a:t>Avantajları:</a:t>
            </a:r>
          </a:p>
          <a:p>
            <a:r>
              <a:rPr lang="tr-TR" dirty="0"/>
              <a:t>Öğrencileri düşünmeye, değerlendirmeye ve yaratıcılıklarını kullanmaya teşvik eder.</a:t>
            </a:r>
          </a:p>
          <a:p>
            <a:r>
              <a:rPr lang="tr-TR" dirty="0"/>
              <a:t>Verilen kavramları uygulamaya cesaretlendirir.</a:t>
            </a:r>
          </a:p>
          <a:p>
            <a:r>
              <a:rPr lang="tr-TR" dirty="0"/>
              <a:t>Öğretim sürecinde eğitimci için dönüt sağlar. Hem grubun tamamı, hem de her bir katılımcıyı değerlendirme fırsatı verir.</a:t>
            </a:r>
          </a:p>
          <a:p>
            <a:pPr marL="0" indent="0">
              <a:buNone/>
            </a:pPr>
            <a:r>
              <a:rPr lang="tr-TR" u="sng" dirty="0"/>
              <a:t>Sınırlılıkları:</a:t>
            </a:r>
          </a:p>
          <a:p>
            <a:r>
              <a:rPr lang="tr-TR" dirty="0"/>
              <a:t>Bilgi vermek için anlatıma göre daha yavaş bir yöntemdir.</a:t>
            </a:r>
          </a:p>
          <a:p>
            <a:r>
              <a:rPr lang="tr-TR" dirty="0"/>
              <a:t>Yanlış cevaplar çok sık olursa zaman kaybına neden alabilir.</a:t>
            </a:r>
          </a:p>
          <a:p>
            <a:r>
              <a:rPr lang="tr-TR" dirty="0"/>
              <a:t>Sorulara sürekli tam ve doğru cevap verememe öğrencinin kendine güvenini azaltabilir.</a:t>
            </a:r>
          </a:p>
        </p:txBody>
      </p:sp>
    </p:spTree>
    <p:extLst>
      <p:ext uri="{BB962C8B-B14F-4D97-AF65-F5344CB8AC3E}">
        <p14:creationId xmlns:p14="http://schemas.microsoft.com/office/powerpoint/2010/main" val="1124481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buNone/>
            </a:pPr>
            <a:r>
              <a:rPr lang="tr-TR" dirty="0"/>
              <a:t>   </a:t>
            </a:r>
            <a:r>
              <a:rPr lang="tr-TR" u="sng" dirty="0"/>
              <a:t>Öneriler:</a:t>
            </a:r>
          </a:p>
          <a:p>
            <a:r>
              <a:rPr lang="tr-TR" dirty="0"/>
              <a:t>Sorular açık, basit, anlaşılır olmalı</a:t>
            </a:r>
          </a:p>
          <a:p>
            <a:r>
              <a:rPr lang="tr-TR" dirty="0"/>
              <a:t>«Evet» ya da «hayır» cevabıyla sınırlı bir soru olmamalı</a:t>
            </a:r>
          </a:p>
          <a:p>
            <a:r>
              <a:rPr lang="tr-TR" dirty="0"/>
              <a:t>Sorular tüm gruba sorulmalı, biraz beklendikten sonra cevap vermesi istenen katılımcının ismi söylenmeli</a:t>
            </a:r>
          </a:p>
          <a:p>
            <a:r>
              <a:rPr lang="tr-TR" dirty="0"/>
              <a:t>Cevap için yeterli süre tanınmalı, cevaba müdahale edilmemeli</a:t>
            </a:r>
          </a:p>
          <a:p>
            <a:r>
              <a:rPr lang="tr-TR" dirty="0"/>
              <a:t>Katılımcılara da soru sormaları için fırsat vermeli</a:t>
            </a:r>
          </a:p>
          <a:p>
            <a:r>
              <a:rPr lang="tr-TR" dirty="0"/>
              <a:t>Doğru cevap veren katılımcıların davranışı pekiştirilmeli, yanlış cevap veren katılımcının da sınıf önünde utandırılmasından kaçınmalıdır.</a:t>
            </a:r>
          </a:p>
        </p:txBody>
      </p:sp>
    </p:spTree>
    <p:extLst>
      <p:ext uri="{BB962C8B-B14F-4D97-AF65-F5344CB8AC3E}">
        <p14:creationId xmlns:p14="http://schemas.microsoft.com/office/powerpoint/2010/main" val="1551612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581192" y="1990725"/>
            <a:ext cx="7989752" cy="4038600"/>
          </a:xfrm>
        </p:spPr>
        <p:txBody>
          <a:bodyPr>
            <a:normAutofit fontScale="70000" lnSpcReduction="20000"/>
          </a:bodyPr>
          <a:lstStyle/>
          <a:p>
            <a:pPr marL="0" indent="0">
              <a:buNone/>
            </a:pPr>
            <a:r>
              <a:rPr lang="tr-TR" b="1" dirty="0">
                <a:solidFill>
                  <a:srgbClr val="FF0000"/>
                </a:solidFill>
              </a:rPr>
              <a:t>Problem Çözme Yöntemi</a:t>
            </a:r>
          </a:p>
          <a:p>
            <a:pPr marL="0" indent="0">
              <a:buNone/>
            </a:pPr>
            <a:r>
              <a:rPr lang="tr-TR" dirty="0"/>
              <a:t>Problem çözme yöntemiyle öğrenme yaklaşımı bilimsel araştırma yöntemini temel almaktadır.</a:t>
            </a:r>
          </a:p>
          <a:p>
            <a:pPr marL="0" indent="0">
              <a:buNone/>
            </a:pPr>
            <a:r>
              <a:rPr lang="tr-TR" dirty="0"/>
              <a:t>		*Problemi tanıma</a:t>
            </a:r>
          </a:p>
          <a:p>
            <a:pPr marL="0" indent="0">
              <a:buNone/>
            </a:pPr>
            <a:r>
              <a:rPr lang="tr-TR" dirty="0"/>
              <a:t>		*Geçici hipotezleri formüle etme</a:t>
            </a:r>
          </a:p>
          <a:p>
            <a:pPr marL="0" indent="0">
              <a:buNone/>
            </a:pPr>
            <a:r>
              <a:rPr lang="tr-TR" dirty="0"/>
              <a:t>		*Veri toplama, organize etme, değerlendirme ve açıklama</a:t>
            </a:r>
          </a:p>
          <a:p>
            <a:pPr marL="0" indent="0">
              <a:buNone/>
            </a:pPr>
            <a:r>
              <a:rPr lang="tr-TR" dirty="0"/>
              <a:t>		*Sonuca ulaşma</a:t>
            </a:r>
          </a:p>
          <a:p>
            <a:pPr marL="0" indent="0">
              <a:buNone/>
            </a:pPr>
            <a:r>
              <a:rPr lang="tr-TR" dirty="0"/>
              <a:t>		*Sonuçları test etme</a:t>
            </a:r>
          </a:p>
          <a:p>
            <a:pPr marL="0" indent="0">
              <a:buNone/>
            </a:pPr>
            <a:r>
              <a:rPr lang="tr-TR" u="sng" dirty="0"/>
              <a:t>Avantajları:</a:t>
            </a:r>
          </a:p>
          <a:p>
            <a:r>
              <a:rPr lang="tr-TR" dirty="0"/>
              <a:t>Öğrenci aktif olarak katılır. İlgiyle öğrenme ve güdülenme sağlar.</a:t>
            </a:r>
          </a:p>
          <a:p>
            <a:r>
              <a:rPr lang="tr-TR" dirty="0"/>
              <a:t>Algılama ve akılda tutma daha uzun süreli olur.</a:t>
            </a:r>
          </a:p>
          <a:p>
            <a:r>
              <a:rPr lang="tr-TR" dirty="0"/>
              <a:t>Katılımcılara ileride yüz yüze gelebileceği sorunlara uygulayabileceği çözümlerin  modellerini sağlar .</a:t>
            </a:r>
          </a:p>
          <a:p>
            <a:r>
              <a:rPr lang="tr-TR" dirty="0"/>
              <a:t>Hem bilişsel, hem duyuşsal öğrenmeyi sağlar.</a:t>
            </a:r>
          </a:p>
          <a:p>
            <a:r>
              <a:rPr lang="tr-TR" dirty="0"/>
              <a:t>Öğrencilerin sorumluluk duygularını geliştirir.</a:t>
            </a:r>
          </a:p>
        </p:txBody>
      </p:sp>
    </p:spTree>
    <p:extLst>
      <p:ext uri="{BB962C8B-B14F-4D97-AF65-F5344CB8AC3E}">
        <p14:creationId xmlns:p14="http://schemas.microsoft.com/office/powerpoint/2010/main" val="420004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buNone/>
            </a:pPr>
            <a:r>
              <a:rPr lang="tr-TR" u="sng" dirty="0"/>
              <a:t>Sınırlılıkları:</a:t>
            </a:r>
          </a:p>
          <a:p>
            <a:r>
              <a:rPr lang="tr-TR" dirty="0"/>
              <a:t>Fazla zaman gerektirebilir.</a:t>
            </a:r>
          </a:p>
          <a:p>
            <a:r>
              <a:rPr lang="tr-TR" dirty="0"/>
              <a:t>«Problem» üzerinde çalışmaktan dolayı öğrenci olumsuz tavır geliştirebilir.</a:t>
            </a:r>
          </a:p>
          <a:p>
            <a:r>
              <a:rPr lang="tr-TR" dirty="0"/>
              <a:t>Öğretmenin değerlendirmesi güçtür.</a:t>
            </a:r>
          </a:p>
          <a:p>
            <a:r>
              <a:rPr lang="tr-TR" dirty="0"/>
              <a:t>Eğitimci sınıf idaresi konusunda sorun yaşayabilir.</a:t>
            </a:r>
          </a:p>
          <a:p>
            <a:r>
              <a:rPr lang="tr-TR" dirty="0"/>
              <a:t>Önemli sosyal problemleri algılayacak olgunluğa erişmemiş öğrencilerle bu yöntemi uygulamak zordur.</a:t>
            </a:r>
          </a:p>
          <a:p>
            <a:pPr marL="0" indent="0">
              <a:buNone/>
            </a:pPr>
            <a:r>
              <a:rPr lang="tr-TR" u="sng" dirty="0"/>
              <a:t>Öneriler:</a:t>
            </a:r>
          </a:p>
          <a:p>
            <a:r>
              <a:rPr lang="tr-TR" dirty="0"/>
              <a:t>Katılımcıların dikkati probleme çekilmeli</a:t>
            </a:r>
          </a:p>
          <a:p>
            <a:r>
              <a:rPr lang="tr-TR" dirty="0"/>
              <a:t>Problem geçmiş yaşantılarla ilişkilendirilmeli</a:t>
            </a:r>
          </a:p>
          <a:p>
            <a:r>
              <a:rPr lang="tr-TR" dirty="0"/>
              <a:t>Katılımcıyı benzer birkaç problemle karşı karşıya bırakmalı</a:t>
            </a:r>
          </a:p>
          <a:p>
            <a:r>
              <a:rPr lang="tr-TR" dirty="0"/>
              <a:t>Problem katılımcıların olgunluk ve beceri düzeylerine uygun biçimde sunulmalı</a:t>
            </a:r>
          </a:p>
        </p:txBody>
      </p:sp>
    </p:spTree>
    <p:extLst>
      <p:ext uri="{BB962C8B-B14F-4D97-AF65-F5344CB8AC3E}">
        <p14:creationId xmlns:p14="http://schemas.microsoft.com/office/powerpoint/2010/main" val="473997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2019300"/>
            <a:ext cx="7989752" cy="4114799"/>
          </a:xfrm>
        </p:spPr>
        <p:txBody>
          <a:bodyPr>
            <a:normAutofit fontScale="85000" lnSpcReduction="20000"/>
          </a:bodyPr>
          <a:lstStyle/>
          <a:p>
            <a:pPr marL="0" indent="0">
              <a:buNone/>
            </a:pPr>
            <a:r>
              <a:rPr lang="tr-TR" b="1" dirty="0">
                <a:solidFill>
                  <a:srgbClr val="FF0000"/>
                </a:solidFill>
              </a:rPr>
              <a:t>Örnek Olay Yöntemi</a:t>
            </a:r>
          </a:p>
          <a:p>
            <a:pPr algn="just">
              <a:buNone/>
            </a:pPr>
            <a:r>
              <a:rPr lang="tr-TR" dirty="0"/>
              <a:t>          Öğrencilerin problem içeren bir olaya aktif olarak katılmalarını gerektiren bir yöntemdir. Olay gerçek ya da hayali olabilir. Olayı anlatan ve gerekli verileri kapsayan bir rapor üzerinde katılımcılar olayı öğrenir, verileri analiz eder, sorunu değerlendirir, tartışarak olayın nedenlerine ya da çözümüne ilişkin öneriler getirir.</a:t>
            </a:r>
          </a:p>
          <a:p>
            <a:pPr marL="0" indent="0" algn="just">
              <a:buNone/>
            </a:pPr>
            <a:r>
              <a:rPr lang="tr-TR" u="sng" dirty="0"/>
              <a:t>Avantajları:</a:t>
            </a:r>
          </a:p>
          <a:p>
            <a:r>
              <a:rPr lang="tr-TR" dirty="0"/>
              <a:t>Katılımcılar belli bir sorunla ilgilendikleri için ilgi ve güdüleri genellikle yüksektir.</a:t>
            </a:r>
          </a:p>
          <a:p>
            <a:r>
              <a:rPr lang="tr-TR" dirty="0"/>
              <a:t>Konuları anlama, kavrama, problem çözme yeteneğini geliştirir.</a:t>
            </a:r>
          </a:p>
          <a:p>
            <a:pPr marL="0" indent="0">
              <a:buNone/>
            </a:pPr>
            <a:r>
              <a:rPr lang="tr-TR" u="sng" dirty="0"/>
              <a:t>Sınırlılıkları:</a:t>
            </a:r>
          </a:p>
          <a:p>
            <a:r>
              <a:rPr lang="tr-TR" dirty="0"/>
              <a:t>Uzun zaman alır .</a:t>
            </a:r>
          </a:p>
          <a:p>
            <a:r>
              <a:rPr lang="tr-TR" dirty="0"/>
              <a:t>Eğitimcinin önceden hazırlanmasını gerektirir.</a:t>
            </a:r>
          </a:p>
          <a:p>
            <a:r>
              <a:rPr lang="tr-TR" dirty="0"/>
              <a:t>Ele alınması düşünülen konuyu tam olarak yansıtan bir örnek olay yazmak bazen güç alabilir.</a:t>
            </a:r>
          </a:p>
          <a:p>
            <a:r>
              <a:rPr lang="tr-TR" dirty="0"/>
              <a:t>Tartışmaları yönetmek ve değerlendirmek zor olabilir.</a:t>
            </a:r>
          </a:p>
        </p:txBody>
      </p:sp>
    </p:spTree>
    <p:extLst>
      <p:ext uri="{BB962C8B-B14F-4D97-AF65-F5344CB8AC3E}">
        <p14:creationId xmlns:p14="http://schemas.microsoft.com/office/powerpoint/2010/main" val="6855860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u="sng" dirty="0"/>
              <a:t>Öneriler:</a:t>
            </a:r>
          </a:p>
          <a:p>
            <a:r>
              <a:rPr lang="tr-TR" dirty="0"/>
              <a:t>Katılımcıların seviyelerine uygun bir örnek olay oluşturma ve net bir şekilde ifade etme</a:t>
            </a:r>
          </a:p>
          <a:p>
            <a:r>
              <a:rPr lang="tr-TR" dirty="0"/>
              <a:t>Gerçek bir olay tartışılacaksa yer kişi, zaman bilgilerini değiştirme</a:t>
            </a:r>
          </a:p>
          <a:p>
            <a:r>
              <a:rPr lang="tr-TR" dirty="0"/>
              <a:t>Olayın istenilen yönde tartışılması için kilit sorular hazırlama</a:t>
            </a:r>
          </a:p>
          <a:p>
            <a:r>
              <a:rPr lang="tr-TR" dirty="0"/>
              <a:t>Olayın yeterince anlaşıldığından emin olma</a:t>
            </a:r>
          </a:p>
          <a:p>
            <a:r>
              <a:rPr lang="tr-TR" dirty="0"/>
              <a:t>İstenilen yönde ilerlediklerinden emin olmak için grupları periyodik olarak kontrol etme</a:t>
            </a:r>
          </a:p>
          <a:p>
            <a:r>
              <a:rPr lang="tr-TR" dirty="0"/>
              <a:t>Olayın tüm olarak değerlendirilmesine özen gösterme</a:t>
            </a:r>
          </a:p>
          <a:p>
            <a:r>
              <a:rPr lang="tr-TR" dirty="0"/>
              <a:t>Bu yöntemle birlikte soru-cevap, rol oynama </a:t>
            </a:r>
            <a:r>
              <a:rPr lang="tr-TR" dirty="0" err="1"/>
              <a:t>vb</a:t>
            </a:r>
            <a:r>
              <a:rPr lang="tr-TR" dirty="0"/>
              <a:t> yöntemlerle destekleme</a:t>
            </a:r>
          </a:p>
        </p:txBody>
      </p:sp>
    </p:spTree>
    <p:extLst>
      <p:ext uri="{BB962C8B-B14F-4D97-AF65-F5344CB8AC3E}">
        <p14:creationId xmlns:p14="http://schemas.microsoft.com/office/powerpoint/2010/main" val="41705269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1990725"/>
            <a:ext cx="7989752" cy="3868073"/>
          </a:xfrm>
        </p:spPr>
        <p:txBody>
          <a:bodyPr>
            <a:normAutofit fontScale="92500" lnSpcReduction="10000"/>
          </a:bodyPr>
          <a:lstStyle/>
          <a:p>
            <a:pPr marL="0" indent="0">
              <a:buNone/>
            </a:pPr>
            <a:r>
              <a:rPr lang="tr-TR" b="1" dirty="0">
                <a:solidFill>
                  <a:srgbClr val="FF0000"/>
                </a:solidFill>
              </a:rPr>
              <a:t>Rol Oynama Yöntemi</a:t>
            </a:r>
          </a:p>
          <a:p>
            <a:pPr algn="just"/>
            <a:r>
              <a:rPr lang="tr-TR" dirty="0"/>
              <a:t>İnsan ilişkileri ile ilgili bir problemi veya durumu oyunlaştırarak canlandırma yöntemidir. Grup üyeleri kendilerini canlandırdıkları rolün yerine koyarlar. Kendilerini değil, roldeki kişiyi canlandırmanın rahatlığını yaşarlar. Tutum ve duygularını bu şekilde rahatlıkla ortaya koyarlar.</a:t>
            </a:r>
          </a:p>
          <a:p>
            <a:pPr marL="0" indent="0">
              <a:buNone/>
            </a:pPr>
            <a:r>
              <a:rPr lang="tr-TR" u="sng" dirty="0"/>
              <a:t>Avantajları:</a:t>
            </a:r>
          </a:p>
          <a:p>
            <a:r>
              <a:rPr lang="tr-TR" dirty="0"/>
              <a:t>Öğrenciler bizzat katıldıkları ve hoşlandıkları eylemlerden daha fazla tecrübe edinirler.</a:t>
            </a:r>
          </a:p>
          <a:p>
            <a:r>
              <a:rPr lang="tr-TR" dirty="0"/>
              <a:t>Duygularını ve tutumlarını açıklama fırsatı bulurlar.</a:t>
            </a:r>
          </a:p>
          <a:p>
            <a:r>
              <a:rPr lang="tr-TR" dirty="0"/>
              <a:t>Yaratıcı düşünmeyi geliştirir .</a:t>
            </a:r>
          </a:p>
          <a:p>
            <a:r>
              <a:rPr lang="tr-TR" dirty="0"/>
              <a:t>Katılımcıları yüz yüze gelebilecekleri gerçek durumlara hazırlar.</a:t>
            </a:r>
          </a:p>
          <a:p>
            <a:r>
              <a:rPr lang="tr-TR" dirty="0"/>
              <a:t>Sosyal becerileri geliştirir.</a:t>
            </a:r>
          </a:p>
        </p:txBody>
      </p:sp>
    </p:spTree>
    <p:extLst>
      <p:ext uri="{BB962C8B-B14F-4D97-AF65-F5344CB8AC3E}">
        <p14:creationId xmlns:p14="http://schemas.microsoft.com/office/powerpoint/2010/main" val="2289978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u="sng" dirty="0"/>
              <a:t>Sınırlılıkları:</a:t>
            </a:r>
          </a:p>
          <a:p>
            <a:r>
              <a:rPr lang="tr-TR" dirty="0"/>
              <a:t>Küçük grup ve zaman gerektirir.</a:t>
            </a:r>
          </a:p>
          <a:p>
            <a:r>
              <a:rPr lang="tr-TR" dirty="0"/>
              <a:t>Daha yetenekli ve cesaretli öğrenciler ön planda olabilir.</a:t>
            </a:r>
          </a:p>
          <a:p>
            <a:r>
              <a:rPr lang="tr-TR" dirty="0"/>
              <a:t>Konu ve hedefle ilişkisi kurulmazsa yöntem etkisiz kalabilir.</a:t>
            </a:r>
          </a:p>
          <a:p>
            <a:pPr marL="0" indent="0">
              <a:buNone/>
            </a:pPr>
            <a:r>
              <a:rPr lang="tr-TR" u="sng" dirty="0"/>
              <a:t>Öneriler:</a:t>
            </a:r>
          </a:p>
          <a:p>
            <a:r>
              <a:rPr lang="tr-TR" dirty="0"/>
              <a:t>Uygulamadan önce canlandırılacak olayı ve canlandırma sürecini planlama</a:t>
            </a:r>
          </a:p>
          <a:p>
            <a:pPr marL="0" indent="0">
              <a:buNone/>
            </a:pPr>
            <a:r>
              <a:rPr lang="tr-TR" dirty="0"/>
              <a:t>		-Bir grubun olayı tüm sınıf önünde canlandırması</a:t>
            </a:r>
          </a:p>
          <a:p>
            <a:pPr marL="0" indent="0">
              <a:buNone/>
            </a:pPr>
            <a:r>
              <a:rPr lang="tr-TR" dirty="0"/>
              <a:t>		-Küçük gruplara ayrılarak her grubun kendi içinde çalışması</a:t>
            </a:r>
          </a:p>
          <a:p>
            <a:r>
              <a:rPr lang="tr-TR" dirty="0"/>
              <a:t>Canlandırma sonrasında olayın, rollerin yaşantı ve duyguların tartışılması</a:t>
            </a:r>
          </a:p>
        </p:txBody>
      </p:sp>
    </p:spTree>
    <p:extLst>
      <p:ext uri="{BB962C8B-B14F-4D97-AF65-F5344CB8AC3E}">
        <p14:creationId xmlns:p14="http://schemas.microsoft.com/office/powerpoint/2010/main" val="4126254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1971675"/>
            <a:ext cx="7989752" cy="4486275"/>
          </a:xfrm>
        </p:spPr>
        <p:txBody>
          <a:bodyPr>
            <a:normAutofit fontScale="77500" lnSpcReduction="20000"/>
          </a:bodyPr>
          <a:lstStyle/>
          <a:p>
            <a:pPr marL="0" indent="0">
              <a:buNone/>
            </a:pPr>
            <a:r>
              <a:rPr lang="tr-TR" b="1" dirty="0">
                <a:solidFill>
                  <a:srgbClr val="FF0000"/>
                </a:solidFill>
              </a:rPr>
              <a:t>6 Şapka Yöntemi</a:t>
            </a:r>
          </a:p>
          <a:p>
            <a:pPr>
              <a:buNone/>
            </a:pPr>
            <a:r>
              <a:rPr lang="tr-TR" dirty="0"/>
              <a:t>              Yöntemin özelliği; katılımcıların bir problemi çözme konusundaki düşünce ve önerilerini «şapka rengi» ne göre şekillendirmektir.</a:t>
            </a:r>
          </a:p>
          <a:p>
            <a:pPr marL="0" indent="0">
              <a:buNone/>
            </a:pPr>
            <a:r>
              <a:rPr lang="tr-TR" dirty="0"/>
              <a:t>beyaz şapka-&gt;  tarafsızlık, objektiflik-&gt;  Açık ve tarafsız ol</a:t>
            </a:r>
          </a:p>
          <a:p>
            <a:pPr marL="0" indent="0">
              <a:buNone/>
            </a:pPr>
            <a:r>
              <a:rPr lang="tr-TR" dirty="0"/>
              <a:t>kırmızı şapka -&gt;  öfke, tutku, duygu-&gt;  Duygusal tepkilerini açıkla</a:t>
            </a:r>
          </a:p>
          <a:p>
            <a:pPr marL="0" indent="0">
              <a:buNone/>
            </a:pPr>
            <a:r>
              <a:rPr lang="tr-TR" dirty="0"/>
              <a:t>siyah şapka-&gt;  karamsarlık, olumsuzluk-&gt; Tehlikeleri bil</a:t>
            </a:r>
          </a:p>
          <a:p>
            <a:pPr marL="0" indent="0">
              <a:buNone/>
            </a:pPr>
            <a:r>
              <a:rPr lang="tr-TR" dirty="0"/>
              <a:t>sarı şapka-&gt;  güneş, aydınlık-&gt;  Avantajları ve faydalarını sırala</a:t>
            </a:r>
          </a:p>
          <a:p>
            <a:pPr marL="0" indent="0">
              <a:buNone/>
            </a:pPr>
            <a:r>
              <a:rPr lang="tr-TR" dirty="0"/>
              <a:t>yeşil şapka-&gt;  çimen, bitki, bereket-&gt;  Yaratıcılığını kullan</a:t>
            </a:r>
          </a:p>
          <a:p>
            <a:pPr marL="0" indent="0">
              <a:buNone/>
            </a:pPr>
            <a:r>
              <a:rPr lang="tr-TR" dirty="0"/>
              <a:t>mavi şapka-&gt;  gökyüzü, sakinlik, tarafsızlık-&gt;  Sonuçları toparla, çözüm öner</a:t>
            </a:r>
          </a:p>
          <a:p>
            <a:pPr marL="0" indent="0">
              <a:buNone/>
            </a:pPr>
            <a:r>
              <a:rPr lang="tr-TR" u="sng" dirty="0"/>
              <a:t>Avantajları:</a:t>
            </a:r>
          </a:p>
          <a:p>
            <a:pPr>
              <a:buFont typeface="Arial" panose="020B0604020202020204" pitchFamily="34" charset="0"/>
              <a:buChar char="•"/>
            </a:pPr>
            <a:r>
              <a:rPr lang="tr-TR" dirty="0"/>
              <a:t>Tartışarak öğrenmeye fırsat verir.</a:t>
            </a:r>
          </a:p>
          <a:p>
            <a:pPr>
              <a:buFont typeface="Arial" panose="020B0604020202020204" pitchFamily="34" charset="0"/>
              <a:buChar char="•"/>
            </a:pPr>
            <a:r>
              <a:rPr lang="tr-TR" dirty="0"/>
              <a:t>Demokratik bir yöntemdir.</a:t>
            </a:r>
          </a:p>
          <a:p>
            <a:pPr>
              <a:buFont typeface="Arial" panose="020B0604020202020204" pitchFamily="34" charset="0"/>
              <a:buChar char="•"/>
            </a:pPr>
            <a:r>
              <a:rPr lang="tr-TR" dirty="0"/>
              <a:t>Katılımcılar kendi düşünce ve önerilerini rahatlıkla ortaya koyar, diğerlerininkini öğrenirler.</a:t>
            </a:r>
          </a:p>
          <a:p>
            <a:pPr>
              <a:buFont typeface="Arial" panose="020B0604020202020204" pitchFamily="34" charset="0"/>
              <a:buChar char="•"/>
            </a:pPr>
            <a:r>
              <a:rPr lang="tr-TR" dirty="0"/>
              <a:t>Diğer katılımcılar kendi görüşleriyle ilgili eleştiri ve değerlendirmeleri öğrenirler.</a:t>
            </a:r>
          </a:p>
          <a:p>
            <a:pPr>
              <a:buFont typeface="Arial" panose="020B0604020202020204" pitchFamily="34" charset="0"/>
              <a:buChar char="•"/>
            </a:pPr>
            <a:r>
              <a:rPr lang="tr-TR" dirty="0"/>
              <a:t>Kendi kendilerini disipline etmeyi öğrenirler.</a:t>
            </a:r>
          </a:p>
        </p:txBody>
      </p:sp>
    </p:spTree>
    <p:extLst>
      <p:ext uri="{BB962C8B-B14F-4D97-AF65-F5344CB8AC3E}">
        <p14:creationId xmlns:p14="http://schemas.microsoft.com/office/powerpoint/2010/main" val="29494901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i="1" u="sng" dirty="0"/>
              <a:t>Sınırlılıkları:</a:t>
            </a:r>
          </a:p>
          <a:p>
            <a:pPr>
              <a:buFont typeface="Arial" panose="020B0604020202020204" pitchFamily="34" charset="0"/>
              <a:buChar char="•"/>
            </a:pPr>
            <a:r>
              <a:rPr lang="tr-TR" dirty="0"/>
              <a:t>Zaman gerektirir.</a:t>
            </a:r>
          </a:p>
          <a:p>
            <a:pPr>
              <a:buFont typeface="Arial" panose="020B0604020202020204" pitchFamily="34" charset="0"/>
              <a:buChar char="•"/>
            </a:pPr>
            <a:r>
              <a:rPr lang="tr-TR" dirty="0"/>
              <a:t>Konuşmaları konu üzerinde tutmak zordur . Kolayca amacından sapabilir.</a:t>
            </a:r>
          </a:p>
          <a:p>
            <a:pPr>
              <a:buFont typeface="Arial" panose="020B0604020202020204" pitchFamily="34" charset="0"/>
              <a:buChar char="•"/>
            </a:pPr>
            <a:r>
              <a:rPr lang="tr-TR" dirty="0"/>
              <a:t>Bazı konuşmalar çok uzayıp anlamsızlaşabilir.</a:t>
            </a:r>
          </a:p>
          <a:p>
            <a:pPr>
              <a:buFont typeface="Arial" panose="020B0604020202020204" pitchFamily="34" charset="0"/>
              <a:buChar char="•"/>
            </a:pPr>
            <a:r>
              <a:rPr lang="tr-TR" dirty="0"/>
              <a:t>Grup liderliği zordur.</a:t>
            </a:r>
          </a:p>
          <a:p>
            <a:pPr>
              <a:buFont typeface="Arial" panose="020B0604020202020204" pitchFamily="34" charset="0"/>
              <a:buChar char="•"/>
            </a:pPr>
            <a:r>
              <a:rPr lang="tr-TR" dirty="0"/>
              <a:t>Bazı kişiler için (örn; kolay sinirlenen) uygun olmayabilir.</a:t>
            </a:r>
          </a:p>
          <a:p>
            <a:pPr marL="0" indent="0">
              <a:buNone/>
            </a:pPr>
            <a:r>
              <a:rPr lang="tr-TR" i="1" u="sng" dirty="0"/>
              <a:t>Öneriler:</a:t>
            </a:r>
          </a:p>
          <a:p>
            <a:pPr>
              <a:buFont typeface="Arial" panose="020B0604020202020204" pitchFamily="34" charset="0"/>
              <a:buChar char="•"/>
            </a:pPr>
            <a:r>
              <a:rPr lang="tr-TR" dirty="0"/>
              <a:t>Yöntemi iyi bilen bir liderle uygulanması gerekir .</a:t>
            </a:r>
          </a:p>
          <a:p>
            <a:pPr>
              <a:buFont typeface="Arial" panose="020B0604020202020204" pitchFamily="34" charset="0"/>
              <a:buChar char="•"/>
            </a:pPr>
            <a:r>
              <a:rPr lang="tr-TR" dirty="0"/>
              <a:t>Farklı düşünme  biçimlerini ya da duyguları bir arada kullanmalıdır.</a:t>
            </a:r>
          </a:p>
        </p:txBody>
      </p:sp>
    </p:spTree>
    <p:extLst>
      <p:ext uri="{BB962C8B-B14F-4D97-AF65-F5344CB8AC3E}">
        <p14:creationId xmlns:p14="http://schemas.microsoft.com/office/powerpoint/2010/main" val="700079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687474"/>
            <a:ext cx="7989752" cy="541251"/>
          </a:xfrm>
        </p:spPr>
        <p:txBody>
          <a:bodyPr>
            <a:normAutofit fontScale="90000"/>
          </a:bodyPr>
          <a:lstStyle/>
          <a:p>
            <a:endParaRPr lang="tr-TR" dirty="0"/>
          </a:p>
        </p:txBody>
      </p:sp>
      <p:sp>
        <p:nvSpPr>
          <p:cNvPr id="3" name="İçerik Yer Tutucusu 2"/>
          <p:cNvSpPr>
            <a:spLocks noGrp="1"/>
          </p:cNvSpPr>
          <p:nvPr>
            <p:ph idx="1"/>
          </p:nvPr>
        </p:nvSpPr>
        <p:spPr>
          <a:xfrm>
            <a:off x="581192" y="1876425"/>
            <a:ext cx="7989752" cy="4857750"/>
          </a:xfrm>
        </p:spPr>
        <p:txBody>
          <a:bodyPr>
            <a:normAutofit fontScale="92500" lnSpcReduction="10000"/>
          </a:bodyPr>
          <a:lstStyle/>
          <a:p>
            <a:pPr marL="0" indent="0">
              <a:buNone/>
            </a:pPr>
            <a:r>
              <a:rPr lang="tr-TR" sz="1200" b="1" dirty="0"/>
              <a:t>Ev merkezli eğitim</a:t>
            </a:r>
          </a:p>
          <a:p>
            <a:pPr marL="0" indent="0">
              <a:buNone/>
            </a:pPr>
            <a:r>
              <a:rPr lang="tr-TR" sz="1200" dirty="0"/>
              <a:t>	Ev ziyaretleri (haftada 1-2 kez) yoluyla 0-6 yaş grubunda çocuğu olan annelerin eğitimi,</a:t>
            </a:r>
          </a:p>
          <a:p>
            <a:pPr marL="0" indent="0">
              <a:buNone/>
            </a:pPr>
            <a:r>
              <a:rPr lang="tr-TR" sz="1200" dirty="0"/>
              <a:t>		Program oluşturulması; etkinlik planlama</a:t>
            </a:r>
          </a:p>
          <a:p>
            <a:pPr marL="0" indent="0">
              <a:buNone/>
            </a:pPr>
            <a:r>
              <a:rPr lang="tr-TR" sz="1200" dirty="0"/>
              <a:t>		Materyal hazırlama</a:t>
            </a:r>
          </a:p>
          <a:p>
            <a:pPr marL="0" indent="0">
              <a:buNone/>
            </a:pPr>
            <a:r>
              <a:rPr lang="tr-TR" sz="1200" dirty="0"/>
              <a:t>		Etkinlikleri uygulama -&gt; Model olma</a:t>
            </a:r>
          </a:p>
          <a:p>
            <a:pPr marL="0" indent="0">
              <a:buNone/>
            </a:pPr>
            <a:r>
              <a:rPr lang="tr-TR" sz="1200" dirty="0"/>
              <a:t>			Uygulamaları izleme/Geri dönüt verme</a:t>
            </a:r>
          </a:p>
          <a:p>
            <a:pPr marL="0" indent="0">
              <a:buNone/>
            </a:pPr>
            <a:r>
              <a:rPr lang="tr-TR" sz="1200" dirty="0"/>
              <a:t>			Ödevler</a:t>
            </a:r>
          </a:p>
          <a:p>
            <a:pPr marL="0" indent="0">
              <a:buNone/>
            </a:pPr>
            <a:r>
              <a:rPr lang="tr-TR" sz="1200" dirty="0"/>
              <a:t>Ev ortamında öğretilen beceriler, çocuğun doğal ortamında ihtiyaç duyacağı becerilerdir.</a:t>
            </a:r>
          </a:p>
          <a:p>
            <a:pPr marL="0" indent="0">
              <a:buNone/>
            </a:pPr>
            <a:r>
              <a:rPr lang="tr-TR" sz="1200" dirty="0"/>
              <a:t>Anne-babalar becerileri doğal ortamda öğrendiklerinden, becerilerin transferinde daha az güçlük yaşarlar.</a:t>
            </a:r>
          </a:p>
          <a:p>
            <a:pPr marL="0" indent="0">
              <a:buNone/>
            </a:pPr>
            <a:r>
              <a:rPr lang="tr-TR" sz="1200" dirty="0"/>
              <a:t>Eve dayalı programlar bireyselleştirmeye daha uygundur.</a:t>
            </a:r>
          </a:p>
          <a:p>
            <a:pPr marL="0" indent="0">
              <a:buNone/>
            </a:pPr>
            <a:r>
              <a:rPr lang="tr-TR" sz="1200" dirty="0"/>
              <a:t>Ev ortamının ve günlük yaşamdaki materyallerin çocuğun gelişimini desteklemek amacıyla kullanabilmesine olanak sağlar.</a:t>
            </a:r>
          </a:p>
          <a:p>
            <a:pPr marL="0" indent="0">
              <a:buNone/>
            </a:pPr>
            <a:r>
              <a:rPr lang="tr-TR" sz="1200" dirty="0"/>
              <a:t>Çocuğun davranışları doğal ortamda daha rahat gözlenebildiğinden, ev ortamına özgü davranış problemlerinin fark edilmesi daha kolaydır.</a:t>
            </a:r>
          </a:p>
          <a:p>
            <a:pPr marL="0" indent="0">
              <a:buNone/>
            </a:pPr>
            <a:r>
              <a:rPr lang="tr-TR" sz="1200" dirty="0"/>
              <a:t>	</a:t>
            </a:r>
            <a:r>
              <a:rPr lang="tr-TR" sz="1200" u="sng" dirty="0"/>
              <a:t>Küçük adımlar </a:t>
            </a:r>
            <a:r>
              <a:rPr lang="tr-TR" sz="1200" dirty="0"/>
              <a:t>(Avustralya)</a:t>
            </a:r>
          </a:p>
          <a:p>
            <a:pPr marL="0" indent="0">
              <a:buNone/>
            </a:pPr>
            <a:r>
              <a:rPr lang="tr-TR" sz="1200" dirty="0"/>
              <a:t>		0-4 yaş arasındaki gelişim geriliği gösteren çocuklar ve aileleri</a:t>
            </a:r>
          </a:p>
          <a:p>
            <a:pPr marL="0" indent="0">
              <a:buNone/>
            </a:pPr>
            <a:r>
              <a:rPr lang="tr-TR" sz="1200" u="sng" dirty="0"/>
              <a:t>Amaç;</a:t>
            </a:r>
            <a:r>
              <a:rPr lang="tr-TR" sz="1200" dirty="0"/>
              <a:t> ailelerin uygun ortamlar hazırlayarak çocuklarının gelişimlerini desteklemeleri, öğretme becerilerini kazanmaları, çocuklarındaki gelişmeleri değerlendirmeleri, değerlendirme sonuçlarına göre bireysel eğitim programı hazırlamaları ve gerektiğinde uyarlamalar yapmalarını sağlamaktır.</a:t>
            </a:r>
          </a:p>
          <a:p>
            <a:pPr marL="0" indent="0">
              <a:buNone/>
            </a:pPr>
            <a:endParaRPr lang="tr-TR" sz="1200" dirty="0"/>
          </a:p>
        </p:txBody>
      </p:sp>
    </p:spTree>
    <p:extLst>
      <p:ext uri="{BB962C8B-B14F-4D97-AF65-F5344CB8AC3E}">
        <p14:creationId xmlns:p14="http://schemas.microsoft.com/office/powerpoint/2010/main" val="899174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F765C-2E24-42E4-A71E-7D0CB368244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639596-8310-4C82-905E-EF60FC1DCAD8}"/>
              </a:ext>
            </a:extLst>
          </p:cNvPr>
          <p:cNvSpPr>
            <a:spLocks noGrp="1"/>
          </p:cNvSpPr>
          <p:nvPr>
            <p:ph idx="1"/>
          </p:nvPr>
        </p:nvSpPr>
        <p:spPr/>
        <p:txBody>
          <a:bodyPr/>
          <a:lstStyle/>
          <a:p>
            <a:r>
              <a:rPr lang="tr-TR" dirty="0"/>
              <a:t> Baran, G. 2017. Aile Yaşam Dinamiği. Pelikan Yayınevi, Ankara.</a:t>
            </a:r>
          </a:p>
          <a:p>
            <a:r>
              <a:rPr lang="tr-TR" dirty="0"/>
              <a:t>Tepeli, K. ve </a:t>
            </a:r>
            <a:r>
              <a:rPr lang="tr-TR" dirty="0" err="1"/>
              <a:t>Durualp</a:t>
            </a:r>
            <a:r>
              <a:rPr lang="tr-TR" dirty="0"/>
              <a:t>, E. 2018. Aile Yaşam Döngüsü. Hedef Yayıncılık, Ankara. </a:t>
            </a:r>
          </a:p>
          <a:p>
            <a:r>
              <a:rPr lang="tr-TR" dirty="0"/>
              <a:t>Özgüven, İ.E. 2001. Ailede İletişim ve Yaşam. PDREM Yayınları, Ankara</a:t>
            </a:r>
          </a:p>
          <a:p>
            <a:endParaRPr lang="tr-TR" dirty="0"/>
          </a:p>
        </p:txBody>
      </p:sp>
    </p:spTree>
    <p:extLst>
      <p:ext uri="{BB962C8B-B14F-4D97-AF65-F5344CB8AC3E}">
        <p14:creationId xmlns:p14="http://schemas.microsoft.com/office/powerpoint/2010/main" val="316661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1790699"/>
            <a:ext cx="7989752" cy="4486275"/>
          </a:xfrm>
        </p:spPr>
        <p:txBody>
          <a:bodyPr>
            <a:normAutofit fontScale="77500" lnSpcReduction="20000"/>
          </a:bodyPr>
          <a:lstStyle/>
          <a:p>
            <a:pPr marL="0" indent="0">
              <a:buNone/>
            </a:pPr>
            <a:r>
              <a:rPr lang="tr-TR" b="1" dirty="0"/>
              <a:t>Kurum merkezli eğitim</a:t>
            </a:r>
          </a:p>
          <a:p>
            <a:pPr marL="324000" lvl="1" indent="0">
              <a:buNone/>
            </a:pPr>
            <a:r>
              <a:rPr lang="tr-TR" sz="1800" dirty="0"/>
              <a:t>Okul, halk eğitim merkezleri vb. yerlerde, ailelerin oluşturduğu grupların katıldığı eğitim hizmetleri</a:t>
            </a:r>
          </a:p>
          <a:p>
            <a:pPr marL="324000" lvl="1" indent="0">
              <a:buNone/>
            </a:pPr>
            <a:r>
              <a:rPr lang="tr-TR" sz="1800" dirty="0"/>
              <a:t>	- Programın hazırlanması</a:t>
            </a:r>
          </a:p>
          <a:p>
            <a:pPr marL="324000" lvl="1" indent="0">
              <a:buNone/>
            </a:pPr>
            <a:r>
              <a:rPr lang="tr-TR" sz="1800" dirty="0"/>
              <a:t>	- Ailenin gereksinimlerinin ve özelliklerinin dikkate alınması</a:t>
            </a:r>
          </a:p>
          <a:p>
            <a:pPr marL="324000" lvl="1" indent="0">
              <a:buNone/>
            </a:pPr>
            <a:r>
              <a:rPr lang="tr-TR" sz="1800" dirty="0"/>
              <a:t>	- Katılımın sürekliliğinin sağlanması</a:t>
            </a:r>
          </a:p>
          <a:p>
            <a:pPr marL="324000" lvl="1" indent="0">
              <a:buNone/>
            </a:pPr>
            <a:r>
              <a:rPr lang="tr-TR" sz="1800" dirty="0"/>
              <a:t>	-Aktif katılıma özen gösterilmesi</a:t>
            </a:r>
          </a:p>
          <a:p>
            <a:pPr marL="324000" lvl="1" indent="0">
              <a:buNone/>
            </a:pPr>
            <a:r>
              <a:rPr lang="tr-TR" sz="1800" dirty="0"/>
              <a:t>	- İlginin canlı tutulması (günlük yaşamla ilişkilendirme, görsel materyaller)</a:t>
            </a:r>
          </a:p>
          <a:p>
            <a:pPr>
              <a:buFont typeface="Wingdings" panose="05000000000000000000" pitchFamily="2" charset="2"/>
              <a:buChar char="Ø"/>
            </a:pPr>
            <a:r>
              <a:rPr lang="tr-TR" dirty="0"/>
              <a:t>Grup eğitimleri ile daha kısa sürede daha çok aileye hizmet sunulabilir.</a:t>
            </a:r>
          </a:p>
          <a:p>
            <a:pPr>
              <a:buFont typeface="Wingdings" panose="05000000000000000000" pitchFamily="2" charset="2"/>
              <a:buChar char="Ø"/>
            </a:pPr>
            <a:r>
              <a:rPr lang="tr-TR" dirty="0"/>
              <a:t>Diğer ailelerin katılımı, ailelerin motivasyonunu arttırır.</a:t>
            </a:r>
          </a:p>
          <a:p>
            <a:pPr>
              <a:buFont typeface="Wingdings" panose="05000000000000000000" pitchFamily="2" charset="2"/>
              <a:buChar char="Ø"/>
            </a:pPr>
            <a:r>
              <a:rPr lang="tr-TR" dirty="0"/>
              <a:t>Benzer durumdaki ailelerin olması, yalnızlık duygusunu önler. Sosyal desteği artırır.</a:t>
            </a:r>
          </a:p>
          <a:p>
            <a:pPr marL="0" indent="0">
              <a:buNone/>
            </a:pPr>
            <a:r>
              <a:rPr lang="tr-TR" dirty="0"/>
              <a:t>Ancak;</a:t>
            </a:r>
          </a:p>
          <a:p>
            <a:pPr>
              <a:buFont typeface="Courier New" panose="02070309020205020404" pitchFamily="49" charset="0"/>
              <a:buChar char="o"/>
            </a:pPr>
            <a:r>
              <a:rPr lang="tr-TR" dirty="0"/>
              <a:t>Sunulan bilgiler ve kazandırılması hedeflenen becerileri ev ortamına uyarlamak zor olabilir.</a:t>
            </a:r>
          </a:p>
          <a:p>
            <a:pPr>
              <a:buFont typeface="Courier New" panose="02070309020205020404" pitchFamily="49" charset="0"/>
              <a:buChar char="o"/>
            </a:pPr>
            <a:r>
              <a:rPr lang="tr-TR" dirty="0"/>
              <a:t>Çocuk ve aile için bireyselleştirilmesi daha zordur.</a:t>
            </a:r>
          </a:p>
          <a:p>
            <a:pPr>
              <a:buFont typeface="Courier New" panose="02070309020205020404" pitchFamily="49" charset="0"/>
              <a:buChar char="o"/>
            </a:pPr>
            <a:r>
              <a:rPr lang="tr-TR" dirty="0"/>
              <a:t>Aile- eğitici etkileşimi daha sınırlıdır.</a:t>
            </a:r>
          </a:p>
        </p:txBody>
      </p:sp>
    </p:spTree>
    <p:extLst>
      <p:ext uri="{BB962C8B-B14F-4D97-AF65-F5344CB8AC3E}">
        <p14:creationId xmlns:p14="http://schemas.microsoft.com/office/powerpoint/2010/main" val="2565831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2009775"/>
            <a:ext cx="7989752" cy="3849023"/>
          </a:xfrm>
        </p:spPr>
        <p:txBody>
          <a:bodyPr>
            <a:normAutofit lnSpcReduction="10000"/>
          </a:bodyPr>
          <a:lstStyle/>
          <a:p>
            <a:pPr marL="0" indent="0">
              <a:buNone/>
            </a:pPr>
            <a:r>
              <a:rPr lang="tr-TR" b="1" dirty="0"/>
              <a:t>Uzaktan eğitime dayalı aile eğitimi</a:t>
            </a:r>
          </a:p>
          <a:p>
            <a:pPr marL="0" indent="0">
              <a:buNone/>
            </a:pPr>
            <a:r>
              <a:rPr lang="tr-TR" dirty="0"/>
              <a:t>Fiziksel koşullar ve zaman sınırlılığı nedeniyle diğer programlara katılamayan ailelerin </a:t>
            </a:r>
            <a:r>
              <a:rPr lang="tr-TR" u="sng" dirty="0"/>
              <a:t>televizyon</a:t>
            </a:r>
            <a:r>
              <a:rPr lang="tr-TR" dirty="0"/>
              <a:t> ve </a:t>
            </a:r>
            <a:r>
              <a:rPr lang="tr-TR" u="sng" dirty="0"/>
              <a:t>internet</a:t>
            </a:r>
            <a:r>
              <a:rPr lang="tr-TR" dirty="0"/>
              <a:t> üzerinden eğitimi</a:t>
            </a:r>
          </a:p>
          <a:p>
            <a:pPr>
              <a:buNone/>
            </a:pPr>
            <a:r>
              <a:rPr lang="tr-TR" dirty="0"/>
              <a:t>Daha çok normal gelişim gösteren çocukların ailelerinin  </a:t>
            </a:r>
          </a:p>
          <a:p>
            <a:pPr>
              <a:buFont typeface="Wingdings" pitchFamily="2" charset="2"/>
              <a:buChar char="q"/>
            </a:pPr>
            <a:r>
              <a:rPr lang="tr-TR" dirty="0"/>
              <a:t> İletişim becerileri,</a:t>
            </a:r>
          </a:p>
          <a:p>
            <a:pPr>
              <a:buFont typeface="Wingdings" pitchFamily="2" charset="2"/>
              <a:buChar char="q"/>
            </a:pPr>
            <a:r>
              <a:rPr lang="tr-TR" dirty="0"/>
              <a:t>Çocukların gelişimsel özellikleri,</a:t>
            </a:r>
          </a:p>
          <a:p>
            <a:pPr>
              <a:buFont typeface="Wingdings" pitchFamily="2" charset="2"/>
              <a:buChar char="q"/>
            </a:pPr>
            <a:r>
              <a:rPr lang="tr-TR" dirty="0"/>
              <a:t>Yasal mevzuatlar konularında bilgilendirilmeleri,</a:t>
            </a:r>
          </a:p>
          <a:p>
            <a:pPr>
              <a:buFont typeface="Wingdings" pitchFamily="2" charset="2"/>
              <a:buChar char="q"/>
            </a:pPr>
            <a:r>
              <a:rPr lang="tr-TR" dirty="0"/>
              <a:t>Gelişimin desteklenmesine yönelik becerilerin kazandırılması.</a:t>
            </a:r>
          </a:p>
          <a:p>
            <a:pPr marL="0" indent="0">
              <a:buNone/>
            </a:pPr>
            <a:r>
              <a:rPr lang="tr-TR" dirty="0"/>
              <a:t>	- Yayın saatinin uygunluğu (TV)</a:t>
            </a:r>
          </a:p>
          <a:p>
            <a:pPr marL="0" indent="0">
              <a:buNone/>
            </a:pPr>
            <a:r>
              <a:rPr lang="tr-TR" dirty="0"/>
              <a:t>	- Etkileşim olanağı sayesinde görsel/işitsel temas kurulabilmesi (</a:t>
            </a:r>
            <a:r>
              <a:rPr lang="tr-TR" dirty="0" err="1"/>
              <a:t>int</a:t>
            </a:r>
            <a:r>
              <a:rPr lang="tr-TR" dirty="0"/>
              <a:t>)</a:t>
            </a:r>
          </a:p>
        </p:txBody>
      </p:sp>
    </p:spTree>
    <p:extLst>
      <p:ext uri="{BB962C8B-B14F-4D97-AF65-F5344CB8AC3E}">
        <p14:creationId xmlns:p14="http://schemas.microsoft.com/office/powerpoint/2010/main" val="4286033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GRUPLA ANNE-BABA Eğitimi</a:t>
            </a:r>
          </a:p>
        </p:txBody>
      </p:sp>
      <p:sp>
        <p:nvSpPr>
          <p:cNvPr id="3" name="İçerik Yer Tutucusu 2"/>
          <p:cNvSpPr>
            <a:spLocks noGrp="1"/>
          </p:cNvSpPr>
          <p:nvPr>
            <p:ph idx="1"/>
          </p:nvPr>
        </p:nvSpPr>
        <p:spPr/>
        <p:txBody>
          <a:bodyPr>
            <a:normAutofit fontScale="92500" lnSpcReduction="10000"/>
          </a:bodyPr>
          <a:lstStyle/>
          <a:p>
            <a:pPr marL="0" indent="0">
              <a:buNone/>
            </a:pPr>
            <a:r>
              <a:rPr lang="tr-TR" dirty="0"/>
              <a:t>Programın etkili olabilmesi açısından, geliştirme ve uygulama sürecinin planlanması önemlidir. Bu süreçteki </a:t>
            </a:r>
            <a:r>
              <a:rPr lang="tr-TR" u="sng" dirty="0"/>
              <a:t>aşamalar:</a:t>
            </a:r>
          </a:p>
          <a:p>
            <a:pPr>
              <a:buFont typeface="Wingdings" panose="05000000000000000000" pitchFamily="2" charset="2"/>
              <a:buChar char="v"/>
            </a:pPr>
            <a:r>
              <a:rPr lang="tr-TR" dirty="0"/>
              <a:t>Hedef grubu belirleme</a:t>
            </a:r>
          </a:p>
          <a:p>
            <a:pPr>
              <a:buFont typeface="Wingdings" panose="05000000000000000000" pitchFamily="2" charset="2"/>
              <a:buChar char="v"/>
            </a:pPr>
            <a:r>
              <a:rPr lang="tr-TR" dirty="0"/>
              <a:t>Hedef grupta yer alan anne-babaların eğitim ihtiyaçlarını belirleme</a:t>
            </a:r>
          </a:p>
          <a:p>
            <a:pPr>
              <a:buFont typeface="Wingdings" panose="05000000000000000000" pitchFamily="2" charset="2"/>
              <a:buChar char="v"/>
            </a:pPr>
            <a:r>
              <a:rPr lang="tr-TR" dirty="0"/>
              <a:t>Eğitim programı sonucunda ulaşılacak hedefleri belirleme</a:t>
            </a:r>
          </a:p>
          <a:p>
            <a:pPr>
              <a:buFont typeface="Wingdings" panose="05000000000000000000" pitchFamily="2" charset="2"/>
              <a:buChar char="v"/>
            </a:pPr>
            <a:r>
              <a:rPr lang="tr-TR" dirty="0"/>
              <a:t>Belirlenen hedeflere uygun öğrenme yöntemlerini geliştirme</a:t>
            </a:r>
          </a:p>
          <a:p>
            <a:pPr>
              <a:buFont typeface="Wingdings" panose="05000000000000000000" pitchFamily="2" charset="2"/>
              <a:buChar char="v"/>
            </a:pPr>
            <a:r>
              <a:rPr lang="tr-TR" dirty="0"/>
              <a:t>Eğitim programını yapılandırma</a:t>
            </a:r>
          </a:p>
          <a:p>
            <a:pPr>
              <a:buFont typeface="Wingdings" panose="05000000000000000000" pitchFamily="2" charset="2"/>
              <a:buChar char="v"/>
            </a:pPr>
            <a:r>
              <a:rPr lang="tr-TR" dirty="0"/>
              <a:t>Eğitim programını uygulama</a:t>
            </a:r>
          </a:p>
          <a:p>
            <a:pPr>
              <a:buFont typeface="Wingdings" panose="05000000000000000000" pitchFamily="2" charset="2"/>
              <a:buChar char="v"/>
            </a:pPr>
            <a:r>
              <a:rPr lang="tr-TR" dirty="0"/>
              <a:t>Uygulanan programın sonuçlarını değerlendirme</a:t>
            </a:r>
          </a:p>
        </p:txBody>
      </p:sp>
    </p:spTree>
    <p:extLst>
      <p:ext uri="{BB962C8B-B14F-4D97-AF65-F5344CB8AC3E}">
        <p14:creationId xmlns:p14="http://schemas.microsoft.com/office/powerpoint/2010/main" val="3302870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HEDEF GRUBU Belirleme</a:t>
            </a:r>
          </a:p>
        </p:txBody>
      </p:sp>
      <p:sp>
        <p:nvSpPr>
          <p:cNvPr id="3" name="İçerik Yer Tutucusu 2"/>
          <p:cNvSpPr>
            <a:spLocks noGrp="1"/>
          </p:cNvSpPr>
          <p:nvPr>
            <p:ph idx="1"/>
          </p:nvPr>
        </p:nvSpPr>
        <p:spPr/>
        <p:txBody>
          <a:bodyPr>
            <a:normAutofit fontScale="85000" lnSpcReduction="10000"/>
          </a:bodyPr>
          <a:lstStyle/>
          <a:p>
            <a:pPr marL="0" indent="0">
              <a:buNone/>
            </a:pPr>
            <a:r>
              <a:rPr lang="tr-TR" dirty="0"/>
              <a:t>Bir anne-baba eğitim programı geliştirmenin ilk adımı programın hangi gruba yönelik olarak hazırlanacağına karar vermedir.</a:t>
            </a:r>
          </a:p>
          <a:p>
            <a:pPr marL="0" indent="0">
              <a:buNone/>
            </a:pPr>
            <a:r>
              <a:rPr lang="tr-TR" dirty="0"/>
              <a:t>	-Okul öncesi dönemde  çocuğu olan anne-babalar</a:t>
            </a:r>
          </a:p>
          <a:p>
            <a:pPr marL="0" indent="0">
              <a:buNone/>
            </a:pPr>
            <a:r>
              <a:rPr lang="tr-TR" dirty="0"/>
              <a:t>	-Özel eğitime muhtaç çocukların anne - babaları</a:t>
            </a:r>
          </a:p>
          <a:p>
            <a:pPr marL="0" indent="0">
              <a:buNone/>
            </a:pPr>
            <a:r>
              <a:rPr lang="tr-TR" dirty="0"/>
              <a:t>	-Okul çağında çocuğu olan anne-babalar</a:t>
            </a:r>
          </a:p>
          <a:p>
            <a:pPr marL="0" indent="0">
              <a:buNone/>
            </a:pPr>
            <a:r>
              <a:rPr lang="tr-TR" dirty="0"/>
              <a:t>		-Boşanmış/ayrı yaşayan anne-babalar</a:t>
            </a:r>
          </a:p>
          <a:p>
            <a:pPr marL="0" indent="0">
              <a:buNone/>
            </a:pPr>
            <a:r>
              <a:rPr lang="tr-TR" dirty="0"/>
              <a:t>		-Anne-baba adayları</a:t>
            </a:r>
          </a:p>
          <a:p>
            <a:pPr marL="0" indent="0">
              <a:buNone/>
            </a:pPr>
            <a:r>
              <a:rPr lang="tr-TR" dirty="0"/>
              <a:t>		-Düşük </a:t>
            </a:r>
            <a:r>
              <a:rPr lang="tr-TR" dirty="0" err="1"/>
              <a:t>sosyo</a:t>
            </a:r>
            <a:r>
              <a:rPr lang="tr-TR" dirty="0"/>
              <a:t>-ekonomik düzeydeki anne-babalar</a:t>
            </a:r>
          </a:p>
          <a:p>
            <a:pPr marL="0" indent="0">
              <a:buNone/>
            </a:pPr>
            <a:r>
              <a:rPr lang="tr-TR" dirty="0"/>
              <a:t>		-İhmal/istismar edilmiş çocukların anne-babaları</a:t>
            </a:r>
          </a:p>
          <a:p>
            <a:pPr marL="0" indent="0">
              <a:buNone/>
            </a:pPr>
            <a:r>
              <a:rPr lang="tr-TR" dirty="0"/>
              <a:t>-Kronik hastalığı/davranış problemi olan çocuğa sahip anne-babalar</a:t>
            </a:r>
          </a:p>
          <a:p>
            <a:pPr marL="0" indent="0">
              <a:buNone/>
            </a:pPr>
            <a:r>
              <a:rPr lang="tr-TR" dirty="0"/>
              <a:t>			-Sadece anneler/babalar</a:t>
            </a:r>
          </a:p>
        </p:txBody>
      </p:sp>
    </p:spTree>
    <p:extLst>
      <p:ext uri="{BB962C8B-B14F-4D97-AF65-F5344CB8AC3E}">
        <p14:creationId xmlns:p14="http://schemas.microsoft.com/office/powerpoint/2010/main" val="788946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HEDEF GRUPTA YER ALAN ANNE-Babaların Eğitim İhtiyaçların BELIRLEME</a:t>
            </a:r>
          </a:p>
        </p:txBody>
      </p:sp>
      <p:sp>
        <p:nvSpPr>
          <p:cNvPr id="3" name="İçerik Yer Tutucusu 2"/>
          <p:cNvSpPr>
            <a:spLocks noGrp="1"/>
          </p:cNvSpPr>
          <p:nvPr>
            <p:ph idx="1"/>
          </p:nvPr>
        </p:nvSpPr>
        <p:spPr/>
        <p:txBody>
          <a:bodyPr>
            <a:normAutofit fontScale="70000" lnSpcReduction="20000"/>
          </a:bodyPr>
          <a:lstStyle/>
          <a:p>
            <a:pPr marL="0" indent="0">
              <a:buNone/>
            </a:pPr>
            <a:r>
              <a:rPr lang="tr-TR" dirty="0"/>
              <a:t>Eğitim programları anne-babaların ihtiyaçlarına göre düzenlendiğinde katılımları ve ilgileri daha kolay sağlanabileceğinden, daha çok faydalı olacaktır. Bu amaçla;</a:t>
            </a:r>
          </a:p>
          <a:p>
            <a:pPr marL="0" indent="0">
              <a:buNone/>
            </a:pPr>
            <a:r>
              <a:rPr lang="tr-TR" b="1" dirty="0"/>
              <a:t>İlgi Alanları Listesi</a:t>
            </a:r>
          </a:p>
          <a:p>
            <a:pPr marL="0" indent="0">
              <a:buNone/>
            </a:pPr>
            <a:r>
              <a:rPr lang="tr-TR" dirty="0"/>
              <a:t>	- İlk oturumda grup içinde tartışılmasını istedikleri konu başlıklarını listelemelerini isteme</a:t>
            </a:r>
          </a:p>
          <a:p>
            <a:pPr marL="0" indent="0">
              <a:buNone/>
            </a:pPr>
            <a:r>
              <a:rPr lang="tr-TR" dirty="0"/>
              <a:t>	-Eğitimci tarafından geliştirilen İhtiyaç Belirleme Formu' nu uygulama</a:t>
            </a:r>
          </a:p>
          <a:p>
            <a:pPr marL="0" indent="0">
              <a:buNone/>
            </a:pPr>
            <a:r>
              <a:rPr lang="tr-TR" b="1" dirty="0"/>
              <a:t>Genel Sorular</a:t>
            </a:r>
          </a:p>
          <a:p>
            <a:pPr marL="0" indent="0">
              <a:buNone/>
            </a:pPr>
            <a:r>
              <a:rPr lang="tr-TR" dirty="0"/>
              <a:t>	-Anne-babalara aile yaşamları/çocukların yetiştirilmesi ile ilgili sorular sorma</a:t>
            </a:r>
          </a:p>
          <a:p>
            <a:pPr marL="0" indent="0">
              <a:buNone/>
            </a:pPr>
            <a:r>
              <a:rPr lang="tr-TR" dirty="0"/>
              <a:t>«Son zamanlarda çocuğunuzla yaşadığınız, sizi üzen bir olay ya da sorun var mı?»</a:t>
            </a:r>
          </a:p>
          <a:p>
            <a:pPr marL="0" indent="0">
              <a:buNone/>
            </a:pPr>
            <a:r>
              <a:rPr lang="tr-TR" dirty="0"/>
              <a:t>	-Doğrudan hangi konuları tartışmalarının onlar için daha yararlı olacağını belirtmelerini isteme</a:t>
            </a:r>
          </a:p>
          <a:p>
            <a:pPr marL="0" indent="0">
              <a:buNone/>
            </a:pPr>
            <a:r>
              <a:rPr lang="tr-TR" b="1" dirty="0"/>
              <a:t>Anne-Baba-Çocuk Etkileşimini İzleme</a:t>
            </a:r>
          </a:p>
          <a:p>
            <a:pPr marL="0" indent="0">
              <a:buNone/>
            </a:pPr>
            <a:r>
              <a:rPr lang="tr-TR" dirty="0"/>
              <a:t>	Ev ziyaretleri ile aile ortamını, anne-baba-çocuk etkileşimini veya problem davranışları gözleme</a:t>
            </a:r>
          </a:p>
        </p:txBody>
      </p:sp>
    </p:spTree>
    <p:extLst>
      <p:ext uri="{BB962C8B-B14F-4D97-AF65-F5344CB8AC3E}">
        <p14:creationId xmlns:p14="http://schemas.microsoft.com/office/powerpoint/2010/main" val="1105877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81192" y="2047875"/>
            <a:ext cx="7989752" cy="3810923"/>
          </a:xfrm>
        </p:spPr>
        <p:txBody>
          <a:bodyPr/>
          <a:lstStyle/>
          <a:p>
            <a:pPr marL="0" indent="0">
              <a:buNone/>
            </a:pPr>
            <a:r>
              <a:rPr lang="tr-TR" dirty="0"/>
              <a:t>Bireysel Görüşme</a:t>
            </a:r>
          </a:p>
          <a:p>
            <a:pPr marL="0" indent="0">
              <a:buNone/>
            </a:pPr>
            <a:r>
              <a:rPr lang="tr-TR" dirty="0"/>
              <a:t>	-Anne-babalarla bireysel görüşmeler yaparak programa katılma 	nedenleri, beklentileri hakkında bilgi edinme.</a:t>
            </a:r>
          </a:p>
          <a:p>
            <a:pPr marL="0" indent="0">
              <a:buNone/>
            </a:pPr>
            <a:r>
              <a:rPr lang="tr-TR" dirty="0"/>
              <a:t>Çeşitli Ölçme Araçları</a:t>
            </a:r>
          </a:p>
          <a:p>
            <a:pPr marL="0" indent="0">
              <a:buNone/>
            </a:pPr>
            <a:r>
              <a:rPr lang="tr-TR" dirty="0"/>
              <a:t>	-Anketler, çocuğun ve ebeveynlerin davranışları, ilişkileri, uyumları, 	bilgi düzeyleri vb değerlendirmeye yönelik çeşitli ölçme araçlarının 	(skala, tarama listesi, envanter vb) uygulanması</a:t>
            </a:r>
          </a:p>
        </p:txBody>
      </p:sp>
    </p:spTree>
    <p:extLst>
      <p:ext uri="{BB962C8B-B14F-4D97-AF65-F5344CB8AC3E}">
        <p14:creationId xmlns:p14="http://schemas.microsoft.com/office/powerpoint/2010/main" val="223331726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421</TotalTime>
  <Words>2739</Words>
  <Application>Microsoft Office PowerPoint</Application>
  <PresentationFormat>Ekran Gösterisi (4:3)</PresentationFormat>
  <Paragraphs>300</Paragraphs>
  <Slides>30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30</vt:i4>
      </vt:variant>
    </vt:vector>
  </HeadingPairs>
  <TitlesOfParts>
    <vt:vector size="36" baseType="lpstr">
      <vt:lpstr>Arial</vt:lpstr>
      <vt:lpstr>Century Gothic</vt:lpstr>
      <vt:lpstr>Courier New</vt:lpstr>
      <vt:lpstr>Wingdings</vt:lpstr>
      <vt:lpstr>Wingdings 3</vt:lpstr>
      <vt:lpstr>Duman</vt:lpstr>
      <vt:lpstr>AİLE EĞİTİMİ</vt:lpstr>
      <vt:lpstr>PowerPoint Sunusu</vt:lpstr>
      <vt:lpstr>PowerPoint Sunusu</vt:lpstr>
      <vt:lpstr>PowerPoint Sunusu</vt:lpstr>
      <vt:lpstr>PowerPoint Sunusu</vt:lpstr>
      <vt:lpstr>GRUPLA ANNE-BABA Eğitimi</vt:lpstr>
      <vt:lpstr>HEDEF GRUBU Belirleme</vt:lpstr>
      <vt:lpstr>HEDEF GRUPTA YER ALAN ANNE-Babaların Eğitim İhtiyaçların BELIRLEME</vt:lpstr>
      <vt:lpstr>PowerPoint Sunusu</vt:lpstr>
      <vt:lpstr>EGITIM PROGRAMI SONUCUNDA Ulaşılacak HEDEFLERI BELIRLEME</vt:lpstr>
      <vt:lpstr>PowerPoint Sunusu</vt:lpstr>
      <vt:lpstr>BELIRLENEN HEDEFLERE UYGUN ÖGRENME YÖNTEMLERINI GELIŞTIRME</vt:lpstr>
      <vt:lpstr>Eğitim Programını Yapılandırma</vt:lpstr>
      <vt:lpstr>PowerPoint Sunusu</vt:lpstr>
      <vt:lpstr>EGITIM Programını UYGULAMA</vt:lpstr>
      <vt:lpstr>PowerPoint Sunusu</vt:lpstr>
      <vt:lpstr>UYGULANAN Programın Sonuçlarını DEGERLENDIRME</vt:lpstr>
      <vt:lpstr>AILE EGITIMINDE Kullanılan YÖNTEMLER</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Selim Tosun</dc:creator>
  <cp:lastModifiedBy>Selim Tosun</cp:lastModifiedBy>
  <cp:revision>42</cp:revision>
  <dcterms:created xsi:type="dcterms:W3CDTF">2015-02-18T01:02:39Z</dcterms:created>
  <dcterms:modified xsi:type="dcterms:W3CDTF">2020-05-04T15:25:51Z</dcterms:modified>
</cp:coreProperties>
</file>