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7" r:id="rId6"/>
    <p:sldId id="268" r:id="rId7"/>
    <p:sldId id="266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/>
    <p:restoredTop sz="87435" autoAdjust="0"/>
  </p:normalViewPr>
  <p:slideViewPr>
    <p:cSldViewPr>
      <p:cViewPr varScale="1">
        <p:scale>
          <a:sx n="85" d="100"/>
          <a:sy n="85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Kısraklarda </a:t>
            </a:r>
            <a:r>
              <a:rPr lang="tr-TR" dirty="0" smtClean="0"/>
              <a:t>Seksüel </a:t>
            </a:r>
            <a:r>
              <a:rPr lang="tr-TR" dirty="0" err="1" smtClean="0"/>
              <a:t>Siklusların</a:t>
            </a:r>
            <a:r>
              <a:rPr lang="tr-TR" dirty="0" smtClean="0"/>
              <a:t> Kontrolü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Rıfat Vural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588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Kısraklarda </a:t>
            </a:r>
            <a:r>
              <a:rPr lang="tr-TR" dirty="0" err="1" smtClean="0"/>
              <a:t>ovulasyonun</a:t>
            </a:r>
            <a:r>
              <a:rPr lang="tr-TR" dirty="0" smtClean="0"/>
              <a:t> uyarılması</a:t>
            </a:r>
            <a:br>
              <a:rPr lang="tr-TR" dirty="0" smtClean="0"/>
            </a:br>
            <a:r>
              <a:rPr lang="tr-TR" sz="2700" i="1" dirty="0" smtClean="0"/>
              <a:t>Halis Öcal; 2015, FÜ, </a:t>
            </a:r>
            <a:r>
              <a:rPr lang="tr-TR" sz="2700" i="1" dirty="0" err="1" smtClean="0"/>
              <a:t>Sag</a:t>
            </a:r>
            <a:r>
              <a:rPr lang="tr-TR" sz="2700" i="1" dirty="0" smtClean="0"/>
              <a:t> Bil </a:t>
            </a:r>
            <a:r>
              <a:rPr lang="tr-TR" sz="2700" i="1" dirty="0" err="1" smtClean="0"/>
              <a:t>Vet</a:t>
            </a:r>
            <a:r>
              <a:rPr lang="tr-TR" sz="2700" i="1" dirty="0" smtClean="0"/>
              <a:t> </a:t>
            </a:r>
            <a:r>
              <a:rPr lang="tr-TR" sz="2700" i="1" dirty="0" err="1" smtClean="0"/>
              <a:t>Derg</a:t>
            </a:r>
            <a:r>
              <a:rPr lang="tr-TR" sz="2700" i="1" dirty="0" smtClean="0"/>
              <a:t>; 29(1); 55-66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3" t="9896" r="50000" b="15190"/>
          <a:stretch/>
        </p:blipFill>
        <p:spPr bwMode="auto">
          <a:xfrm>
            <a:off x="304800" y="1644192"/>
            <a:ext cx="8382000" cy="4909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5146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Kısraklarda </a:t>
            </a:r>
            <a:r>
              <a:rPr lang="tr-TR" dirty="0" err="1" smtClean="0"/>
              <a:t>östrüslerin</a:t>
            </a:r>
            <a:r>
              <a:rPr lang="tr-TR" dirty="0" smtClean="0"/>
              <a:t> baskılanması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Altronogest</a:t>
            </a:r>
            <a:r>
              <a:rPr lang="tr-TR" dirty="0" smtClean="0"/>
              <a:t> uygulamaları : DOPİNG !!!</a:t>
            </a:r>
          </a:p>
          <a:p>
            <a:r>
              <a:rPr lang="tr-TR" dirty="0" err="1" smtClean="0"/>
              <a:t>GnRH</a:t>
            </a:r>
            <a:r>
              <a:rPr lang="tr-TR" dirty="0" smtClean="0"/>
              <a:t> aşıları : </a:t>
            </a:r>
          </a:p>
          <a:p>
            <a:pPr lvl="1"/>
            <a:r>
              <a:rPr lang="tr-TR" dirty="0" err="1" smtClean="0"/>
              <a:t>Equity</a:t>
            </a:r>
            <a:r>
              <a:rPr lang="tr-TR" dirty="0" smtClean="0"/>
              <a:t> (Pfizer) : 1 ml dozda IM uygulanır</a:t>
            </a:r>
          </a:p>
          <a:p>
            <a:pPr lvl="2"/>
            <a:r>
              <a:rPr lang="tr-TR" dirty="0"/>
              <a:t>Uygulama 28 gün ara ile iki defa enjekte edilir</a:t>
            </a:r>
          </a:p>
          <a:p>
            <a:pPr lvl="2"/>
            <a:r>
              <a:rPr lang="tr-TR" dirty="0"/>
              <a:t>Etki süresi 25-30 haftadır.</a:t>
            </a:r>
          </a:p>
          <a:p>
            <a:pPr lvl="2"/>
            <a:r>
              <a:rPr lang="tr-TR" dirty="0"/>
              <a:t>İki hafta içinde siklik aktivite </a:t>
            </a:r>
            <a:r>
              <a:rPr lang="tr-TR" dirty="0" smtClean="0"/>
              <a:t>azalır</a:t>
            </a:r>
          </a:p>
          <a:p>
            <a:pPr lvl="1"/>
            <a:r>
              <a:rPr lang="tr-TR" dirty="0" err="1" smtClean="0"/>
              <a:t>Improvac</a:t>
            </a:r>
            <a:r>
              <a:rPr lang="tr-TR" dirty="0" smtClean="0"/>
              <a:t> (Pfizer-domuz): 2 ml IM uygulanır.</a:t>
            </a:r>
          </a:p>
          <a:p>
            <a:pPr lvl="2"/>
            <a:r>
              <a:rPr lang="tr-TR" dirty="0" smtClean="0"/>
              <a:t>Uygulama 4-5 hafta ara ile iki defa enjekte edilir</a:t>
            </a:r>
          </a:p>
          <a:p>
            <a:pPr lvl="2"/>
            <a:r>
              <a:rPr lang="tr-TR" dirty="0" smtClean="0"/>
              <a:t>Etki süresi 23 hafta</a:t>
            </a:r>
          </a:p>
          <a:p>
            <a:pPr lvl="2"/>
            <a:r>
              <a:rPr lang="tr-TR" dirty="0"/>
              <a:t>8</a:t>
            </a:r>
            <a:r>
              <a:rPr lang="tr-TR" dirty="0" smtClean="0"/>
              <a:t> hafta içinde siklik aktivite azalır</a:t>
            </a:r>
          </a:p>
        </p:txBody>
      </p:sp>
    </p:spTree>
    <p:extLst>
      <p:ext uri="{BB962C8B-B14F-4D97-AF65-F5344CB8AC3E}">
        <p14:creationId xmlns:p14="http://schemas.microsoft.com/office/powerpoint/2010/main" val="1162463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Kısraklarda </a:t>
            </a:r>
            <a:r>
              <a:rPr lang="tr-TR" dirty="0" err="1"/>
              <a:t>östrüslerin</a:t>
            </a:r>
            <a:r>
              <a:rPr lang="tr-TR" dirty="0"/>
              <a:t> </a:t>
            </a:r>
            <a:r>
              <a:rPr lang="tr-TR" dirty="0" smtClean="0"/>
              <a:t>baskılanması-2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</a:t>
            </a:r>
            <a:r>
              <a:rPr lang="tr-TR" dirty="0" smtClean="0"/>
              <a:t> </a:t>
            </a:r>
            <a:r>
              <a:rPr lang="tr-TR" dirty="0" err="1" smtClean="0"/>
              <a:t>implantlar</a:t>
            </a:r>
            <a:r>
              <a:rPr lang="tr-TR" dirty="0" smtClean="0"/>
              <a:t> : </a:t>
            </a:r>
            <a:r>
              <a:rPr lang="tr-TR" dirty="0" err="1" smtClean="0"/>
              <a:t>deslorelin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endParaRPr lang="tr-TR" dirty="0" smtClean="0"/>
          </a:p>
          <a:p>
            <a:r>
              <a:rPr lang="tr-TR" dirty="0" err="1" smtClean="0"/>
              <a:t>Uterus</a:t>
            </a:r>
            <a:r>
              <a:rPr lang="tr-TR" dirty="0" smtClean="0"/>
              <a:t> içine </a:t>
            </a:r>
            <a:r>
              <a:rPr lang="tr-TR" dirty="0" err="1" smtClean="0"/>
              <a:t>luteal</a:t>
            </a:r>
            <a:r>
              <a:rPr lang="tr-TR" dirty="0" smtClean="0"/>
              <a:t> dönemde 30-35 mm çapında cam bilye bırakılması:</a:t>
            </a:r>
          </a:p>
          <a:p>
            <a:pPr lvl="1"/>
            <a:r>
              <a:rPr lang="tr-TR" dirty="0"/>
              <a:t>%40-%75 inde etkilidir</a:t>
            </a:r>
          </a:p>
          <a:p>
            <a:pPr lvl="1"/>
            <a:r>
              <a:rPr lang="tr-TR" dirty="0"/>
              <a:t>Yalancı gebelik oluşturarak </a:t>
            </a:r>
            <a:r>
              <a:rPr lang="tr-TR" dirty="0" err="1"/>
              <a:t>luteolizisi</a:t>
            </a:r>
            <a:r>
              <a:rPr lang="tr-TR" dirty="0"/>
              <a:t> engeller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Ovulasyonu</a:t>
            </a:r>
            <a:r>
              <a:rPr lang="tr-TR" dirty="0" smtClean="0"/>
              <a:t> izleyen 7 -15 gün aralığında günde iki defa 60 IU </a:t>
            </a:r>
            <a:r>
              <a:rPr lang="tr-TR" dirty="0" err="1" smtClean="0"/>
              <a:t>oksitosinin</a:t>
            </a:r>
            <a:r>
              <a:rPr lang="tr-TR" dirty="0" smtClean="0"/>
              <a:t> IM enjeksiyonu </a:t>
            </a:r>
            <a:r>
              <a:rPr lang="tr-TR" dirty="0" err="1" smtClean="0"/>
              <a:t>siklusu</a:t>
            </a:r>
            <a:r>
              <a:rPr lang="tr-TR" dirty="0" smtClean="0"/>
              <a:t> yaklaşık 2 ay baskılar.</a:t>
            </a:r>
          </a:p>
        </p:txBody>
      </p:sp>
    </p:spTree>
    <p:extLst>
      <p:ext uri="{BB962C8B-B14F-4D97-AF65-F5344CB8AC3E}">
        <p14:creationId xmlns:p14="http://schemas.microsoft.com/office/powerpoint/2010/main" val="93866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Reprodüktiv</a:t>
            </a:r>
            <a:r>
              <a:rPr lang="tr-TR" dirty="0" smtClean="0"/>
              <a:t> </a:t>
            </a:r>
            <a:r>
              <a:rPr lang="tr-TR" dirty="0" err="1" smtClean="0"/>
              <a:t>siklus</a:t>
            </a:r>
            <a:r>
              <a:rPr lang="tr-TR" dirty="0" smtClean="0"/>
              <a:t>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Mevsime bağlı </a:t>
            </a:r>
            <a:r>
              <a:rPr lang="tr-TR" dirty="0" err="1" smtClean="0"/>
              <a:t>poliöstrik</a:t>
            </a:r>
            <a:r>
              <a:rPr lang="tr-TR" dirty="0" smtClean="0"/>
              <a:t> hayvanlardır.</a:t>
            </a:r>
          </a:p>
          <a:p>
            <a:r>
              <a:rPr lang="tr-TR" dirty="0" smtClean="0"/>
              <a:t>Spor atlarında; %30 oranında kıs sezonunda da </a:t>
            </a:r>
            <a:r>
              <a:rPr lang="tr-TR" dirty="0" err="1" smtClean="0"/>
              <a:t>ovulasyonlu</a:t>
            </a:r>
            <a:r>
              <a:rPr lang="tr-TR" dirty="0" smtClean="0"/>
              <a:t> </a:t>
            </a:r>
            <a:r>
              <a:rPr lang="tr-TR" dirty="0" err="1" smtClean="0"/>
              <a:t>siklus</a:t>
            </a:r>
            <a:r>
              <a:rPr lang="tr-TR" dirty="0" smtClean="0"/>
              <a:t> gösterebilir.</a:t>
            </a:r>
          </a:p>
          <a:p>
            <a:r>
              <a:rPr lang="tr-TR" dirty="0" smtClean="0"/>
              <a:t> Mono </a:t>
            </a:r>
            <a:r>
              <a:rPr lang="tr-TR" dirty="0" err="1" smtClean="0"/>
              <a:t>ovulerdir</a:t>
            </a:r>
            <a:r>
              <a:rPr lang="tr-TR" dirty="0" smtClean="0"/>
              <a:t>. Çift </a:t>
            </a:r>
            <a:r>
              <a:rPr lang="tr-TR" dirty="0" err="1" smtClean="0"/>
              <a:t>ovulasyon</a:t>
            </a:r>
            <a:r>
              <a:rPr lang="tr-TR" dirty="0" smtClean="0"/>
              <a:t>; %7-25  oranındadır. (</a:t>
            </a:r>
            <a:r>
              <a:rPr lang="tr-TR" dirty="0" err="1" smtClean="0"/>
              <a:t>ponilerde</a:t>
            </a:r>
            <a:r>
              <a:rPr lang="tr-TR" dirty="0" smtClean="0"/>
              <a:t> %7 </a:t>
            </a:r>
            <a:r>
              <a:rPr lang="tr-TR" dirty="0" err="1" smtClean="0"/>
              <a:t>dir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Östrüs</a:t>
            </a:r>
            <a:r>
              <a:rPr lang="tr-TR" dirty="0" smtClean="0"/>
              <a:t> </a:t>
            </a:r>
            <a:r>
              <a:rPr lang="tr-TR" dirty="0" err="1" smtClean="0"/>
              <a:t>siklusu</a:t>
            </a:r>
            <a:r>
              <a:rPr lang="tr-TR" dirty="0" smtClean="0"/>
              <a:t> 22 </a:t>
            </a:r>
            <a:r>
              <a:rPr lang="tr-TR" dirty="0" err="1" smtClean="0"/>
              <a:t>gündür.Ponilerde</a:t>
            </a:r>
            <a:r>
              <a:rPr lang="tr-TR" dirty="0" smtClean="0"/>
              <a:t> 2 gün daha uzundur.</a:t>
            </a:r>
          </a:p>
          <a:p>
            <a:r>
              <a:rPr lang="tr-TR" dirty="0" err="1" smtClean="0"/>
              <a:t>Östrus</a:t>
            </a:r>
            <a:r>
              <a:rPr lang="tr-TR" dirty="0" smtClean="0"/>
              <a:t> süresi 5-7 gündür.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1018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Reprodüktiv</a:t>
            </a:r>
            <a:r>
              <a:rPr lang="tr-TR" dirty="0" smtClean="0"/>
              <a:t> </a:t>
            </a:r>
            <a:r>
              <a:rPr lang="tr-TR" dirty="0" err="1" smtClean="0"/>
              <a:t>siklus</a:t>
            </a:r>
            <a:r>
              <a:rPr lang="tr-TR" dirty="0" smtClean="0"/>
              <a:t>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14 yaştan itibaren iki </a:t>
            </a:r>
            <a:r>
              <a:rPr lang="tr-TR" dirty="0" err="1" smtClean="0"/>
              <a:t>ovulasyon</a:t>
            </a:r>
            <a:r>
              <a:rPr lang="tr-TR" dirty="0" smtClean="0"/>
              <a:t> arasındaki süre uzar(dominant </a:t>
            </a:r>
            <a:r>
              <a:rPr lang="tr-TR" dirty="0" err="1" smtClean="0"/>
              <a:t>folikülün</a:t>
            </a:r>
            <a:r>
              <a:rPr lang="tr-TR" dirty="0" smtClean="0"/>
              <a:t> gelişim hızının yavaşlaması).</a:t>
            </a:r>
          </a:p>
          <a:p>
            <a:r>
              <a:rPr lang="tr-TR" dirty="0" smtClean="0"/>
              <a:t>Her </a:t>
            </a:r>
            <a:r>
              <a:rPr lang="tr-TR" dirty="0" err="1" smtClean="0"/>
              <a:t>siklus</a:t>
            </a:r>
            <a:r>
              <a:rPr lang="tr-TR" dirty="0" smtClean="0"/>
              <a:t>, 1 veya 2 </a:t>
            </a:r>
            <a:r>
              <a:rPr lang="tr-TR" dirty="0" err="1" smtClean="0"/>
              <a:t>foliküler</a:t>
            </a:r>
            <a:r>
              <a:rPr lang="tr-TR" dirty="0" smtClean="0"/>
              <a:t> dalga oluşur.</a:t>
            </a:r>
          </a:p>
          <a:p>
            <a:r>
              <a:rPr lang="tr-TR" dirty="0" err="1" smtClean="0"/>
              <a:t>Ponilerde</a:t>
            </a:r>
            <a:r>
              <a:rPr lang="tr-TR" dirty="0" smtClean="0"/>
              <a:t> tek </a:t>
            </a:r>
            <a:r>
              <a:rPr lang="tr-TR" dirty="0" err="1" smtClean="0"/>
              <a:t>foliküler</a:t>
            </a:r>
            <a:r>
              <a:rPr lang="tr-TR" dirty="0" smtClean="0"/>
              <a:t> dalga; safkan kısrak ve spor atlarında 2 </a:t>
            </a:r>
            <a:r>
              <a:rPr lang="tr-TR" dirty="0" err="1" smtClean="0"/>
              <a:t>foliküler</a:t>
            </a:r>
            <a:r>
              <a:rPr lang="tr-TR" dirty="0" smtClean="0"/>
              <a:t> dalga daha sıktır.</a:t>
            </a:r>
          </a:p>
          <a:p>
            <a:r>
              <a:rPr lang="tr-TR" dirty="0" smtClean="0"/>
              <a:t>İki </a:t>
            </a:r>
            <a:r>
              <a:rPr lang="tr-TR" dirty="0" err="1" smtClean="0"/>
              <a:t>foliküler</a:t>
            </a:r>
            <a:r>
              <a:rPr lang="tr-TR" dirty="0" smtClean="0"/>
              <a:t> dalga da erken gelişen dominant </a:t>
            </a:r>
            <a:r>
              <a:rPr lang="tr-TR" dirty="0" err="1" smtClean="0"/>
              <a:t>folikül</a:t>
            </a:r>
            <a:r>
              <a:rPr lang="tr-TR" dirty="0" smtClean="0"/>
              <a:t> </a:t>
            </a:r>
            <a:r>
              <a:rPr lang="tr-TR" dirty="0" err="1" smtClean="0"/>
              <a:t>ovulasyon</a:t>
            </a:r>
            <a:r>
              <a:rPr lang="tr-TR" dirty="0" smtClean="0"/>
              <a:t> gözlenebilir(</a:t>
            </a:r>
            <a:r>
              <a:rPr lang="tr-TR" dirty="0" err="1" smtClean="0"/>
              <a:t>luteal</a:t>
            </a:r>
            <a:r>
              <a:rPr lang="tr-TR" dirty="0" smtClean="0"/>
              <a:t> dönem </a:t>
            </a:r>
            <a:r>
              <a:rPr lang="tr-TR" dirty="0" err="1" smtClean="0"/>
              <a:t>ovulasyon-diöstrüs</a:t>
            </a:r>
            <a:r>
              <a:rPr lang="tr-TR" dirty="0" smtClean="0"/>
              <a:t> </a:t>
            </a:r>
            <a:r>
              <a:rPr lang="tr-TR" dirty="0" err="1" smtClean="0"/>
              <a:t>ovulasyonu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356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Çift </a:t>
            </a:r>
            <a:r>
              <a:rPr lang="tr-TR" dirty="0" err="1" smtClean="0"/>
              <a:t>folliküler</a:t>
            </a:r>
            <a:r>
              <a:rPr lang="tr-TR" dirty="0" smtClean="0"/>
              <a:t> </a:t>
            </a:r>
            <a:r>
              <a:rPr lang="tr-TR" dirty="0" err="1" smtClean="0"/>
              <a:t>ovulasyon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Muayenede 2 adet 28 mm üzerinde dominant </a:t>
            </a:r>
            <a:r>
              <a:rPr lang="tr-TR" dirty="0" err="1" smtClean="0"/>
              <a:t>folikül</a:t>
            </a:r>
            <a:r>
              <a:rPr lang="tr-TR" dirty="0" smtClean="0"/>
              <a:t> var ise çift </a:t>
            </a:r>
            <a:r>
              <a:rPr lang="tr-TR" dirty="0" err="1" smtClean="0"/>
              <a:t>ovulasyon</a:t>
            </a:r>
            <a:r>
              <a:rPr lang="tr-TR" dirty="0" smtClean="0"/>
              <a:t> görülme oranı %40 </a:t>
            </a:r>
            <a:r>
              <a:rPr lang="tr-TR" dirty="0" err="1" smtClean="0"/>
              <a:t>dır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İkinci </a:t>
            </a:r>
            <a:r>
              <a:rPr lang="tr-TR" dirty="0" err="1" smtClean="0"/>
              <a:t>folikül</a:t>
            </a:r>
            <a:r>
              <a:rPr lang="tr-TR" dirty="0" smtClean="0"/>
              <a:t> </a:t>
            </a:r>
            <a:r>
              <a:rPr lang="tr-TR" dirty="0" err="1" smtClean="0"/>
              <a:t>ovulasyonu</a:t>
            </a:r>
            <a:r>
              <a:rPr lang="tr-TR" dirty="0" smtClean="0"/>
              <a:t> birinci </a:t>
            </a:r>
            <a:r>
              <a:rPr lang="tr-TR" dirty="0" err="1" smtClean="0"/>
              <a:t>ovulasyondan</a:t>
            </a:r>
            <a:r>
              <a:rPr lang="tr-TR" dirty="0" smtClean="0"/>
              <a:t> en erken 12 inci saatte en fazla 5 gün içinde olur.</a:t>
            </a:r>
          </a:p>
          <a:p>
            <a:r>
              <a:rPr lang="tr-TR" dirty="0" smtClean="0"/>
              <a:t>Çift </a:t>
            </a:r>
            <a:r>
              <a:rPr lang="tr-TR" dirty="0" err="1" smtClean="0"/>
              <a:t>foliküler</a:t>
            </a:r>
            <a:r>
              <a:rPr lang="tr-TR" dirty="0" smtClean="0"/>
              <a:t> gelişmede </a:t>
            </a:r>
            <a:r>
              <a:rPr lang="tr-TR" dirty="0" err="1" smtClean="0"/>
              <a:t>folikül</a:t>
            </a:r>
            <a:r>
              <a:rPr lang="tr-TR" dirty="0" smtClean="0"/>
              <a:t> büyüme hızı düşer(yüksek; </a:t>
            </a:r>
            <a:r>
              <a:rPr lang="tr-TR" dirty="0" err="1" smtClean="0"/>
              <a:t>inhibin</a:t>
            </a:r>
            <a:r>
              <a:rPr lang="tr-TR" dirty="0" smtClean="0"/>
              <a:t>, </a:t>
            </a:r>
            <a:r>
              <a:rPr lang="tr-TR" dirty="0" err="1" smtClean="0"/>
              <a:t>östrodiol</a:t>
            </a:r>
            <a:r>
              <a:rPr lang="tr-TR" dirty="0" smtClean="0"/>
              <a:t>)</a:t>
            </a:r>
          </a:p>
          <a:p>
            <a:r>
              <a:rPr lang="tr-TR" dirty="0" smtClean="0"/>
              <a:t>Daha küçük </a:t>
            </a:r>
            <a:r>
              <a:rPr lang="tr-TR" dirty="0" err="1" smtClean="0"/>
              <a:t>folliküler</a:t>
            </a:r>
            <a:r>
              <a:rPr lang="tr-TR" dirty="0" smtClean="0"/>
              <a:t> çapta </a:t>
            </a:r>
            <a:r>
              <a:rPr lang="tr-TR" dirty="0" err="1" smtClean="0"/>
              <a:t>ovulasyon</a:t>
            </a:r>
            <a:r>
              <a:rPr lang="tr-TR" dirty="0" smtClean="0"/>
              <a:t> görülür.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9012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Kısraklarda </a:t>
            </a:r>
            <a:r>
              <a:rPr lang="tr-TR" dirty="0" err="1" smtClean="0"/>
              <a:t>Östrüs</a:t>
            </a:r>
            <a:r>
              <a:rPr lang="tr-TR" dirty="0" smtClean="0"/>
              <a:t> dönemi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Östrus</a:t>
            </a:r>
            <a:r>
              <a:rPr lang="tr-TR" dirty="0" smtClean="0"/>
              <a:t> davranışları</a:t>
            </a:r>
          </a:p>
          <a:p>
            <a:r>
              <a:rPr lang="tr-TR" dirty="0" err="1" smtClean="0"/>
              <a:t>Vaginal</a:t>
            </a:r>
            <a:r>
              <a:rPr lang="tr-TR" dirty="0" smtClean="0"/>
              <a:t> bulgular</a:t>
            </a:r>
          </a:p>
          <a:p>
            <a:r>
              <a:rPr lang="tr-TR" dirty="0" err="1" smtClean="0"/>
              <a:t>Rektal</a:t>
            </a:r>
            <a:r>
              <a:rPr lang="tr-TR" dirty="0" smtClean="0"/>
              <a:t> </a:t>
            </a:r>
            <a:r>
              <a:rPr lang="tr-TR" dirty="0" err="1" smtClean="0"/>
              <a:t>palpasyon</a:t>
            </a:r>
            <a:r>
              <a:rPr lang="tr-TR" dirty="0" smtClean="0"/>
              <a:t> (</a:t>
            </a:r>
            <a:r>
              <a:rPr lang="tr-TR" dirty="0" err="1" smtClean="0"/>
              <a:t>ovaryum-uterus</a:t>
            </a:r>
            <a:r>
              <a:rPr lang="tr-TR" dirty="0" smtClean="0"/>
              <a:t> değişimleri)</a:t>
            </a:r>
          </a:p>
          <a:p>
            <a:r>
              <a:rPr lang="tr-TR" dirty="0" smtClean="0"/>
              <a:t>Ultrasonografi (</a:t>
            </a:r>
            <a:r>
              <a:rPr lang="tr-TR" dirty="0" err="1" smtClean="0"/>
              <a:t>Ovaryum-uterus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Ovulasyon</a:t>
            </a:r>
            <a:r>
              <a:rPr lang="tr-TR" dirty="0" smtClean="0"/>
              <a:t> zamanının belirlenmesi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504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Luteal</a:t>
            </a:r>
            <a:r>
              <a:rPr lang="tr-TR" dirty="0" smtClean="0"/>
              <a:t> evre-</a:t>
            </a:r>
            <a:br>
              <a:rPr lang="tr-TR" dirty="0" smtClean="0"/>
            </a:br>
            <a:r>
              <a:rPr lang="tr-TR" sz="2700" dirty="0" err="1" smtClean="0"/>
              <a:t>Christine</a:t>
            </a:r>
            <a:r>
              <a:rPr lang="tr-TR" sz="2700" dirty="0" smtClean="0"/>
              <a:t> </a:t>
            </a:r>
            <a:r>
              <a:rPr lang="tr-TR" sz="2700" dirty="0" err="1" smtClean="0"/>
              <a:t>Aurich</a:t>
            </a:r>
            <a:r>
              <a:rPr lang="tr-TR" sz="2700" dirty="0" smtClean="0"/>
              <a:t>; 2011, Anim </a:t>
            </a:r>
            <a:r>
              <a:rPr lang="tr-TR" sz="2700" dirty="0" err="1" smtClean="0"/>
              <a:t>Rep</a:t>
            </a:r>
            <a:r>
              <a:rPr lang="tr-TR" sz="2700" dirty="0" smtClean="0"/>
              <a:t> </a:t>
            </a:r>
            <a:r>
              <a:rPr lang="tr-TR" sz="2700" dirty="0" err="1" smtClean="0"/>
              <a:t>Sci</a:t>
            </a:r>
            <a:r>
              <a:rPr lang="tr-TR" sz="2700" dirty="0" smtClean="0"/>
              <a:t>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Luteolizis</a:t>
            </a:r>
            <a:r>
              <a:rPr lang="tr-TR" dirty="0" smtClean="0"/>
              <a:t> mekanizması inekten farklıdır.</a:t>
            </a:r>
          </a:p>
          <a:p>
            <a:r>
              <a:rPr lang="tr-TR" dirty="0" err="1" smtClean="0"/>
              <a:t>Endometrum</a:t>
            </a:r>
            <a:r>
              <a:rPr lang="tr-TR" dirty="0" smtClean="0"/>
              <a:t> kaynaklı PGF2 alfa sistemik kan dolaşımından </a:t>
            </a:r>
            <a:r>
              <a:rPr lang="tr-TR" dirty="0" err="1" smtClean="0"/>
              <a:t>ovaryum</a:t>
            </a:r>
            <a:r>
              <a:rPr lang="tr-TR" dirty="0" smtClean="0"/>
              <a:t> dokusuna ulaşır.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926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Östrusun</a:t>
            </a:r>
            <a:r>
              <a:rPr lang="tr-TR" dirty="0" smtClean="0"/>
              <a:t> uyarılması-</a:t>
            </a:r>
            <a:br>
              <a:rPr lang="tr-TR" dirty="0" smtClean="0"/>
            </a:br>
            <a:r>
              <a:rPr lang="tr-TR" dirty="0" err="1" smtClean="0"/>
              <a:t>ovulatör</a:t>
            </a:r>
            <a:r>
              <a:rPr lang="tr-TR" dirty="0" smtClean="0"/>
              <a:t> dönem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Ovulasyondan</a:t>
            </a:r>
            <a:r>
              <a:rPr lang="tr-TR" dirty="0" smtClean="0"/>
              <a:t> 5 gün sonra PGF2 alfa enjeksiyonu:</a:t>
            </a:r>
          </a:p>
          <a:p>
            <a:pPr lvl="1"/>
            <a:r>
              <a:rPr lang="tr-TR" dirty="0" smtClean="0"/>
              <a:t>Enjeksiyondan 2-4 gün sonra </a:t>
            </a:r>
            <a:r>
              <a:rPr lang="tr-TR" dirty="0" err="1" smtClean="0"/>
              <a:t>östrus</a:t>
            </a:r>
            <a:endParaRPr lang="tr-TR" dirty="0" smtClean="0"/>
          </a:p>
          <a:p>
            <a:pPr lvl="1"/>
            <a:r>
              <a:rPr lang="tr-TR" dirty="0" smtClean="0"/>
              <a:t>Enjeksiyondan 8-12 sonra </a:t>
            </a:r>
            <a:r>
              <a:rPr lang="tr-TR" dirty="0" err="1" smtClean="0"/>
              <a:t>ovulasyon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Ovulasyon</a:t>
            </a:r>
            <a:r>
              <a:rPr lang="tr-TR" dirty="0" smtClean="0"/>
              <a:t> zamanı ,PGF2 alfa enjeksiyon zamanında dominant </a:t>
            </a:r>
            <a:r>
              <a:rPr lang="tr-TR" dirty="0" err="1" smtClean="0"/>
              <a:t>folikülün</a:t>
            </a:r>
            <a:r>
              <a:rPr lang="tr-TR" dirty="0" smtClean="0"/>
              <a:t> çapına bağlıdır. Erken gelişim döneminde ise uzar; gelişim evresinin sonunda ise kısalır.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7755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Östrusun</a:t>
            </a:r>
            <a:r>
              <a:rPr lang="tr-TR" dirty="0"/>
              <a:t> uyarılması-</a:t>
            </a:r>
            <a:br>
              <a:rPr lang="tr-TR" dirty="0"/>
            </a:br>
            <a:r>
              <a:rPr lang="tr-TR" dirty="0"/>
              <a:t>Derin kış </a:t>
            </a:r>
            <a:r>
              <a:rPr lang="tr-TR" dirty="0" err="1"/>
              <a:t>anöstrus</a:t>
            </a:r>
            <a:r>
              <a:rPr lang="tr-TR" dirty="0"/>
              <a:t> dönemi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15-Kasım- Aralık ayı başında günde </a:t>
            </a:r>
            <a:r>
              <a:rPr lang="tr-TR" dirty="0" smtClean="0">
                <a:solidFill>
                  <a:srgbClr val="FF0000"/>
                </a:solidFill>
              </a:rPr>
              <a:t>16 saat ışık/8 saat</a:t>
            </a:r>
            <a:r>
              <a:rPr lang="tr-TR" dirty="0" smtClean="0"/>
              <a:t> karanlık protokolünün uygulanması (60 gün).</a:t>
            </a:r>
          </a:p>
          <a:p>
            <a:r>
              <a:rPr lang="tr-TR" dirty="0" smtClean="0"/>
              <a:t>60 gün sonunda 12 gün 0.044 mg </a:t>
            </a:r>
            <a:r>
              <a:rPr lang="tr-TR" dirty="0" err="1" smtClean="0"/>
              <a:t>altronogest</a:t>
            </a:r>
            <a:r>
              <a:rPr lang="tr-TR" dirty="0" smtClean="0"/>
              <a:t> tablet  verilir.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1105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Geçiş dönemi kısraklarda </a:t>
            </a:r>
            <a:r>
              <a:rPr lang="tr-TR" dirty="0" err="1" smtClean="0"/>
              <a:t>östrusun</a:t>
            </a:r>
            <a:r>
              <a:rPr lang="tr-TR" dirty="0" smtClean="0"/>
              <a:t> uyarılması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Ön koşul: 22 mm üzerinde </a:t>
            </a:r>
            <a:r>
              <a:rPr lang="tr-TR" dirty="0" err="1" smtClean="0"/>
              <a:t>folliküllerin</a:t>
            </a:r>
            <a:r>
              <a:rPr lang="tr-TR" dirty="0" smtClean="0"/>
              <a:t> bulunması</a:t>
            </a:r>
          </a:p>
          <a:p>
            <a:r>
              <a:rPr lang="tr-TR" dirty="0" smtClean="0"/>
              <a:t>12-15 gün 0.044mg/kg </a:t>
            </a:r>
            <a:r>
              <a:rPr lang="tr-TR" dirty="0" err="1" smtClean="0"/>
              <a:t>altronogest</a:t>
            </a:r>
            <a:r>
              <a:rPr lang="tr-TR" dirty="0" smtClean="0"/>
              <a:t> uygulaması</a:t>
            </a:r>
          </a:p>
          <a:p>
            <a:pPr lvl="1"/>
            <a:r>
              <a:rPr lang="tr-TR" dirty="0" err="1" smtClean="0"/>
              <a:t>BioReleaseAltronogest</a:t>
            </a:r>
            <a:r>
              <a:rPr lang="tr-TR" dirty="0" smtClean="0"/>
              <a:t> LA 150mg/ml</a:t>
            </a:r>
          </a:p>
          <a:p>
            <a:pPr lvl="1"/>
            <a:r>
              <a:rPr lang="tr-TR" dirty="0" err="1" smtClean="0"/>
              <a:t>BioReleaseAltronogest</a:t>
            </a:r>
            <a:r>
              <a:rPr lang="tr-TR" dirty="0" smtClean="0"/>
              <a:t> </a:t>
            </a:r>
            <a:r>
              <a:rPr lang="tr-TR" dirty="0" err="1" smtClean="0"/>
              <a:t>Microparticles</a:t>
            </a:r>
            <a:r>
              <a:rPr lang="tr-TR" dirty="0" smtClean="0"/>
              <a:t> LA 500mg/ml</a:t>
            </a:r>
          </a:p>
          <a:p>
            <a:pPr lvl="1"/>
            <a:r>
              <a:rPr lang="tr-TR" dirty="0" err="1" smtClean="0"/>
              <a:t>BioRelease</a:t>
            </a:r>
            <a:r>
              <a:rPr lang="tr-TR" dirty="0" smtClean="0"/>
              <a:t> P4 LA 150 veya 300 mg/ml</a:t>
            </a:r>
          </a:p>
          <a:p>
            <a:pPr lvl="1"/>
            <a:r>
              <a:rPr lang="tr-TR" dirty="0" smtClean="0"/>
              <a:t>Yağda eriyen P4 150mg </a:t>
            </a:r>
          </a:p>
          <a:p>
            <a:pPr lvl="1"/>
            <a:r>
              <a:rPr lang="tr-TR" dirty="0" err="1" smtClean="0">
                <a:solidFill>
                  <a:srgbClr val="FF0000"/>
                </a:solidFill>
              </a:rPr>
              <a:t>Cue-Mare</a:t>
            </a:r>
            <a:r>
              <a:rPr lang="tr-TR" dirty="0" smtClean="0">
                <a:solidFill>
                  <a:srgbClr val="FF0000"/>
                </a:solidFill>
              </a:rPr>
              <a:t>; 1.72 mg P4 </a:t>
            </a:r>
            <a:r>
              <a:rPr lang="tr-TR" dirty="0" err="1" smtClean="0">
                <a:solidFill>
                  <a:srgbClr val="FF0000"/>
                </a:solidFill>
              </a:rPr>
              <a:t>intravaginal</a:t>
            </a:r>
            <a:r>
              <a:rPr lang="tr-TR" dirty="0" smtClean="0">
                <a:solidFill>
                  <a:srgbClr val="FF0000"/>
                </a:solidFill>
              </a:rPr>
              <a:t> uygulama 10 gün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PRID-CIDR </a:t>
            </a:r>
            <a:r>
              <a:rPr lang="tr-TR" dirty="0" err="1" smtClean="0">
                <a:solidFill>
                  <a:srgbClr val="FF0000"/>
                </a:solidFill>
              </a:rPr>
              <a:t>intravaginal</a:t>
            </a:r>
            <a:r>
              <a:rPr lang="tr-TR" dirty="0" smtClean="0">
                <a:solidFill>
                  <a:srgbClr val="FF0000"/>
                </a:solidFill>
              </a:rPr>
              <a:t> uygulamalar ???</a:t>
            </a:r>
          </a:p>
          <a:p>
            <a:r>
              <a:rPr lang="tr-TR" dirty="0" err="1" smtClean="0"/>
              <a:t>Ovulasyon</a:t>
            </a:r>
            <a:r>
              <a:rPr lang="tr-TR" dirty="0" smtClean="0"/>
              <a:t> şekillenene kadar 12 saat ara ile 40 mikrogram </a:t>
            </a:r>
            <a:r>
              <a:rPr lang="tr-TR" dirty="0" err="1" smtClean="0"/>
              <a:t>buserelin</a:t>
            </a:r>
            <a:r>
              <a:rPr lang="tr-TR" dirty="0" smtClean="0"/>
              <a:t> enjeksiyonları veya </a:t>
            </a:r>
            <a:r>
              <a:rPr lang="tr-TR" dirty="0" err="1" smtClean="0"/>
              <a:t>deslorelin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r>
              <a:rPr lang="tr-TR" dirty="0" smtClean="0"/>
              <a:t> uygulamaları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Dopamin</a:t>
            </a:r>
            <a:r>
              <a:rPr lang="tr-TR" dirty="0" smtClean="0"/>
              <a:t> antagonist : </a:t>
            </a:r>
            <a:r>
              <a:rPr lang="tr-TR" dirty="0" err="1" smtClean="0"/>
              <a:t>Sulpiride-Domperidone</a:t>
            </a:r>
            <a:r>
              <a:rPr lang="tr-TR" dirty="0" smtClean="0"/>
              <a:t> (1 mg/kg) </a:t>
            </a:r>
            <a:r>
              <a:rPr lang="tr-TR" dirty="0" err="1" smtClean="0"/>
              <a:t>ovulasyon</a:t>
            </a:r>
            <a:r>
              <a:rPr lang="tr-TR" dirty="0" smtClean="0"/>
              <a:t> gözlenene kadar uygulanır.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9062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488</Words>
  <Application>Microsoft Macintosh PowerPoint</Application>
  <PresentationFormat>Ekran Gösterisi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Kısraklarda Seksüel Siklusların Kontrolü</vt:lpstr>
      <vt:lpstr>Reprodüktiv siklus özellikleri</vt:lpstr>
      <vt:lpstr>Reprodüktiv siklus özellikleri</vt:lpstr>
      <vt:lpstr>Çift folliküler ovulasyon </vt:lpstr>
      <vt:lpstr>Kısraklarda Östrüs dönemi</vt:lpstr>
      <vt:lpstr>Luteal evre- Christine Aurich; 2011, Anim Rep Sci.</vt:lpstr>
      <vt:lpstr>Östrusun uyarılması- ovulatör dönem</vt:lpstr>
      <vt:lpstr>Östrusun uyarılması- Derin kış anöstrus dönemi</vt:lpstr>
      <vt:lpstr>Geçiş dönemi kısraklarda östrusun uyarılması</vt:lpstr>
      <vt:lpstr>Kısraklarda ovulasyonun uyarılması Halis Öcal; 2015, FÜ, Sag Bil Vet Derg; 29(1); 55-66</vt:lpstr>
      <vt:lpstr>Kısraklarda östrüslerin baskılanması</vt:lpstr>
      <vt:lpstr>Kısraklarda östrüslerin baskılanması-2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Kısraklarda Reprodüktiv siklus ve endokrinoloji</dc:title>
  <dc:creator>Sony</dc:creator>
  <cp:lastModifiedBy>Microsoft Office Kullanıcısı</cp:lastModifiedBy>
  <cp:revision>17</cp:revision>
  <dcterms:created xsi:type="dcterms:W3CDTF">2006-08-16T00:00:00Z</dcterms:created>
  <dcterms:modified xsi:type="dcterms:W3CDTF">2018-01-22T09:11:14Z</dcterms:modified>
</cp:coreProperties>
</file>