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57" r:id="rId4"/>
    <p:sldId id="260" r:id="rId5"/>
    <p:sldId id="262" r:id="rId6"/>
    <p:sldId id="261"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56"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B4C71EC6-210F-42DE-9C53-41977AD35B3D}" type="datetimeFigureOut">
              <a:rPr lang="ru-RU" smtClean="0"/>
              <a:pPr/>
              <a:t>13.03.2020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13.03.2020</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36912"/>
            <a:ext cx="7620000" cy="1143000"/>
          </a:xfrm>
        </p:spPr>
        <p:txBody>
          <a:bodyPr/>
          <a:lstStyle/>
          <a:p>
            <a:r>
              <a:rPr lang="tr-TR" dirty="0" smtClean="0"/>
              <a:t/>
            </a:r>
            <a:br>
              <a:rPr lang="tr-TR" dirty="0" smtClean="0"/>
            </a:br>
            <a:r>
              <a:rPr lang="tr-TR" dirty="0" smtClean="0"/>
              <a:t>DÜNYA MUTFAĞI</a:t>
            </a:r>
            <a:br>
              <a:rPr lang="tr-TR" dirty="0" smtClean="0"/>
            </a:br>
            <a:endParaRPr lang="tr-TR" dirty="0"/>
          </a:p>
        </p:txBody>
      </p:sp>
      <p:sp>
        <p:nvSpPr>
          <p:cNvPr id="3" name="2 İçerik Yer Tutucusu"/>
          <p:cNvSpPr>
            <a:spLocks noGrp="1"/>
          </p:cNvSpPr>
          <p:nvPr>
            <p:ph idx="1"/>
          </p:nvPr>
        </p:nvSpPr>
        <p:spPr/>
        <p:txBody>
          <a:bodyPr/>
          <a:lstStyle/>
          <a:p>
            <a:pPr>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4581128"/>
            <a:ext cx="6768752" cy="1728192"/>
          </a:xfrm>
        </p:spPr>
        <p:txBody>
          <a:bodyPr/>
          <a:lstStyle/>
          <a:p>
            <a:pPr algn="ctr"/>
            <a:r>
              <a:rPr lang="tr-TR" sz="6000" dirty="0"/>
              <a:t>İSPANYA MUTFAĞI</a:t>
            </a:r>
            <a:br>
              <a:rPr lang="tr-TR" sz="6000" dirty="0"/>
            </a:br>
            <a:r>
              <a:rPr lang="tr-TR" sz="6000" dirty="0"/>
              <a:t>REÇETELERİ</a:t>
            </a:r>
          </a:p>
        </p:txBody>
      </p:sp>
      <p:pic>
        <p:nvPicPr>
          <p:cNvPr id="1027" name="Picture 3" descr="C:\Documents and Settings\alibasaran\Desktop\top_intro_pic_spa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1876" y="188639"/>
            <a:ext cx="6178224" cy="42664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Documents and Settings\alibasaran\Desktop\en-karizmatik-bayrağın-fransa-bayrağı-olması_603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3717032"/>
            <a:ext cx="1152128"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438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4293096"/>
            <a:ext cx="7560840" cy="2016224"/>
          </a:xfrm>
        </p:spPr>
        <p:txBody>
          <a:bodyPr>
            <a:normAutofit fontScale="25000" lnSpcReduction="20000"/>
          </a:bodyPr>
          <a:lstStyle/>
          <a:p>
            <a:r>
              <a:rPr lang="tr-TR" sz="9600" b="1" dirty="0">
                <a:solidFill>
                  <a:srgbClr val="FF0000"/>
                </a:solidFill>
                <a:latin typeface="Times New Roman" pitchFamily="18" charset="0"/>
                <a:cs typeface="Times New Roman" pitchFamily="18" charset="0"/>
              </a:rPr>
              <a:t>PAELLA</a:t>
            </a:r>
          </a:p>
          <a:p>
            <a:pPr algn="just">
              <a:lnSpc>
                <a:spcPct val="120000"/>
              </a:lnSpc>
            </a:pPr>
            <a:r>
              <a:rPr lang="tr-TR" sz="8000" dirty="0" err="1">
                <a:solidFill>
                  <a:schemeClr val="tx1"/>
                </a:solidFill>
                <a:latin typeface="Times New Roman" pitchFamily="18" charset="0"/>
                <a:cs typeface="Times New Roman" pitchFamily="18" charset="0"/>
              </a:rPr>
              <a:t>Paella</a:t>
            </a:r>
            <a:r>
              <a:rPr lang="tr-TR" sz="8000" dirty="0">
                <a:solidFill>
                  <a:schemeClr val="tx1"/>
                </a:solidFill>
                <a:latin typeface="Times New Roman" pitchFamily="18" charset="0"/>
                <a:cs typeface="Times New Roman" pitchFamily="18" charset="0"/>
              </a:rPr>
              <a:t> Valencia bölgesine özgü olsa da İspanya’nın tamamında bilinen ve milli yemeği durumundadır. Tarihsel süreçte Roma ve Arap kültürünün karışımı sonucu ortaya çıktığı ifade edilir. Tavuk eti, balık, karides, kalamar, midye gibi deniz ürünleriyle hazırlanan bir çeşit pilavdır. ‘</a:t>
            </a:r>
            <a:r>
              <a:rPr lang="tr-TR" sz="8000" dirty="0" err="1">
                <a:solidFill>
                  <a:schemeClr val="tx1"/>
                </a:solidFill>
                <a:latin typeface="Times New Roman" pitchFamily="18" charset="0"/>
                <a:cs typeface="Times New Roman" pitchFamily="18" charset="0"/>
              </a:rPr>
              <a:t>Paellara</a:t>
            </a:r>
            <a:r>
              <a:rPr lang="tr-TR" sz="8000" dirty="0">
                <a:solidFill>
                  <a:schemeClr val="tx1"/>
                </a:solidFill>
                <a:latin typeface="Times New Roman" pitchFamily="18" charset="0"/>
                <a:cs typeface="Times New Roman" pitchFamily="18" charset="0"/>
              </a:rPr>
              <a:t>’ adı verilen kaplarda odun ateşinde pişirilir. Her aşçının </a:t>
            </a:r>
            <a:r>
              <a:rPr lang="tr-TR" sz="8000" dirty="0" err="1">
                <a:solidFill>
                  <a:schemeClr val="tx1"/>
                </a:solidFill>
                <a:latin typeface="Times New Roman" pitchFamily="18" charset="0"/>
                <a:cs typeface="Times New Roman" pitchFamily="18" charset="0"/>
              </a:rPr>
              <a:t>Paella</a:t>
            </a:r>
            <a:r>
              <a:rPr lang="tr-TR" sz="8000" dirty="0">
                <a:solidFill>
                  <a:schemeClr val="tx1"/>
                </a:solidFill>
                <a:latin typeface="Times New Roman" pitchFamily="18" charset="0"/>
                <a:cs typeface="Times New Roman" pitchFamily="18" charset="0"/>
              </a:rPr>
              <a:t> lezzetinde mutlaka farklılıklar vardır.</a:t>
            </a:r>
          </a:p>
        </p:txBody>
      </p:sp>
      <p:pic>
        <p:nvPicPr>
          <p:cNvPr id="2050" name="Picture 2" descr="C:\Documents and Settings\alibasaran\Desktop\pael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27384"/>
            <a:ext cx="5268459" cy="39552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331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44008" y="404664"/>
            <a:ext cx="3528392" cy="5904656"/>
          </a:xfrm>
        </p:spPr>
        <p:txBody>
          <a:bodyPr>
            <a:normAutofit fontScale="25000" lnSpcReduction="20000"/>
          </a:bodyPr>
          <a:lstStyle/>
          <a:p>
            <a:r>
              <a:rPr lang="tr-TR" sz="5600" b="1" dirty="0">
                <a:solidFill>
                  <a:srgbClr val="FF0000"/>
                </a:solidFill>
                <a:latin typeface="Times New Roman" pitchFamily="18" charset="0"/>
                <a:cs typeface="Times New Roman" pitchFamily="18" charset="0"/>
              </a:rPr>
              <a:t>PAELLA</a:t>
            </a:r>
            <a:endParaRPr lang="tr-TR" sz="5600" b="1" dirty="0">
              <a:solidFill>
                <a:schemeClr val="tx1"/>
              </a:solidFill>
              <a:latin typeface="Times New Roman" pitchFamily="18" charset="0"/>
              <a:cs typeface="Times New Roman" pitchFamily="18" charset="0"/>
            </a:endParaRPr>
          </a:p>
          <a:p>
            <a:endParaRPr lang="tr-TR" sz="2900" b="1" dirty="0">
              <a:solidFill>
                <a:schemeClr val="tx1"/>
              </a:solidFill>
            </a:endParaRPr>
          </a:p>
          <a:p>
            <a:endParaRPr lang="tr-TR" sz="2900" b="1" dirty="0">
              <a:solidFill>
                <a:schemeClr val="tx1"/>
              </a:solidFill>
            </a:endParaRPr>
          </a:p>
          <a:p>
            <a:r>
              <a:rPr lang="tr-TR" sz="4000" b="1" dirty="0">
                <a:solidFill>
                  <a:schemeClr val="tx1"/>
                </a:solidFill>
                <a:latin typeface="Times New Roman" pitchFamily="18" charset="0"/>
                <a:cs typeface="Times New Roman" pitchFamily="18" charset="0"/>
              </a:rPr>
              <a:t>Malzemeler:</a:t>
            </a:r>
            <a:r>
              <a:rPr lang="tr-TR" sz="4000" dirty="0">
                <a:solidFill>
                  <a:schemeClr val="tx1"/>
                </a:solidFill>
                <a:latin typeface="Times New Roman" pitchFamily="18" charset="0"/>
                <a:cs typeface="Times New Roman" pitchFamily="18" charset="0"/>
              </a:rPr>
              <a:t/>
            </a:r>
            <a:br>
              <a:rPr lang="tr-TR" sz="4000" dirty="0">
                <a:solidFill>
                  <a:schemeClr val="tx1"/>
                </a:solidFill>
                <a:latin typeface="Times New Roman" pitchFamily="18" charset="0"/>
                <a:cs typeface="Times New Roman" pitchFamily="18" charset="0"/>
              </a:rPr>
            </a:br>
            <a:r>
              <a:rPr lang="tr-TR" sz="4000" dirty="0">
                <a:solidFill>
                  <a:schemeClr val="tx1"/>
                </a:solidFill>
                <a:latin typeface="Times New Roman" pitchFamily="18" charset="0"/>
                <a:cs typeface="Times New Roman" pitchFamily="18" charset="0"/>
              </a:rPr>
              <a:t/>
            </a:r>
            <a:br>
              <a:rPr lang="tr-TR" sz="4000" dirty="0">
                <a:solidFill>
                  <a:schemeClr val="tx1"/>
                </a:solidFill>
                <a:latin typeface="Times New Roman" pitchFamily="18" charset="0"/>
                <a:cs typeface="Times New Roman" pitchFamily="18" charset="0"/>
              </a:rPr>
            </a:br>
            <a:r>
              <a:rPr lang="tr-TR" sz="4000" dirty="0">
                <a:solidFill>
                  <a:schemeClr val="tx1"/>
                </a:solidFill>
                <a:latin typeface="Times New Roman" pitchFamily="18" charset="0"/>
                <a:cs typeface="Times New Roman" pitchFamily="18" charset="0"/>
              </a:rPr>
              <a:t>1 küçük fener balığı</a:t>
            </a:r>
          </a:p>
          <a:p>
            <a:r>
              <a:rPr lang="tr-TR" sz="4000" dirty="0">
                <a:solidFill>
                  <a:schemeClr val="tx1"/>
                </a:solidFill>
                <a:latin typeface="Times New Roman" pitchFamily="18" charset="0"/>
                <a:cs typeface="Times New Roman" pitchFamily="18" charset="0"/>
              </a:rPr>
              <a:t>½ kg karides</a:t>
            </a:r>
          </a:p>
          <a:p>
            <a:r>
              <a:rPr lang="tr-TR" sz="4000" dirty="0">
                <a:solidFill>
                  <a:schemeClr val="tx1"/>
                </a:solidFill>
                <a:latin typeface="Times New Roman" pitchFamily="18" charset="0"/>
                <a:cs typeface="Times New Roman" pitchFamily="18" charset="0"/>
              </a:rPr>
              <a:t>300 gr temizlenmiş kalamar</a:t>
            </a:r>
          </a:p>
          <a:p>
            <a:r>
              <a:rPr lang="tr-TR" sz="4000" dirty="0">
                <a:solidFill>
                  <a:schemeClr val="tx1"/>
                </a:solidFill>
                <a:latin typeface="Times New Roman" pitchFamily="18" charset="0"/>
                <a:cs typeface="Times New Roman" pitchFamily="18" charset="0"/>
              </a:rPr>
              <a:t>250 gr iç midye</a:t>
            </a:r>
          </a:p>
          <a:p>
            <a:r>
              <a:rPr lang="tr-TR" sz="4000" dirty="0">
                <a:solidFill>
                  <a:schemeClr val="tx1"/>
                </a:solidFill>
                <a:latin typeface="Times New Roman" pitchFamily="18" charset="0"/>
                <a:cs typeface="Times New Roman" pitchFamily="18" charset="0"/>
              </a:rPr>
              <a:t>5-6 </a:t>
            </a:r>
            <a:r>
              <a:rPr lang="tr-TR" sz="4000" dirty="0" err="1">
                <a:solidFill>
                  <a:schemeClr val="tx1"/>
                </a:solidFill>
                <a:latin typeface="Times New Roman" pitchFamily="18" charset="0"/>
                <a:cs typeface="Times New Roman" pitchFamily="18" charset="0"/>
              </a:rPr>
              <a:t>jumbo</a:t>
            </a:r>
            <a:r>
              <a:rPr lang="tr-TR" sz="4000" dirty="0">
                <a:solidFill>
                  <a:schemeClr val="tx1"/>
                </a:solidFill>
                <a:latin typeface="Times New Roman" pitchFamily="18" charset="0"/>
                <a:cs typeface="Times New Roman" pitchFamily="18" charset="0"/>
              </a:rPr>
              <a:t> karides</a:t>
            </a:r>
          </a:p>
          <a:p>
            <a:r>
              <a:rPr lang="tr-TR" sz="4000" dirty="0">
                <a:solidFill>
                  <a:schemeClr val="tx1"/>
                </a:solidFill>
                <a:latin typeface="Times New Roman" pitchFamily="18" charset="0"/>
                <a:cs typeface="Times New Roman" pitchFamily="18" charset="0"/>
              </a:rPr>
              <a:t>6-7 diş sarımsak </a:t>
            </a:r>
          </a:p>
          <a:p>
            <a:r>
              <a:rPr lang="tr-TR" sz="4000" dirty="0">
                <a:solidFill>
                  <a:schemeClr val="tx1"/>
                </a:solidFill>
                <a:latin typeface="Times New Roman" pitchFamily="18" charset="0"/>
                <a:cs typeface="Times New Roman" pitchFamily="18" charset="0"/>
              </a:rPr>
              <a:t>½ kg kesilmiş domates(hazır da </a:t>
            </a:r>
            <a:r>
              <a:rPr lang="tr-TR" sz="4000" dirty="0" err="1">
                <a:solidFill>
                  <a:schemeClr val="tx1"/>
                </a:solidFill>
                <a:latin typeface="Times New Roman" pitchFamily="18" charset="0"/>
                <a:cs typeface="Times New Roman" pitchFamily="18" charset="0"/>
              </a:rPr>
              <a:t>kullanılabilinir</a:t>
            </a:r>
            <a:r>
              <a:rPr lang="tr-TR" sz="4000" dirty="0">
                <a:solidFill>
                  <a:schemeClr val="tx1"/>
                </a:solidFill>
                <a:latin typeface="Times New Roman" pitchFamily="18" charset="0"/>
                <a:cs typeface="Times New Roman" pitchFamily="18" charset="0"/>
              </a:rPr>
              <a:t>)</a:t>
            </a:r>
          </a:p>
          <a:p>
            <a:r>
              <a:rPr lang="tr-TR" sz="4000" dirty="0">
                <a:solidFill>
                  <a:schemeClr val="tx1"/>
                </a:solidFill>
                <a:latin typeface="Times New Roman" pitchFamily="18" charset="0"/>
                <a:cs typeface="Times New Roman" pitchFamily="18" charset="0"/>
              </a:rPr>
              <a:t>2 bardak pirinç</a:t>
            </a:r>
          </a:p>
          <a:p>
            <a:r>
              <a:rPr lang="tr-TR" sz="4000" dirty="0">
                <a:solidFill>
                  <a:schemeClr val="tx1"/>
                </a:solidFill>
                <a:latin typeface="Times New Roman" pitchFamily="18" charset="0"/>
                <a:cs typeface="Times New Roman" pitchFamily="18" charset="0"/>
              </a:rPr>
              <a:t>4-4,5 bardak su</a:t>
            </a:r>
          </a:p>
          <a:p>
            <a:r>
              <a:rPr lang="tr-TR" sz="4000" dirty="0">
                <a:solidFill>
                  <a:schemeClr val="tx1"/>
                </a:solidFill>
                <a:latin typeface="Times New Roman" pitchFamily="18" charset="0"/>
                <a:cs typeface="Times New Roman" pitchFamily="18" charset="0"/>
              </a:rPr>
              <a:t>1-2 kırmızı biber(</a:t>
            </a:r>
            <a:r>
              <a:rPr lang="tr-TR" sz="4000" dirty="0" err="1">
                <a:solidFill>
                  <a:schemeClr val="tx1"/>
                </a:solidFill>
                <a:latin typeface="Times New Roman" pitchFamily="18" charset="0"/>
                <a:cs typeface="Times New Roman" pitchFamily="18" charset="0"/>
              </a:rPr>
              <a:t>jülyen</a:t>
            </a:r>
            <a:r>
              <a:rPr lang="tr-TR" sz="4000" dirty="0">
                <a:solidFill>
                  <a:schemeClr val="tx1"/>
                </a:solidFill>
                <a:latin typeface="Times New Roman" pitchFamily="18" charset="0"/>
                <a:cs typeface="Times New Roman" pitchFamily="18" charset="0"/>
              </a:rPr>
              <a:t> doğranmış)</a:t>
            </a:r>
          </a:p>
          <a:p>
            <a:r>
              <a:rPr lang="tr-TR" sz="4000" dirty="0">
                <a:solidFill>
                  <a:schemeClr val="tx1"/>
                </a:solidFill>
                <a:latin typeface="Times New Roman" pitchFamily="18" charset="0"/>
                <a:cs typeface="Times New Roman" pitchFamily="18" charset="0"/>
              </a:rPr>
              <a:t>2 tatlı kaşığı safran</a:t>
            </a:r>
          </a:p>
          <a:p>
            <a:r>
              <a:rPr lang="tr-TR" sz="4000" dirty="0">
                <a:solidFill>
                  <a:schemeClr val="tx1"/>
                </a:solidFill>
                <a:latin typeface="Times New Roman" pitchFamily="18" charset="0"/>
                <a:cs typeface="Times New Roman" pitchFamily="18" charset="0"/>
              </a:rPr>
              <a:t>Tuz</a:t>
            </a:r>
          </a:p>
          <a:p>
            <a:r>
              <a:rPr lang="tr-TR" sz="4000" dirty="0">
                <a:solidFill>
                  <a:schemeClr val="tx1"/>
                </a:solidFill>
                <a:latin typeface="Times New Roman" pitchFamily="18" charset="0"/>
                <a:cs typeface="Times New Roman" pitchFamily="18" charset="0"/>
              </a:rPr>
              <a:t/>
            </a:r>
            <a:br>
              <a:rPr lang="tr-TR" sz="4000" dirty="0">
                <a:solidFill>
                  <a:schemeClr val="tx1"/>
                </a:solidFill>
                <a:latin typeface="Times New Roman" pitchFamily="18" charset="0"/>
                <a:cs typeface="Times New Roman" pitchFamily="18" charset="0"/>
              </a:rPr>
            </a:br>
            <a:endParaRPr lang="tr-TR" sz="4000" dirty="0">
              <a:solidFill>
                <a:schemeClr val="tx1"/>
              </a:solidFill>
              <a:latin typeface="Times New Roman" pitchFamily="18" charset="0"/>
              <a:cs typeface="Times New Roman" pitchFamily="18" charset="0"/>
            </a:endParaRPr>
          </a:p>
          <a:p>
            <a:r>
              <a:rPr lang="tr-TR" sz="4000" b="1" dirty="0">
                <a:solidFill>
                  <a:schemeClr val="tx1"/>
                </a:solidFill>
                <a:latin typeface="Times New Roman" pitchFamily="18" charset="0"/>
                <a:cs typeface="Times New Roman" pitchFamily="18" charset="0"/>
              </a:rPr>
              <a:t>Hazırlık</a:t>
            </a:r>
            <a:r>
              <a:rPr lang="tr-TR" sz="4000" dirty="0">
                <a:solidFill>
                  <a:schemeClr val="tx1"/>
                </a:solidFill>
                <a:latin typeface="Times New Roman" pitchFamily="18" charset="0"/>
                <a:cs typeface="Times New Roman" pitchFamily="18" charset="0"/>
              </a:rPr>
              <a:t>:</a:t>
            </a:r>
          </a:p>
          <a:p>
            <a:pPr lvl="0"/>
            <a:r>
              <a:rPr lang="tr-TR" sz="4000" dirty="0">
                <a:solidFill>
                  <a:schemeClr val="tx1"/>
                </a:solidFill>
                <a:latin typeface="Times New Roman" pitchFamily="18" charset="0"/>
                <a:cs typeface="Times New Roman" pitchFamily="18" charset="0"/>
              </a:rPr>
              <a:t>-  Fileto </a:t>
            </a:r>
            <a:r>
              <a:rPr lang="tr-TR" sz="4000" dirty="0" err="1">
                <a:solidFill>
                  <a:schemeClr val="tx1"/>
                </a:solidFill>
                <a:latin typeface="Times New Roman" pitchFamily="18" charset="0"/>
                <a:cs typeface="Times New Roman" pitchFamily="18" charset="0"/>
              </a:rPr>
              <a:t>yapılmıs</a:t>
            </a:r>
            <a:r>
              <a:rPr lang="tr-TR" sz="4000" dirty="0">
                <a:solidFill>
                  <a:schemeClr val="tx1"/>
                </a:solidFill>
                <a:latin typeface="Times New Roman" pitchFamily="18" charset="0"/>
                <a:cs typeface="Times New Roman" pitchFamily="18" charset="0"/>
              </a:rPr>
              <a:t> fener balığını kuşbaşı doğrayın ,etleri, kafasını  ve kemikleri ölçülü pilav suyunda safranı ilave ederek kaynatın. </a:t>
            </a:r>
          </a:p>
          <a:p>
            <a:pPr lvl="0"/>
            <a:r>
              <a:rPr lang="tr-TR" sz="4000" dirty="0">
                <a:solidFill>
                  <a:schemeClr val="tx1"/>
                </a:solidFill>
                <a:latin typeface="Times New Roman" pitchFamily="18" charset="0"/>
                <a:cs typeface="Times New Roman" pitchFamily="18" charset="0"/>
              </a:rPr>
              <a:t>- </a:t>
            </a:r>
            <a:r>
              <a:rPr lang="tr-TR" sz="4000" dirty="0" err="1">
                <a:solidFill>
                  <a:schemeClr val="tx1"/>
                </a:solidFill>
                <a:latin typeface="Times New Roman" pitchFamily="18" charset="0"/>
                <a:cs typeface="Times New Roman" pitchFamily="18" charset="0"/>
              </a:rPr>
              <a:t>Pirinçi</a:t>
            </a:r>
            <a:r>
              <a:rPr lang="tr-TR" sz="4000" dirty="0">
                <a:solidFill>
                  <a:schemeClr val="tx1"/>
                </a:solidFill>
                <a:latin typeface="Times New Roman" pitchFamily="18" charset="0"/>
                <a:cs typeface="Times New Roman" pitchFamily="18" charset="0"/>
              </a:rPr>
              <a:t> sıcak su ile ıslatın</a:t>
            </a:r>
          </a:p>
          <a:p>
            <a:pPr lvl="0"/>
            <a:r>
              <a:rPr lang="tr-TR" sz="4000" dirty="0">
                <a:solidFill>
                  <a:schemeClr val="tx1"/>
                </a:solidFill>
                <a:latin typeface="Times New Roman" pitchFamily="18" charset="0"/>
                <a:cs typeface="Times New Roman" pitchFamily="18" charset="0"/>
              </a:rPr>
              <a:t>-  Midyeleri temizleyip 1-2 dakika (su kaynadıktan sonra) haşlayın. (Not: 1-2 dakikayı geçerse kayış gibi oluyor)</a:t>
            </a:r>
          </a:p>
          <a:p>
            <a:pPr lvl="0"/>
            <a:r>
              <a:rPr lang="tr-TR" sz="4000" dirty="0">
                <a:solidFill>
                  <a:schemeClr val="tx1"/>
                </a:solidFill>
                <a:latin typeface="Times New Roman" pitchFamily="18" charset="0"/>
                <a:cs typeface="Times New Roman" pitchFamily="18" charset="0"/>
              </a:rPr>
              <a:t>-  Karidesleri </a:t>
            </a:r>
            <a:r>
              <a:rPr lang="tr-TR" sz="4000" dirty="0" err="1">
                <a:solidFill>
                  <a:schemeClr val="tx1"/>
                </a:solidFill>
                <a:latin typeface="Times New Roman" pitchFamily="18" charset="0"/>
                <a:cs typeface="Times New Roman" pitchFamily="18" charset="0"/>
              </a:rPr>
              <a:t>ayıklayın,yıkayın</a:t>
            </a:r>
            <a:r>
              <a:rPr lang="tr-TR" sz="4000" dirty="0">
                <a:solidFill>
                  <a:schemeClr val="tx1"/>
                </a:solidFill>
                <a:latin typeface="Times New Roman" pitchFamily="18" charset="0"/>
                <a:cs typeface="Times New Roman" pitchFamily="18" charset="0"/>
              </a:rPr>
              <a:t> ve mutlaka kurumalarını sağlayın.</a:t>
            </a:r>
          </a:p>
          <a:p>
            <a:pPr lvl="0"/>
            <a:r>
              <a:rPr lang="tr-TR" sz="4000" dirty="0">
                <a:solidFill>
                  <a:schemeClr val="tx1"/>
                </a:solidFill>
                <a:latin typeface="Times New Roman" pitchFamily="18" charset="0"/>
                <a:cs typeface="Times New Roman" pitchFamily="18" charset="0"/>
              </a:rPr>
              <a:t>- Kalamarı yıkayın, kurulayın.</a:t>
            </a:r>
          </a:p>
          <a:p>
            <a:pPr lvl="0"/>
            <a:r>
              <a:rPr lang="tr-TR" sz="4000" dirty="0">
                <a:solidFill>
                  <a:schemeClr val="tx1"/>
                </a:solidFill>
                <a:latin typeface="Times New Roman" pitchFamily="18" charset="0"/>
                <a:cs typeface="Times New Roman" pitchFamily="18" charset="0"/>
              </a:rPr>
              <a:t>- </a:t>
            </a:r>
            <a:r>
              <a:rPr lang="tr-TR" sz="4000" dirty="0" err="1">
                <a:solidFill>
                  <a:schemeClr val="tx1"/>
                </a:solidFill>
                <a:latin typeface="Times New Roman" pitchFamily="18" charset="0"/>
                <a:cs typeface="Times New Roman" pitchFamily="18" charset="0"/>
              </a:rPr>
              <a:t>Sarmsakları</a:t>
            </a:r>
            <a:r>
              <a:rPr lang="tr-TR" sz="4000" dirty="0">
                <a:solidFill>
                  <a:schemeClr val="tx1"/>
                </a:solidFill>
                <a:latin typeface="Times New Roman" pitchFamily="18" charset="0"/>
                <a:cs typeface="Times New Roman" pitchFamily="18" charset="0"/>
              </a:rPr>
              <a:t> ezin.</a:t>
            </a:r>
          </a:p>
          <a:p>
            <a:pPr lvl="0"/>
            <a:r>
              <a:rPr lang="tr-TR" sz="4000" dirty="0">
                <a:solidFill>
                  <a:schemeClr val="tx1"/>
                </a:solidFill>
                <a:latin typeface="Times New Roman" pitchFamily="18" charset="0"/>
                <a:cs typeface="Times New Roman" pitchFamily="18" charset="0"/>
              </a:rPr>
              <a:t>- Haşlanmış fener balıklarını ayırın suyu süzgeçten geçirin</a:t>
            </a:r>
          </a:p>
          <a:p>
            <a:r>
              <a:rPr lang="tr-TR" sz="4000" dirty="0">
                <a:solidFill>
                  <a:schemeClr val="tx1"/>
                </a:solidFill>
                <a:latin typeface="Times New Roman" pitchFamily="18" charset="0"/>
                <a:cs typeface="Times New Roman" pitchFamily="18" charset="0"/>
              </a:rPr>
              <a:t/>
            </a:r>
            <a:br>
              <a:rPr lang="tr-TR" sz="4000" dirty="0">
                <a:solidFill>
                  <a:schemeClr val="tx1"/>
                </a:solidFill>
                <a:latin typeface="Times New Roman" pitchFamily="18" charset="0"/>
                <a:cs typeface="Times New Roman" pitchFamily="18" charset="0"/>
              </a:rPr>
            </a:br>
            <a:endParaRPr lang="tr-TR" sz="4000" dirty="0">
              <a:solidFill>
                <a:schemeClr val="tx1"/>
              </a:solidFill>
              <a:latin typeface="Times New Roman" pitchFamily="18" charset="0"/>
              <a:cs typeface="Times New Roman" pitchFamily="18" charset="0"/>
            </a:endParaRPr>
          </a:p>
          <a:p>
            <a:r>
              <a:rPr lang="tr-TR" sz="4000" dirty="0">
                <a:solidFill>
                  <a:schemeClr val="tx1"/>
                </a:solidFill>
                <a:latin typeface="Times New Roman" pitchFamily="18" charset="0"/>
                <a:cs typeface="Times New Roman" pitchFamily="18" charset="0"/>
              </a:rPr>
              <a:t>Yapım:</a:t>
            </a:r>
          </a:p>
          <a:p>
            <a:r>
              <a:rPr lang="tr-TR" sz="4000" dirty="0">
                <a:solidFill>
                  <a:schemeClr val="tx1"/>
                </a:solidFill>
                <a:latin typeface="Times New Roman" pitchFamily="18" charset="0"/>
                <a:cs typeface="Times New Roman" pitchFamily="18" charset="0"/>
              </a:rPr>
              <a:t>Evinizdeki en büyük ve altı kalın tepsiyi kullanın. İçine sıvı yağ koyun ve karidesleri 5 dakika kızartın, yağdan alın. Aynı yağda fener balıklarını 2 dakika kavurun, çıkartın. Yine aynı yağa kalamarları atın 5 dakika çevirin çıkartın. Sarımsakları atın, kırmızı biberlerle ve domatesle çevirin.  Ölçülü suyu koyup tuz ekleyin. Su kaynayınca yıkanmış pirinci koyun, midyeleri kalamarı ve küçük karidesleri koyup bir karıştırın. Üzerine </a:t>
            </a:r>
            <a:r>
              <a:rPr lang="tr-TR" sz="4000" dirty="0" err="1">
                <a:solidFill>
                  <a:schemeClr val="tx1"/>
                </a:solidFill>
                <a:latin typeface="Times New Roman" pitchFamily="18" charset="0"/>
                <a:cs typeface="Times New Roman" pitchFamily="18" charset="0"/>
              </a:rPr>
              <a:t>jumbo</a:t>
            </a:r>
            <a:r>
              <a:rPr lang="tr-TR" sz="4000" dirty="0">
                <a:solidFill>
                  <a:schemeClr val="tx1"/>
                </a:solidFill>
                <a:latin typeface="Times New Roman" pitchFamily="18" charset="0"/>
                <a:cs typeface="Times New Roman" pitchFamily="18" charset="0"/>
              </a:rPr>
              <a:t> karidesleri dizin. Tepsinizin ağzını kapatın ve kısık ateşte 20-25 dakika pişirin. Altını kapattıktan sonra 20-25 dakika demlensin.</a:t>
            </a:r>
          </a:p>
        </p:txBody>
      </p:sp>
      <p:pic>
        <p:nvPicPr>
          <p:cNvPr id="3074" name="Picture 2" descr="C:\Documents and Settings\alibasaran\Desktop\paella-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5549375">
            <a:off x="-700402" y="1435438"/>
            <a:ext cx="5636634" cy="37473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931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4509120"/>
            <a:ext cx="7560840" cy="1800200"/>
          </a:xfrm>
        </p:spPr>
        <p:txBody>
          <a:bodyPr>
            <a:normAutofit fontScale="92500" lnSpcReduction="20000"/>
          </a:bodyPr>
          <a:lstStyle/>
          <a:p>
            <a:r>
              <a:rPr lang="tr-TR" sz="2800" b="1" dirty="0">
                <a:solidFill>
                  <a:srgbClr val="FF0000"/>
                </a:solidFill>
                <a:latin typeface="Times New Roman" pitchFamily="18" charset="0"/>
                <a:cs typeface="Times New Roman" pitchFamily="18" charset="0"/>
              </a:rPr>
              <a:t>TAPAS</a:t>
            </a:r>
          </a:p>
          <a:p>
            <a:pPr algn="just"/>
            <a:r>
              <a:rPr lang="tr-TR" sz="1900" dirty="0">
                <a:solidFill>
                  <a:schemeClr val="tx1"/>
                </a:solidFill>
                <a:latin typeface="Times New Roman" pitchFamily="18" charset="0"/>
                <a:cs typeface="Times New Roman" pitchFamily="18" charset="0"/>
              </a:rPr>
              <a:t>İspanya’da sıcak ve soğuk mezelerden oluşan aperatif yiyeceklere verilen addır. Bunlar 'tasça‘ adı verilen küçük bar/restoranlarda sunulur bir bardak şarap veya bira eşliğinde küçük tabaklar içinde küçük porsiyonlarla sunulan tapalar çoğunlukla peynirli, etli, yumurtalı, sebzeli olarak yapılır. İspanyollar mahalledeki </a:t>
            </a:r>
            <a:r>
              <a:rPr lang="tr-TR" sz="1900" dirty="0" err="1">
                <a:solidFill>
                  <a:schemeClr val="tx1"/>
                </a:solidFill>
                <a:latin typeface="Times New Roman" pitchFamily="18" charset="0"/>
                <a:cs typeface="Times New Roman" pitchFamily="18" charset="0"/>
              </a:rPr>
              <a:t>tascalarda</a:t>
            </a:r>
            <a:r>
              <a:rPr lang="tr-TR" sz="1900" dirty="0">
                <a:solidFill>
                  <a:schemeClr val="tx1"/>
                </a:solidFill>
                <a:latin typeface="Times New Roman" pitchFamily="18" charset="0"/>
                <a:cs typeface="Times New Roman" pitchFamily="18" charset="0"/>
              </a:rPr>
              <a:t> dostlarıyla buluşur ve bu lezzetli ürünleri yiyip sohbet ederler. </a:t>
            </a:r>
          </a:p>
        </p:txBody>
      </p:sp>
      <p:pic>
        <p:nvPicPr>
          <p:cNvPr id="4098" name="Picture 2" descr="C:\Documents and Settings\alibasaran\Desktop\tapa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7281" y="0"/>
            <a:ext cx="6437405" cy="4274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419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51520" y="4797152"/>
            <a:ext cx="7920880" cy="1944216"/>
          </a:xfrm>
        </p:spPr>
        <p:txBody>
          <a:bodyPr>
            <a:normAutofit fontScale="92500"/>
          </a:bodyPr>
          <a:lstStyle/>
          <a:p>
            <a:r>
              <a:rPr lang="tr-TR" sz="1600" b="1" dirty="0" err="1">
                <a:solidFill>
                  <a:srgbClr val="FF0000"/>
                </a:solidFill>
                <a:latin typeface="Times New Roman" pitchFamily="18" charset="0"/>
                <a:cs typeface="Times New Roman" pitchFamily="18" charset="0"/>
              </a:rPr>
              <a:t>Gazpacho</a:t>
            </a:r>
            <a:endParaRPr lang="tr-TR" sz="2900" b="1" dirty="0">
              <a:solidFill>
                <a:schemeClr val="tx1"/>
              </a:solidFill>
              <a:latin typeface="Times New Roman" pitchFamily="18" charset="0"/>
              <a:cs typeface="Times New Roman" pitchFamily="18" charset="0"/>
            </a:endParaRPr>
          </a:p>
          <a:p>
            <a:pPr algn="just"/>
            <a:r>
              <a:rPr lang="tr-TR" sz="1200" dirty="0" err="1">
                <a:solidFill>
                  <a:schemeClr val="tx1"/>
                </a:solidFill>
                <a:latin typeface="Times New Roman" pitchFamily="18" charset="0"/>
                <a:cs typeface="Times New Roman" pitchFamily="18" charset="0"/>
              </a:rPr>
              <a:t>Gazpacho</a:t>
            </a:r>
            <a:r>
              <a:rPr lang="tr-TR" sz="1200" dirty="0">
                <a:solidFill>
                  <a:schemeClr val="tx1"/>
                </a:solidFill>
                <a:latin typeface="Times New Roman" pitchFamily="18" charset="0"/>
                <a:cs typeface="Times New Roman" pitchFamily="18" charset="0"/>
              </a:rPr>
              <a:t> </a:t>
            </a:r>
            <a:r>
              <a:rPr lang="tr-TR" sz="1200" dirty="0" err="1">
                <a:solidFill>
                  <a:schemeClr val="tx1"/>
                </a:solidFill>
                <a:latin typeface="Times New Roman" pitchFamily="18" charset="0"/>
                <a:cs typeface="Times New Roman" pitchFamily="18" charset="0"/>
              </a:rPr>
              <a:t>Arapça'da</a:t>
            </a:r>
            <a:r>
              <a:rPr lang="tr-TR" sz="1200" dirty="0">
                <a:solidFill>
                  <a:schemeClr val="tx1"/>
                </a:solidFill>
                <a:latin typeface="Times New Roman" pitchFamily="18" charset="0"/>
                <a:cs typeface="Times New Roman" pitchFamily="18" charset="0"/>
              </a:rPr>
              <a:t> 'ıslatılmış ekmek' anlamına gelen sözcükten türetilmiş. İspanyollara </a:t>
            </a:r>
            <a:r>
              <a:rPr lang="tr-TR" sz="1200" dirty="0" err="1">
                <a:solidFill>
                  <a:schemeClr val="tx1"/>
                </a:solidFill>
                <a:latin typeface="Times New Roman" pitchFamily="18" charset="0"/>
                <a:cs typeface="Times New Roman" pitchFamily="18" charset="0"/>
              </a:rPr>
              <a:t>Emeviler'den</a:t>
            </a:r>
            <a:r>
              <a:rPr lang="tr-TR" sz="1200" dirty="0">
                <a:solidFill>
                  <a:schemeClr val="tx1"/>
                </a:solidFill>
                <a:latin typeface="Times New Roman" pitchFamily="18" charset="0"/>
                <a:cs typeface="Times New Roman" pitchFamily="18" charset="0"/>
              </a:rPr>
              <a:t> miras kalan bu meşhur İspanyol soğuk çorbası taze sıkılmış domates suyu, acı biber, karabiber, ince kıyılmış taze soğan, salatalık, yeşilbiber, ekmek kırıntıları, maydanoz, bol sarımsak, sirke ve beyaz şaraptan yapılıyor. Bütün bu sebzeler küçük küçük doğranıp mikserde çekilir. Ancak sebzeleri mikserden geçirmeden önce karışıma yumuşatılmış ekmek de katılmalı. Böylelikle çorba kremalı bir kıvam alacaktır. Sebze ve ekmek karışımı püre kıvamını alınca tencereye konur ve gerek duyulduğu kadar soğuk su eklenir. Yaklaşık 3-4 saat buzdolabında bekletildikten sonra soğuk soğuk servis yapılır. Yağda kızartılmış ekmek parçalan doğranmış sebze ve katı yumurta ile birlikte servis edilir. Özellikle </a:t>
            </a:r>
            <a:r>
              <a:rPr lang="tr-TR" sz="1200" dirty="0" err="1">
                <a:solidFill>
                  <a:schemeClr val="tx1"/>
                </a:solidFill>
                <a:latin typeface="Times New Roman" pitchFamily="18" charset="0"/>
                <a:cs typeface="Times New Roman" pitchFamily="18" charset="0"/>
              </a:rPr>
              <a:t>Andalucia'da</a:t>
            </a:r>
            <a:r>
              <a:rPr lang="tr-TR" sz="1200" dirty="0">
                <a:solidFill>
                  <a:schemeClr val="tx1"/>
                </a:solidFill>
                <a:latin typeface="Times New Roman" pitchFamily="18" charset="0"/>
                <a:cs typeface="Times New Roman" pitchFamily="18" charset="0"/>
              </a:rPr>
              <a:t> Malağa ilinde yapılan ve oldukça özgün bir tadı olan </a:t>
            </a:r>
            <a:r>
              <a:rPr lang="tr-TR" sz="1200" dirty="0" err="1">
                <a:solidFill>
                  <a:schemeClr val="tx1"/>
                </a:solidFill>
                <a:latin typeface="Times New Roman" pitchFamily="18" charset="0"/>
                <a:cs typeface="Times New Roman" pitchFamily="18" charset="0"/>
              </a:rPr>
              <a:t>gazpacho'nun</a:t>
            </a:r>
            <a:r>
              <a:rPr lang="tr-TR" sz="1200" dirty="0">
                <a:solidFill>
                  <a:schemeClr val="tx1"/>
                </a:solidFill>
                <a:latin typeface="Times New Roman" pitchFamily="18" charset="0"/>
                <a:cs typeface="Times New Roman" pitchFamily="18" charset="0"/>
              </a:rPr>
              <a:t> temel malzemesi ise bademdir.  Ayrıca içine üzüm de konur.   </a:t>
            </a:r>
            <a:r>
              <a:rPr lang="tr-TR" sz="1200" dirty="0" err="1">
                <a:solidFill>
                  <a:schemeClr val="tx1"/>
                </a:solidFill>
                <a:latin typeface="Times New Roman" pitchFamily="18" charset="0"/>
                <a:cs typeface="Times New Roman" pitchFamily="18" charset="0"/>
              </a:rPr>
              <a:t>Sevilla</a:t>
            </a:r>
            <a:r>
              <a:rPr lang="tr-TR" sz="1200" dirty="0">
                <a:solidFill>
                  <a:schemeClr val="tx1"/>
                </a:solidFill>
                <a:latin typeface="Times New Roman" pitchFamily="18" charset="0"/>
                <a:cs typeface="Times New Roman" pitchFamily="18" charset="0"/>
              </a:rPr>
              <a:t> ve </a:t>
            </a:r>
            <a:r>
              <a:rPr lang="tr-TR" sz="1200" dirty="0" err="1">
                <a:solidFill>
                  <a:schemeClr val="tx1"/>
                </a:solidFill>
                <a:latin typeface="Times New Roman" pitchFamily="18" charset="0"/>
                <a:cs typeface="Times New Roman" pitchFamily="18" charset="0"/>
              </a:rPr>
              <a:t>Cordoba</a:t>
            </a:r>
            <a:r>
              <a:rPr lang="tr-TR" sz="1200" dirty="0">
                <a:solidFill>
                  <a:schemeClr val="tx1"/>
                </a:solidFill>
                <a:latin typeface="Times New Roman" pitchFamily="18" charset="0"/>
                <a:cs typeface="Times New Roman" pitchFamily="18" charset="0"/>
              </a:rPr>
              <a:t> bölgelerinde bu karışıma bir de katı pişmiş yumurta ve </a:t>
            </a:r>
            <a:r>
              <a:rPr lang="tr-TR" sz="1200" dirty="0" err="1">
                <a:solidFill>
                  <a:schemeClr val="tx1"/>
                </a:solidFill>
                <a:latin typeface="Times New Roman" pitchFamily="18" charset="0"/>
                <a:cs typeface="Times New Roman" pitchFamily="18" charset="0"/>
              </a:rPr>
              <a:t>Serrano</a:t>
            </a:r>
            <a:r>
              <a:rPr lang="tr-TR" sz="1200" dirty="0">
                <a:solidFill>
                  <a:schemeClr val="tx1"/>
                </a:solidFill>
                <a:latin typeface="Times New Roman" pitchFamily="18" charset="0"/>
                <a:cs typeface="Times New Roman" pitchFamily="18" charset="0"/>
              </a:rPr>
              <a:t> jambonu eklenir. Aynı zamanda da tarih boyunca Araplarla olan etkileşimin bir göstergesidir.</a:t>
            </a:r>
          </a:p>
        </p:txBody>
      </p:sp>
      <p:pic>
        <p:nvPicPr>
          <p:cNvPr id="5122" name="Picture 2" descr="C:\Documents and Settings\alibasaran\Desktop\gazpacho-ho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32656"/>
            <a:ext cx="5616624" cy="42124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325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74508" y="4725144"/>
            <a:ext cx="7581868" cy="1944216"/>
          </a:xfrm>
        </p:spPr>
        <p:txBody>
          <a:bodyPr>
            <a:normAutofit/>
          </a:bodyPr>
          <a:lstStyle/>
          <a:p>
            <a:r>
              <a:rPr lang="tr-TR" b="1" dirty="0">
                <a:solidFill>
                  <a:srgbClr val="FF0000"/>
                </a:solidFill>
                <a:latin typeface="Times New Roman" pitchFamily="18" charset="0"/>
                <a:cs typeface="Times New Roman" pitchFamily="18" charset="0"/>
              </a:rPr>
              <a:t>TORTİLLA</a:t>
            </a:r>
          </a:p>
          <a:p>
            <a:endParaRPr lang="tr-TR" sz="1800" b="1" dirty="0">
              <a:solidFill>
                <a:schemeClr val="tx1"/>
              </a:solidFill>
              <a:latin typeface="Times New Roman" pitchFamily="18" charset="0"/>
              <a:cs typeface="Times New Roman" pitchFamily="18" charset="0"/>
            </a:endParaRPr>
          </a:p>
          <a:p>
            <a:r>
              <a:rPr lang="tr-TR" sz="1800" b="1" dirty="0">
                <a:solidFill>
                  <a:schemeClr val="tx1"/>
                </a:solidFill>
                <a:latin typeface="Times New Roman" pitchFamily="18" charset="0"/>
                <a:cs typeface="Times New Roman" pitchFamily="18" charset="0"/>
              </a:rPr>
              <a:t>Dilimlenmiş patates, soğan ve yumurta ile yapılan bu İspanyol omleti alıştığımız omletlere oranla epey kalın ve sert, bu da içindeki patates miktarının oldukça fazla olmasından</a:t>
            </a:r>
          </a:p>
        </p:txBody>
      </p:sp>
      <p:pic>
        <p:nvPicPr>
          <p:cNvPr id="6146" name="Picture 2" descr="C:\Documents and Settings\alibasaran\Desktop\Spanish-Tortil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5536" y="332656"/>
            <a:ext cx="6350000" cy="421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404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74508" y="4725144"/>
            <a:ext cx="7581868" cy="1944216"/>
          </a:xfrm>
        </p:spPr>
        <p:txBody>
          <a:bodyPr>
            <a:normAutofit/>
          </a:bodyPr>
          <a:lstStyle/>
          <a:p>
            <a:r>
              <a:rPr lang="tr-TR" b="1" dirty="0">
                <a:solidFill>
                  <a:srgbClr val="FF0000"/>
                </a:solidFill>
                <a:latin typeface="Times New Roman" pitchFamily="18" charset="0"/>
                <a:cs typeface="Times New Roman" pitchFamily="18" charset="0"/>
              </a:rPr>
              <a:t>ZARZUELA</a:t>
            </a:r>
          </a:p>
          <a:p>
            <a:endParaRPr lang="tr-TR" sz="1800" b="1" dirty="0">
              <a:solidFill>
                <a:schemeClr val="tx1"/>
              </a:solidFill>
              <a:latin typeface="Times New Roman" pitchFamily="18" charset="0"/>
              <a:cs typeface="Times New Roman" pitchFamily="18" charset="0"/>
            </a:endParaRPr>
          </a:p>
          <a:p>
            <a:pPr algn="just"/>
            <a:r>
              <a:rPr lang="tr-TR" sz="1800" dirty="0">
                <a:solidFill>
                  <a:schemeClr val="tx1"/>
                </a:solidFill>
                <a:latin typeface="Times New Roman" pitchFamily="18" charset="0"/>
                <a:cs typeface="Times New Roman" pitchFamily="18" charset="0"/>
              </a:rPr>
              <a:t>Bu leziz İspanyol yemeği çeşit çeşit deniz ürününün, ana malzemeleri bol sarımsak, domates, beyaz şarap, safran, dövülmüş badem ve bir takım otlar olan bir sos içinde pişirilmesi ile hazırlanıyor.</a:t>
            </a:r>
          </a:p>
        </p:txBody>
      </p:sp>
      <p:pic>
        <p:nvPicPr>
          <p:cNvPr id="7170" name="Picture 2" descr="C:\Documents and Settings\alibasaran\Desktop\Zarzuela-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70737"/>
            <a:ext cx="5728053" cy="39943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7680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779912" y="404664"/>
            <a:ext cx="4176464" cy="6264696"/>
          </a:xfrm>
        </p:spPr>
        <p:txBody>
          <a:bodyPr>
            <a:normAutofit fontScale="62500" lnSpcReduction="20000"/>
          </a:bodyPr>
          <a:lstStyle/>
          <a:p>
            <a:endParaRPr lang="tr-TR" dirty="0">
              <a:solidFill>
                <a:schemeClr val="tx1"/>
              </a:solidFill>
              <a:latin typeface="Times New Roman" pitchFamily="18" charset="0"/>
              <a:cs typeface="Times New Roman" pitchFamily="18" charset="0"/>
            </a:endParaRPr>
          </a:p>
          <a:p>
            <a:r>
              <a:rPr lang="tr-TR" b="1" dirty="0">
                <a:solidFill>
                  <a:srgbClr val="FF0000"/>
                </a:solidFill>
                <a:latin typeface="Times New Roman" pitchFamily="18" charset="0"/>
                <a:cs typeface="Times New Roman" pitchFamily="18" charset="0"/>
              </a:rPr>
              <a:t>ZARZUELA</a:t>
            </a:r>
          </a:p>
          <a:p>
            <a:endParaRPr lang="tr-TR" dirty="0">
              <a:solidFill>
                <a:schemeClr val="tx1"/>
              </a:solidFill>
              <a:latin typeface="Times New Roman" pitchFamily="18" charset="0"/>
              <a:cs typeface="Times New Roman" pitchFamily="18" charset="0"/>
            </a:endParaRPr>
          </a:p>
          <a:p>
            <a:endParaRPr lang="tr-TR" dirty="0">
              <a:solidFill>
                <a:schemeClr val="tx1"/>
              </a:solidFill>
              <a:latin typeface="Times New Roman" pitchFamily="18" charset="0"/>
              <a:cs typeface="Times New Roman" pitchFamily="18" charset="0"/>
            </a:endParaRPr>
          </a:p>
          <a:p>
            <a:r>
              <a:rPr lang="tr-TR" dirty="0">
                <a:solidFill>
                  <a:schemeClr val="tx1"/>
                </a:solidFill>
                <a:latin typeface="Times New Roman" pitchFamily="18" charset="0"/>
                <a:cs typeface="Times New Roman" pitchFamily="18" charset="0"/>
              </a:rPr>
              <a:t>4 çorba kaşığı zeytin yağ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1soğan (ince doğranmış)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3 diş sarımsak (ince kıyılmış)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4 büyük domates (kabukları soyulup, çekirdekleri temizlenerek kuşbaşı doğranmış)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2 çorba kaşığı maydanoz (ince kıyılmış)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1/2 su bardağı sirke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1+1/2 su bardağı balık suyu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1 çorba kaşığı un (2 çorba kaşığı suyla bulamaç yapılmış)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750 gr kalamar (temizlenmiş ve halkalara dilimlenmiş)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250 gr karagöz balığı (filetoları çıkarılıp, 5 </a:t>
            </a:r>
            <a:r>
              <a:rPr lang="tr-TR" dirty="0" err="1">
                <a:solidFill>
                  <a:schemeClr val="tx1"/>
                </a:solidFill>
                <a:latin typeface="Times New Roman" pitchFamily="18" charset="0"/>
                <a:cs typeface="Times New Roman" pitchFamily="18" charset="0"/>
              </a:rPr>
              <a:t>cm'lik</a:t>
            </a:r>
            <a:r>
              <a:rPr lang="tr-TR" dirty="0">
                <a:solidFill>
                  <a:schemeClr val="tx1"/>
                </a:solidFill>
                <a:latin typeface="Times New Roman" pitchFamily="18" charset="0"/>
                <a:cs typeface="Times New Roman" pitchFamily="18" charset="0"/>
              </a:rPr>
              <a:t> parçalara kesilmiş)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1 tatlı kaşığı tuz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1 çay kaşığı karabiber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1000 gr kefal balığı (filetoları çıkarılıp, 5 </a:t>
            </a:r>
            <a:r>
              <a:rPr lang="tr-TR" dirty="0" err="1">
                <a:solidFill>
                  <a:schemeClr val="tx1"/>
                </a:solidFill>
                <a:latin typeface="Times New Roman" pitchFamily="18" charset="0"/>
                <a:cs typeface="Times New Roman" pitchFamily="18" charset="0"/>
              </a:rPr>
              <a:t>cm'lik</a:t>
            </a:r>
            <a:r>
              <a:rPr lang="tr-TR" dirty="0">
                <a:solidFill>
                  <a:schemeClr val="tx1"/>
                </a:solidFill>
                <a:latin typeface="Times New Roman" pitchFamily="18" charset="0"/>
                <a:cs typeface="Times New Roman" pitchFamily="18" charset="0"/>
              </a:rPr>
              <a:t> parçalara kesilmiş)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1 çay kaşığı pul kırmızıbiber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1 çay kaşığı safran (istenirse)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Büyük bir tavada, zeytinyağı orta ateşte ısıtınız. Yağ kızınca soğan ve sarımsağı ekleyip, ara sıra karıştırarak 5-6 dakika, soğanlar pembeleşene kadar pişiriniz. Domates, maydanoz, sirke, balık suyu ve un bulamacını katıp, ateşi iyice kısarak 10 dakika pişiriniz. Kalamar, karagöz filetosu parçaları, tuz ve karabiberi ekleyip, ara sıra karıştırarak ve balığın parçalanmamasına dikkat ederek 5 dakika pişiriniz. Kefal balığı filetosu parçalarını, pul kırmızıbiber ve safranı (istenirse) ekleyip ara sıra karıştırarak 15 dakika, çatalla baktığınızda balık pul </a:t>
            </a:r>
            <a:r>
              <a:rPr lang="tr-TR" dirty="0" err="1">
                <a:solidFill>
                  <a:schemeClr val="tx1"/>
                </a:solidFill>
                <a:latin typeface="Times New Roman" pitchFamily="18" charset="0"/>
                <a:cs typeface="Times New Roman" pitchFamily="18" charset="0"/>
              </a:rPr>
              <a:t>pul</a:t>
            </a:r>
            <a:r>
              <a:rPr lang="tr-TR" dirty="0">
                <a:solidFill>
                  <a:schemeClr val="tx1"/>
                </a:solidFill>
                <a:latin typeface="Times New Roman" pitchFamily="18" charset="0"/>
                <a:cs typeface="Times New Roman" pitchFamily="18" charset="0"/>
              </a:rPr>
              <a:t> kalkana kadar pişiriniz. </a:t>
            </a:r>
            <a:br>
              <a:rPr lang="tr-TR" dirty="0">
                <a:solidFill>
                  <a:schemeClr val="tx1"/>
                </a:solidFill>
                <a:latin typeface="Times New Roman" pitchFamily="18" charset="0"/>
                <a:cs typeface="Times New Roman" pitchFamily="18" charset="0"/>
              </a:rPr>
            </a:br>
            <a:r>
              <a:rPr lang="tr-TR" dirty="0">
                <a:solidFill>
                  <a:schemeClr val="tx1"/>
                </a:solidFill>
                <a:latin typeface="Times New Roman" pitchFamily="18" charset="0"/>
                <a:cs typeface="Times New Roman" pitchFamily="18" charset="0"/>
              </a:rPr>
              <a:t>Tavayı ateşten alıp, </a:t>
            </a:r>
            <a:r>
              <a:rPr lang="tr-TR" dirty="0" err="1">
                <a:solidFill>
                  <a:schemeClr val="tx1"/>
                </a:solidFill>
                <a:latin typeface="Times New Roman" pitchFamily="18" charset="0"/>
                <a:cs typeface="Times New Roman" pitchFamily="18" charset="0"/>
              </a:rPr>
              <a:t>Zarzuelayı</a:t>
            </a:r>
            <a:r>
              <a:rPr lang="tr-TR" dirty="0">
                <a:solidFill>
                  <a:schemeClr val="tx1"/>
                </a:solidFill>
                <a:latin typeface="Times New Roman" pitchFamily="18" charset="0"/>
                <a:cs typeface="Times New Roman" pitchFamily="18" charset="0"/>
              </a:rPr>
              <a:t> ısıtılmış bir servis tabağına boşaltarak servis ediniz. </a:t>
            </a:r>
            <a:br>
              <a:rPr lang="tr-TR" dirty="0">
                <a:solidFill>
                  <a:schemeClr val="tx1"/>
                </a:solidFill>
                <a:latin typeface="Times New Roman" pitchFamily="18" charset="0"/>
                <a:cs typeface="Times New Roman" pitchFamily="18" charset="0"/>
              </a:rPr>
            </a:br>
            <a:endParaRPr lang="tr-TR" sz="1800" dirty="0">
              <a:solidFill>
                <a:schemeClr val="tx1"/>
              </a:solidFill>
              <a:latin typeface="Times New Roman" pitchFamily="18" charset="0"/>
              <a:cs typeface="Times New Roman" pitchFamily="18" charset="0"/>
            </a:endParaRPr>
          </a:p>
        </p:txBody>
      </p:sp>
      <p:pic>
        <p:nvPicPr>
          <p:cNvPr id="8194" name="Picture 2" descr="C:\Documents and Settings\alibasaran\Desktop\zarzuela-de-pescad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6672"/>
            <a:ext cx="3553985"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G:\BELGELER\RESİMLER\BEN\logo\KARAKUŞ halkalı küçü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5905" y="5733256"/>
            <a:ext cx="720076" cy="8617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4337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423</TotalTime>
  <Words>368</Words>
  <Application>Microsoft Office PowerPoint</Application>
  <PresentationFormat>Ekran Gösterisi (4:3)</PresentationFormat>
  <Paragraphs>46</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Bitişiklik</vt:lpstr>
      <vt:lpstr> DÜNYA MUTFAĞI </vt:lpstr>
      <vt:lpstr>İSPANYA MUTFAĞI REÇETELERİ</vt:lpstr>
      <vt:lpstr>Slayt 3</vt:lpstr>
      <vt:lpstr>Slayt 4</vt:lpstr>
      <vt:lpstr>Slayt 5</vt:lpstr>
      <vt:lpstr>Slayt 6</vt:lpstr>
      <vt:lpstr>Slayt 7</vt:lpstr>
      <vt:lpstr>Slayt 8</vt:lpstr>
      <vt:lpstr>Slayt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AKDENİZ MUTFAĞI</dc:title>
  <dc:creator>emir</dc:creator>
  <cp:lastModifiedBy>güneş</cp:lastModifiedBy>
  <cp:revision>23</cp:revision>
  <dcterms:modified xsi:type="dcterms:W3CDTF">2020-03-13T11:07:35Z</dcterms:modified>
</cp:coreProperties>
</file>