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395E6-A65A-4367-8765-BE86C65DA0B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E35CD-04D7-41E6-AEC2-FBF8A1B3F77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Konu 2</a:t>
            </a:r>
            <a:br>
              <a:rPr lang="tr-TR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Kalite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anlayışının tarihsel gelişimi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12192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Toplam Kalite Yönetimi (1990 sonrası)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Amaç;</a:t>
            </a:r>
          </a:p>
          <a:p>
            <a:pPr>
              <a:buNone/>
            </a:pPr>
            <a:r>
              <a:rPr lang="tr-TR" dirty="0" smtClean="0"/>
              <a:t>		</a:t>
            </a:r>
          </a:p>
          <a:p>
            <a:pPr>
              <a:buNone/>
            </a:pPr>
            <a:r>
              <a:rPr lang="tr-TR" dirty="0" smtClean="0"/>
              <a:t>		 </a:t>
            </a:r>
            <a:r>
              <a:rPr lang="tr-TR" i="1" dirty="0" smtClean="0"/>
              <a:t>kalitenin yalnızca korunması değil aynı zamanda yönetilebilmesini sağlamaktır</a:t>
            </a:r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r>
              <a:rPr lang="tr-TR" i="1" dirty="0" smtClean="0"/>
              <a:t>		toplam kalite yönetimi bir grup aktivitesi olduğundan eşgüdüm ve insan eğitimi ön plana çıkmaktadır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19200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Toplam kalite yönetimi 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72000"/>
          </a:xfrm>
        </p:spPr>
        <p:txBody>
          <a:bodyPr/>
          <a:lstStyle/>
          <a:p>
            <a:r>
              <a:rPr lang="tr-TR" dirty="0" smtClean="0"/>
              <a:t>Katılımcı modeli esas alır</a:t>
            </a:r>
          </a:p>
          <a:p>
            <a:endParaRPr lang="tr-TR" dirty="0" smtClean="0"/>
          </a:p>
          <a:p>
            <a:r>
              <a:rPr lang="tr-TR" dirty="0" smtClean="0"/>
              <a:t>Çalışanlar sürece aktif olarak katılırlar</a:t>
            </a:r>
          </a:p>
          <a:p>
            <a:endParaRPr lang="tr-TR" dirty="0" smtClean="0"/>
          </a:p>
          <a:p>
            <a:r>
              <a:rPr lang="tr-TR" dirty="0" smtClean="0"/>
              <a:t>Çözüm hızlanmakta ve maliyetler düşmektedir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Toplam Kalite Yönetimi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Oval"/>
          <p:cNvSpPr/>
          <p:nvPr/>
        </p:nvSpPr>
        <p:spPr>
          <a:xfrm>
            <a:off x="2987824" y="2636912"/>
            <a:ext cx="3096344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5 Düz Bağlayıcı"/>
          <p:cNvCxnSpPr>
            <a:stCxn id="4" idx="0"/>
            <a:endCxn id="4" idx="4"/>
          </p:cNvCxnSpPr>
          <p:nvPr/>
        </p:nvCxnSpPr>
        <p:spPr>
          <a:xfrm>
            <a:off x="4535996" y="2636912"/>
            <a:ext cx="0" cy="2592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Düz Bağlayıcı"/>
          <p:cNvCxnSpPr>
            <a:endCxn id="4" idx="6"/>
          </p:cNvCxnSpPr>
          <p:nvPr/>
        </p:nvCxnSpPr>
        <p:spPr>
          <a:xfrm>
            <a:off x="2987824" y="393305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Metin kutusu"/>
          <p:cNvSpPr txBox="1"/>
          <p:nvPr/>
        </p:nvSpPr>
        <p:spPr>
          <a:xfrm>
            <a:off x="3347864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düzelt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4716016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planla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203848" y="428380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kontrol et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4644008" y="42930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uygula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347864" y="530120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KAIZEN MODELİ</a:t>
            </a:r>
          </a:p>
          <a:p>
            <a:endParaRPr lang="tr-TR" b="1" dirty="0">
              <a:solidFill>
                <a:srgbClr val="FFFF00"/>
              </a:solidFill>
            </a:endParaRPr>
          </a:p>
          <a:p>
            <a:r>
              <a:rPr lang="tr-TR" b="1" dirty="0" err="1" smtClean="0">
                <a:solidFill>
                  <a:srgbClr val="FFFF00"/>
                </a:solidFill>
              </a:rPr>
              <a:t>Kai</a:t>
            </a:r>
            <a:r>
              <a:rPr lang="tr-TR" b="1" dirty="0" smtClean="0">
                <a:solidFill>
                  <a:srgbClr val="FFFF00"/>
                </a:solidFill>
              </a:rPr>
              <a:t>: değişim   Zen: daha iyi</a:t>
            </a:r>
            <a:endParaRPr lang="tr-T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Tasarım kalitesi (1990’lar)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Gelişme hızı ile rekabet mantığı temelinde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i. Tüketici beğenisini kazanma ve</a:t>
            </a:r>
          </a:p>
          <a:p>
            <a:pPr>
              <a:buNone/>
            </a:pPr>
            <a:r>
              <a:rPr lang="tr-TR" dirty="0" smtClean="0"/>
              <a:t>  </a:t>
            </a:r>
            <a:r>
              <a:rPr lang="tr-TR" dirty="0" err="1" smtClean="0"/>
              <a:t>ii</a:t>
            </a:r>
            <a:r>
              <a:rPr lang="tr-TR" dirty="0" smtClean="0"/>
              <a:t>.  Yeni, çeşitli ve farklı modeller geliştirme süreci </a:t>
            </a:r>
          </a:p>
          <a:p>
            <a:pPr>
              <a:buNone/>
            </a:pPr>
            <a:r>
              <a:rPr lang="tr-TR" dirty="0" smtClean="0"/>
              <a:t>        başlamıştır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Tüketici şikayetleri veya yeni oluşan ya da değişen tüketici talepleri uzun zaman almaktadır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229600" cy="12192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Tasarım kalitesi (1990’lar)</a:t>
            </a:r>
            <a:endParaRPr lang="tr-TR" dirty="0">
              <a:solidFill>
                <a:srgbClr val="FF0000"/>
              </a:solidFill>
            </a:endParaRPr>
          </a:p>
        </p:txBody>
      </p:sp>
      <p:grpSp>
        <p:nvGrpSpPr>
          <p:cNvPr id="33" name="32 Grup"/>
          <p:cNvGrpSpPr/>
          <p:nvPr/>
        </p:nvGrpSpPr>
        <p:grpSpPr>
          <a:xfrm>
            <a:off x="179512" y="1556792"/>
            <a:ext cx="8784976" cy="4392488"/>
            <a:chOff x="179512" y="1556792"/>
            <a:chExt cx="8784976" cy="4392488"/>
          </a:xfrm>
        </p:grpSpPr>
        <p:sp>
          <p:nvSpPr>
            <p:cNvPr id="4" name="3 Metin kutusu"/>
            <p:cNvSpPr txBox="1"/>
            <p:nvPr/>
          </p:nvSpPr>
          <p:spPr>
            <a:xfrm>
              <a:off x="2627784" y="1556792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rgbClr val="FF0000"/>
                  </a:solidFill>
                </a:rPr>
                <a:t>REAKTİF KALİTE SÜRESİ</a:t>
              </a:r>
              <a:endParaRPr lang="tr-TR" b="1" dirty="0">
                <a:solidFill>
                  <a:srgbClr val="FF0000"/>
                </a:solidFill>
              </a:endParaRPr>
            </a:p>
          </p:txBody>
        </p:sp>
        <p:sp>
          <p:nvSpPr>
            <p:cNvPr id="5" name="4 Metin kutusu"/>
            <p:cNvSpPr txBox="1"/>
            <p:nvPr/>
          </p:nvSpPr>
          <p:spPr>
            <a:xfrm>
              <a:off x="2483768" y="1979548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Tüketici şikayetleri</a:t>
              </a:r>
              <a:endParaRPr lang="tr-TR" b="1" dirty="0"/>
            </a:p>
          </p:txBody>
        </p:sp>
        <p:sp>
          <p:nvSpPr>
            <p:cNvPr id="6" name="5 Metin kutusu"/>
            <p:cNvSpPr txBox="1"/>
            <p:nvPr/>
          </p:nvSpPr>
          <p:spPr>
            <a:xfrm>
              <a:off x="683568" y="2564904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Sat</a:t>
              </a:r>
              <a:endParaRPr lang="tr-TR" b="1" dirty="0"/>
            </a:p>
          </p:txBody>
        </p:sp>
        <p:sp>
          <p:nvSpPr>
            <p:cNvPr id="7" name="6 Metin kutusu"/>
            <p:cNvSpPr txBox="1"/>
            <p:nvPr/>
          </p:nvSpPr>
          <p:spPr>
            <a:xfrm>
              <a:off x="4788024" y="2564904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Hatayı düzelt</a:t>
              </a:r>
              <a:endParaRPr lang="tr-TR" b="1" dirty="0"/>
            </a:p>
          </p:txBody>
        </p:sp>
        <p:sp>
          <p:nvSpPr>
            <p:cNvPr id="8" name="7 Metin kutusu"/>
            <p:cNvSpPr txBox="1"/>
            <p:nvPr/>
          </p:nvSpPr>
          <p:spPr>
            <a:xfrm>
              <a:off x="2483768" y="3140968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Üret</a:t>
              </a:r>
              <a:endParaRPr lang="tr-TR" b="1" dirty="0"/>
            </a:p>
          </p:txBody>
        </p:sp>
        <p:cxnSp>
          <p:nvCxnSpPr>
            <p:cNvPr id="10" name="9 Düz Ok Bağlayıcısı"/>
            <p:cNvCxnSpPr/>
            <p:nvPr/>
          </p:nvCxnSpPr>
          <p:spPr>
            <a:xfrm flipH="1">
              <a:off x="2699792" y="2276872"/>
              <a:ext cx="936104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11 Düz Ok Bağlayıcısı"/>
            <p:cNvCxnSpPr/>
            <p:nvPr/>
          </p:nvCxnSpPr>
          <p:spPr>
            <a:xfrm flipH="1" flipV="1">
              <a:off x="2771800" y="2780928"/>
              <a:ext cx="1152128" cy="5040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13 Düz Ok Bağlayıcısı"/>
            <p:cNvCxnSpPr/>
            <p:nvPr/>
          </p:nvCxnSpPr>
          <p:spPr>
            <a:xfrm flipH="1">
              <a:off x="4644008" y="2924944"/>
              <a:ext cx="1152128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15 Düz Ok Bağlayıcısı"/>
            <p:cNvCxnSpPr/>
            <p:nvPr/>
          </p:nvCxnSpPr>
          <p:spPr>
            <a:xfrm>
              <a:off x="5364088" y="2276872"/>
              <a:ext cx="576064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16 Metin kutusu"/>
            <p:cNvSpPr txBox="1"/>
            <p:nvPr/>
          </p:nvSpPr>
          <p:spPr>
            <a:xfrm>
              <a:off x="2780184" y="3995772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rgbClr val="FF0000"/>
                  </a:solidFill>
                </a:rPr>
                <a:t>PROAKTİF KALİTE SÜRESİ</a:t>
              </a:r>
              <a:endParaRPr lang="tr-TR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17 Metin kutusu"/>
            <p:cNvSpPr txBox="1"/>
            <p:nvPr/>
          </p:nvSpPr>
          <p:spPr>
            <a:xfrm>
              <a:off x="2636168" y="4418528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         Pazarı araştır</a:t>
              </a:r>
              <a:endParaRPr lang="tr-TR" b="1" dirty="0"/>
            </a:p>
          </p:txBody>
        </p:sp>
        <p:sp>
          <p:nvSpPr>
            <p:cNvPr id="19" name="18 Metin kutusu"/>
            <p:cNvSpPr txBox="1"/>
            <p:nvPr/>
          </p:nvSpPr>
          <p:spPr>
            <a:xfrm>
              <a:off x="835968" y="5003884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Sat</a:t>
              </a:r>
              <a:endParaRPr lang="tr-TR" b="1" dirty="0"/>
            </a:p>
          </p:txBody>
        </p:sp>
        <p:sp>
          <p:nvSpPr>
            <p:cNvPr id="20" name="19 Metin kutusu"/>
            <p:cNvSpPr txBox="1"/>
            <p:nvPr/>
          </p:nvSpPr>
          <p:spPr>
            <a:xfrm>
              <a:off x="4940424" y="5003884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Hatayı düzelt</a:t>
              </a:r>
              <a:endParaRPr lang="tr-TR" b="1" dirty="0"/>
            </a:p>
          </p:txBody>
        </p:sp>
        <p:sp>
          <p:nvSpPr>
            <p:cNvPr id="21" name="20 Metin kutusu"/>
            <p:cNvSpPr txBox="1"/>
            <p:nvPr/>
          </p:nvSpPr>
          <p:spPr>
            <a:xfrm>
              <a:off x="2636168" y="5579948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Üret</a:t>
              </a:r>
              <a:endParaRPr lang="tr-TR" b="1" dirty="0"/>
            </a:p>
          </p:txBody>
        </p:sp>
        <p:cxnSp>
          <p:nvCxnSpPr>
            <p:cNvPr id="22" name="21 Düz Ok Bağlayıcısı"/>
            <p:cNvCxnSpPr/>
            <p:nvPr/>
          </p:nvCxnSpPr>
          <p:spPr>
            <a:xfrm flipH="1">
              <a:off x="2852192" y="4715852"/>
              <a:ext cx="936104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22 Düz Ok Bağlayıcısı"/>
            <p:cNvCxnSpPr/>
            <p:nvPr/>
          </p:nvCxnSpPr>
          <p:spPr>
            <a:xfrm flipH="1" flipV="1">
              <a:off x="2924200" y="5219908"/>
              <a:ext cx="1152128" cy="5040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23 Düz Ok Bağlayıcısı"/>
            <p:cNvCxnSpPr/>
            <p:nvPr/>
          </p:nvCxnSpPr>
          <p:spPr>
            <a:xfrm flipH="1">
              <a:off x="4796408" y="5363924"/>
              <a:ext cx="1152128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24 Düz Ok Bağlayıcısı"/>
            <p:cNvCxnSpPr/>
            <p:nvPr/>
          </p:nvCxnSpPr>
          <p:spPr>
            <a:xfrm>
              <a:off x="5516488" y="4715852"/>
              <a:ext cx="576064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26 Düz Bağlayıcı"/>
            <p:cNvCxnSpPr/>
            <p:nvPr/>
          </p:nvCxnSpPr>
          <p:spPr>
            <a:xfrm>
              <a:off x="179512" y="3645024"/>
              <a:ext cx="8784976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29 Aşağı Ok"/>
            <p:cNvSpPr/>
            <p:nvPr/>
          </p:nvSpPr>
          <p:spPr>
            <a:xfrm>
              <a:off x="827584" y="2420888"/>
              <a:ext cx="504056" cy="2664296"/>
            </a:xfrm>
            <a:prstGeom prst="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1" name="30 Metin kutusu"/>
            <p:cNvSpPr txBox="1"/>
            <p:nvPr/>
          </p:nvSpPr>
          <p:spPr>
            <a:xfrm>
              <a:off x="323528" y="1844824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20. yüzyıl</a:t>
              </a:r>
              <a:endParaRPr lang="tr-TR" dirty="0"/>
            </a:p>
          </p:txBody>
        </p:sp>
        <p:sp>
          <p:nvSpPr>
            <p:cNvPr id="32" name="31 Metin kutusu"/>
            <p:cNvSpPr txBox="1"/>
            <p:nvPr/>
          </p:nvSpPr>
          <p:spPr>
            <a:xfrm>
              <a:off x="323528" y="5157192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21. yüzyıl</a:t>
              </a:r>
              <a:endParaRPr lang="tr-TR"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Toplam Kalite Yönetimi Sistemi (TKY)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</p:spPr>
        <p:txBody>
          <a:bodyPr/>
          <a:lstStyle/>
          <a:p>
            <a:r>
              <a:rPr lang="tr-TR" dirty="0" smtClean="0"/>
              <a:t>Temel hedefler:</a:t>
            </a:r>
          </a:p>
          <a:p>
            <a:endParaRPr lang="tr-TR" dirty="0" smtClean="0"/>
          </a:p>
          <a:p>
            <a:r>
              <a:rPr lang="tr-TR" dirty="0" smtClean="0"/>
              <a:t>Geleneksel ticaret yollarının arttırılması ve</a:t>
            </a:r>
          </a:p>
          <a:p>
            <a:endParaRPr lang="tr-TR" dirty="0" smtClean="0"/>
          </a:p>
          <a:p>
            <a:r>
              <a:rPr lang="tr-TR" dirty="0" smtClean="0"/>
              <a:t>Global rekabet koşullarında sınırsız bir garanti sağlamaktır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2192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TKY 6 esas kavramı içermektedir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1- Uzun süreli tepeden asta destek vermeye hazır üst yönetim anlayışı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2- Tüketici isteklerine yöneltilmiş ilgi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3- Tüm işgücünün etkili biçimde yönetime katılımı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4- İşletme ve üretim proseslerinin sürekli geliştirilmesi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5- Tedarikçileri partner-ortak olarak kabul etme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6- İşlemler için performans ölçümlerinin geliştirilmesi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Teboul</a:t>
            </a:r>
            <a:r>
              <a:rPr lang="tr-TR" b="1" dirty="0" smtClean="0">
                <a:solidFill>
                  <a:srgbClr val="FF0000"/>
                </a:solidFill>
              </a:rPr>
              <a:t> Modeli</a:t>
            </a:r>
            <a:endParaRPr lang="tr-TR" b="1" dirty="0">
              <a:solidFill>
                <a:srgbClr val="FF0000"/>
              </a:solidFill>
            </a:endParaRPr>
          </a:p>
        </p:txBody>
      </p:sp>
      <p:grpSp>
        <p:nvGrpSpPr>
          <p:cNvPr id="23" name="22 Grup"/>
          <p:cNvGrpSpPr/>
          <p:nvPr/>
        </p:nvGrpSpPr>
        <p:grpSpPr>
          <a:xfrm>
            <a:off x="683568" y="2060848"/>
            <a:ext cx="8208912" cy="2232248"/>
            <a:chOff x="683568" y="2060848"/>
            <a:chExt cx="8208912" cy="2232248"/>
          </a:xfrm>
        </p:grpSpPr>
        <p:sp>
          <p:nvSpPr>
            <p:cNvPr id="4" name="3 Dikdörtgen"/>
            <p:cNvSpPr/>
            <p:nvPr/>
          </p:nvSpPr>
          <p:spPr>
            <a:xfrm>
              <a:off x="2843808" y="2060848"/>
              <a:ext cx="2088232" cy="129614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4 Oval"/>
            <p:cNvSpPr/>
            <p:nvPr/>
          </p:nvSpPr>
          <p:spPr>
            <a:xfrm>
              <a:off x="4139952" y="2780928"/>
              <a:ext cx="1512168" cy="15121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5 Metin kutusu"/>
            <p:cNvSpPr txBox="1"/>
            <p:nvPr/>
          </p:nvSpPr>
          <p:spPr>
            <a:xfrm>
              <a:off x="683568" y="2060848"/>
              <a:ext cx="2016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Sunulan ürün ya da hizmet</a:t>
              </a:r>
              <a:endParaRPr lang="tr-TR" dirty="0"/>
            </a:p>
          </p:txBody>
        </p:sp>
        <p:sp>
          <p:nvSpPr>
            <p:cNvPr id="7" name="6 Metin kutusu"/>
            <p:cNvSpPr txBox="1"/>
            <p:nvPr/>
          </p:nvSpPr>
          <p:spPr>
            <a:xfrm>
              <a:off x="6084168" y="2780928"/>
              <a:ext cx="2808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Tüketici gereksinimleri</a:t>
              </a:r>
              <a:endParaRPr lang="tr-TR" dirty="0"/>
            </a:p>
          </p:txBody>
        </p:sp>
        <p:cxnSp>
          <p:nvCxnSpPr>
            <p:cNvPr id="9" name="8 Düz Ok Bağlayıcısı"/>
            <p:cNvCxnSpPr/>
            <p:nvPr/>
          </p:nvCxnSpPr>
          <p:spPr>
            <a:xfrm>
              <a:off x="2123728" y="2492896"/>
              <a:ext cx="648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9 Düz Ok Bağlayıcısı"/>
            <p:cNvCxnSpPr/>
            <p:nvPr/>
          </p:nvCxnSpPr>
          <p:spPr>
            <a:xfrm>
              <a:off x="5436096" y="2996952"/>
              <a:ext cx="648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10 Metin kutusu"/>
          <p:cNvSpPr txBox="1"/>
          <p:nvPr/>
        </p:nvSpPr>
        <p:spPr>
          <a:xfrm>
            <a:off x="1691680" y="4581128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Daire ile kesişen kare tüketici memnuniyetini göstermektedir</a:t>
            </a:r>
          </a:p>
          <a:p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Amaç, tüketici gereksinimlerine odaklanmaktır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Tedarikçileri partner-ortak kabul etme</a:t>
            </a:r>
            <a:endParaRPr lang="tr-TR" sz="3600" b="1" dirty="0">
              <a:solidFill>
                <a:srgbClr val="FF0000"/>
              </a:solidFill>
            </a:endParaRPr>
          </a:p>
        </p:txBody>
      </p:sp>
      <p:grpSp>
        <p:nvGrpSpPr>
          <p:cNvPr id="48" name="47 Grup"/>
          <p:cNvGrpSpPr/>
          <p:nvPr/>
        </p:nvGrpSpPr>
        <p:grpSpPr>
          <a:xfrm>
            <a:off x="611560" y="2359965"/>
            <a:ext cx="8280920" cy="2481595"/>
            <a:chOff x="611560" y="2359965"/>
            <a:chExt cx="8280920" cy="2481595"/>
          </a:xfrm>
        </p:grpSpPr>
        <p:sp>
          <p:nvSpPr>
            <p:cNvPr id="4" name="3 Yuvarlatılmış Dikdörtgen"/>
            <p:cNvSpPr/>
            <p:nvPr/>
          </p:nvSpPr>
          <p:spPr>
            <a:xfrm>
              <a:off x="611560" y="3799075"/>
              <a:ext cx="2088232" cy="1042485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4 Yuvarlatılmış Dikdörtgen"/>
            <p:cNvSpPr/>
            <p:nvPr/>
          </p:nvSpPr>
          <p:spPr>
            <a:xfrm>
              <a:off x="6804248" y="3799075"/>
              <a:ext cx="2088232" cy="1042485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5 Oval"/>
            <p:cNvSpPr/>
            <p:nvPr/>
          </p:nvSpPr>
          <p:spPr>
            <a:xfrm>
              <a:off x="3923928" y="2883044"/>
              <a:ext cx="1728192" cy="159847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7" name="6 Oval"/>
            <p:cNvSpPr/>
            <p:nvPr/>
          </p:nvSpPr>
          <p:spPr>
            <a:xfrm>
              <a:off x="4860032" y="3933056"/>
              <a:ext cx="792088" cy="764489"/>
            </a:xfrm>
            <a:prstGeom prst="ellipse">
              <a:avLst/>
            </a:prstGeom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7 Oval"/>
            <p:cNvSpPr/>
            <p:nvPr/>
          </p:nvSpPr>
          <p:spPr>
            <a:xfrm>
              <a:off x="5076056" y="4270515"/>
              <a:ext cx="360040" cy="138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8 Sağ Ok"/>
            <p:cNvSpPr/>
            <p:nvPr/>
          </p:nvSpPr>
          <p:spPr>
            <a:xfrm>
              <a:off x="2738749" y="4419549"/>
              <a:ext cx="681123" cy="277996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" name="9 Sağ Ok"/>
            <p:cNvSpPr/>
            <p:nvPr/>
          </p:nvSpPr>
          <p:spPr>
            <a:xfrm>
              <a:off x="6372200" y="4131517"/>
              <a:ext cx="432048" cy="277996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cxnSp>
          <p:nvCxnSpPr>
            <p:cNvPr id="12" name="11 Düz Ok Bağlayıcısı"/>
            <p:cNvCxnSpPr>
              <a:stCxn id="9" idx="3"/>
              <a:endCxn id="6" idx="3"/>
            </p:cNvCxnSpPr>
            <p:nvPr/>
          </p:nvCxnSpPr>
          <p:spPr>
            <a:xfrm flipV="1">
              <a:off x="3419872" y="4247430"/>
              <a:ext cx="757144" cy="3111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13 Düz Ok Bağlayıcısı"/>
            <p:cNvCxnSpPr>
              <a:endCxn id="10" idx="1"/>
            </p:cNvCxnSpPr>
            <p:nvPr/>
          </p:nvCxnSpPr>
          <p:spPr>
            <a:xfrm flipV="1">
              <a:off x="5652120" y="4270515"/>
              <a:ext cx="720080" cy="21100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14 Metin kutusu"/>
            <p:cNvSpPr txBox="1"/>
            <p:nvPr/>
          </p:nvSpPr>
          <p:spPr>
            <a:xfrm>
              <a:off x="611560" y="3996867"/>
              <a:ext cx="2016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>
                  <a:solidFill>
                    <a:srgbClr val="FFFF00"/>
                  </a:solidFill>
                </a:rPr>
                <a:t>Dış tedarikçi girdileri</a:t>
              </a:r>
              <a:endParaRPr lang="tr-TR" dirty="0">
                <a:solidFill>
                  <a:srgbClr val="FFFF00"/>
                </a:solidFill>
              </a:endParaRPr>
            </a:p>
          </p:txBody>
        </p:sp>
        <p:sp>
          <p:nvSpPr>
            <p:cNvPr id="16" name="15 Metin kutusu"/>
            <p:cNvSpPr txBox="1"/>
            <p:nvPr/>
          </p:nvSpPr>
          <p:spPr>
            <a:xfrm>
              <a:off x="6848316" y="3996867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Dış  </a:t>
              </a:r>
              <a:r>
                <a:rPr lang="tr-TR" dirty="0" smtClean="0">
                  <a:solidFill>
                    <a:srgbClr val="FFFF00"/>
                  </a:solidFill>
                </a:rPr>
                <a:t>müşteri çıktıları</a:t>
              </a:r>
              <a:endParaRPr lang="tr-TR" dirty="0">
                <a:solidFill>
                  <a:srgbClr val="FFFF00"/>
                </a:solidFill>
              </a:endParaRPr>
            </a:p>
          </p:txBody>
        </p:sp>
        <p:sp>
          <p:nvSpPr>
            <p:cNvPr id="23" name="22 Metin kutusu"/>
            <p:cNvSpPr txBox="1"/>
            <p:nvPr/>
          </p:nvSpPr>
          <p:spPr>
            <a:xfrm>
              <a:off x="3347864" y="2359965"/>
              <a:ext cx="37444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>
                  <a:solidFill>
                    <a:schemeClr val="bg1"/>
                  </a:solidFill>
                </a:rPr>
                <a:t>İç tüketici-iç tedarikçi zinciri</a:t>
              </a:r>
              <a:endParaRPr lang="tr-T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51520" y="260648"/>
          <a:ext cx="8579295" cy="57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765"/>
                <a:gridCol w="2859765"/>
                <a:gridCol w="285976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Kalite elemanı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Önceki</a:t>
                      </a:r>
                      <a:r>
                        <a:rPr lang="tr-TR" baseline="0" dirty="0" smtClean="0"/>
                        <a:t> durum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TKY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Tanım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Ürüne yönelik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Tüketiciye yönelik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Servis ve maliyetler ikincil ağırlıklı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Servis ve maliyetler birincil ağırlıklı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Kararlar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Kısa vadeli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Uzun vadeli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Ağırlık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Muayene-ölçme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Önleme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Hatalar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İşlemde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Sistemde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Sorumluluk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Kalite kontrol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Herkes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Problemlerin çözümü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Yönetim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Takım çalışması (</a:t>
                      </a:r>
                      <a:r>
                        <a:rPr lang="tr-TR" b="0" dirty="0" err="1" smtClean="0">
                          <a:solidFill>
                            <a:srgbClr val="FF0000"/>
                          </a:solidFill>
                        </a:rPr>
                        <a:t>Pareto</a:t>
                      </a:r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 analizi, kılçık diyagramı, beyin fırtınası gibi teknikler)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Tedarik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Ömür boyu maliyet- ortaklık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Yönetimin rolü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Planlama, düzenleme,</a:t>
                      </a:r>
                      <a:r>
                        <a:rPr lang="tr-TR" baseline="0" dirty="0" smtClean="0"/>
                        <a:t> kontrol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Liderlik ve kılavuzluk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Çalışanların rolü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Koşullara göre yapılabileni</a:t>
                      </a:r>
                      <a:r>
                        <a:rPr lang="tr-TR" baseline="0" dirty="0" smtClean="0"/>
                        <a:t> uygulama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Yeterli eğitim,</a:t>
                      </a:r>
                      <a:r>
                        <a:rPr lang="tr-TR" b="0" baseline="0" dirty="0" smtClean="0">
                          <a:solidFill>
                            <a:srgbClr val="FF0000"/>
                          </a:solidFill>
                        </a:rPr>
                        <a:t> araç, bilgiye  ve çevreye sahip olarak işi doğru gerçekleştirme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Gelişimler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Ortalama 20 yılda bir kalite anlayışı değişime uğramıştır</a:t>
            </a:r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>
            <a:off x="971600" y="2924944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971600" y="5445224"/>
            <a:ext cx="72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Metin kutusu"/>
          <p:cNvSpPr txBox="1"/>
          <p:nvPr/>
        </p:nvSpPr>
        <p:spPr>
          <a:xfrm>
            <a:off x="1187624" y="4941168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Operatör</a:t>
            </a:r>
            <a:endParaRPr lang="tr-TR" sz="1400" dirty="0"/>
          </a:p>
        </p:txBody>
      </p:sp>
      <p:sp>
        <p:nvSpPr>
          <p:cNvPr id="9" name="8 Metin kutusu"/>
          <p:cNvSpPr txBox="1"/>
          <p:nvPr/>
        </p:nvSpPr>
        <p:spPr>
          <a:xfrm>
            <a:off x="2123728" y="4509120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Ustabaşı</a:t>
            </a:r>
            <a:endParaRPr lang="tr-TR" sz="14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3059832" y="4077072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Muayene</a:t>
            </a:r>
            <a:endParaRPr lang="tr-TR" sz="14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211960" y="3645024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İstatistik</a:t>
            </a:r>
            <a:endParaRPr lang="tr-TR" sz="14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5220072" y="299695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Toplam kalite kontrolü</a:t>
            </a:r>
            <a:endParaRPr lang="tr-TR" sz="1400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6804248" y="256490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Toplam kalite yönetimi</a:t>
            </a:r>
            <a:endParaRPr lang="tr-TR" sz="14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1115616" y="5517232"/>
            <a:ext cx="7056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    1900              1918                 1937                     1960                  1980                      1990 sonrası</a:t>
            </a:r>
            <a:endParaRPr lang="tr-TR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Kazanımlar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maliyetlerinde %5’ye varan azalma ve verimlilikte %50’ye varan artış</a:t>
            </a:r>
          </a:p>
          <a:p>
            <a:endParaRPr lang="tr-TR" dirty="0" smtClean="0"/>
          </a:p>
          <a:p>
            <a:r>
              <a:rPr lang="tr-TR" dirty="0" smtClean="0"/>
              <a:t>Şikayetlerde %50 dolayında azalmaya bağlı işçi girdilerinde 1/3 oranında azalma</a:t>
            </a:r>
          </a:p>
          <a:p>
            <a:endParaRPr lang="tr-TR" dirty="0" smtClean="0"/>
          </a:p>
          <a:p>
            <a:r>
              <a:rPr lang="tr-TR" dirty="0" smtClean="0"/>
              <a:t>Toplam sirkülasyon süresinde azalma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Sloganların dili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Made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Kalite bir iştir</a:t>
            </a:r>
          </a:p>
          <a:p>
            <a:endParaRPr lang="tr-TR" dirty="0" smtClean="0"/>
          </a:p>
          <a:p>
            <a:r>
              <a:rPr lang="tr-TR" dirty="0" smtClean="0"/>
              <a:t>Biz bir aileyiz</a:t>
            </a:r>
          </a:p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i="1" dirty="0" smtClean="0"/>
              <a:t>Ülkem benim için ne yapabilir</a:t>
            </a:r>
            <a:r>
              <a:rPr lang="tr-TR" dirty="0" smtClean="0"/>
              <a:t>” yerine “</a:t>
            </a:r>
            <a:r>
              <a:rPr lang="tr-TR" i="1" dirty="0" smtClean="0"/>
              <a:t>ben ülkem için ne yapabilirim</a:t>
            </a:r>
            <a:r>
              <a:rPr lang="tr-TR" dirty="0" smtClean="0"/>
              <a:t>” JF Kennedy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TKY’de</a:t>
            </a:r>
            <a:r>
              <a:rPr lang="tr-TR" b="1" dirty="0" smtClean="0"/>
              <a:t> temel anlayış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3600" b="1" dirty="0" smtClean="0">
                <a:latin typeface="Tw Cen MT Condensed" pitchFamily="34" charset="0"/>
                <a:cs typeface="MV Boli" pitchFamily="2" charset="0"/>
              </a:rPr>
              <a:t>Kalite herkesin işidir ancak başarı için farklı yeteneklerin etkileşimi gereklidir</a:t>
            </a:r>
            <a:endParaRPr lang="tr-TR" sz="3600" b="1" dirty="0">
              <a:latin typeface="Tw Cen MT Condensed" pitchFamily="34" charset="0"/>
              <a:cs typeface="MV Boli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Gelişimde ABD’nin rolü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572000"/>
          </a:xfrm>
        </p:spPr>
        <p:txBody>
          <a:bodyPr/>
          <a:lstStyle/>
          <a:p>
            <a:r>
              <a:rPr lang="tr-TR" dirty="0" smtClean="0"/>
              <a:t>İşyerlerinin büyümesi ve sanayileşmeye bağlı makineleşme itici güç olmuştur</a:t>
            </a:r>
          </a:p>
          <a:p>
            <a:endParaRPr lang="tr-TR" dirty="0" smtClean="0"/>
          </a:p>
          <a:p>
            <a:r>
              <a:rPr lang="tr-TR" dirty="0" smtClean="0"/>
              <a:t>Avrupa geleneklerinde vazgeçilmiş</a:t>
            </a:r>
          </a:p>
          <a:p>
            <a:endParaRPr lang="tr-TR" dirty="0" smtClean="0"/>
          </a:p>
          <a:p>
            <a:r>
              <a:rPr lang="tr-TR" dirty="0" smtClean="0"/>
              <a:t>Bilimsel İşletmecilik uygulaması (Taylor modeli) işlerlik kazanmıştır.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modelde işçi sayısı azalmış, denetleyici sayısı artmıştır</a:t>
            </a:r>
          </a:p>
          <a:p>
            <a:endParaRPr lang="tr-TR" dirty="0" smtClean="0"/>
          </a:p>
          <a:p>
            <a:r>
              <a:rPr lang="tr-TR" dirty="0" smtClean="0"/>
              <a:t>Denetleyicilik işyerlerinde bağımsız bölümler halinde organize olmaya başlamıştır</a:t>
            </a:r>
          </a:p>
          <a:p>
            <a:endParaRPr lang="tr-TR" dirty="0" smtClean="0"/>
          </a:p>
          <a:p>
            <a:r>
              <a:rPr lang="tr-TR" dirty="0" smtClean="0"/>
              <a:t>Denetleme, test planlaması ve güvenilirlik konuları ön plana çıkmıştır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 Kontrol Mühendisi</a:t>
            </a:r>
          </a:p>
          <a:p>
            <a:endParaRPr lang="tr-TR" dirty="0" smtClean="0"/>
          </a:p>
          <a:p>
            <a:r>
              <a:rPr lang="tr-TR" dirty="0" smtClean="0"/>
              <a:t>Güvenilirliği Sağlama Mühendisi kavramları ortaya çıkmıştır</a:t>
            </a:r>
          </a:p>
          <a:p>
            <a:endParaRPr lang="tr-TR" dirty="0" smtClean="0"/>
          </a:p>
          <a:p>
            <a:r>
              <a:rPr lang="tr-TR" dirty="0" smtClean="0"/>
              <a:t>Daha organize bir yapılanmaya  gidilerek Amerikan Kalite Kontrol Birliği kurulmuştur (1942).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1924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İlk olasılık çizelgesi oluşturulmuş (W.A.</a:t>
            </a:r>
            <a:r>
              <a:rPr lang="tr-TR" dirty="0" err="1" smtClean="0"/>
              <a:t>Shewhart</a:t>
            </a:r>
            <a:r>
              <a:rPr lang="tr-TR" dirty="0" smtClean="0"/>
              <a:t> tarafından)</a:t>
            </a:r>
          </a:p>
          <a:p>
            <a:endParaRPr lang="tr-TR" dirty="0" smtClean="0"/>
          </a:p>
          <a:p>
            <a:r>
              <a:rPr lang="tr-TR" dirty="0" smtClean="0"/>
              <a:t>İstatistiksel kalite kontrolünün temelleri atılmıştır</a:t>
            </a:r>
          </a:p>
          <a:p>
            <a:endParaRPr lang="tr-TR" dirty="0" smtClean="0"/>
          </a:p>
          <a:p>
            <a:r>
              <a:rPr lang="tr-TR" dirty="0" smtClean="0"/>
              <a:t>1930’lu yıllarda kalite kontrolünde problem çözmede yararlanılan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Pareto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İlkesi </a:t>
            </a:r>
            <a:r>
              <a:rPr lang="tr-TR" dirty="0" smtClean="0"/>
              <a:t>geliştirilmiştir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İstatistiksel kalite kontrolü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2. Dünya Savaşı sonrasında kitlesel üretim gereksini nedeniyle istatistiksel kalite kontrolü yaygınlık kazanmaya başlamıştır.</a:t>
            </a:r>
          </a:p>
          <a:p>
            <a:endParaRPr lang="tr-TR" dirty="0" smtClean="0"/>
          </a:p>
          <a:p>
            <a:r>
              <a:rPr lang="tr-TR" dirty="0" smtClean="0"/>
              <a:t>1940’lı yıllarda %100 muayene yerine kabul örneklemesi yöntemi uygulanmaya başlanmıştır</a:t>
            </a:r>
          </a:p>
          <a:p>
            <a:endParaRPr lang="tr-TR" dirty="0" smtClean="0"/>
          </a:p>
          <a:p>
            <a:r>
              <a:rPr lang="tr-TR" dirty="0" smtClean="0"/>
              <a:t>Kaliteye ulaşmada yönetimlerin sorumlulukları sistematiğe bağlanmıştır</a:t>
            </a:r>
          </a:p>
          <a:p>
            <a:endParaRPr lang="tr-TR" dirty="0" smtClean="0"/>
          </a:p>
          <a:p>
            <a:r>
              <a:rPr lang="tr-TR" dirty="0" smtClean="0"/>
              <a:t>1960’lı yıllarda Japonya’da kalite kontrol çemberleri oluşturulmuştur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1960’lı yıllar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Toplam kalite anlayışı yavaş yavaş tanımlanmaya başlanmıştır</a:t>
            </a:r>
          </a:p>
          <a:p>
            <a:endParaRPr lang="tr-TR" dirty="0" smtClean="0"/>
          </a:p>
          <a:p>
            <a:r>
              <a:rPr lang="tr-TR" dirty="0" smtClean="0"/>
              <a:t>Toplam kalite kontrolünün hedefi: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i="1" dirty="0" smtClean="0">
                <a:solidFill>
                  <a:schemeClr val="tx2">
                    <a:lumMod val="75000"/>
                  </a:schemeClr>
                </a:solidFill>
              </a:rPr>
              <a:t>	ürün kalitesini artırmak ve üretim maliyetlerini düşürmek için geliştirilmiştir</a:t>
            </a:r>
            <a:endParaRPr lang="tr-TR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Toplam kalite kontrolü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Düzenli dizayn kontrolü</a:t>
            </a:r>
          </a:p>
          <a:p>
            <a:endParaRPr lang="tr-TR" dirty="0" smtClean="0"/>
          </a:p>
          <a:p>
            <a:r>
              <a:rPr lang="tr-TR" dirty="0" smtClean="0"/>
              <a:t>Proses içi verilerin incelenmesi</a:t>
            </a:r>
          </a:p>
          <a:p>
            <a:endParaRPr lang="tr-TR" dirty="0" smtClean="0"/>
          </a:p>
          <a:p>
            <a:r>
              <a:rPr lang="tr-TR" dirty="0" smtClean="0"/>
              <a:t>Üretim veya tedarik aşamalarında düzeltici önlemlerin alınması</a:t>
            </a:r>
          </a:p>
          <a:p>
            <a:endParaRPr lang="tr-TR" dirty="0" smtClean="0"/>
          </a:p>
          <a:p>
            <a:r>
              <a:rPr lang="tr-TR" dirty="0" smtClean="0"/>
              <a:t>Gerektiğinde üretimin durdurulması aşamalarını içermektedir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551</Words>
  <Application>Microsoft Office PowerPoint</Application>
  <PresentationFormat>Ekran Gösterisi (4:3)</PresentationFormat>
  <Paragraphs>175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Konu 2    Kalite anlayışının tarihsel gelişimi</vt:lpstr>
      <vt:lpstr>Gelişimler</vt:lpstr>
      <vt:lpstr>Gelişimde ABD’nin rolü</vt:lpstr>
      <vt:lpstr>Slayt 4</vt:lpstr>
      <vt:lpstr>Slayt 5</vt:lpstr>
      <vt:lpstr>1924</vt:lpstr>
      <vt:lpstr>İstatistiksel kalite kontrolü</vt:lpstr>
      <vt:lpstr>1960’lı yıllar</vt:lpstr>
      <vt:lpstr>Toplam kalite kontrolü</vt:lpstr>
      <vt:lpstr>Toplam Kalite Yönetimi (1990 sonrası)</vt:lpstr>
      <vt:lpstr>Toplam kalite yönetimi </vt:lpstr>
      <vt:lpstr>Toplam Kalite Yönetimi</vt:lpstr>
      <vt:lpstr>Tasarım kalitesi (1990’lar)</vt:lpstr>
      <vt:lpstr>Tasarım kalitesi (1990’lar)</vt:lpstr>
      <vt:lpstr>Toplam Kalite Yönetimi Sistemi (TKY)</vt:lpstr>
      <vt:lpstr>TKY 6 esas kavramı içermektedir</vt:lpstr>
      <vt:lpstr>Teboul Modeli</vt:lpstr>
      <vt:lpstr>Tedarikçileri partner-ortak kabul etme</vt:lpstr>
      <vt:lpstr>Slayt 19</vt:lpstr>
      <vt:lpstr>Kazanımlar</vt:lpstr>
      <vt:lpstr>Sloganların dili</vt:lpstr>
      <vt:lpstr>TKY’de temel anlayış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Kalite anlayışının tarihsel gelişimi</dc:title>
  <dc:creator>Adabarbaros</dc:creator>
  <cp:lastModifiedBy>Adabarbaros</cp:lastModifiedBy>
  <cp:revision>18</cp:revision>
  <dcterms:created xsi:type="dcterms:W3CDTF">2012-10-08T13:21:53Z</dcterms:created>
  <dcterms:modified xsi:type="dcterms:W3CDTF">2017-01-30T10:19:51Z</dcterms:modified>
</cp:coreProperties>
</file>