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60"/>
  </p:handoutMasterIdLst>
  <p:sldIdLst>
    <p:sldId id="261" r:id="rId2"/>
    <p:sldId id="256" r:id="rId3"/>
    <p:sldId id="258" r:id="rId4"/>
    <p:sldId id="328" r:id="rId5"/>
    <p:sldId id="327" r:id="rId6"/>
    <p:sldId id="259" r:id="rId7"/>
    <p:sldId id="329" r:id="rId8"/>
    <p:sldId id="272" r:id="rId9"/>
    <p:sldId id="263" r:id="rId10"/>
    <p:sldId id="330" r:id="rId11"/>
    <p:sldId id="264" r:id="rId12"/>
    <p:sldId id="273" r:id="rId13"/>
    <p:sldId id="266" r:id="rId14"/>
    <p:sldId id="269" r:id="rId15"/>
    <p:sldId id="271" r:id="rId16"/>
    <p:sldId id="331" r:id="rId17"/>
    <p:sldId id="275" r:id="rId18"/>
    <p:sldId id="332" r:id="rId19"/>
    <p:sldId id="333" r:id="rId20"/>
    <p:sldId id="277" r:id="rId21"/>
    <p:sldId id="334" r:id="rId22"/>
    <p:sldId id="279" r:id="rId23"/>
    <p:sldId id="335" r:id="rId24"/>
    <p:sldId id="282" r:id="rId25"/>
    <p:sldId id="336" r:id="rId26"/>
    <p:sldId id="281" r:id="rId27"/>
    <p:sldId id="337" r:id="rId28"/>
    <p:sldId id="283" r:id="rId29"/>
    <p:sldId id="338" r:id="rId30"/>
    <p:sldId id="286" r:id="rId31"/>
    <p:sldId id="287" r:id="rId32"/>
    <p:sldId id="288" r:id="rId33"/>
    <p:sldId id="291" r:id="rId34"/>
    <p:sldId id="292" r:id="rId35"/>
    <p:sldId id="294" r:id="rId36"/>
    <p:sldId id="295" r:id="rId37"/>
    <p:sldId id="296" r:id="rId38"/>
    <p:sldId id="298" r:id="rId39"/>
    <p:sldId id="299" r:id="rId40"/>
    <p:sldId id="300" r:id="rId41"/>
    <p:sldId id="301" r:id="rId42"/>
    <p:sldId id="302" r:id="rId43"/>
    <p:sldId id="303" r:id="rId44"/>
    <p:sldId id="304" r:id="rId45"/>
    <p:sldId id="305" r:id="rId46"/>
    <p:sldId id="307" r:id="rId47"/>
    <p:sldId id="309" r:id="rId48"/>
    <p:sldId id="311" r:id="rId49"/>
    <p:sldId id="313" r:id="rId50"/>
    <p:sldId id="315" r:id="rId51"/>
    <p:sldId id="316" r:id="rId52"/>
    <p:sldId id="318" r:id="rId53"/>
    <p:sldId id="324" r:id="rId54"/>
    <p:sldId id="320" r:id="rId55"/>
    <p:sldId id="323" r:id="rId56"/>
    <p:sldId id="322" r:id="rId57"/>
    <p:sldId id="325" r:id="rId58"/>
    <p:sldId id="326" r:id="rId59"/>
  </p:sldIdLst>
  <p:sldSz cx="12192000" cy="6858000"/>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29761" y="0"/>
            <a:ext cx="2929837" cy="498852"/>
          </a:xfrm>
          <a:prstGeom prst="rect">
            <a:avLst/>
          </a:prstGeom>
        </p:spPr>
        <p:txBody>
          <a:bodyPr vert="horz" lIns="91440" tIns="45720" rIns="91440" bIns="45720" rtlCol="0"/>
          <a:lstStyle>
            <a:lvl1pPr algn="r">
              <a:defRPr sz="1200"/>
            </a:lvl1pPr>
          </a:lstStyle>
          <a:p>
            <a:fld id="{B9515E4C-FA27-46BF-A69D-A5F714DFF4D8}" type="datetimeFigureOut">
              <a:rPr lang="tr-TR" smtClean="0"/>
              <a:t>23.9.2019</a:t>
            </a:fld>
            <a:endParaRPr lang="tr-TR"/>
          </a:p>
        </p:txBody>
      </p:sp>
      <p:sp>
        <p:nvSpPr>
          <p:cNvPr id="4" name="Altbilgi Yer Tutucusu 3"/>
          <p:cNvSpPr>
            <a:spLocks noGrp="1"/>
          </p:cNvSpPr>
          <p:nvPr>
            <p:ph type="ftr" sz="quarter" idx="2"/>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29761" y="9443662"/>
            <a:ext cx="2929837" cy="498851"/>
          </a:xfrm>
          <a:prstGeom prst="rect">
            <a:avLst/>
          </a:prstGeom>
        </p:spPr>
        <p:txBody>
          <a:bodyPr vert="horz" lIns="91440" tIns="45720" rIns="91440" bIns="45720" rtlCol="0" anchor="b"/>
          <a:lstStyle>
            <a:lvl1pPr algn="r">
              <a:defRPr sz="1200"/>
            </a:lvl1pPr>
          </a:lstStyle>
          <a:p>
            <a:fld id="{0C80FB5E-050A-4BF1-BDBA-F8ECA04BA3DD}" type="slidenum">
              <a:rPr lang="tr-TR" smtClean="0"/>
              <a:t>‹#›</a:t>
            </a:fld>
            <a:endParaRPr lang="tr-TR"/>
          </a:p>
        </p:txBody>
      </p:sp>
    </p:spTree>
    <p:extLst>
      <p:ext uri="{BB962C8B-B14F-4D97-AF65-F5344CB8AC3E}">
        <p14:creationId xmlns:p14="http://schemas.microsoft.com/office/powerpoint/2010/main" val="282864347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2B6FB44-2189-4B96-B5E0-39BBEB5D4CAC}" type="datetimeFigureOut">
              <a:rPr lang="tr-TR" smtClean="0"/>
              <a:t>23.9.2019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253C5F-75CD-44D7-B5D5-C456F2F086F4}" type="slidenum">
              <a:rPr lang="tr-TR" smtClean="0"/>
              <a:t>‹#›</a:t>
            </a:fld>
            <a:endParaRPr lang="tr-TR"/>
          </a:p>
        </p:txBody>
      </p:sp>
    </p:spTree>
    <p:extLst>
      <p:ext uri="{BB962C8B-B14F-4D97-AF65-F5344CB8AC3E}">
        <p14:creationId xmlns:p14="http://schemas.microsoft.com/office/powerpoint/2010/main" val="3501889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B6FB44-2189-4B96-B5E0-39BBEB5D4CAC}" type="datetimeFigureOut">
              <a:rPr lang="tr-TR" smtClean="0"/>
              <a:t>23.9.2019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253C5F-75CD-44D7-B5D5-C456F2F086F4}" type="slidenum">
              <a:rPr lang="tr-TR" smtClean="0"/>
              <a:t>‹#›</a:t>
            </a:fld>
            <a:endParaRPr lang="tr-TR"/>
          </a:p>
        </p:txBody>
      </p:sp>
    </p:spTree>
    <p:extLst>
      <p:ext uri="{BB962C8B-B14F-4D97-AF65-F5344CB8AC3E}">
        <p14:creationId xmlns:p14="http://schemas.microsoft.com/office/powerpoint/2010/main" val="119242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B6FB44-2189-4B96-B5E0-39BBEB5D4CAC}" type="datetimeFigureOut">
              <a:rPr lang="tr-TR" smtClean="0"/>
              <a:t>23.9.2019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253C5F-75CD-44D7-B5D5-C456F2F086F4}" type="slidenum">
              <a:rPr lang="tr-TR" smtClean="0"/>
              <a:t>‹#›</a:t>
            </a:fld>
            <a:endParaRPr lang="tr-TR"/>
          </a:p>
        </p:txBody>
      </p:sp>
    </p:spTree>
    <p:extLst>
      <p:ext uri="{BB962C8B-B14F-4D97-AF65-F5344CB8AC3E}">
        <p14:creationId xmlns:p14="http://schemas.microsoft.com/office/powerpoint/2010/main" val="1888887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B6FB44-2189-4B96-B5E0-39BBEB5D4CAC}" type="datetimeFigureOut">
              <a:rPr lang="tr-TR" smtClean="0"/>
              <a:t>23.9.2019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253C5F-75CD-44D7-B5D5-C456F2F086F4}" type="slidenum">
              <a:rPr lang="tr-TR" smtClean="0"/>
              <a:t>‹#›</a:t>
            </a:fld>
            <a:endParaRPr lang="tr-TR"/>
          </a:p>
        </p:txBody>
      </p:sp>
    </p:spTree>
    <p:extLst>
      <p:ext uri="{BB962C8B-B14F-4D97-AF65-F5344CB8AC3E}">
        <p14:creationId xmlns:p14="http://schemas.microsoft.com/office/powerpoint/2010/main" val="328397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2B6FB44-2189-4B96-B5E0-39BBEB5D4CAC}" type="datetimeFigureOut">
              <a:rPr lang="tr-TR" smtClean="0"/>
              <a:t>23.9.2019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253C5F-75CD-44D7-B5D5-C456F2F086F4}" type="slidenum">
              <a:rPr lang="tr-TR" smtClean="0"/>
              <a:t>‹#›</a:t>
            </a:fld>
            <a:endParaRPr lang="tr-TR"/>
          </a:p>
        </p:txBody>
      </p:sp>
    </p:spTree>
    <p:extLst>
      <p:ext uri="{BB962C8B-B14F-4D97-AF65-F5344CB8AC3E}">
        <p14:creationId xmlns:p14="http://schemas.microsoft.com/office/powerpoint/2010/main" val="3094743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2B6FB44-2189-4B96-B5E0-39BBEB5D4CAC}" type="datetimeFigureOut">
              <a:rPr lang="tr-TR" smtClean="0"/>
              <a:t>23.9.2019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253C5F-75CD-44D7-B5D5-C456F2F086F4}" type="slidenum">
              <a:rPr lang="tr-TR" smtClean="0"/>
              <a:t>‹#›</a:t>
            </a:fld>
            <a:endParaRPr lang="tr-TR"/>
          </a:p>
        </p:txBody>
      </p:sp>
    </p:spTree>
    <p:extLst>
      <p:ext uri="{BB962C8B-B14F-4D97-AF65-F5344CB8AC3E}">
        <p14:creationId xmlns:p14="http://schemas.microsoft.com/office/powerpoint/2010/main" val="3871360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2B6FB44-2189-4B96-B5E0-39BBEB5D4CAC}" type="datetimeFigureOut">
              <a:rPr lang="tr-TR" smtClean="0"/>
              <a:t>23.9.2019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4253C5F-75CD-44D7-B5D5-C456F2F086F4}" type="slidenum">
              <a:rPr lang="tr-TR" smtClean="0"/>
              <a:t>‹#›</a:t>
            </a:fld>
            <a:endParaRPr lang="tr-TR"/>
          </a:p>
        </p:txBody>
      </p:sp>
    </p:spTree>
    <p:extLst>
      <p:ext uri="{BB962C8B-B14F-4D97-AF65-F5344CB8AC3E}">
        <p14:creationId xmlns:p14="http://schemas.microsoft.com/office/powerpoint/2010/main" val="353930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2B6FB44-2189-4B96-B5E0-39BBEB5D4CAC}" type="datetimeFigureOut">
              <a:rPr lang="tr-TR" smtClean="0"/>
              <a:t>23.9.2019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4253C5F-75CD-44D7-B5D5-C456F2F086F4}" type="slidenum">
              <a:rPr lang="tr-TR" smtClean="0"/>
              <a:t>‹#›</a:t>
            </a:fld>
            <a:endParaRPr lang="tr-TR"/>
          </a:p>
        </p:txBody>
      </p:sp>
    </p:spTree>
    <p:extLst>
      <p:ext uri="{BB962C8B-B14F-4D97-AF65-F5344CB8AC3E}">
        <p14:creationId xmlns:p14="http://schemas.microsoft.com/office/powerpoint/2010/main" val="2044862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2B6FB44-2189-4B96-B5E0-39BBEB5D4CAC}" type="datetimeFigureOut">
              <a:rPr lang="tr-TR" smtClean="0"/>
              <a:t>23.9.2019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4253C5F-75CD-44D7-B5D5-C456F2F086F4}" type="slidenum">
              <a:rPr lang="tr-TR" smtClean="0"/>
              <a:t>‹#›</a:t>
            </a:fld>
            <a:endParaRPr lang="tr-TR"/>
          </a:p>
        </p:txBody>
      </p:sp>
    </p:spTree>
    <p:extLst>
      <p:ext uri="{BB962C8B-B14F-4D97-AF65-F5344CB8AC3E}">
        <p14:creationId xmlns:p14="http://schemas.microsoft.com/office/powerpoint/2010/main" val="1334831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2B6FB44-2189-4B96-B5E0-39BBEB5D4CAC}" type="datetimeFigureOut">
              <a:rPr lang="tr-TR" smtClean="0"/>
              <a:t>23.9.2019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253C5F-75CD-44D7-B5D5-C456F2F086F4}" type="slidenum">
              <a:rPr lang="tr-TR" smtClean="0"/>
              <a:t>‹#›</a:t>
            </a:fld>
            <a:endParaRPr lang="tr-TR"/>
          </a:p>
        </p:txBody>
      </p:sp>
    </p:spTree>
    <p:extLst>
      <p:ext uri="{BB962C8B-B14F-4D97-AF65-F5344CB8AC3E}">
        <p14:creationId xmlns:p14="http://schemas.microsoft.com/office/powerpoint/2010/main" val="1575048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2B6FB44-2189-4B96-B5E0-39BBEB5D4CAC}" type="datetimeFigureOut">
              <a:rPr lang="tr-TR" smtClean="0"/>
              <a:t>23.9.2019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253C5F-75CD-44D7-B5D5-C456F2F086F4}" type="slidenum">
              <a:rPr lang="tr-TR" smtClean="0"/>
              <a:t>‹#›</a:t>
            </a:fld>
            <a:endParaRPr lang="tr-TR"/>
          </a:p>
        </p:txBody>
      </p:sp>
    </p:spTree>
    <p:extLst>
      <p:ext uri="{BB962C8B-B14F-4D97-AF65-F5344CB8AC3E}">
        <p14:creationId xmlns:p14="http://schemas.microsoft.com/office/powerpoint/2010/main" val="121880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B6FB44-2189-4B96-B5E0-39BBEB5D4CAC}" type="datetimeFigureOut">
              <a:rPr lang="tr-TR" smtClean="0"/>
              <a:t>23.9.2019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253C5F-75CD-44D7-B5D5-C456F2F086F4}" type="slidenum">
              <a:rPr lang="tr-TR" smtClean="0"/>
              <a:t>‹#›</a:t>
            </a:fld>
            <a:endParaRPr lang="tr-TR"/>
          </a:p>
        </p:txBody>
      </p:sp>
    </p:spTree>
    <p:extLst>
      <p:ext uri="{BB962C8B-B14F-4D97-AF65-F5344CB8AC3E}">
        <p14:creationId xmlns:p14="http://schemas.microsoft.com/office/powerpoint/2010/main" val="18884585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783632" y="260648"/>
            <a:ext cx="7412360" cy="3356992"/>
          </a:xfrm>
        </p:spPr>
        <p:txBody>
          <a:bodyPr>
            <a:noAutofit/>
          </a:bodyPr>
          <a:lstStyle/>
          <a:p>
            <a:r>
              <a:rPr lang="tr-TR" sz="3600" b="1" dirty="0" smtClean="0">
                <a:latin typeface="Times New Roman" pitchFamily="18" charset="0"/>
                <a:cs typeface="Times New Roman" pitchFamily="18" charset="0"/>
              </a:rPr>
              <a:t>2019-2020 </a:t>
            </a:r>
            <a:r>
              <a:rPr lang="tr-TR" sz="3600" b="1" dirty="0">
                <a:latin typeface="Times New Roman" pitchFamily="18" charset="0"/>
                <a:cs typeface="Times New Roman" pitchFamily="18" charset="0"/>
              </a:rPr>
              <a:t>Öğretim Yılı </a:t>
            </a:r>
            <a:br>
              <a:rPr lang="tr-TR" sz="3600" b="1" dirty="0">
                <a:latin typeface="Times New Roman" pitchFamily="18" charset="0"/>
                <a:cs typeface="Times New Roman" pitchFamily="18" charset="0"/>
              </a:rPr>
            </a:br>
            <a:r>
              <a:rPr lang="tr-TR" sz="3600" b="1" dirty="0">
                <a:latin typeface="Times New Roman" pitchFamily="18" charset="0"/>
                <a:cs typeface="Times New Roman" pitchFamily="18" charset="0"/>
              </a:rPr>
              <a:t>AÜHF - 3 / A Sınıfı</a:t>
            </a:r>
            <a:br>
              <a:rPr lang="tr-TR" sz="3600" b="1" dirty="0">
                <a:latin typeface="Times New Roman" pitchFamily="18" charset="0"/>
                <a:cs typeface="Times New Roman" pitchFamily="18" charset="0"/>
              </a:rPr>
            </a:br>
            <a:r>
              <a:rPr lang="tr-TR" sz="3600" b="1" dirty="0">
                <a:latin typeface="Times New Roman" pitchFamily="18" charset="0"/>
                <a:cs typeface="Times New Roman" pitchFamily="18" charset="0"/>
              </a:rPr>
              <a:t>Eşya Hukuku Ders Notları</a:t>
            </a:r>
            <a:br>
              <a:rPr lang="tr-TR" sz="3600" b="1" dirty="0">
                <a:latin typeface="Times New Roman" pitchFamily="18" charset="0"/>
                <a:cs typeface="Times New Roman" pitchFamily="18" charset="0"/>
              </a:rPr>
            </a:br>
            <a:r>
              <a:rPr lang="tr-TR" sz="3600" b="1" dirty="0">
                <a:latin typeface="Times New Roman" pitchFamily="18" charset="0"/>
                <a:cs typeface="Times New Roman" pitchFamily="18" charset="0"/>
              </a:rPr>
              <a:t>Güz Dönemi </a:t>
            </a:r>
            <a:br>
              <a:rPr lang="tr-TR" sz="3600" b="1" dirty="0">
                <a:latin typeface="Times New Roman" pitchFamily="18" charset="0"/>
                <a:cs typeface="Times New Roman" pitchFamily="18" charset="0"/>
              </a:rPr>
            </a:br>
            <a:r>
              <a:rPr lang="tr-TR" sz="3600" b="1" i="1" dirty="0">
                <a:latin typeface="Times New Roman" pitchFamily="18" charset="0"/>
                <a:cs typeface="Times New Roman" pitchFamily="18" charset="0"/>
              </a:rPr>
              <a:t>(</a:t>
            </a:r>
            <a:r>
              <a:rPr lang="tr-TR" sz="2800" b="1" i="1" dirty="0" smtClean="0">
                <a:latin typeface="Times New Roman" pitchFamily="18" charset="0"/>
                <a:cs typeface="Times New Roman" pitchFamily="18" charset="0"/>
              </a:rPr>
              <a:t>İkinci </a:t>
            </a:r>
            <a:r>
              <a:rPr lang="tr-TR" sz="2800" b="1" i="1" dirty="0">
                <a:latin typeface="Times New Roman" pitchFamily="18" charset="0"/>
                <a:cs typeface="Times New Roman" pitchFamily="18" charset="0"/>
              </a:rPr>
              <a:t>Hafta – </a:t>
            </a:r>
            <a:r>
              <a:rPr lang="tr-TR" sz="2800" b="1" i="1" dirty="0" smtClean="0">
                <a:latin typeface="Times New Roman" pitchFamily="18" charset="0"/>
                <a:cs typeface="Times New Roman" pitchFamily="18" charset="0"/>
              </a:rPr>
              <a:t>25 Eylül 2019) </a:t>
            </a:r>
            <a:r>
              <a:rPr lang="tr-TR" sz="2800" b="1" i="1" dirty="0">
                <a:latin typeface="Times New Roman" pitchFamily="18" charset="0"/>
                <a:cs typeface="Times New Roman" pitchFamily="18" charset="0"/>
              </a:rPr>
              <a:t/>
            </a:r>
            <a:br>
              <a:rPr lang="tr-TR" sz="2800" b="1" i="1" dirty="0">
                <a:latin typeface="Times New Roman" pitchFamily="18" charset="0"/>
                <a:cs typeface="Times New Roman" pitchFamily="18" charset="0"/>
              </a:rPr>
            </a:br>
            <a:r>
              <a:rPr lang="tr-TR" sz="2800" b="1" i="1" dirty="0" smtClean="0">
                <a:latin typeface="Times New Roman" pitchFamily="18" charset="0"/>
                <a:cs typeface="Times New Roman" pitchFamily="18" charset="0"/>
              </a:rPr>
              <a:t>-Eşya Çeşitleri </a:t>
            </a:r>
            <a:r>
              <a:rPr lang="tr-TR" sz="2800" b="1" i="1" dirty="0">
                <a:latin typeface="Times New Roman" pitchFamily="18" charset="0"/>
                <a:cs typeface="Times New Roman" pitchFamily="18" charset="0"/>
              </a:rPr>
              <a:t>- </a:t>
            </a:r>
            <a:br>
              <a:rPr lang="tr-TR" sz="2800" b="1" i="1" dirty="0">
                <a:latin typeface="Times New Roman" pitchFamily="18" charset="0"/>
                <a:cs typeface="Times New Roman" pitchFamily="18" charset="0"/>
              </a:rPr>
            </a:br>
            <a:endParaRPr lang="tr-TR" sz="2800" i="1" dirty="0">
              <a:latin typeface="Times New Roman" pitchFamily="18" charset="0"/>
              <a:cs typeface="Times New Roman" pitchFamily="18" charset="0"/>
            </a:endParaRPr>
          </a:p>
        </p:txBody>
      </p:sp>
      <p:sp>
        <p:nvSpPr>
          <p:cNvPr id="3" name="Alt Başlık 2"/>
          <p:cNvSpPr>
            <a:spLocks noGrp="1"/>
          </p:cNvSpPr>
          <p:nvPr>
            <p:ph type="subTitle" idx="1"/>
          </p:nvPr>
        </p:nvSpPr>
        <p:spPr/>
        <p:txBody>
          <a:bodyPr/>
          <a:lstStyle/>
          <a:p>
            <a:r>
              <a:rPr lang="tr-TR" b="1" i="1" dirty="0" smtClean="0">
                <a:latin typeface="Times New Roman" pitchFamily="18" charset="0"/>
                <a:cs typeface="Times New Roman" pitchFamily="18" charset="0"/>
              </a:rPr>
              <a:t>Öğretim Üyesi: </a:t>
            </a:r>
          </a:p>
          <a:p>
            <a:r>
              <a:rPr lang="tr-TR" b="1" dirty="0" smtClean="0">
                <a:latin typeface="Times New Roman" pitchFamily="18" charset="0"/>
                <a:cs typeface="Times New Roman" pitchFamily="18" charset="0"/>
              </a:rPr>
              <a:t>Doç. Dr. Yıldız ABİK</a:t>
            </a:r>
          </a:p>
          <a:p>
            <a:endParaRPr lang="tr-TR" b="1" dirty="0">
              <a:latin typeface="Times New Roman" pitchFamily="18" charset="0"/>
              <a:cs typeface="Times New Roman" pitchFamily="18" charset="0"/>
            </a:endParaRPr>
          </a:p>
        </p:txBody>
      </p:sp>
    </p:spTree>
    <p:extLst>
      <p:ext uri="{BB962C8B-B14F-4D97-AF65-F5344CB8AC3E}">
        <p14:creationId xmlns:p14="http://schemas.microsoft.com/office/powerpoint/2010/main" val="2062233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dirty="0">
                <a:latin typeface="Times New Roman" panose="02020603050405020304" pitchFamily="18" charset="0"/>
                <a:cs typeface="Times New Roman" panose="02020603050405020304" pitchFamily="18" charset="0"/>
              </a:rPr>
              <a:t>Medeni Kanunda Taşınmaz olarak sayılanlar dışında, bir Taşınmazın Bütünleyici Parçası durumuna gelen </a:t>
            </a:r>
            <a:r>
              <a:rPr lang="tr-TR" sz="4000" b="1" dirty="0">
                <a:latin typeface="Times New Roman" panose="02020603050405020304" pitchFamily="18" charset="0"/>
                <a:cs typeface="Times New Roman" panose="02020603050405020304" pitchFamily="18" charset="0"/>
              </a:rPr>
              <a:t>Taşınır Eşya</a:t>
            </a:r>
            <a:r>
              <a:rPr lang="tr-TR" sz="40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MK m. 684</a:t>
            </a:r>
            <a:r>
              <a:rPr lang="tr-TR" sz="4000" i="1" dirty="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ve </a:t>
            </a:r>
            <a:r>
              <a:rPr lang="tr-TR" sz="4000" b="1" dirty="0">
                <a:latin typeface="Times New Roman" panose="02020603050405020304" pitchFamily="18" charset="0"/>
                <a:cs typeface="Times New Roman" panose="02020603050405020304" pitchFamily="18" charset="0"/>
              </a:rPr>
              <a:t>Doğal Ürünler</a:t>
            </a:r>
            <a:r>
              <a:rPr lang="tr-TR" sz="40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MK m. 685</a:t>
            </a:r>
            <a:r>
              <a:rPr lang="tr-TR" sz="3200" dirty="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de, </a:t>
            </a:r>
            <a:r>
              <a:rPr lang="tr-TR" sz="4000" b="1" dirty="0">
                <a:latin typeface="Times New Roman" panose="02020603050405020304" pitchFamily="18" charset="0"/>
                <a:cs typeface="Times New Roman" panose="02020603050405020304" pitchFamily="18" charset="0"/>
              </a:rPr>
              <a:t>Taşınmaz Hükümlerine </a:t>
            </a:r>
            <a:r>
              <a:rPr lang="tr-TR" sz="4000" dirty="0">
                <a:latin typeface="Times New Roman" panose="02020603050405020304" pitchFamily="18" charset="0"/>
                <a:cs typeface="Times New Roman" panose="02020603050405020304" pitchFamily="18" charset="0"/>
              </a:rPr>
              <a:t>tabi kılınmıştır. </a:t>
            </a:r>
          </a:p>
          <a:p>
            <a:pPr marL="0" indent="0">
              <a:buNone/>
            </a:pPr>
            <a:endParaRPr lang="tr-TR" dirty="0"/>
          </a:p>
        </p:txBody>
      </p:sp>
    </p:spTree>
    <p:extLst>
      <p:ext uri="{BB962C8B-B14F-4D97-AF65-F5344CB8AC3E}">
        <p14:creationId xmlns:p14="http://schemas.microsoft.com/office/powerpoint/2010/main" val="15125826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Yetişmemiş Mahsullerin Haczi </a:t>
            </a:r>
            <a:endParaRPr lang="tr-TR" b="1" dirty="0"/>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Yetişmemiş Mahsullerin Haczi</a:t>
            </a:r>
            <a:r>
              <a:rPr lang="tr-TR" dirty="0" smtClean="0">
                <a:latin typeface="Times New Roman" panose="02020603050405020304" pitchFamily="18" charset="0"/>
                <a:cs typeface="Times New Roman" panose="02020603050405020304" pitchFamily="18" charset="0"/>
              </a:rPr>
              <a:t>, İcra İflas </a:t>
            </a:r>
            <a:r>
              <a:rPr lang="tr-TR" dirty="0" smtClean="0">
                <a:latin typeface="Times New Roman" panose="02020603050405020304" pitchFamily="18" charset="0"/>
                <a:cs typeface="Times New Roman" panose="02020603050405020304" pitchFamily="18" charset="0"/>
              </a:rPr>
              <a:t>Kanunu’nda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İİK m.84) </a:t>
            </a:r>
            <a:r>
              <a:rPr lang="tr-TR" dirty="0" smtClean="0">
                <a:latin typeface="Times New Roman" panose="02020603050405020304" pitchFamily="18" charset="0"/>
                <a:cs typeface="Times New Roman" panose="02020603050405020304" pitchFamily="18" charset="0"/>
              </a:rPr>
              <a:t>farklı kurallara tabi tutulmuştur. </a:t>
            </a:r>
          </a:p>
          <a:p>
            <a:pPr algn="just"/>
            <a:r>
              <a:rPr lang="tr-TR" dirty="0" smtClean="0">
                <a:latin typeface="Times New Roman" panose="02020603050405020304" pitchFamily="18" charset="0"/>
                <a:cs typeface="Times New Roman" panose="02020603050405020304" pitchFamily="18" charset="0"/>
              </a:rPr>
              <a:t>Bu bağlamda, Yetişmemiş Mahsullerin Haczi, bunlar Taşınmazın Bütünleyici Parçası durumunda olmasına rağmen, Taşınmaz Haczinden ayrı kurallara tabidir. (</a:t>
            </a:r>
            <a:r>
              <a:rPr lang="tr-TR" i="1" dirty="0" smtClean="0">
                <a:latin typeface="Times New Roman" panose="02020603050405020304" pitchFamily="18" charset="0"/>
                <a:cs typeface="Times New Roman" panose="02020603050405020304" pitchFamily="18" charset="0"/>
              </a:rPr>
              <a:t>İİK m. 84). </a:t>
            </a:r>
          </a:p>
          <a:p>
            <a:pPr algn="just"/>
            <a:r>
              <a:rPr lang="tr-TR" dirty="0" smtClean="0">
                <a:latin typeface="Times New Roman" panose="02020603050405020304" pitchFamily="18" charset="0"/>
                <a:cs typeface="Times New Roman" panose="02020603050405020304" pitchFamily="18" charset="0"/>
              </a:rPr>
              <a:t>Bir Taşınmazın, ondan ayrıldıktan sonra Taşınır Eşya olarak Mülkiyeti devredilebilecek olan Bütünleyici Parçaları ise, Taşınır Satışının Konusunu oluşturur (</a:t>
            </a:r>
            <a:r>
              <a:rPr lang="tr-TR" i="1" dirty="0" smtClean="0">
                <a:latin typeface="Times New Roman" panose="02020603050405020304" pitchFamily="18" charset="0"/>
                <a:cs typeface="Times New Roman" panose="02020603050405020304" pitchFamily="18" charset="0"/>
              </a:rPr>
              <a:t>BK m. 209 / 1). </a:t>
            </a:r>
          </a:p>
          <a:p>
            <a:endParaRPr lang="tr-TR" dirty="0"/>
          </a:p>
        </p:txBody>
      </p:sp>
    </p:spTree>
    <p:extLst>
      <p:ext uri="{BB962C8B-B14F-4D97-AF65-F5344CB8AC3E}">
        <p14:creationId xmlns:p14="http://schemas.microsoft.com/office/powerpoint/2010/main" val="38253022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Times New Roman" panose="02020603050405020304" pitchFamily="18" charset="0"/>
                <a:cs typeface="Times New Roman" panose="02020603050405020304" pitchFamily="18" charset="0"/>
              </a:rPr>
              <a:t>Taşınmazlara Benzer Özel Sicil Rejimi </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lnSpcReduction="10000"/>
          </a:bodyPr>
          <a:lstStyle/>
          <a:p>
            <a:pPr algn="just"/>
            <a:r>
              <a:rPr lang="tr-TR" sz="3600" dirty="0" smtClean="0">
                <a:latin typeface="Times New Roman" panose="02020603050405020304" pitchFamily="18" charset="0"/>
                <a:cs typeface="Times New Roman" panose="02020603050405020304" pitchFamily="18" charset="0"/>
              </a:rPr>
              <a:t>Bazı Taşınır Eşyalar, nitelikleri bakımından Taşınır Eşya olarak kabul edilse bile, onlar için Özel bir Sicil Rejimi kabul edilmiştir. </a:t>
            </a:r>
          </a:p>
          <a:p>
            <a:pPr algn="just"/>
            <a:r>
              <a:rPr lang="tr-TR" sz="3600" dirty="0" smtClean="0">
                <a:latin typeface="Times New Roman" panose="02020603050405020304" pitchFamily="18" charset="0"/>
                <a:cs typeface="Times New Roman" panose="02020603050405020304" pitchFamily="18" charset="0"/>
              </a:rPr>
              <a:t>Bu bağlamda</a:t>
            </a:r>
            <a:r>
              <a:rPr lang="tr-TR" sz="3600" b="1" dirty="0" smtClean="0">
                <a:latin typeface="Times New Roman" panose="02020603050405020304" pitchFamily="18" charset="0"/>
                <a:cs typeface="Times New Roman" panose="02020603050405020304" pitchFamily="18" charset="0"/>
              </a:rPr>
              <a:t>, Gemiler</a:t>
            </a:r>
            <a:r>
              <a:rPr lang="tr-TR" sz="3600" b="1" dirty="0" smtClean="0">
                <a:latin typeface="Times New Roman" panose="02020603050405020304" pitchFamily="18" charset="0"/>
                <a:cs typeface="Times New Roman" panose="02020603050405020304" pitchFamily="18" charset="0"/>
              </a:rPr>
              <a:t>, Hava Araçları, Motorlu Kara Taşıt Araçları</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nitelikleri bakımından Taşınır Eşya olmasına rağmen</a:t>
            </a:r>
            <a:r>
              <a:rPr lang="tr-TR" sz="3600" dirty="0" smtClean="0">
                <a:latin typeface="Times New Roman" panose="02020603050405020304" pitchFamily="18" charset="0"/>
                <a:cs typeface="Times New Roman" panose="02020603050405020304" pitchFamily="18" charset="0"/>
              </a:rPr>
              <a:t>, bunlar için </a:t>
            </a:r>
            <a:r>
              <a:rPr lang="tr-TR" sz="3600" b="1" dirty="0" smtClean="0">
                <a:latin typeface="Times New Roman" panose="02020603050405020304" pitchFamily="18" charset="0"/>
                <a:cs typeface="Times New Roman" panose="02020603050405020304" pitchFamily="18" charset="0"/>
              </a:rPr>
              <a:t>Taşınmazlara benzer Özel bir Sicil Rejimi</a:t>
            </a:r>
            <a:r>
              <a:rPr lang="tr-TR" sz="3600" dirty="0" smtClean="0">
                <a:latin typeface="Times New Roman" panose="02020603050405020304" pitchFamily="18" charset="0"/>
                <a:cs typeface="Times New Roman" panose="02020603050405020304" pitchFamily="18" charset="0"/>
              </a:rPr>
              <a:t> kabul edilmiştir. </a:t>
            </a:r>
          </a:p>
          <a:p>
            <a:pPr algn="just"/>
            <a:r>
              <a:rPr lang="tr-TR" sz="3200" dirty="0" smtClean="0">
                <a:latin typeface="Times New Roman" panose="02020603050405020304" pitchFamily="18" charset="0"/>
                <a:cs typeface="Times New Roman" panose="02020603050405020304" pitchFamily="18" charset="0"/>
              </a:rPr>
              <a:t>(</a:t>
            </a:r>
            <a:r>
              <a:rPr lang="tr-TR" sz="3200" dirty="0" smtClean="0">
                <a:latin typeface="Times New Roman" panose="02020603050405020304" pitchFamily="18" charset="0"/>
                <a:cs typeface="Times New Roman" panose="02020603050405020304" pitchFamily="18" charset="0"/>
              </a:rPr>
              <a:t>Bu konuda bkz. </a:t>
            </a:r>
            <a:r>
              <a:rPr lang="tr-TR" sz="3200" i="1" dirty="0" smtClean="0">
                <a:latin typeface="Times New Roman" panose="02020603050405020304" pitchFamily="18" charset="0"/>
                <a:cs typeface="Times New Roman" panose="02020603050405020304" pitchFamily="18" charset="0"/>
              </a:rPr>
              <a:t>TTK </a:t>
            </a:r>
            <a:r>
              <a:rPr lang="tr-TR" sz="3200" i="1" dirty="0" smtClean="0">
                <a:latin typeface="Times New Roman" panose="02020603050405020304" pitchFamily="18" charset="0"/>
                <a:cs typeface="Times New Roman" panose="02020603050405020304" pitchFamily="18" charset="0"/>
              </a:rPr>
              <a:t>m. 954 vd., TSHK. m. 50- 84, KTK . m. 20 / I / b-d)</a:t>
            </a:r>
            <a:endParaRPr lang="tr-TR" sz="32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4868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Times New Roman" panose="02020603050405020304" pitchFamily="18" charset="0"/>
                <a:cs typeface="Times New Roman" panose="02020603050405020304" pitchFamily="18" charset="0"/>
              </a:rPr>
              <a:t>Taşınır Eşya ve Taşınır Mülkiyetinin Konusu </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3200" b="1" u="sng" dirty="0" smtClean="0">
                <a:latin typeface="Times New Roman" panose="02020603050405020304" pitchFamily="18" charset="0"/>
                <a:cs typeface="Times New Roman" panose="02020603050405020304" pitchFamily="18" charset="0"/>
              </a:rPr>
              <a:t>Taşınır Eşya</a:t>
            </a:r>
            <a:r>
              <a:rPr lang="tr-TR" sz="3200" dirty="0">
                <a:latin typeface="Times New Roman" panose="02020603050405020304" pitchFamily="18" charset="0"/>
                <a:cs typeface="Times New Roman" panose="02020603050405020304" pitchFamily="18" charset="0"/>
              </a:rPr>
              <a:t>, toprağa bağlı olmayan, özünde, biçiminde bir değişiklik olmadan yer değiştirebilen </a:t>
            </a:r>
            <a:r>
              <a:rPr lang="tr-TR" sz="3200" dirty="0" smtClean="0">
                <a:latin typeface="Times New Roman" panose="02020603050405020304" pitchFamily="18" charset="0"/>
                <a:cs typeface="Times New Roman" panose="02020603050405020304" pitchFamily="18" charset="0"/>
              </a:rPr>
              <a:t>Eşyadır</a:t>
            </a:r>
            <a:r>
              <a:rPr lang="tr-TR" sz="3200"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MK </a:t>
            </a:r>
            <a:r>
              <a:rPr lang="tr-TR" sz="3200" dirty="0" smtClean="0">
                <a:latin typeface="Times New Roman" panose="02020603050405020304" pitchFamily="18" charset="0"/>
                <a:cs typeface="Times New Roman" panose="02020603050405020304" pitchFamily="18" charset="0"/>
              </a:rPr>
              <a:t>m. 762 hükmünde, </a:t>
            </a:r>
            <a:r>
              <a:rPr lang="tr-TR" sz="3200" b="1" dirty="0" smtClean="0">
                <a:latin typeface="Times New Roman" panose="02020603050405020304" pitchFamily="18" charset="0"/>
                <a:cs typeface="Times New Roman" panose="02020603050405020304" pitchFamily="18" charset="0"/>
              </a:rPr>
              <a:t>Taşınır Mülkiyetinin Konusu </a:t>
            </a:r>
            <a:r>
              <a:rPr lang="tr-TR" sz="3200" dirty="0">
                <a:latin typeface="Times New Roman" panose="02020603050405020304" pitchFamily="18" charset="0"/>
                <a:cs typeface="Times New Roman" panose="02020603050405020304" pitchFamily="18" charset="0"/>
              </a:rPr>
              <a:t>olarak, nitelikleri bakımından </a:t>
            </a:r>
            <a:r>
              <a:rPr lang="tr-TR" sz="3200" b="1" dirty="0">
                <a:latin typeface="Times New Roman" panose="02020603050405020304" pitchFamily="18" charset="0"/>
                <a:cs typeface="Times New Roman" panose="02020603050405020304" pitchFamily="18" charset="0"/>
              </a:rPr>
              <a:t>taşınabilen</a:t>
            </a:r>
            <a:r>
              <a:rPr lang="tr-TR" sz="3200"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Maddi Şeyler </a:t>
            </a:r>
            <a:r>
              <a:rPr lang="tr-TR" sz="3200" dirty="0">
                <a:latin typeface="Times New Roman" panose="02020603050405020304" pitchFamily="18" charset="0"/>
                <a:cs typeface="Times New Roman" panose="02020603050405020304" pitchFamily="18" charset="0"/>
              </a:rPr>
              <a:t>ile </a:t>
            </a:r>
            <a:r>
              <a:rPr lang="tr-TR" sz="3200" b="1" dirty="0">
                <a:latin typeface="Times New Roman" panose="02020603050405020304" pitchFamily="18" charset="0"/>
                <a:cs typeface="Times New Roman" panose="02020603050405020304" pitchFamily="18" charset="0"/>
              </a:rPr>
              <a:t>edinmeye elverişli </a:t>
            </a:r>
            <a:r>
              <a:rPr lang="tr-TR" sz="3200" i="1" dirty="0" smtClean="0">
                <a:latin typeface="Times New Roman" panose="02020603050405020304" pitchFamily="18" charset="0"/>
                <a:cs typeface="Times New Roman" panose="02020603050405020304" pitchFamily="18" charset="0"/>
              </a:rPr>
              <a:t>«</a:t>
            </a:r>
            <a:r>
              <a:rPr lang="tr-TR" sz="3200" b="1" i="1" dirty="0" smtClean="0">
                <a:latin typeface="Times New Roman" panose="02020603050405020304" pitchFamily="18" charset="0"/>
                <a:cs typeface="Times New Roman" panose="02020603050405020304" pitchFamily="18" charset="0"/>
              </a:rPr>
              <a:t>Doğal Güçler</a:t>
            </a:r>
            <a:r>
              <a:rPr lang="tr-TR" sz="3200" b="1" i="1" dirty="0">
                <a:latin typeface="Times New Roman" panose="02020603050405020304" pitchFamily="18" charset="0"/>
                <a:cs typeface="Times New Roman" panose="02020603050405020304" pitchFamily="18" charset="0"/>
              </a:rPr>
              <a:t>»</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sayılmak suretiyle, </a:t>
            </a:r>
            <a:r>
              <a:rPr lang="tr-TR" sz="3200" b="1" dirty="0" smtClean="0">
                <a:latin typeface="Times New Roman" panose="02020603050405020304" pitchFamily="18" charset="0"/>
                <a:cs typeface="Times New Roman" panose="02020603050405020304" pitchFamily="18" charset="0"/>
              </a:rPr>
              <a:t>Elektrik </a:t>
            </a:r>
            <a:r>
              <a:rPr lang="tr-TR" sz="3200" dirty="0" smtClean="0">
                <a:latin typeface="Times New Roman" panose="02020603050405020304" pitchFamily="18" charset="0"/>
                <a:cs typeface="Times New Roman" panose="02020603050405020304" pitchFamily="18" charset="0"/>
              </a:rPr>
              <a:t>ve</a:t>
            </a:r>
            <a:r>
              <a:rPr lang="tr-TR" sz="3200" b="1" dirty="0" smtClean="0">
                <a:latin typeface="Times New Roman" panose="02020603050405020304" pitchFamily="18" charset="0"/>
                <a:cs typeface="Times New Roman" panose="02020603050405020304" pitchFamily="18" charset="0"/>
              </a:rPr>
              <a:t> Atom Enerjisi </a:t>
            </a:r>
            <a:r>
              <a:rPr lang="tr-TR" sz="3200" dirty="0">
                <a:latin typeface="Times New Roman" panose="02020603050405020304" pitchFamily="18" charset="0"/>
                <a:cs typeface="Times New Roman" panose="02020603050405020304" pitchFamily="18" charset="0"/>
              </a:rPr>
              <a:t>gibi </a:t>
            </a:r>
            <a:r>
              <a:rPr lang="tr-TR" sz="3200" b="1" dirty="0" smtClean="0">
                <a:latin typeface="Times New Roman" panose="02020603050405020304" pitchFamily="18" charset="0"/>
                <a:cs typeface="Times New Roman" panose="02020603050405020304" pitchFamily="18" charset="0"/>
              </a:rPr>
              <a:t>Doğal Güçler </a:t>
            </a:r>
            <a:r>
              <a:rPr lang="tr-TR" sz="3200" dirty="0" smtClean="0">
                <a:latin typeface="Times New Roman" panose="02020603050405020304" pitchFamily="18" charset="0"/>
                <a:cs typeface="Times New Roman" panose="02020603050405020304" pitchFamily="18" charset="0"/>
              </a:rPr>
              <a:t>de, </a:t>
            </a:r>
            <a:r>
              <a:rPr lang="tr-TR" sz="3200" b="1" dirty="0" smtClean="0">
                <a:latin typeface="Times New Roman" panose="02020603050405020304" pitchFamily="18" charset="0"/>
                <a:cs typeface="Times New Roman" panose="02020603050405020304" pitchFamily="18" charset="0"/>
              </a:rPr>
              <a:t>Taşınır Eşya </a:t>
            </a:r>
            <a:r>
              <a:rPr lang="tr-TR" sz="3200" b="1" dirty="0">
                <a:latin typeface="Times New Roman" panose="02020603050405020304" pitchFamily="18" charset="0"/>
                <a:cs typeface="Times New Roman" panose="02020603050405020304" pitchFamily="18" charset="0"/>
              </a:rPr>
              <a:t>hükmünde </a:t>
            </a:r>
            <a:r>
              <a:rPr lang="tr-TR" sz="3200" dirty="0">
                <a:latin typeface="Times New Roman" panose="02020603050405020304" pitchFamily="18" charset="0"/>
                <a:cs typeface="Times New Roman" panose="02020603050405020304" pitchFamily="18" charset="0"/>
              </a:rPr>
              <a:t>kabul edilmiştir. </a:t>
            </a:r>
          </a:p>
        </p:txBody>
      </p:sp>
    </p:spTree>
    <p:extLst>
      <p:ext uri="{BB962C8B-B14F-4D97-AF65-F5344CB8AC3E}">
        <p14:creationId xmlns:p14="http://schemas.microsoft.com/office/powerpoint/2010/main" val="3402254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80304"/>
            <a:ext cx="10921285" cy="1928655"/>
          </a:xfrm>
        </p:spPr>
        <p:txBody>
          <a:bodyPr>
            <a:noAutofit/>
          </a:bodyPr>
          <a:lstStyle/>
          <a:p>
            <a:r>
              <a:rPr lang="tr-TR" sz="4000" b="1" dirty="0" smtClean="0">
                <a:latin typeface="Times New Roman" pitchFamily="18" charset="0"/>
                <a:cs typeface="Times New Roman" pitchFamily="18" charset="0"/>
              </a:rPr>
              <a:t>Misli Eşya - Misli Olmayan Eşya</a:t>
            </a:r>
            <a:br>
              <a:rPr lang="tr-TR" sz="4000" b="1" dirty="0" smtClean="0">
                <a:latin typeface="Times New Roman" pitchFamily="18" charset="0"/>
                <a:cs typeface="Times New Roman" pitchFamily="18" charset="0"/>
              </a:rPr>
            </a:br>
            <a:r>
              <a:rPr lang="tr-TR" sz="4000" b="1" dirty="0" smtClean="0">
                <a:latin typeface="Times New Roman" pitchFamily="18" charset="0"/>
                <a:cs typeface="Times New Roman" pitchFamily="18" charset="0"/>
              </a:rPr>
              <a:t/>
            </a:r>
            <a:br>
              <a:rPr lang="tr-TR" sz="4000" b="1" dirty="0" smtClean="0">
                <a:latin typeface="Times New Roman" pitchFamily="18" charset="0"/>
                <a:cs typeface="Times New Roman" pitchFamily="18" charset="0"/>
              </a:rPr>
            </a:br>
            <a:endParaRPr lang="tr-TR" sz="4000" b="1" dirty="0"/>
          </a:p>
        </p:txBody>
      </p:sp>
      <p:sp>
        <p:nvSpPr>
          <p:cNvPr id="3" name="İçerik Yer Tutucusu 2"/>
          <p:cNvSpPr>
            <a:spLocks noGrp="1"/>
          </p:cNvSpPr>
          <p:nvPr>
            <p:ph idx="1"/>
          </p:nvPr>
        </p:nvSpPr>
        <p:spPr/>
        <p:txBody>
          <a:bodyPr>
            <a:normAutofit lnSpcReduction="10000"/>
          </a:bodyPr>
          <a:lstStyle/>
          <a:p>
            <a:pPr marL="448056" indent="-384048" algn="just">
              <a:buNone/>
              <a:defRPr/>
            </a:pPr>
            <a:r>
              <a:rPr lang="tr-TR" dirty="0" smtClean="0">
                <a:latin typeface="Times New Roman" pitchFamily="18" charset="0"/>
                <a:cs typeface="Times New Roman" pitchFamily="18" charset="0"/>
              </a:rPr>
              <a:t>*</a:t>
            </a:r>
            <a:r>
              <a:rPr lang="tr-TR" b="1" dirty="0" smtClean="0">
                <a:latin typeface="Times New Roman" pitchFamily="18" charset="0"/>
                <a:cs typeface="Times New Roman" pitchFamily="18" charset="0"/>
              </a:rPr>
              <a:t>Misli Eşya</a:t>
            </a:r>
            <a:r>
              <a:rPr lang="tr-TR" b="1" dirty="0">
                <a:latin typeface="Times New Roman" pitchFamily="18" charset="0"/>
                <a:cs typeface="Times New Roman" pitchFamily="18" charset="0"/>
              </a:rPr>
              <a:t>, </a:t>
            </a:r>
            <a:r>
              <a:rPr lang="tr-TR" dirty="0" smtClean="0">
                <a:latin typeface="Times New Roman" pitchFamily="18" charset="0"/>
                <a:cs typeface="Times New Roman" pitchFamily="18" charset="0"/>
              </a:rPr>
              <a:t>alışverişte </a:t>
            </a:r>
            <a:r>
              <a:rPr lang="tr-TR" dirty="0">
                <a:latin typeface="Times New Roman" pitchFamily="18" charset="0"/>
                <a:cs typeface="Times New Roman" pitchFamily="18" charset="0"/>
              </a:rPr>
              <a:t>kural olarak  </a:t>
            </a:r>
            <a:r>
              <a:rPr lang="tr-TR" dirty="0" smtClean="0">
                <a:latin typeface="Times New Roman" pitchFamily="18" charset="0"/>
                <a:cs typeface="Times New Roman" pitchFamily="18" charset="0"/>
              </a:rPr>
              <a:t>saymak, tartmak </a:t>
            </a:r>
            <a:r>
              <a:rPr lang="tr-TR" dirty="0">
                <a:latin typeface="Times New Roman" pitchFamily="18" charset="0"/>
                <a:cs typeface="Times New Roman" pitchFamily="18" charset="0"/>
              </a:rPr>
              <a:t>veya </a:t>
            </a:r>
            <a:r>
              <a:rPr lang="tr-TR" dirty="0" smtClean="0">
                <a:latin typeface="Times New Roman" pitchFamily="18" charset="0"/>
                <a:cs typeface="Times New Roman" pitchFamily="18" charset="0"/>
              </a:rPr>
              <a:t>ölçmek </a:t>
            </a:r>
            <a:r>
              <a:rPr lang="tr-TR" dirty="0">
                <a:latin typeface="Times New Roman" pitchFamily="18" charset="0"/>
                <a:cs typeface="Times New Roman" pitchFamily="18" charset="0"/>
              </a:rPr>
              <a:t>ile belirli hale gelen </a:t>
            </a:r>
            <a:r>
              <a:rPr lang="tr-TR" dirty="0" smtClean="0">
                <a:latin typeface="Times New Roman" pitchFamily="18" charset="0"/>
                <a:cs typeface="Times New Roman" pitchFamily="18" charset="0"/>
              </a:rPr>
              <a:t>Eşyadır</a:t>
            </a:r>
            <a:r>
              <a:rPr lang="tr-TR" dirty="0">
                <a:latin typeface="Times New Roman" pitchFamily="18" charset="0"/>
                <a:cs typeface="Times New Roman" pitchFamily="18" charset="0"/>
              </a:rPr>
              <a:t>. </a:t>
            </a:r>
            <a:r>
              <a:rPr lang="tr-TR" dirty="0">
                <a:latin typeface="Times New Roman" pitchFamily="18" charset="0"/>
                <a:cs typeface="Times New Roman" pitchFamily="18" charset="0"/>
              </a:rPr>
              <a:t>Bu tür Eşyada, birinin yerini aynı cinsten bir diğeri alabilir. </a:t>
            </a:r>
            <a:endParaRPr lang="tr-TR" dirty="0" smtClean="0">
              <a:latin typeface="Times New Roman" pitchFamily="18" charset="0"/>
              <a:cs typeface="Times New Roman" pitchFamily="18" charset="0"/>
            </a:endParaRPr>
          </a:p>
          <a:p>
            <a:pPr marL="448056" indent="-384048" algn="just">
              <a:buNone/>
              <a:defRPr/>
            </a:pPr>
            <a:r>
              <a:rPr lang="tr-TR" dirty="0" smtClean="0">
                <a:latin typeface="Times New Roman" pitchFamily="18" charset="0"/>
                <a:cs typeface="Times New Roman" pitchFamily="18" charset="0"/>
              </a:rPr>
              <a:t>*Diğer bir deyişle, sayı, tartı ve ölçü ile belirlenebilen Taşınır Eşyaya, </a:t>
            </a:r>
            <a:r>
              <a:rPr lang="tr-TR" b="1" dirty="0" smtClean="0">
                <a:latin typeface="Times New Roman" pitchFamily="18" charset="0"/>
                <a:cs typeface="Times New Roman" pitchFamily="18" charset="0"/>
              </a:rPr>
              <a:t>Misli Eşya </a:t>
            </a:r>
            <a:r>
              <a:rPr lang="tr-TR" dirty="0" smtClean="0">
                <a:latin typeface="Times New Roman" pitchFamily="18" charset="0"/>
                <a:cs typeface="Times New Roman" pitchFamily="18" charset="0"/>
              </a:rPr>
              <a:t>denir. (</a:t>
            </a:r>
            <a:r>
              <a:rPr lang="tr-TR" sz="2400" i="1" dirty="0" smtClean="0">
                <a:latin typeface="Times New Roman" pitchFamily="18" charset="0"/>
                <a:cs typeface="Times New Roman" pitchFamily="18" charset="0"/>
              </a:rPr>
              <a:t>Alman Medeni Kanunu- AMK- &amp; 91). </a:t>
            </a:r>
          </a:p>
          <a:p>
            <a:pPr marL="448056" indent="-384048" algn="just">
              <a:buNone/>
              <a:defRPr/>
            </a:pPr>
            <a:r>
              <a:rPr lang="tr-TR" b="1" i="1" dirty="0">
                <a:latin typeface="Times New Roman" pitchFamily="18" charset="0"/>
                <a:cs typeface="Times New Roman" pitchFamily="18" charset="0"/>
              </a:rPr>
              <a:t>*</a:t>
            </a:r>
            <a:r>
              <a:rPr lang="tr-TR" b="1" i="1" dirty="0" smtClean="0">
                <a:latin typeface="Times New Roman" pitchFamily="18" charset="0"/>
                <a:cs typeface="Times New Roman" pitchFamily="18" charset="0"/>
              </a:rPr>
              <a:t>Örneğin</a:t>
            </a:r>
            <a:r>
              <a:rPr lang="tr-TR" dirty="0" smtClean="0">
                <a:latin typeface="Times New Roman" pitchFamily="18" charset="0"/>
                <a:cs typeface="Times New Roman" pitchFamily="18" charset="0"/>
              </a:rPr>
              <a:t>, 100 kg. buğday, 100 at, 100 metre kumaş gibi. </a:t>
            </a:r>
            <a:endParaRPr lang="tr-TR" dirty="0" smtClean="0">
              <a:latin typeface="Times New Roman" pitchFamily="18" charset="0"/>
              <a:cs typeface="Times New Roman" pitchFamily="18" charset="0"/>
            </a:endParaRPr>
          </a:p>
          <a:p>
            <a:pPr marL="448056" indent="-384048" algn="just">
              <a:buNone/>
              <a:defRPr/>
            </a:pPr>
            <a:r>
              <a:rPr lang="tr-TR" dirty="0" smtClean="0">
                <a:latin typeface="Times New Roman" pitchFamily="18" charset="0"/>
                <a:cs typeface="Times New Roman" pitchFamily="18" charset="0"/>
              </a:rPr>
              <a:t>*</a:t>
            </a:r>
            <a:r>
              <a:rPr lang="tr-TR" b="1" dirty="0" smtClean="0">
                <a:latin typeface="Times New Roman" pitchFamily="18" charset="0"/>
                <a:cs typeface="Times New Roman" pitchFamily="18" charset="0"/>
              </a:rPr>
              <a:t>Misli Eşyaya örnek olarak şunlar </a:t>
            </a:r>
            <a:r>
              <a:rPr lang="tr-TR" b="1" dirty="0" smtClean="0">
                <a:latin typeface="Times New Roman" pitchFamily="18" charset="0"/>
                <a:cs typeface="Times New Roman" pitchFamily="18" charset="0"/>
              </a:rPr>
              <a:t>da verilebilir</a:t>
            </a:r>
            <a:r>
              <a:rPr lang="tr-TR" b="1" dirty="0" smtClean="0">
                <a:latin typeface="Times New Roman" pitchFamily="18" charset="0"/>
                <a:cs typeface="Times New Roman" pitchFamily="18" charset="0"/>
              </a:rPr>
              <a:t>: </a:t>
            </a:r>
          </a:p>
          <a:p>
            <a:pPr marL="448056" indent="-384048">
              <a:buNone/>
              <a:defRPr/>
            </a:pPr>
            <a:r>
              <a:rPr lang="tr-TR" b="1" dirty="0">
                <a:latin typeface="Times New Roman" pitchFamily="18" charset="0"/>
                <a:cs typeface="Times New Roman" pitchFamily="18" charset="0"/>
              </a:rPr>
              <a:t>*</a:t>
            </a:r>
            <a:r>
              <a:rPr lang="tr-TR" dirty="0" smtClean="0">
                <a:latin typeface="Times New Roman" pitchFamily="18" charset="0"/>
                <a:cs typeface="Times New Roman" pitchFamily="18" charset="0"/>
              </a:rPr>
              <a:t>Pirinç</a:t>
            </a:r>
            <a:r>
              <a:rPr lang="tr-TR" dirty="0">
                <a:latin typeface="Times New Roman" pitchFamily="18" charset="0"/>
                <a:cs typeface="Times New Roman" pitchFamily="18" charset="0"/>
              </a:rPr>
              <a:t>, buğday, patates gibi toprak ürünleri, kömür, kumaş, seri olarak imal edilmiş şeyler, şarap, para, hamiline yazılı kıymetli </a:t>
            </a:r>
            <a:r>
              <a:rPr lang="tr-TR" dirty="0" smtClean="0">
                <a:latin typeface="Times New Roman" pitchFamily="18" charset="0"/>
                <a:cs typeface="Times New Roman" pitchFamily="18" charset="0"/>
              </a:rPr>
              <a:t>evrak, </a:t>
            </a:r>
            <a:r>
              <a:rPr lang="tr-TR" dirty="0">
                <a:latin typeface="Times New Roman" pitchFamily="18" charset="0"/>
                <a:cs typeface="Times New Roman" pitchFamily="18" charset="0"/>
              </a:rPr>
              <a:t>misli eşyadır. </a:t>
            </a:r>
          </a:p>
          <a:p>
            <a:pPr marL="0" indent="0">
              <a:buNone/>
            </a:pPr>
            <a:endParaRPr lang="tr-TR" dirty="0"/>
          </a:p>
        </p:txBody>
      </p:sp>
    </p:spTree>
    <p:extLst>
      <p:ext uri="{BB962C8B-B14F-4D97-AF65-F5344CB8AC3E}">
        <p14:creationId xmlns:p14="http://schemas.microsoft.com/office/powerpoint/2010/main" val="2229370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Times New Roman" panose="02020603050405020304" pitchFamily="18" charset="0"/>
                <a:cs typeface="Times New Roman" panose="02020603050405020304" pitchFamily="18" charset="0"/>
              </a:rPr>
              <a:t>Misli Olmayan Eşya </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marL="448056" indent="-384048" algn="just">
              <a:buNone/>
              <a:defRPr/>
            </a:pPr>
            <a:r>
              <a:rPr lang="tr-TR" dirty="0" smtClean="0">
                <a:latin typeface="Times New Roman" pitchFamily="18" charset="0"/>
                <a:cs typeface="Times New Roman" pitchFamily="18" charset="0"/>
              </a:rPr>
              <a:t>*</a:t>
            </a:r>
            <a:r>
              <a:rPr lang="tr-TR" sz="3600" b="1" dirty="0" smtClean="0">
                <a:latin typeface="Times New Roman" pitchFamily="18" charset="0"/>
                <a:cs typeface="Times New Roman" pitchFamily="18" charset="0"/>
              </a:rPr>
              <a:t>Misli </a:t>
            </a:r>
            <a:r>
              <a:rPr lang="tr-TR" sz="3600" b="1" dirty="0">
                <a:latin typeface="Times New Roman" pitchFamily="18" charset="0"/>
                <a:cs typeface="Times New Roman" pitchFamily="18" charset="0"/>
              </a:rPr>
              <a:t>olmayan </a:t>
            </a:r>
            <a:r>
              <a:rPr lang="tr-TR" sz="3600" b="1" dirty="0" smtClean="0">
                <a:latin typeface="Times New Roman" pitchFamily="18" charset="0"/>
                <a:cs typeface="Times New Roman" pitchFamily="18" charset="0"/>
              </a:rPr>
              <a:t>Eşya </a:t>
            </a:r>
            <a:r>
              <a:rPr lang="tr-TR" sz="3600" dirty="0">
                <a:latin typeface="Times New Roman" pitchFamily="18" charset="0"/>
                <a:cs typeface="Times New Roman" pitchFamily="18" charset="0"/>
              </a:rPr>
              <a:t>ise,</a:t>
            </a:r>
            <a:r>
              <a:rPr lang="tr-TR" sz="3600" b="1" dirty="0">
                <a:latin typeface="Times New Roman" pitchFamily="18" charset="0"/>
                <a:cs typeface="Times New Roman" pitchFamily="18" charset="0"/>
              </a:rPr>
              <a:t> </a:t>
            </a:r>
            <a:r>
              <a:rPr lang="tr-TR" sz="3600" dirty="0">
                <a:latin typeface="Times New Roman" pitchFamily="18" charset="0"/>
                <a:cs typeface="Times New Roman" pitchFamily="18" charset="0"/>
              </a:rPr>
              <a:t>alışverişte ferden, özel nitelikleri ile tayin edilen, bu nedenle yerine nitelik bakımından denk, başka bir şeyin geçirilmesi mümkün olmayan eşyadır. </a:t>
            </a:r>
            <a:endParaRPr lang="tr-TR" sz="3600" dirty="0" smtClean="0">
              <a:latin typeface="Times New Roman" pitchFamily="18" charset="0"/>
              <a:cs typeface="Times New Roman" pitchFamily="18" charset="0"/>
            </a:endParaRPr>
          </a:p>
          <a:p>
            <a:pPr marL="448056" indent="-384048" algn="just">
              <a:buNone/>
              <a:defRPr/>
            </a:pPr>
            <a:r>
              <a:rPr lang="tr-TR" sz="3600" dirty="0" smtClean="0">
                <a:latin typeface="Times New Roman" pitchFamily="18" charset="0"/>
                <a:cs typeface="Times New Roman" pitchFamily="18" charset="0"/>
              </a:rPr>
              <a:t>*Diğer bir deyişle, sayı, tartı ve ölçü ile değil, ferden belirlenmesi gereken Eşyaya, </a:t>
            </a:r>
            <a:r>
              <a:rPr lang="tr-TR" sz="3600" b="1" dirty="0" smtClean="0">
                <a:latin typeface="Times New Roman" pitchFamily="18" charset="0"/>
                <a:cs typeface="Times New Roman" pitchFamily="18" charset="0"/>
              </a:rPr>
              <a:t>Misli Olmayan </a:t>
            </a:r>
            <a:r>
              <a:rPr lang="tr-TR" sz="3600" dirty="0" smtClean="0">
                <a:latin typeface="Times New Roman" pitchFamily="18" charset="0"/>
                <a:cs typeface="Times New Roman" pitchFamily="18" charset="0"/>
              </a:rPr>
              <a:t>(</a:t>
            </a:r>
            <a:r>
              <a:rPr lang="tr-TR" sz="3600" i="1" dirty="0" err="1" smtClean="0">
                <a:latin typeface="Times New Roman" pitchFamily="18" charset="0"/>
                <a:cs typeface="Times New Roman" pitchFamily="18" charset="0"/>
              </a:rPr>
              <a:t>Gayrimisli</a:t>
            </a:r>
            <a:r>
              <a:rPr lang="tr-TR" sz="3600" i="1" dirty="0" smtClean="0">
                <a:latin typeface="Times New Roman" pitchFamily="18" charset="0"/>
                <a:cs typeface="Times New Roman" pitchFamily="18" charset="0"/>
              </a:rPr>
              <a:t>) </a:t>
            </a:r>
            <a:r>
              <a:rPr lang="tr-TR" sz="3600" b="1" dirty="0" smtClean="0">
                <a:latin typeface="Times New Roman" pitchFamily="18" charset="0"/>
                <a:cs typeface="Times New Roman" pitchFamily="18" charset="0"/>
              </a:rPr>
              <a:t>Eşya </a:t>
            </a:r>
            <a:r>
              <a:rPr lang="tr-TR" sz="3600" dirty="0" smtClean="0">
                <a:latin typeface="Times New Roman" pitchFamily="18" charset="0"/>
                <a:cs typeface="Times New Roman" pitchFamily="18" charset="0"/>
              </a:rPr>
              <a:t>denir. </a:t>
            </a:r>
            <a:endParaRPr lang="tr-TR" sz="3600" dirty="0"/>
          </a:p>
        </p:txBody>
      </p:sp>
    </p:spTree>
    <p:extLst>
      <p:ext uri="{BB962C8B-B14F-4D97-AF65-F5344CB8AC3E}">
        <p14:creationId xmlns:p14="http://schemas.microsoft.com/office/powerpoint/2010/main" val="6026501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Misli Olmayan Eşyanın Örnekleri</a:t>
            </a:r>
            <a:endParaRPr lang="tr-TR" b="1" dirty="0">
              <a:latin typeface="+mn-lt"/>
            </a:endParaRPr>
          </a:p>
        </p:txBody>
      </p:sp>
      <p:sp>
        <p:nvSpPr>
          <p:cNvPr id="3" name="İçerik Yer Tutucusu 2"/>
          <p:cNvSpPr>
            <a:spLocks noGrp="1"/>
          </p:cNvSpPr>
          <p:nvPr>
            <p:ph idx="1"/>
          </p:nvPr>
        </p:nvSpPr>
        <p:spPr/>
        <p:txBody>
          <a:bodyPr>
            <a:normAutofit/>
          </a:bodyPr>
          <a:lstStyle/>
          <a:p>
            <a:pPr marL="448056" indent="-384048" algn="just">
              <a:buNone/>
              <a:defRPr/>
            </a:pPr>
            <a:r>
              <a:rPr lang="tr-TR" sz="4000" b="1" dirty="0">
                <a:latin typeface="Times New Roman" pitchFamily="18" charset="0"/>
                <a:cs typeface="Times New Roman" pitchFamily="18" charset="0"/>
              </a:rPr>
              <a:t>Misli olmayan Eşyaya şu örnekler verilebilir: </a:t>
            </a:r>
          </a:p>
          <a:p>
            <a:pPr marL="448056" indent="-384048" algn="just">
              <a:buNone/>
              <a:defRPr/>
            </a:pPr>
            <a:r>
              <a:rPr lang="tr-TR" sz="4000" dirty="0">
                <a:latin typeface="Times New Roman" pitchFamily="18" charset="0"/>
                <a:cs typeface="Times New Roman" pitchFamily="18" charset="0"/>
              </a:rPr>
              <a:t>*Taşınmazlar, ölçü üzerine dikilmiş elbise, </a:t>
            </a:r>
            <a:r>
              <a:rPr lang="tr-TR" sz="4000" dirty="0" smtClean="0">
                <a:latin typeface="Times New Roman" pitchFamily="18" charset="0"/>
                <a:cs typeface="Times New Roman" pitchFamily="18" charset="0"/>
              </a:rPr>
              <a:t>belirli marka ve model otomobil</a:t>
            </a:r>
            <a:r>
              <a:rPr lang="tr-TR" sz="4000" dirty="0">
                <a:latin typeface="Times New Roman" pitchFamily="18" charset="0"/>
                <a:cs typeface="Times New Roman" pitchFamily="18" charset="0"/>
              </a:rPr>
              <a:t>, sanat eserleri, hayvanlar misli olmayan eşyadır. </a:t>
            </a:r>
            <a:endParaRPr lang="tr-TR" sz="4000" dirty="0" smtClean="0">
              <a:latin typeface="Times New Roman" pitchFamily="18" charset="0"/>
              <a:cs typeface="Times New Roman" pitchFamily="18" charset="0"/>
            </a:endParaRPr>
          </a:p>
          <a:p>
            <a:pPr marL="448056" indent="-384048" algn="just">
              <a:buNone/>
              <a:defRPr/>
            </a:pPr>
            <a:r>
              <a:rPr lang="tr-TR" sz="4000" dirty="0" smtClean="0">
                <a:latin typeface="Times New Roman" pitchFamily="18" charset="0"/>
                <a:cs typeface="Times New Roman" pitchFamily="18" charset="0"/>
              </a:rPr>
              <a:t>*Yine, orijinal bir heykel ve tablo da misli olmayan eşyadır. </a:t>
            </a:r>
            <a:endParaRPr lang="tr-TR" sz="4000" dirty="0">
              <a:latin typeface="Times New Roman" pitchFamily="18" charset="0"/>
              <a:cs typeface="Times New Roman" pitchFamily="18" charset="0"/>
            </a:endParaRPr>
          </a:p>
          <a:p>
            <a:pPr marL="0" indent="0">
              <a:buNone/>
            </a:pPr>
            <a:endParaRPr lang="tr-TR" sz="4000" dirty="0"/>
          </a:p>
          <a:p>
            <a:endParaRPr lang="tr-TR" sz="4000" dirty="0"/>
          </a:p>
        </p:txBody>
      </p:sp>
    </p:spTree>
    <p:extLst>
      <p:ext uri="{BB962C8B-B14F-4D97-AF65-F5344CB8AC3E}">
        <p14:creationId xmlns:p14="http://schemas.microsoft.com/office/powerpoint/2010/main" val="3571876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Misli Eşya – Misli Olmayan Eşya Ayrımı ile Cins Borcu – Parça Borcu Ayrımının İlişkisi </a:t>
            </a:r>
            <a:endParaRPr lang="tr-TR" b="1" dirty="0"/>
          </a:p>
        </p:txBody>
      </p:sp>
      <p:sp>
        <p:nvSpPr>
          <p:cNvPr id="3" name="İçerik Yer Tutucusu 2"/>
          <p:cNvSpPr>
            <a:spLocks noGrp="1"/>
          </p:cNvSpPr>
          <p:nvPr>
            <p:ph idx="1"/>
          </p:nvPr>
        </p:nvSpPr>
        <p:spPr/>
        <p:txBody>
          <a:bodyPr>
            <a:normAutofit/>
          </a:bodyPr>
          <a:lstStyle/>
          <a:p>
            <a:pPr marL="448056" indent="-384048" algn="just">
              <a:buNone/>
              <a:defRPr/>
            </a:pPr>
            <a:r>
              <a:rPr lang="tr-TR" sz="3200" dirty="0" smtClean="0">
                <a:latin typeface="Times New Roman" pitchFamily="18" charset="0"/>
                <a:cs typeface="Times New Roman" pitchFamily="18" charset="0"/>
              </a:rPr>
              <a:t>*</a:t>
            </a:r>
            <a:r>
              <a:rPr lang="tr-TR" sz="3200" b="1" dirty="0" smtClean="0">
                <a:latin typeface="Times New Roman" pitchFamily="18" charset="0"/>
                <a:cs typeface="Times New Roman" pitchFamily="18" charset="0"/>
              </a:rPr>
              <a:t>Misli </a:t>
            </a:r>
            <a:r>
              <a:rPr lang="tr-TR" sz="3200" b="1" dirty="0">
                <a:latin typeface="Times New Roman" pitchFamily="18" charset="0"/>
                <a:cs typeface="Times New Roman" pitchFamily="18" charset="0"/>
              </a:rPr>
              <a:t>E</a:t>
            </a:r>
            <a:r>
              <a:rPr lang="tr-TR" sz="3200" b="1" dirty="0" smtClean="0">
                <a:latin typeface="Times New Roman" pitchFamily="18" charset="0"/>
                <a:cs typeface="Times New Roman" pitchFamily="18" charset="0"/>
              </a:rPr>
              <a:t>şya- </a:t>
            </a:r>
            <a:r>
              <a:rPr lang="tr-TR" sz="3200" b="1" dirty="0">
                <a:latin typeface="Times New Roman" pitchFamily="18" charset="0"/>
                <a:cs typeface="Times New Roman" pitchFamily="18" charset="0"/>
              </a:rPr>
              <a:t>M</a:t>
            </a:r>
            <a:r>
              <a:rPr lang="tr-TR" sz="3200" b="1" dirty="0" smtClean="0">
                <a:latin typeface="Times New Roman" pitchFamily="18" charset="0"/>
                <a:cs typeface="Times New Roman" pitchFamily="18" charset="0"/>
              </a:rPr>
              <a:t>isli </a:t>
            </a:r>
            <a:r>
              <a:rPr lang="tr-TR" sz="3200" b="1" dirty="0">
                <a:latin typeface="Times New Roman" pitchFamily="18" charset="0"/>
                <a:cs typeface="Times New Roman" pitchFamily="18" charset="0"/>
              </a:rPr>
              <a:t>O</a:t>
            </a:r>
            <a:r>
              <a:rPr lang="tr-TR" sz="3200" b="1" dirty="0" smtClean="0">
                <a:latin typeface="Times New Roman" pitchFamily="18" charset="0"/>
                <a:cs typeface="Times New Roman" pitchFamily="18" charset="0"/>
              </a:rPr>
              <a:t>lmayan </a:t>
            </a:r>
            <a:r>
              <a:rPr lang="tr-TR" sz="3200" b="1" dirty="0">
                <a:latin typeface="Times New Roman" pitchFamily="18" charset="0"/>
                <a:cs typeface="Times New Roman" pitchFamily="18" charset="0"/>
              </a:rPr>
              <a:t>E</a:t>
            </a:r>
            <a:r>
              <a:rPr lang="tr-TR" sz="3200" b="1" dirty="0" smtClean="0">
                <a:latin typeface="Times New Roman" pitchFamily="18" charset="0"/>
                <a:cs typeface="Times New Roman" pitchFamily="18" charset="0"/>
              </a:rPr>
              <a:t>şya ayırımını, </a:t>
            </a:r>
            <a:r>
              <a:rPr lang="tr-TR" sz="3200" b="1" dirty="0">
                <a:latin typeface="Times New Roman" pitchFamily="18" charset="0"/>
                <a:cs typeface="Times New Roman" pitchFamily="18" charset="0"/>
              </a:rPr>
              <a:t>C</a:t>
            </a:r>
            <a:r>
              <a:rPr lang="tr-TR" sz="3200" b="1" dirty="0" smtClean="0">
                <a:latin typeface="Times New Roman" pitchFamily="18" charset="0"/>
                <a:cs typeface="Times New Roman" pitchFamily="18" charset="0"/>
              </a:rPr>
              <a:t>ins </a:t>
            </a:r>
            <a:r>
              <a:rPr lang="tr-TR" sz="3200" b="1" dirty="0">
                <a:latin typeface="Times New Roman" pitchFamily="18" charset="0"/>
                <a:cs typeface="Times New Roman" pitchFamily="18" charset="0"/>
              </a:rPr>
              <a:t>B</a:t>
            </a:r>
            <a:r>
              <a:rPr lang="tr-TR" sz="3200" b="1" dirty="0" smtClean="0">
                <a:latin typeface="Times New Roman" pitchFamily="18" charset="0"/>
                <a:cs typeface="Times New Roman" pitchFamily="18" charset="0"/>
              </a:rPr>
              <a:t>orcu- </a:t>
            </a:r>
            <a:r>
              <a:rPr lang="tr-TR" sz="3200" b="1" dirty="0">
                <a:latin typeface="Times New Roman" pitchFamily="18" charset="0"/>
                <a:cs typeface="Times New Roman" pitchFamily="18" charset="0"/>
              </a:rPr>
              <a:t>P</a:t>
            </a:r>
            <a:r>
              <a:rPr lang="tr-TR" sz="3200" b="1" dirty="0" smtClean="0">
                <a:latin typeface="Times New Roman" pitchFamily="18" charset="0"/>
                <a:cs typeface="Times New Roman" pitchFamily="18" charset="0"/>
              </a:rPr>
              <a:t>arça </a:t>
            </a:r>
            <a:r>
              <a:rPr lang="tr-TR" sz="3200" b="1" dirty="0">
                <a:latin typeface="Times New Roman" pitchFamily="18" charset="0"/>
                <a:cs typeface="Times New Roman" pitchFamily="18" charset="0"/>
              </a:rPr>
              <a:t>B</a:t>
            </a:r>
            <a:r>
              <a:rPr lang="tr-TR" sz="3200" b="1" dirty="0" smtClean="0">
                <a:latin typeface="Times New Roman" pitchFamily="18" charset="0"/>
                <a:cs typeface="Times New Roman" pitchFamily="18" charset="0"/>
              </a:rPr>
              <a:t>orcu </a:t>
            </a:r>
            <a:r>
              <a:rPr lang="tr-TR" sz="3200" b="1" dirty="0">
                <a:latin typeface="Times New Roman" pitchFamily="18" charset="0"/>
                <a:cs typeface="Times New Roman" pitchFamily="18" charset="0"/>
              </a:rPr>
              <a:t>ayırımı ile karıştırmamak gerekir. </a:t>
            </a:r>
          </a:p>
          <a:p>
            <a:pPr marL="448056" indent="-384048" algn="just">
              <a:buNone/>
              <a:defRPr/>
            </a:pPr>
            <a:r>
              <a:rPr lang="tr-TR" sz="3200" dirty="0">
                <a:latin typeface="Times New Roman" pitchFamily="18" charset="0"/>
                <a:cs typeface="Times New Roman" pitchFamily="18" charset="0"/>
              </a:rPr>
              <a:t>*Genel olarak </a:t>
            </a:r>
            <a:r>
              <a:rPr lang="tr-TR" sz="3200" b="1" dirty="0" smtClean="0">
                <a:latin typeface="Times New Roman" pitchFamily="18" charset="0"/>
                <a:cs typeface="Times New Roman" pitchFamily="18" charset="0"/>
              </a:rPr>
              <a:t>Misli Eşya, </a:t>
            </a:r>
            <a:r>
              <a:rPr lang="tr-TR" sz="3200" b="1" i="1" dirty="0">
                <a:latin typeface="Times New Roman" pitchFamily="18" charset="0"/>
                <a:cs typeface="Times New Roman" pitchFamily="18" charset="0"/>
              </a:rPr>
              <a:t>C</a:t>
            </a:r>
            <a:r>
              <a:rPr lang="tr-TR" sz="3200" b="1" i="1" dirty="0" smtClean="0">
                <a:latin typeface="Times New Roman" pitchFamily="18" charset="0"/>
                <a:cs typeface="Times New Roman" pitchFamily="18" charset="0"/>
              </a:rPr>
              <a:t>ins </a:t>
            </a:r>
            <a:r>
              <a:rPr lang="tr-TR" sz="3200" b="1" i="1" dirty="0">
                <a:latin typeface="Times New Roman" pitchFamily="18" charset="0"/>
                <a:cs typeface="Times New Roman" pitchFamily="18" charset="0"/>
              </a:rPr>
              <a:t>B</a:t>
            </a:r>
            <a:r>
              <a:rPr lang="tr-TR" sz="3200" b="1" i="1" dirty="0" smtClean="0">
                <a:latin typeface="Times New Roman" pitchFamily="18" charset="0"/>
                <a:cs typeface="Times New Roman" pitchFamily="18" charset="0"/>
              </a:rPr>
              <a:t>orcunun</a:t>
            </a:r>
            <a:r>
              <a:rPr lang="tr-TR" sz="3200" dirty="0">
                <a:latin typeface="Times New Roman" pitchFamily="18" charset="0"/>
                <a:cs typeface="Times New Roman" pitchFamily="18" charset="0"/>
              </a:rPr>
              <a:t>, </a:t>
            </a:r>
            <a:r>
              <a:rPr lang="tr-TR" sz="3200" b="1" dirty="0" smtClean="0">
                <a:latin typeface="Times New Roman" pitchFamily="18" charset="0"/>
                <a:cs typeface="Times New Roman" pitchFamily="18" charset="0"/>
              </a:rPr>
              <a:t>Misli </a:t>
            </a:r>
            <a:r>
              <a:rPr lang="tr-TR" sz="3200" b="1" dirty="0">
                <a:latin typeface="Times New Roman" pitchFamily="18" charset="0"/>
                <a:cs typeface="Times New Roman" pitchFamily="18" charset="0"/>
              </a:rPr>
              <a:t>O</a:t>
            </a:r>
            <a:r>
              <a:rPr lang="tr-TR" sz="3200" b="1" dirty="0" smtClean="0">
                <a:latin typeface="Times New Roman" pitchFamily="18" charset="0"/>
                <a:cs typeface="Times New Roman" pitchFamily="18" charset="0"/>
              </a:rPr>
              <a:t>lmayan Eşya </a:t>
            </a:r>
            <a:r>
              <a:rPr lang="tr-TR" sz="3200" dirty="0" smtClean="0">
                <a:latin typeface="Times New Roman" pitchFamily="18" charset="0"/>
                <a:cs typeface="Times New Roman" pitchFamily="18" charset="0"/>
              </a:rPr>
              <a:t>ise,</a:t>
            </a:r>
            <a:r>
              <a:rPr lang="tr-TR" sz="3200" b="1" dirty="0" smtClean="0">
                <a:latin typeface="Times New Roman" pitchFamily="18" charset="0"/>
                <a:cs typeface="Times New Roman" pitchFamily="18" charset="0"/>
              </a:rPr>
              <a:t> </a:t>
            </a:r>
            <a:r>
              <a:rPr lang="tr-TR" sz="3200" b="1" i="1" dirty="0" smtClean="0">
                <a:latin typeface="Times New Roman" pitchFamily="18" charset="0"/>
                <a:cs typeface="Times New Roman" pitchFamily="18" charset="0"/>
              </a:rPr>
              <a:t>Parça Borcunun</a:t>
            </a:r>
            <a:r>
              <a:rPr lang="tr-TR" sz="3200" dirty="0" smtClean="0">
                <a:latin typeface="Times New Roman" pitchFamily="18" charset="0"/>
                <a:cs typeface="Times New Roman" pitchFamily="18" charset="0"/>
              </a:rPr>
              <a:t> </a:t>
            </a:r>
            <a:r>
              <a:rPr lang="tr-TR" sz="3200" b="1" i="1" dirty="0" smtClean="0">
                <a:latin typeface="Times New Roman" pitchFamily="18" charset="0"/>
                <a:cs typeface="Times New Roman" pitchFamily="18" charset="0"/>
              </a:rPr>
              <a:t>Konusunu </a:t>
            </a:r>
            <a:r>
              <a:rPr lang="tr-TR" sz="3200" dirty="0">
                <a:latin typeface="Times New Roman" pitchFamily="18" charset="0"/>
                <a:cs typeface="Times New Roman" pitchFamily="18" charset="0"/>
              </a:rPr>
              <a:t>oluşturur. </a:t>
            </a:r>
            <a:endParaRPr lang="tr-TR" sz="3200" dirty="0" smtClean="0">
              <a:latin typeface="Times New Roman" pitchFamily="18" charset="0"/>
              <a:cs typeface="Times New Roman" pitchFamily="18" charset="0"/>
            </a:endParaRPr>
          </a:p>
          <a:p>
            <a:pPr marL="448056" indent="-384048" algn="just">
              <a:buNone/>
              <a:defRPr/>
            </a:pPr>
            <a:r>
              <a:rPr lang="tr-TR" sz="3200" dirty="0" smtClean="0">
                <a:latin typeface="Times New Roman" pitchFamily="18" charset="0"/>
                <a:cs typeface="Times New Roman" pitchFamily="18" charset="0"/>
              </a:rPr>
              <a:t>*</a:t>
            </a:r>
            <a:r>
              <a:rPr lang="tr-TR" sz="3200" b="1" dirty="0" smtClean="0">
                <a:latin typeface="Times New Roman" pitchFamily="18" charset="0"/>
                <a:cs typeface="Times New Roman" pitchFamily="18" charset="0"/>
              </a:rPr>
              <a:t>Misli ve Misli Olmayan </a:t>
            </a:r>
            <a:r>
              <a:rPr lang="tr-TR" sz="3200" dirty="0" smtClean="0">
                <a:latin typeface="Times New Roman" pitchFamily="18" charset="0"/>
                <a:cs typeface="Times New Roman" pitchFamily="18" charset="0"/>
              </a:rPr>
              <a:t>(</a:t>
            </a:r>
            <a:r>
              <a:rPr lang="tr-TR" sz="3200" dirty="0" err="1" smtClean="0">
                <a:latin typeface="Times New Roman" pitchFamily="18" charset="0"/>
                <a:cs typeface="Times New Roman" pitchFamily="18" charset="0"/>
              </a:rPr>
              <a:t>Gayrimisli</a:t>
            </a:r>
            <a:r>
              <a:rPr lang="tr-TR" sz="3200" dirty="0" smtClean="0">
                <a:latin typeface="Times New Roman" pitchFamily="18" charset="0"/>
                <a:cs typeface="Times New Roman" pitchFamily="18" charset="0"/>
              </a:rPr>
              <a:t>) </a:t>
            </a:r>
            <a:r>
              <a:rPr lang="tr-TR" sz="3200" b="1" dirty="0" smtClean="0">
                <a:latin typeface="Times New Roman" pitchFamily="18" charset="0"/>
                <a:cs typeface="Times New Roman" pitchFamily="18" charset="0"/>
              </a:rPr>
              <a:t>Eşya</a:t>
            </a:r>
            <a:r>
              <a:rPr lang="tr-TR" sz="3200" dirty="0" smtClean="0">
                <a:latin typeface="Times New Roman" pitchFamily="18" charset="0"/>
                <a:cs typeface="Times New Roman" pitchFamily="18" charset="0"/>
              </a:rPr>
              <a:t> ayrımı, belirli bir borç ilişkisi düşünülmeden, Eşyanın Niteliği göz önüne alınarak yapılan objektif bir ayrımdır. </a:t>
            </a:r>
            <a:endParaRPr lang="tr-TR" sz="3200" dirty="0">
              <a:latin typeface="Times New Roman" pitchFamily="18" charset="0"/>
              <a:cs typeface="Times New Roman" pitchFamily="18" charset="0"/>
            </a:endParaRPr>
          </a:p>
          <a:p>
            <a:pPr marL="0" indent="0">
              <a:buNone/>
            </a:pPr>
            <a:endParaRPr lang="tr-TR" dirty="0"/>
          </a:p>
        </p:txBody>
      </p:sp>
    </p:spTree>
    <p:extLst>
      <p:ext uri="{BB962C8B-B14F-4D97-AF65-F5344CB8AC3E}">
        <p14:creationId xmlns:p14="http://schemas.microsoft.com/office/powerpoint/2010/main" val="28881668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448056" indent="-384048" algn="just">
              <a:buNone/>
              <a:defRPr/>
            </a:pPr>
            <a:r>
              <a:rPr lang="tr-TR" sz="3600" dirty="0">
                <a:latin typeface="Times New Roman" pitchFamily="18" charset="0"/>
                <a:cs typeface="Times New Roman" pitchFamily="18" charset="0"/>
              </a:rPr>
              <a:t>Bununla birlikte, her zaman durumun böyle olması gerekli değildir.  Çünkü, </a:t>
            </a:r>
            <a:r>
              <a:rPr lang="tr-TR" sz="3600" b="1" dirty="0">
                <a:latin typeface="Times New Roman" pitchFamily="18" charset="0"/>
                <a:cs typeface="Times New Roman" pitchFamily="18" charset="0"/>
              </a:rPr>
              <a:t>Misli</a:t>
            </a:r>
            <a:r>
              <a:rPr lang="tr-TR" sz="3600" dirty="0">
                <a:latin typeface="Times New Roman" pitchFamily="18" charset="0"/>
                <a:cs typeface="Times New Roman" pitchFamily="18" charset="0"/>
              </a:rPr>
              <a:t> </a:t>
            </a:r>
            <a:r>
              <a:rPr lang="tr-TR" sz="3600" b="1" dirty="0">
                <a:latin typeface="Times New Roman" pitchFamily="18" charset="0"/>
                <a:cs typeface="Times New Roman" pitchFamily="18" charset="0"/>
              </a:rPr>
              <a:t>Eşya- Misli Olmayan Eşya ayırımı</a:t>
            </a:r>
            <a:r>
              <a:rPr lang="tr-TR" sz="3600" dirty="0">
                <a:latin typeface="Times New Roman" pitchFamily="18" charset="0"/>
                <a:cs typeface="Times New Roman" pitchFamily="18" charset="0"/>
              </a:rPr>
              <a:t>, </a:t>
            </a:r>
            <a:r>
              <a:rPr lang="tr-TR" sz="3600" b="1" i="1" dirty="0">
                <a:latin typeface="Times New Roman" pitchFamily="18" charset="0"/>
                <a:cs typeface="Times New Roman" pitchFamily="18" charset="0"/>
              </a:rPr>
              <a:t>Eşyanın niteliği gereği</a:t>
            </a:r>
            <a:r>
              <a:rPr lang="tr-TR" sz="3600" dirty="0">
                <a:latin typeface="Times New Roman" pitchFamily="18" charset="0"/>
                <a:cs typeface="Times New Roman" pitchFamily="18" charset="0"/>
              </a:rPr>
              <a:t>, </a:t>
            </a:r>
            <a:r>
              <a:rPr lang="tr-TR" sz="3600" b="1" dirty="0">
                <a:latin typeface="Times New Roman" pitchFamily="18" charset="0"/>
                <a:cs typeface="Times New Roman" pitchFamily="18" charset="0"/>
              </a:rPr>
              <a:t>Objektif </a:t>
            </a:r>
            <a:r>
              <a:rPr lang="tr-TR" sz="3600" dirty="0">
                <a:latin typeface="Times New Roman" pitchFamily="18" charset="0"/>
                <a:cs typeface="Times New Roman" pitchFamily="18" charset="0"/>
              </a:rPr>
              <a:t>olarak yapılan </a:t>
            </a:r>
            <a:r>
              <a:rPr lang="tr-TR" sz="3600" b="1" dirty="0">
                <a:latin typeface="Times New Roman" pitchFamily="18" charset="0"/>
                <a:cs typeface="Times New Roman" pitchFamily="18" charset="0"/>
              </a:rPr>
              <a:t>bir Ayırımdır. </a:t>
            </a:r>
          </a:p>
          <a:p>
            <a:pPr marL="448056" indent="-384048" algn="just">
              <a:buNone/>
              <a:defRPr/>
            </a:pPr>
            <a:r>
              <a:rPr lang="tr-TR" sz="3600" dirty="0">
                <a:latin typeface="Times New Roman" pitchFamily="18" charset="0"/>
                <a:cs typeface="Times New Roman" pitchFamily="18" charset="0"/>
              </a:rPr>
              <a:t>*</a:t>
            </a:r>
            <a:r>
              <a:rPr lang="tr-TR" sz="3600" b="1" dirty="0">
                <a:latin typeface="Times New Roman" pitchFamily="18" charset="0"/>
                <a:cs typeface="Times New Roman" pitchFamily="18" charset="0"/>
              </a:rPr>
              <a:t>Cins Borcu- Parça Borcu Ayırımı</a:t>
            </a:r>
            <a:r>
              <a:rPr lang="tr-TR" sz="3600" dirty="0">
                <a:latin typeface="Times New Roman" pitchFamily="18" charset="0"/>
                <a:cs typeface="Times New Roman" pitchFamily="18" charset="0"/>
              </a:rPr>
              <a:t> ise, </a:t>
            </a:r>
            <a:r>
              <a:rPr lang="tr-TR" sz="3600" b="1" dirty="0">
                <a:latin typeface="Times New Roman" pitchFamily="18" charset="0"/>
                <a:cs typeface="Times New Roman" pitchFamily="18" charset="0"/>
              </a:rPr>
              <a:t>bir Borç İlişkisinde kararlaştırılan Edim bakımından</a:t>
            </a:r>
            <a:r>
              <a:rPr lang="tr-TR" sz="3600" dirty="0">
                <a:latin typeface="Times New Roman" pitchFamily="18" charset="0"/>
                <a:cs typeface="Times New Roman" pitchFamily="18" charset="0"/>
              </a:rPr>
              <a:t> yapılan, dolayısıyla </a:t>
            </a:r>
            <a:r>
              <a:rPr lang="tr-TR" sz="3600" b="1" i="1" dirty="0">
                <a:latin typeface="Times New Roman" pitchFamily="18" charset="0"/>
                <a:cs typeface="Times New Roman" pitchFamily="18" charset="0"/>
              </a:rPr>
              <a:t>Tarafların İradesine dayanan </a:t>
            </a:r>
            <a:r>
              <a:rPr lang="tr-TR" sz="3600" b="1" dirty="0">
                <a:latin typeface="Times New Roman" pitchFamily="18" charset="0"/>
                <a:cs typeface="Times New Roman" pitchFamily="18" charset="0"/>
              </a:rPr>
              <a:t>Sübjektif bir Ayırımdır. </a:t>
            </a:r>
          </a:p>
          <a:p>
            <a:pPr marL="448056" indent="-384048" algn="just">
              <a:buNone/>
              <a:defRPr/>
            </a:pPr>
            <a:endParaRPr lang="tr-TR" sz="3600" dirty="0">
              <a:latin typeface="Times New Roman" pitchFamily="18" charset="0"/>
              <a:cs typeface="Times New Roman" pitchFamily="18" charset="0"/>
            </a:endParaRPr>
          </a:p>
          <a:p>
            <a:pPr marL="0" indent="0">
              <a:buNone/>
            </a:pPr>
            <a:endParaRPr lang="tr-TR" sz="3600" dirty="0"/>
          </a:p>
        </p:txBody>
      </p:sp>
    </p:spTree>
    <p:extLst>
      <p:ext uri="{BB962C8B-B14F-4D97-AF65-F5344CB8AC3E}">
        <p14:creationId xmlns:p14="http://schemas.microsoft.com/office/powerpoint/2010/main" val="13658612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448056" indent="-384048" algn="just">
              <a:buNone/>
              <a:defRPr/>
            </a:pPr>
            <a:r>
              <a:rPr lang="tr-TR" sz="3200" dirty="0" smtClean="0">
                <a:latin typeface="Times New Roman" pitchFamily="18" charset="0"/>
                <a:cs typeface="Times New Roman" pitchFamily="18" charset="0"/>
              </a:rPr>
              <a:t>*Bu </a:t>
            </a:r>
            <a:r>
              <a:rPr lang="tr-TR" sz="3200" dirty="0">
                <a:latin typeface="Times New Roman" pitchFamily="18" charset="0"/>
                <a:cs typeface="Times New Roman" pitchFamily="18" charset="0"/>
              </a:rPr>
              <a:t>bağlamda, bazen </a:t>
            </a:r>
            <a:r>
              <a:rPr lang="tr-TR" sz="3200" b="1" dirty="0">
                <a:latin typeface="Times New Roman" pitchFamily="18" charset="0"/>
                <a:cs typeface="Times New Roman" pitchFamily="18" charset="0"/>
              </a:rPr>
              <a:t>Misli Eşya, </a:t>
            </a:r>
            <a:r>
              <a:rPr lang="tr-TR" sz="3200" b="1" i="1" dirty="0">
                <a:latin typeface="Times New Roman" pitchFamily="18" charset="0"/>
                <a:cs typeface="Times New Roman" pitchFamily="18" charset="0"/>
              </a:rPr>
              <a:t>Parça Borcunun</a:t>
            </a:r>
            <a:r>
              <a:rPr lang="tr-TR" sz="3200" dirty="0">
                <a:latin typeface="Times New Roman" pitchFamily="18" charset="0"/>
                <a:cs typeface="Times New Roman" pitchFamily="18" charset="0"/>
              </a:rPr>
              <a:t>, </a:t>
            </a:r>
            <a:r>
              <a:rPr lang="tr-TR" sz="3200" b="1" dirty="0">
                <a:latin typeface="Times New Roman" pitchFamily="18" charset="0"/>
                <a:cs typeface="Times New Roman" pitchFamily="18" charset="0"/>
              </a:rPr>
              <a:t>Misli Olmayan Eşya </a:t>
            </a:r>
            <a:r>
              <a:rPr lang="tr-TR" sz="3200" dirty="0">
                <a:latin typeface="Times New Roman" pitchFamily="18" charset="0"/>
                <a:cs typeface="Times New Roman" pitchFamily="18" charset="0"/>
              </a:rPr>
              <a:t>da, </a:t>
            </a:r>
            <a:r>
              <a:rPr lang="tr-TR" sz="3200" b="1" i="1" dirty="0">
                <a:latin typeface="Times New Roman" pitchFamily="18" charset="0"/>
                <a:cs typeface="Times New Roman" pitchFamily="18" charset="0"/>
              </a:rPr>
              <a:t>Cins Borcunun Konusunu </a:t>
            </a:r>
            <a:r>
              <a:rPr lang="tr-TR" sz="3200" dirty="0">
                <a:latin typeface="Times New Roman" pitchFamily="18" charset="0"/>
                <a:cs typeface="Times New Roman" pitchFamily="18" charset="0"/>
              </a:rPr>
              <a:t>oluşturabilir. </a:t>
            </a:r>
          </a:p>
          <a:p>
            <a:pPr marL="448056" indent="-384048" algn="just">
              <a:buNone/>
              <a:defRPr/>
            </a:pPr>
            <a:r>
              <a:rPr lang="tr-TR" sz="3200" dirty="0">
                <a:latin typeface="Times New Roman" pitchFamily="18" charset="0"/>
                <a:cs typeface="Times New Roman" pitchFamily="18" charset="0"/>
              </a:rPr>
              <a:t>*</a:t>
            </a:r>
            <a:r>
              <a:rPr lang="tr-TR" sz="3200" b="1" dirty="0">
                <a:latin typeface="Times New Roman" panose="02020603050405020304" pitchFamily="18" charset="0"/>
                <a:cs typeface="Times New Roman" panose="02020603050405020304" pitchFamily="18" charset="0"/>
              </a:rPr>
              <a:t>Örneğin, </a:t>
            </a:r>
            <a:r>
              <a:rPr lang="tr-TR" sz="3200" dirty="0">
                <a:latin typeface="Times New Roman" panose="02020603050405020304" pitchFamily="18" charset="0"/>
                <a:cs typeface="Times New Roman" panose="02020603050405020304" pitchFamily="18" charset="0"/>
              </a:rPr>
              <a:t>belli bir Ressamın, Satıcı tarafından hiçbir belirleme yapılmadan herhangi bir Tablosunun satılması durumunda, bir </a:t>
            </a:r>
            <a:r>
              <a:rPr lang="tr-TR" sz="3200" b="1" dirty="0">
                <a:latin typeface="Times New Roman" panose="02020603050405020304" pitchFamily="18" charset="0"/>
                <a:cs typeface="Times New Roman" panose="02020603050405020304" pitchFamily="18" charset="0"/>
              </a:rPr>
              <a:t>Cins</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Borcu</a:t>
            </a:r>
            <a:r>
              <a:rPr lang="tr-TR" sz="3200" dirty="0">
                <a:latin typeface="Times New Roman" pitchFamily="18" charset="0"/>
                <a:cs typeface="Times New Roman" pitchFamily="18" charset="0"/>
              </a:rPr>
              <a:t> söz konusu olur. </a:t>
            </a:r>
            <a:endParaRPr lang="tr-TR" sz="3200" dirty="0" smtClean="0">
              <a:latin typeface="Times New Roman" pitchFamily="18" charset="0"/>
              <a:cs typeface="Times New Roman" pitchFamily="18" charset="0"/>
            </a:endParaRPr>
          </a:p>
          <a:p>
            <a:pPr marL="448056" indent="-384048" algn="just">
              <a:buNone/>
              <a:defRPr/>
            </a:pPr>
            <a:r>
              <a:rPr lang="tr-TR" sz="3200" dirty="0" smtClean="0">
                <a:latin typeface="Times New Roman" pitchFamily="18" charset="0"/>
                <a:cs typeface="Times New Roman" pitchFamily="18" charset="0"/>
              </a:rPr>
              <a:t>*</a:t>
            </a:r>
            <a:r>
              <a:rPr lang="tr-TR" sz="3200" dirty="0">
                <a:latin typeface="Times New Roman" panose="02020603050405020304" pitchFamily="18" charset="0"/>
                <a:cs typeface="Times New Roman" panose="02020603050405020304" pitchFamily="18" charset="0"/>
              </a:rPr>
              <a:t>Buna karşılık, belli bir Şişe Şarabın satılmasında, bir </a:t>
            </a:r>
            <a:r>
              <a:rPr lang="tr-TR" sz="3200" b="1" dirty="0">
                <a:latin typeface="Times New Roman" panose="02020603050405020304" pitchFamily="18" charset="0"/>
                <a:cs typeface="Times New Roman" panose="02020603050405020304" pitchFamily="18" charset="0"/>
              </a:rPr>
              <a:t>Parça Borcu </a:t>
            </a:r>
            <a:r>
              <a:rPr lang="tr-TR" sz="3200" dirty="0">
                <a:latin typeface="Times New Roman" pitchFamily="18" charset="0"/>
                <a:cs typeface="Times New Roman" pitchFamily="18" charset="0"/>
              </a:rPr>
              <a:t>vardır. </a:t>
            </a:r>
          </a:p>
          <a:p>
            <a:pPr marL="448056" indent="-384048" algn="just">
              <a:buNone/>
              <a:defRPr/>
            </a:pPr>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1477875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400" b="1" dirty="0" smtClean="0">
                <a:latin typeface="+mn-lt"/>
              </a:rPr>
              <a:t>Eşya Çeşitleri</a:t>
            </a:r>
            <a:br>
              <a:rPr lang="tr-TR" sz="4400" b="1" dirty="0" smtClean="0">
                <a:latin typeface="+mn-lt"/>
              </a:rPr>
            </a:br>
            <a:r>
              <a:rPr lang="tr-TR" sz="2700" b="1" i="1" dirty="0" err="1" smtClean="0">
                <a:solidFill>
                  <a:schemeClr val="accent1">
                    <a:tint val="83000"/>
                    <a:satMod val="150000"/>
                  </a:schemeClr>
                </a:solidFill>
                <a:latin typeface="Times New Roman" panose="02020603050405020304" pitchFamily="18" charset="0"/>
                <a:cs typeface="Times New Roman" pitchFamily="18" charset="0"/>
              </a:rPr>
              <a:t>Oğuzman</a:t>
            </a:r>
            <a:r>
              <a:rPr lang="tr-TR" sz="2700" b="1" i="1" dirty="0" smtClean="0">
                <a:solidFill>
                  <a:schemeClr val="accent1">
                    <a:tint val="83000"/>
                    <a:satMod val="150000"/>
                  </a:schemeClr>
                </a:solidFill>
                <a:latin typeface="Times New Roman" pitchFamily="18" charset="0"/>
                <a:cs typeface="Times New Roman" pitchFamily="18" charset="0"/>
              </a:rPr>
              <a:t> / </a:t>
            </a:r>
            <a:r>
              <a:rPr lang="tr-TR" sz="2700" b="1" i="1" dirty="0" err="1" smtClean="0">
                <a:solidFill>
                  <a:schemeClr val="accent1">
                    <a:tint val="83000"/>
                    <a:satMod val="150000"/>
                  </a:schemeClr>
                </a:solidFill>
                <a:latin typeface="Times New Roman" pitchFamily="18" charset="0"/>
                <a:cs typeface="Times New Roman" pitchFamily="18" charset="0"/>
              </a:rPr>
              <a:t>Seliçi</a:t>
            </a:r>
            <a:r>
              <a:rPr lang="tr-TR" sz="2700" b="1" i="1" dirty="0" smtClean="0">
                <a:solidFill>
                  <a:schemeClr val="accent1">
                    <a:tint val="83000"/>
                    <a:satMod val="150000"/>
                  </a:schemeClr>
                </a:solidFill>
                <a:latin typeface="Times New Roman" pitchFamily="18" charset="0"/>
                <a:cs typeface="Times New Roman" pitchFamily="18" charset="0"/>
              </a:rPr>
              <a:t> / Oktay – Özdemir, Eşya H., 20. Bası, s. 10 vd.; Sirmen, Eşya H., 6. Bası, s. 11 vd</a:t>
            </a:r>
            <a:r>
              <a:rPr lang="tr-TR" sz="2700" b="1" i="1" dirty="0" smtClean="0">
                <a:solidFill>
                  <a:schemeClr val="accent1">
                    <a:tint val="83000"/>
                    <a:satMod val="150000"/>
                  </a:schemeClr>
                </a:solidFill>
                <a:latin typeface="Times New Roman" pitchFamily="18" charset="0"/>
                <a:cs typeface="Times New Roman" pitchFamily="18" charset="0"/>
              </a:rPr>
              <a:t>.; Ertaş, Eşya H., 14. B., s. 8 vd.; Ünal / </a:t>
            </a:r>
            <a:r>
              <a:rPr lang="tr-TR" sz="2700" b="1" i="1" dirty="0" err="1" smtClean="0">
                <a:solidFill>
                  <a:schemeClr val="accent1">
                    <a:tint val="83000"/>
                    <a:satMod val="150000"/>
                  </a:schemeClr>
                </a:solidFill>
                <a:latin typeface="Times New Roman" pitchFamily="18" charset="0"/>
                <a:cs typeface="Times New Roman" pitchFamily="18" charset="0"/>
              </a:rPr>
              <a:t>Başpınar</a:t>
            </a:r>
            <a:r>
              <a:rPr lang="tr-TR" sz="2700" b="1" i="1" dirty="0" smtClean="0">
                <a:solidFill>
                  <a:schemeClr val="accent1">
                    <a:tint val="83000"/>
                    <a:satMod val="150000"/>
                  </a:schemeClr>
                </a:solidFill>
                <a:latin typeface="Times New Roman" pitchFamily="18" charset="0"/>
                <a:cs typeface="Times New Roman" pitchFamily="18" charset="0"/>
              </a:rPr>
              <a:t> , Şekli Eşya H., 9. B., s. </a:t>
            </a:r>
            <a:r>
              <a:rPr lang="tr-TR" sz="2700" i="1" dirty="0" smtClean="0">
                <a:latin typeface="Times New Roman" panose="02020603050405020304" pitchFamily="18" charset="0"/>
                <a:cs typeface="Times New Roman" panose="02020603050405020304" pitchFamily="18" charset="0"/>
              </a:rPr>
              <a:t/>
            </a:r>
            <a:br>
              <a:rPr lang="tr-TR" sz="2700" i="1" dirty="0" smtClean="0">
                <a:latin typeface="Times New Roman" panose="02020603050405020304" pitchFamily="18" charset="0"/>
                <a:cs typeface="Times New Roman" panose="02020603050405020304" pitchFamily="18" charset="0"/>
              </a:rPr>
            </a:br>
            <a:r>
              <a:rPr lang="tr-TR" sz="3600" i="1" dirty="0" smtClean="0">
                <a:latin typeface="Times New Roman" panose="02020603050405020304" pitchFamily="18" charset="0"/>
                <a:cs typeface="Times New Roman" panose="02020603050405020304" pitchFamily="18" charset="0"/>
              </a:rPr>
              <a:t> </a:t>
            </a:r>
            <a:endParaRPr lang="tr-TR" sz="3600" i="1"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pPr algn="l"/>
            <a:r>
              <a:rPr lang="tr-TR" dirty="0" smtClean="0"/>
              <a:t>*</a:t>
            </a:r>
            <a:r>
              <a:rPr lang="tr-TR" dirty="0" smtClean="0">
                <a:latin typeface="Times New Roman" panose="02020603050405020304" pitchFamily="18" charset="0"/>
                <a:cs typeface="Times New Roman" panose="02020603050405020304" pitchFamily="18" charset="0"/>
              </a:rPr>
              <a:t>Eşya çeşitli özelliklerine göre ayrımlara tabi tutulabilir. </a:t>
            </a:r>
          </a:p>
          <a:p>
            <a:pPr algn="just"/>
            <a:r>
              <a:rPr lang="tr-TR" dirty="0" smtClean="0">
                <a:latin typeface="Times New Roman" panose="02020603050405020304" pitchFamily="18" charset="0"/>
                <a:cs typeface="Times New Roman" panose="02020603050405020304" pitchFamily="18" charset="0"/>
              </a:rPr>
              <a:t>*Bu ayrımlardan en önemlisi, Eşyanın yerinin değişip değişmemesi bakımından yapılan bir ayrım olan, «</a:t>
            </a:r>
            <a:r>
              <a:rPr lang="tr-TR" b="1" dirty="0" smtClean="0">
                <a:latin typeface="Times New Roman" panose="02020603050405020304" pitchFamily="18" charset="0"/>
                <a:cs typeface="Times New Roman" panose="02020603050405020304" pitchFamily="18" charset="0"/>
              </a:rPr>
              <a:t>Taşınmaz Eşya – Taşınır Eşya» </a:t>
            </a:r>
            <a:r>
              <a:rPr lang="tr-TR" dirty="0">
                <a:latin typeface="Times New Roman" panose="02020603050405020304" pitchFamily="18" charset="0"/>
                <a:cs typeface="Times New Roman" panose="02020603050405020304" pitchFamily="18" charset="0"/>
              </a:rPr>
              <a:t>A</a:t>
            </a:r>
            <a:r>
              <a:rPr lang="tr-TR" dirty="0" smtClean="0">
                <a:latin typeface="Times New Roman" panose="02020603050405020304" pitchFamily="18" charset="0"/>
                <a:cs typeface="Times New Roman" panose="02020603050405020304" pitchFamily="18" charset="0"/>
              </a:rPr>
              <a:t>yrımıdır.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74046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Misli </a:t>
            </a:r>
            <a:r>
              <a:rPr lang="tr-TR" sz="3200" b="1" dirty="0" smtClean="0">
                <a:latin typeface="Times New Roman" panose="02020603050405020304" pitchFamily="18" charset="0"/>
                <a:cs typeface="Times New Roman" panose="02020603050405020304" pitchFamily="18" charset="0"/>
              </a:rPr>
              <a:t>Eşya- Misli Olmayan Eşya Ayırımının </a:t>
            </a:r>
            <a:r>
              <a:rPr lang="tr-TR" sz="3200" b="1" dirty="0">
                <a:latin typeface="Times New Roman" panose="02020603050405020304" pitchFamily="18" charset="0"/>
                <a:cs typeface="Times New Roman" panose="02020603050405020304" pitchFamily="18" charset="0"/>
              </a:rPr>
              <a:t>Eşya Hukuku bakımından önemi,</a:t>
            </a:r>
            <a:r>
              <a:rPr lang="tr-TR" sz="3200"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Misli Eşyanın </a:t>
            </a:r>
            <a:r>
              <a:rPr lang="tr-TR" sz="3200" b="1" dirty="0">
                <a:latin typeface="Times New Roman" panose="02020603050405020304" pitchFamily="18" charset="0"/>
                <a:cs typeface="Times New Roman" panose="02020603050405020304" pitchFamily="18" charset="0"/>
              </a:rPr>
              <a:t>miktar olarak meydana getirdiği yığın bakımından </a:t>
            </a:r>
            <a:r>
              <a:rPr lang="tr-TR" sz="3200" b="1" i="1" dirty="0">
                <a:latin typeface="Times New Roman" panose="02020603050405020304" pitchFamily="18" charset="0"/>
                <a:cs typeface="Times New Roman" panose="02020603050405020304" pitchFamily="18" charset="0"/>
              </a:rPr>
              <a:t>bir bütün halinde </a:t>
            </a:r>
            <a:r>
              <a:rPr lang="tr-TR" sz="3200" b="1" i="1" dirty="0" smtClean="0">
                <a:latin typeface="Times New Roman" panose="02020603050405020304" pitchFamily="18" charset="0"/>
                <a:cs typeface="Times New Roman" panose="02020603050405020304" pitchFamily="18" charset="0"/>
              </a:rPr>
              <a:t>Ayni Hak Konusu </a:t>
            </a:r>
            <a:r>
              <a:rPr lang="tr-TR" sz="3200" b="1" dirty="0">
                <a:latin typeface="Times New Roman" panose="02020603050405020304" pitchFamily="18" charset="0"/>
                <a:cs typeface="Times New Roman" panose="02020603050405020304" pitchFamily="18" charset="0"/>
              </a:rPr>
              <a:t>olmasıdır. </a:t>
            </a:r>
          </a:p>
          <a:p>
            <a:pPr algn="just"/>
            <a:r>
              <a:rPr lang="tr-TR" sz="3200" b="1" dirty="0">
                <a:latin typeface="Times New Roman" panose="02020603050405020304" pitchFamily="18" charset="0"/>
                <a:cs typeface="Times New Roman" panose="02020603050405020304" pitchFamily="18" charset="0"/>
              </a:rPr>
              <a:t>Örneğin</a:t>
            </a:r>
            <a:r>
              <a:rPr lang="tr-TR" sz="3200" dirty="0">
                <a:latin typeface="Times New Roman" panose="02020603050405020304" pitchFamily="18" charset="0"/>
                <a:cs typeface="Times New Roman" panose="02020603050405020304" pitchFamily="18" charset="0"/>
              </a:rPr>
              <a:t>, bir </a:t>
            </a:r>
            <a:r>
              <a:rPr lang="tr-TR" sz="3200" dirty="0" smtClean="0">
                <a:latin typeface="Times New Roman" panose="02020603050405020304" pitchFamily="18" charset="0"/>
                <a:cs typeface="Times New Roman" panose="02020603050405020304" pitchFamily="18" charset="0"/>
              </a:rPr>
              <a:t>Kilo Pirinç </a:t>
            </a:r>
            <a:r>
              <a:rPr lang="tr-TR" sz="3200" dirty="0">
                <a:latin typeface="Times New Roman" panose="02020603050405020304" pitchFamily="18" charset="0"/>
                <a:cs typeface="Times New Roman" panose="02020603050405020304" pitchFamily="18" charset="0"/>
              </a:rPr>
              <a:t>üzerindeki </a:t>
            </a:r>
            <a:r>
              <a:rPr lang="tr-TR" sz="3200" dirty="0" smtClean="0">
                <a:latin typeface="Times New Roman" panose="02020603050405020304" pitchFamily="18" charset="0"/>
                <a:cs typeface="Times New Roman" panose="02020603050405020304" pitchFamily="18" charset="0"/>
              </a:rPr>
              <a:t>Mülkiyet</a:t>
            </a:r>
            <a:r>
              <a:rPr lang="tr-TR" sz="3200" dirty="0">
                <a:latin typeface="Times New Roman" panose="02020603050405020304" pitchFamily="18" charset="0"/>
                <a:cs typeface="Times New Roman" panose="02020603050405020304" pitchFamily="18" charset="0"/>
              </a:rPr>
              <a:t>, tek bir </a:t>
            </a:r>
            <a:r>
              <a:rPr lang="tr-TR" sz="3200" dirty="0" smtClean="0">
                <a:latin typeface="Times New Roman" panose="02020603050405020304" pitchFamily="18" charset="0"/>
                <a:cs typeface="Times New Roman" panose="02020603050405020304" pitchFamily="18" charset="0"/>
              </a:rPr>
              <a:t>Mülkiyettir</a:t>
            </a:r>
            <a:r>
              <a:rPr lang="tr-TR" sz="3200" dirty="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Buna karşılık, </a:t>
            </a:r>
            <a:r>
              <a:rPr lang="tr-TR" sz="3200" b="1" dirty="0" smtClean="0">
                <a:latin typeface="Times New Roman" panose="02020603050405020304" pitchFamily="18" charset="0"/>
                <a:cs typeface="Times New Roman" panose="02020603050405020304" pitchFamily="18" charset="0"/>
              </a:rPr>
              <a:t>Misli Olmayan Eşyanın her biri</a:t>
            </a:r>
            <a:r>
              <a:rPr lang="tr-TR" sz="3200" dirty="0" smtClean="0">
                <a:latin typeface="Times New Roman" panose="02020603050405020304" pitchFamily="18" charset="0"/>
                <a:cs typeface="Times New Roman" panose="02020603050405020304" pitchFamily="18" charset="0"/>
              </a:rPr>
              <a:t>, ayrı bir Ayni </a:t>
            </a:r>
            <a:r>
              <a:rPr lang="tr-TR" sz="3200" dirty="0">
                <a:latin typeface="Times New Roman" panose="02020603050405020304" pitchFamily="18" charset="0"/>
                <a:cs typeface="Times New Roman" panose="02020603050405020304" pitchFamily="18" charset="0"/>
              </a:rPr>
              <a:t>H</a:t>
            </a:r>
            <a:r>
              <a:rPr lang="tr-TR" sz="3200" dirty="0" smtClean="0">
                <a:latin typeface="Times New Roman" panose="02020603050405020304" pitchFamily="18" charset="0"/>
                <a:cs typeface="Times New Roman" panose="02020603050405020304" pitchFamily="18" charset="0"/>
              </a:rPr>
              <a:t>ak konusudur.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32424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Misli Eşya – Misli Olmayan Eşya Ayrımının Borçlar Hukuku Bakımından Önemi </a:t>
            </a:r>
            <a:endParaRPr lang="tr-TR" b="1" dirty="0">
              <a:latin typeface="+mn-lt"/>
            </a:endParaRPr>
          </a:p>
        </p:txBody>
      </p:sp>
      <p:sp>
        <p:nvSpPr>
          <p:cNvPr id="3" name="İçerik Yer Tutucusu 2"/>
          <p:cNvSpPr>
            <a:spLocks noGrp="1"/>
          </p:cNvSpPr>
          <p:nvPr>
            <p:ph idx="1"/>
          </p:nvPr>
        </p:nvSpPr>
        <p:spPr/>
        <p:txBody>
          <a:bodyPr>
            <a:normAutofit/>
          </a:bodyPr>
          <a:lstStyle/>
          <a:p>
            <a:r>
              <a:rPr lang="tr-TR" sz="3600" dirty="0" smtClean="0">
                <a:latin typeface="Times New Roman" panose="02020603050405020304" pitchFamily="18" charset="0"/>
                <a:cs typeface="Times New Roman" panose="02020603050405020304" pitchFamily="18" charset="0"/>
              </a:rPr>
              <a:t>Bu ayrım, </a:t>
            </a:r>
            <a:r>
              <a:rPr lang="tr-TR" sz="3600" b="1" dirty="0" smtClean="0">
                <a:latin typeface="Times New Roman" panose="02020603050405020304" pitchFamily="18" charset="0"/>
                <a:cs typeface="Times New Roman" panose="02020603050405020304" pitchFamily="18" charset="0"/>
              </a:rPr>
              <a:t>Borçlar Hukuku </a:t>
            </a:r>
            <a:r>
              <a:rPr lang="tr-TR" sz="3600" dirty="0" smtClean="0">
                <a:latin typeface="Times New Roman" panose="02020603050405020304" pitchFamily="18" charset="0"/>
                <a:cs typeface="Times New Roman" panose="02020603050405020304" pitchFamily="18" charset="0"/>
              </a:rPr>
              <a:t>bakımından da önemlidir. </a:t>
            </a:r>
          </a:p>
          <a:p>
            <a:pPr algn="just"/>
            <a:r>
              <a:rPr lang="tr-TR" sz="3600" dirty="0" smtClean="0">
                <a:latin typeface="Times New Roman" panose="02020603050405020304" pitchFamily="18" charset="0"/>
                <a:cs typeface="Times New Roman" panose="02020603050405020304" pitchFamily="18" charset="0"/>
              </a:rPr>
              <a:t>Bu bağlamda, satım </a:t>
            </a:r>
            <a:r>
              <a:rPr lang="tr-TR" sz="3600" dirty="0">
                <a:latin typeface="Times New Roman" panose="02020603050405020304" pitchFamily="18" charset="0"/>
                <a:cs typeface="Times New Roman" panose="02020603050405020304" pitchFamily="18" charset="0"/>
              </a:rPr>
              <a:t>k</a:t>
            </a:r>
            <a:r>
              <a:rPr lang="tr-TR" sz="3600" dirty="0" smtClean="0">
                <a:latin typeface="Times New Roman" panose="02020603050405020304" pitchFamily="18" charset="0"/>
                <a:cs typeface="Times New Roman" panose="02020603050405020304" pitchFamily="18" charset="0"/>
              </a:rPr>
              <a:t>onusu Misli Şey ayıplı çıktığı takdirde, Satın Alan, sözleşmenin feshini veya semenin indirilmesini isteyemez. </a:t>
            </a:r>
          </a:p>
          <a:p>
            <a:pPr algn="just"/>
            <a:r>
              <a:rPr lang="tr-TR" sz="3600" dirty="0" smtClean="0">
                <a:latin typeface="Times New Roman" panose="02020603050405020304" pitchFamily="18" charset="0"/>
                <a:cs typeface="Times New Roman" panose="02020603050405020304" pitchFamily="18" charset="0"/>
              </a:rPr>
              <a:t>Böyle hallerde, o, Satım </a:t>
            </a:r>
            <a:r>
              <a:rPr lang="tr-TR" sz="3600" dirty="0">
                <a:latin typeface="Times New Roman" panose="02020603050405020304" pitchFamily="18" charset="0"/>
                <a:cs typeface="Times New Roman" panose="02020603050405020304" pitchFamily="18" charset="0"/>
              </a:rPr>
              <a:t>K</a:t>
            </a:r>
            <a:r>
              <a:rPr lang="tr-TR" sz="3600" dirty="0" smtClean="0">
                <a:latin typeface="Times New Roman" panose="02020603050405020304" pitchFamily="18" charset="0"/>
                <a:cs typeface="Times New Roman" panose="02020603050405020304" pitchFamily="18" charset="0"/>
              </a:rPr>
              <a:t>onusu şeyin Ayıptan </a:t>
            </a:r>
            <a:r>
              <a:rPr lang="tr-TR" sz="3600" dirty="0">
                <a:latin typeface="Times New Roman" panose="02020603050405020304" pitchFamily="18" charset="0"/>
                <a:cs typeface="Times New Roman" panose="02020603050405020304" pitchFamily="18" charset="0"/>
              </a:rPr>
              <a:t>A</a:t>
            </a:r>
            <a:r>
              <a:rPr lang="tr-TR" sz="3600" dirty="0" smtClean="0">
                <a:latin typeface="Times New Roman" panose="02020603050405020304" pitchFamily="18" charset="0"/>
                <a:cs typeface="Times New Roman" panose="02020603050405020304" pitchFamily="18" charset="0"/>
              </a:rPr>
              <a:t>ri </a:t>
            </a:r>
            <a:r>
              <a:rPr lang="tr-TR" sz="3600" dirty="0">
                <a:latin typeface="Times New Roman" panose="02020603050405020304" pitchFamily="18" charset="0"/>
                <a:cs typeface="Times New Roman" panose="02020603050405020304" pitchFamily="18" charset="0"/>
              </a:rPr>
              <a:t>M</a:t>
            </a:r>
            <a:r>
              <a:rPr lang="tr-TR" sz="3600" dirty="0" smtClean="0">
                <a:latin typeface="Times New Roman" panose="02020603050405020304" pitchFamily="18" charset="0"/>
                <a:cs typeface="Times New Roman" panose="02020603050405020304" pitchFamily="18" charset="0"/>
              </a:rPr>
              <a:t>isli ile değiştirilmesini isteyebilir (</a:t>
            </a:r>
            <a:r>
              <a:rPr lang="tr-TR" sz="3200" i="1" dirty="0" smtClean="0">
                <a:latin typeface="Times New Roman" panose="02020603050405020304" pitchFamily="18" charset="0"/>
                <a:cs typeface="Times New Roman" panose="02020603050405020304" pitchFamily="18" charset="0"/>
              </a:rPr>
              <a:t>TBK m. 227 /1). </a:t>
            </a:r>
            <a:endParaRPr lang="tr-TR" sz="32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97995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just"/>
            <a:r>
              <a:rPr lang="tr-TR" dirty="0" smtClean="0">
                <a:solidFill>
                  <a:schemeClr val="accent1"/>
                </a:solidFill>
                <a:latin typeface="Times New Roman" pitchFamily="18" charset="0"/>
                <a:cs typeface="Times New Roman" pitchFamily="18" charset="0"/>
              </a:rPr>
              <a:t/>
            </a:r>
            <a:br>
              <a:rPr lang="tr-TR" dirty="0" smtClean="0">
                <a:solidFill>
                  <a:schemeClr val="accent1"/>
                </a:solidFill>
                <a:latin typeface="Times New Roman" pitchFamily="18" charset="0"/>
                <a:cs typeface="Times New Roman" pitchFamily="18" charset="0"/>
              </a:rPr>
            </a:br>
            <a:r>
              <a:rPr lang="tr-TR" dirty="0" smtClean="0">
                <a:solidFill>
                  <a:schemeClr val="accent1"/>
                </a:solidFill>
                <a:latin typeface="Times New Roman" pitchFamily="18" charset="0"/>
                <a:cs typeface="Times New Roman" pitchFamily="18" charset="0"/>
              </a:rPr>
              <a:t>Tüketilebilen (</a:t>
            </a:r>
            <a:r>
              <a:rPr lang="tr-TR" i="1" dirty="0" smtClean="0">
                <a:solidFill>
                  <a:schemeClr val="accent1"/>
                </a:solidFill>
                <a:latin typeface="Times New Roman" pitchFamily="18" charset="0"/>
                <a:cs typeface="Times New Roman" pitchFamily="18" charset="0"/>
              </a:rPr>
              <a:t>Tüketime Tabi</a:t>
            </a:r>
            <a:r>
              <a:rPr lang="tr-TR" dirty="0" smtClean="0">
                <a:solidFill>
                  <a:schemeClr val="accent1"/>
                </a:solidFill>
                <a:latin typeface="Times New Roman" pitchFamily="18" charset="0"/>
                <a:cs typeface="Times New Roman" pitchFamily="18" charset="0"/>
              </a:rPr>
              <a:t>) Eşya- Tüketilemeyen (</a:t>
            </a:r>
            <a:r>
              <a:rPr lang="tr-TR" i="1" dirty="0" smtClean="0">
                <a:solidFill>
                  <a:schemeClr val="accent1"/>
                </a:solidFill>
                <a:latin typeface="Times New Roman" pitchFamily="18" charset="0"/>
                <a:cs typeface="Times New Roman" pitchFamily="18" charset="0"/>
              </a:rPr>
              <a:t>Tüketime Tabi Olmayan</a:t>
            </a:r>
            <a:r>
              <a:rPr lang="tr-TR" dirty="0" smtClean="0">
                <a:solidFill>
                  <a:schemeClr val="accent1"/>
                </a:solidFill>
                <a:latin typeface="Times New Roman" pitchFamily="18" charset="0"/>
                <a:cs typeface="Times New Roman" pitchFamily="18" charset="0"/>
              </a:rPr>
              <a:t>) Eşya </a:t>
            </a:r>
            <a:br>
              <a:rPr lang="tr-TR" dirty="0" smtClean="0">
                <a:solidFill>
                  <a:schemeClr val="accent1"/>
                </a:solidFill>
                <a:latin typeface="Times New Roman" pitchFamily="18" charset="0"/>
                <a:cs typeface="Times New Roman" pitchFamily="18" charset="0"/>
              </a:rPr>
            </a:br>
            <a:endParaRPr lang="tr-TR" dirty="0"/>
          </a:p>
        </p:txBody>
      </p:sp>
      <p:sp>
        <p:nvSpPr>
          <p:cNvPr id="3" name="İçerik Yer Tutucusu 2"/>
          <p:cNvSpPr>
            <a:spLocks noGrp="1"/>
          </p:cNvSpPr>
          <p:nvPr>
            <p:ph idx="1"/>
          </p:nvPr>
        </p:nvSpPr>
        <p:spPr/>
        <p:txBody>
          <a:bodyPr>
            <a:normAutofit/>
          </a:bodyPr>
          <a:lstStyle/>
          <a:p>
            <a:pPr algn="just"/>
            <a:r>
              <a:rPr lang="tr-TR" sz="3600" dirty="0" smtClean="0">
                <a:latin typeface="Times New Roman" pitchFamily="18" charset="0"/>
                <a:cs typeface="Times New Roman" pitchFamily="18" charset="0"/>
              </a:rPr>
              <a:t>Eşyanın </a:t>
            </a:r>
            <a:r>
              <a:rPr lang="tr-TR" sz="3600" dirty="0">
                <a:latin typeface="Times New Roman" pitchFamily="18" charset="0"/>
                <a:cs typeface="Times New Roman" pitchFamily="18" charset="0"/>
              </a:rPr>
              <a:t>tüketilebilir olup olmaması, </a:t>
            </a:r>
            <a:r>
              <a:rPr lang="tr-TR" sz="3600" b="1" dirty="0" smtClean="0">
                <a:latin typeface="Times New Roman" pitchFamily="18" charset="0"/>
                <a:cs typeface="Times New Roman" pitchFamily="18" charset="0"/>
              </a:rPr>
              <a:t>Eşyanın Özgülenme Amacına </a:t>
            </a:r>
            <a:r>
              <a:rPr lang="tr-TR" sz="3600" dirty="0">
                <a:latin typeface="Times New Roman" pitchFamily="18" charset="0"/>
                <a:cs typeface="Times New Roman" pitchFamily="18" charset="0"/>
              </a:rPr>
              <a:t>göre yapılan bir </a:t>
            </a:r>
            <a:r>
              <a:rPr lang="tr-TR" sz="3600" dirty="0" smtClean="0">
                <a:latin typeface="Times New Roman" pitchFamily="18" charset="0"/>
                <a:cs typeface="Times New Roman" pitchFamily="18" charset="0"/>
              </a:rPr>
              <a:t>Hukuki Ayırımdır</a:t>
            </a:r>
            <a:r>
              <a:rPr lang="tr-TR" sz="3600" dirty="0">
                <a:latin typeface="Times New Roman" pitchFamily="18" charset="0"/>
                <a:cs typeface="Times New Roman" pitchFamily="18" charset="0"/>
              </a:rPr>
              <a:t>. </a:t>
            </a:r>
          </a:p>
          <a:p>
            <a:pPr algn="just"/>
            <a:r>
              <a:rPr lang="tr-TR" sz="3600" b="1" dirty="0" smtClean="0">
                <a:latin typeface="Times New Roman" pitchFamily="18" charset="0"/>
                <a:cs typeface="Times New Roman" pitchFamily="18" charset="0"/>
              </a:rPr>
              <a:t>Tüketilebilen Eşyada</a:t>
            </a:r>
            <a:r>
              <a:rPr lang="tr-TR" sz="3600" dirty="0" smtClean="0">
                <a:latin typeface="Times New Roman" pitchFamily="18" charset="0"/>
                <a:cs typeface="Times New Roman" pitchFamily="18" charset="0"/>
              </a:rPr>
              <a:t>, bir </a:t>
            </a:r>
            <a:r>
              <a:rPr lang="tr-TR" sz="3600" dirty="0">
                <a:latin typeface="Times New Roman" pitchFamily="18" charset="0"/>
                <a:cs typeface="Times New Roman" pitchFamily="18" charset="0"/>
              </a:rPr>
              <a:t>şeyden özgülenme amacına uygun olarak onu madde itibarıyla tüketmek veya elden çıkarmak suretiyle </a:t>
            </a:r>
            <a:r>
              <a:rPr lang="tr-TR" sz="3600" dirty="0" smtClean="0">
                <a:latin typeface="Times New Roman" pitchFamily="18" charset="0"/>
                <a:cs typeface="Times New Roman" pitchFamily="18" charset="0"/>
              </a:rPr>
              <a:t>yararlanma söz konusudur</a:t>
            </a:r>
            <a:r>
              <a:rPr lang="tr-TR" sz="3600" dirty="0" smtClean="0">
                <a:latin typeface="Times New Roman" pitchFamily="18" charset="0"/>
                <a:cs typeface="Times New Roman" pitchFamily="18" charset="0"/>
              </a:rPr>
              <a:t>.</a:t>
            </a:r>
          </a:p>
          <a:p>
            <a:pPr algn="just"/>
            <a:r>
              <a:rPr lang="tr-TR" sz="3600" dirty="0" smtClean="0">
                <a:latin typeface="Times New Roman" pitchFamily="18" charset="0"/>
                <a:cs typeface="Times New Roman" pitchFamily="18" charset="0"/>
              </a:rPr>
              <a:t> </a:t>
            </a:r>
            <a:r>
              <a:rPr lang="tr-TR" sz="3600" dirty="0" smtClean="0">
                <a:latin typeface="Times New Roman" pitchFamily="18" charset="0"/>
                <a:cs typeface="Times New Roman" pitchFamily="18" charset="0"/>
              </a:rPr>
              <a:t>Bu tür Eşyaya, </a:t>
            </a:r>
            <a:r>
              <a:rPr lang="tr-TR" sz="3600" b="1" dirty="0">
                <a:latin typeface="Times New Roman" pitchFamily="18" charset="0"/>
                <a:cs typeface="Times New Roman" pitchFamily="18" charset="0"/>
              </a:rPr>
              <a:t>T</a:t>
            </a:r>
            <a:r>
              <a:rPr lang="tr-TR" sz="3600" b="1" dirty="0" smtClean="0">
                <a:latin typeface="Times New Roman" pitchFamily="18" charset="0"/>
                <a:cs typeface="Times New Roman" pitchFamily="18" charset="0"/>
              </a:rPr>
              <a:t>üketime Tabi Eşya </a:t>
            </a:r>
            <a:r>
              <a:rPr lang="tr-TR" sz="3600" dirty="0" smtClean="0">
                <a:latin typeface="Times New Roman" pitchFamily="18" charset="0"/>
                <a:cs typeface="Times New Roman" pitchFamily="18" charset="0"/>
              </a:rPr>
              <a:t>da denir. </a:t>
            </a:r>
            <a:endParaRPr lang="tr-TR" sz="3600" b="1" dirty="0">
              <a:latin typeface="Times New Roman" pitchFamily="18" charset="0"/>
              <a:cs typeface="Times New Roman" pitchFamily="18" charset="0"/>
            </a:endParaRPr>
          </a:p>
          <a:p>
            <a:pPr marL="65087" indent="0" algn="just">
              <a:buNone/>
            </a:pPr>
            <a:endParaRPr lang="tr-TR" sz="3600" dirty="0">
              <a:latin typeface="Times New Roman" pitchFamily="18" charset="0"/>
              <a:cs typeface="Times New Roman" pitchFamily="18" charset="0"/>
            </a:endParaRPr>
          </a:p>
          <a:p>
            <a:endParaRPr lang="tr-TR" sz="3600" dirty="0"/>
          </a:p>
        </p:txBody>
      </p:sp>
    </p:spTree>
    <p:extLst>
      <p:ext uri="{BB962C8B-B14F-4D97-AF65-F5344CB8AC3E}">
        <p14:creationId xmlns:p14="http://schemas.microsoft.com/office/powerpoint/2010/main" val="10479286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itchFamily="18" charset="0"/>
                <a:cs typeface="Times New Roman" pitchFamily="18" charset="0"/>
              </a:rPr>
              <a:t>Buna karşılık, </a:t>
            </a:r>
            <a:r>
              <a:rPr lang="tr-TR" b="1" dirty="0">
                <a:latin typeface="Times New Roman" pitchFamily="18" charset="0"/>
                <a:cs typeface="Times New Roman" pitchFamily="18" charset="0"/>
              </a:rPr>
              <a:t>bir süre kullanılmakla kendisinden yararlanılan Eşya </a:t>
            </a:r>
            <a:r>
              <a:rPr lang="tr-TR" dirty="0">
                <a:latin typeface="Times New Roman" pitchFamily="18" charset="0"/>
                <a:cs typeface="Times New Roman" pitchFamily="18" charset="0"/>
              </a:rPr>
              <a:t>ise</a:t>
            </a:r>
            <a:r>
              <a:rPr lang="tr-TR" b="1" dirty="0">
                <a:latin typeface="Times New Roman" pitchFamily="18" charset="0"/>
                <a:cs typeface="Times New Roman" pitchFamily="18" charset="0"/>
              </a:rPr>
              <a:t>, Tüketilemeyen Eşya, </a:t>
            </a:r>
            <a:r>
              <a:rPr lang="tr-TR" dirty="0">
                <a:latin typeface="Times New Roman" pitchFamily="18" charset="0"/>
                <a:cs typeface="Times New Roman" pitchFamily="18" charset="0"/>
              </a:rPr>
              <a:t>diğer bir deyişle,  </a:t>
            </a:r>
            <a:r>
              <a:rPr lang="tr-TR" b="1" dirty="0">
                <a:latin typeface="Times New Roman" pitchFamily="18" charset="0"/>
                <a:cs typeface="Times New Roman" pitchFamily="18" charset="0"/>
              </a:rPr>
              <a:t>Tüketime Tabi Olmayan Eşyadır. </a:t>
            </a:r>
          </a:p>
          <a:p>
            <a:pPr algn="just"/>
            <a:r>
              <a:rPr lang="tr-TR" b="1" dirty="0">
                <a:latin typeface="Times New Roman" pitchFamily="18" charset="0"/>
                <a:cs typeface="Times New Roman" pitchFamily="18" charset="0"/>
              </a:rPr>
              <a:t>Tüketilemeyen Eşya da </a:t>
            </a:r>
            <a:r>
              <a:rPr lang="tr-TR" dirty="0">
                <a:latin typeface="Times New Roman" pitchFamily="18" charset="0"/>
                <a:cs typeface="Times New Roman" pitchFamily="18" charset="0"/>
              </a:rPr>
              <a:t>kullanılmakla az çok yıpranır, ancak söz konusu yıpranma belli bir süre kullanmanın doğal sonucudur; yoksa bu tür eşyadan yararlanma tüketim yoluyla gerçekleşmez. </a:t>
            </a:r>
            <a:endParaRPr lang="tr-TR" dirty="0" smtClean="0">
              <a:latin typeface="Times New Roman" pitchFamily="18" charset="0"/>
              <a:cs typeface="Times New Roman" pitchFamily="18" charset="0"/>
            </a:endParaRPr>
          </a:p>
          <a:p>
            <a:pPr algn="just"/>
            <a:r>
              <a:rPr lang="tr-TR" b="1" dirty="0" smtClean="0">
                <a:latin typeface="Times New Roman" pitchFamily="18" charset="0"/>
                <a:cs typeface="Times New Roman" pitchFamily="18" charset="0"/>
              </a:rPr>
              <a:t>Tüketilemeyen Eşyaya örnek olarak</a:t>
            </a:r>
            <a:r>
              <a:rPr lang="tr-TR" dirty="0" smtClean="0">
                <a:latin typeface="Times New Roman" pitchFamily="18" charset="0"/>
                <a:cs typeface="Times New Roman" pitchFamily="18" charset="0"/>
              </a:rPr>
              <a:t>, Elbise, Mobilya, Otomobil verilebilir. </a:t>
            </a:r>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42141998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Tüketilebilen Eşya </a:t>
            </a:r>
            <a:r>
              <a:rPr lang="tr-TR" sz="3200" dirty="0" smtClean="0">
                <a:latin typeface="Times New Roman" panose="02020603050405020304" pitchFamily="18" charset="0"/>
                <a:cs typeface="Times New Roman" panose="02020603050405020304" pitchFamily="18" charset="0"/>
              </a:rPr>
              <a:t>ise, esas itibarıyla, </a:t>
            </a:r>
            <a:r>
              <a:rPr lang="tr-TR" sz="3200" b="1" dirty="0" smtClean="0">
                <a:latin typeface="Times New Roman" panose="02020603050405020304" pitchFamily="18" charset="0"/>
                <a:cs typeface="Times New Roman" panose="02020603050405020304" pitchFamily="18" charset="0"/>
              </a:rPr>
              <a:t>özgülenme amacına göre kullanmakla fiziki olarak yok olan Eşyadır.</a:t>
            </a:r>
            <a:r>
              <a:rPr lang="tr-TR" sz="3200" dirty="0" smtClean="0">
                <a:latin typeface="Times New Roman" panose="02020603050405020304" pitchFamily="18" charset="0"/>
                <a:cs typeface="Times New Roman" panose="02020603050405020304" pitchFamily="18" charset="0"/>
              </a:rPr>
              <a:t> </a:t>
            </a:r>
          </a:p>
          <a:p>
            <a:pPr algn="just"/>
            <a:r>
              <a:rPr lang="tr-TR" sz="3200" b="1" dirty="0" smtClean="0">
                <a:latin typeface="Times New Roman" panose="02020603050405020304" pitchFamily="18" charset="0"/>
                <a:cs typeface="Times New Roman" panose="02020603050405020304" pitchFamily="18" charset="0"/>
              </a:rPr>
              <a:t>Elden çıkarılmak suretiyle ekonomik değerinden yararlanılan Taşınır Eşya </a:t>
            </a:r>
            <a:r>
              <a:rPr lang="tr-TR" sz="3200" dirty="0" smtClean="0">
                <a:latin typeface="Times New Roman" panose="02020603050405020304" pitchFamily="18" charset="0"/>
                <a:cs typeface="Times New Roman" panose="02020603050405020304" pitchFamily="18" charset="0"/>
              </a:rPr>
              <a:t>da, </a:t>
            </a:r>
            <a:r>
              <a:rPr lang="tr-TR" sz="3200" b="1" i="1" dirty="0" smtClean="0">
                <a:latin typeface="Times New Roman" panose="02020603050405020304" pitchFamily="18" charset="0"/>
                <a:cs typeface="Times New Roman" panose="02020603050405020304" pitchFamily="18" charset="0"/>
              </a:rPr>
              <a:t>Tüketilebilen Eşya </a:t>
            </a:r>
            <a:r>
              <a:rPr lang="tr-TR" sz="3200" dirty="0" smtClean="0">
                <a:latin typeface="Times New Roman" panose="02020603050405020304" pitchFamily="18" charset="0"/>
                <a:cs typeface="Times New Roman" panose="02020603050405020304" pitchFamily="18" charset="0"/>
              </a:rPr>
              <a:t>olarak kabul edilir. </a:t>
            </a:r>
          </a:p>
          <a:p>
            <a:pPr algn="just"/>
            <a:r>
              <a:rPr lang="tr-TR" sz="3200" dirty="0" smtClean="0">
                <a:latin typeface="Times New Roman" panose="02020603050405020304" pitchFamily="18" charset="0"/>
                <a:cs typeface="Times New Roman" panose="02020603050405020304" pitchFamily="18" charset="0"/>
              </a:rPr>
              <a:t>Gerçekten </a:t>
            </a:r>
            <a:r>
              <a:rPr lang="tr-TR" sz="3200" b="1" dirty="0" smtClean="0">
                <a:latin typeface="Times New Roman" panose="02020603050405020304" pitchFamily="18" charset="0"/>
                <a:cs typeface="Times New Roman" panose="02020603050405020304" pitchFamily="18" charset="0"/>
              </a:rPr>
              <a:t>Mübadele için kullanılacak olan Para, Borsaya kayıtlı Kıymetli </a:t>
            </a:r>
            <a:r>
              <a:rPr lang="tr-TR" sz="3200" b="1" dirty="0">
                <a:latin typeface="Times New Roman" panose="02020603050405020304" pitchFamily="18" charset="0"/>
                <a:cs typeface="Times New Roman" panose="02020603050405020304" pitchFamily="18" charset="0"/>
              </a:rPr>
              <a:t>E</a:t>
            </a:r>
            <a:r>
              <a:rPr lang="tr-TR" sz="3200" b="1" dirty="0" smtClean="0">
                <a:latin typeface="Times New Roman" panose="02020603050405020304" pitchFamily="18" charset="0"/>
                <a:cs typeface="Times New Roman" panose="02020603050405020304" pitchFamily="18" charset="0"/>
              </a:rPr>
              <a:t>vrak</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Tüketime Tabi Eşyadır. </a:t>
            </a:r>
          </a:p>
          <a:p>
            <a:pPr algn="just"/>
            <a:endParaRPr lang="tr-TR" sz="2400" dirty="0" smtClean="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71154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Kullanılmak üzere satın alınan bir elbise tüketilebilir bir şey olmamakla beraber, </a:t>
            </a:r>
            <a:r>
              <a:rPr lang="tr-TR" b="1" dirty="0">
                <a:latin typeface="Times New Roman" panose="02020603050405020304" pitchFamily="18" charset="0"/>
                <a:cs typeface="Times New Roman" panose="02020603050405020304" pitchFamily="18" charset="0"/>
              </a:rPr>
              <a:t>dükkânda satılmak üzere bulundurulan elbise, </a:t>
            </a:r>
            <a:r>
              <a:rPr lang="tr-TR" dirty="0">
                <a:latin typeface="Times New Roman" panose="02020603050405020304" pitchFamily="18" charset="0"/>
                <a:cs typeface="Times New Roman" panose="02020603050405020304" pitchFamily="18" charset="0"/>
              </a:rPr>
              <a:t>Satıcı için Özgülenme Amacı bakımından </a:t>
            </a:r>
            <a:r>
              <a:rPr lang="tr-TR" b="1" dirty="0">
                <a:latin typeface="Times New Roman" panose="02020603050405020304" pitchFamily="18" charset="0"/>
                <a:cs typeface="Times New Roman" panose="02020603050405020304" pitchFamily="18" charset="0"/>
              </a:rPr>
              <a:t>Tüketilebilen Eşyadır. </a:t>
            </a:r>
          </a:p>
          <a:p>
            <a:pPr algn="just"/>
            <a:r>
              <a:rPr lang="tr-TR" b="1" dirty="0">
                <a:latin typeface="Times New Roman" panose="02020603050405020304" pitchFamily="18" charset="0"/>
                <a:cs typeface="Times New Roman" panose="02020603050405020304" pitchFamily="18" charset="0"/>
              </a:rPr>
              <a:t>Taşınmaz Eşya </a:t>
            </a:r>
            <a:r>
              <a:rPr lang="tr-TR" dirty="0">
                <a:latin typeface="Times New Roman" panose="02020603050405020304" pitchFamily="18" charset="0"/>
                <a:cs typeface="Times New Roman" panose="02020603050405020304" pitchFamily="18" charset="0"/>
              </a:rPr>
              <a:t>ise, her zaman için </a:t>
            </a:r>
            <a:r>
              <a:rPr lang="tr-TR" b="1" dirty="0">
                <a:latin typeface="Times New Roman" panose="02020603050405020304" pitchFamily="18" charset="0"/>
                <a:cs typeface="Times New Roman" panose="02020603050405020304" pitchFamily="18" charset="0"/>
              </a:rPr>
              <a:t>Tüketilemeyen Eşyadır.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Yine, bir kitapçının satmak üzere bulundurduğu kitaplar, bu zaman için </a:t>
            </a:r>
            <a:r>
              <a:rPr lang="tr-TR" b="1" dirty="0" smtClean="0">
                <a:latin typeface="Times New Roman" panose="02020603050405020304" pitchFamily="18" charset="0"/>
                <a:cs typeface="Times New Roman" panose="02020603050405020304" pitchFamily="18" charset="0"/>
              </a:rPr>
              <a:t>Tüketime tabi Eşyadır. </a:t>
            </a:r>
          </a:p>
          <a:p>
            <a:pPr algn="just"/>
            <a:r>
              <a:rPr lang="tr-TR" dirty="0" smtClean="0">
                <a:latin typeface="Times New Roman" panose="02020603050405020304" pitchFamily="18" charset="0"/>
                <a:cs typeface="Times New Roman" panose="02020603050405020304" pitchFamily="18" charset="0"/>
              </a:rPr>
              <a:t>Fakat, satın alan kimse için kitap, artık bu niteliği taşımaz. </a:t>
            </a: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3629887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dirty="0">
                <a:latin typeface="Times New Roman" panose="02020603050405020304" pitchFamily="18" charset="0"/>
                <a:cs typeface="Times New Roman" panose="02020603050405020304" pitchFamily="18" charset="0"/>
              </a:rPr>
              <a:t>Bazen</a:t>
            </a:r>
            <a:r>
              <a:rPr lang="tr-TR" sz="4000" b="1" dirty="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İş Hayatındaki Genel Görüşlere</a:t>
            </a:r>
            <a:r>
              <a:rPr lang="tr-TR" sz="4000" b="1" dirty="0" smtClean="0">
                <a:latin typeface="Times New Roman" panose="02020603050405020304" pitchFamily="18" charset="0"/>
                <a:cs typeface="Times New Roman" panose="02020603050405020304" pitchFamily="18" charset="0"/>
              </a:rPr>
              <a:t> </a:t>
            </a:r>
            <a:r>
              <a:rPr lang="tr-TR" sz="4000" dirty="0" smtClean="0">
                <a:latin typeface="Times New Roman" panose="02020603050405020304" pitchFamily="18" charset="0"/>
                <a:cs typeface="Times New Roman" panose="02020603050405020304" pitchFamily="18" charset="0"/>
              </a:rPr>
              <a:t>dayanılarak,</a:t>
            </a:r>
            <a:r>
              <a:rPr lang="tr-TR" sz="4000" b="1" dirty="0" smtClean="0">
                <a:latin typeface="Times New Roman" panose="02020603050405020304" pitchFamily="18" charset="0"/>
                <a:cs typeface="Times New Roman" panose="02020603050405020304" pitchFamily="18" charset="0"/>
              </a:rPr>
              <a:t> Eşyanın Niteliğinden, Özgülenme Amacının </a:t>
            </a:r>
            <a:r>
              <a:rPr lang="tr-TR" sz="4000" b="1" dirty="0">
                <a:latin typeface="Times New Roman" panose="02020603050405020304" pitchFamily="18" charset="0"/>
                <a:cs typeface="Times New Roman" panose="02020603050405020304" pitchFamily="18" charset="0"/>
              </a:rPr>
              <a:t>tüketim olduğu sonucuna </a:t>
            </a:r>
            <a:r>
              <a:rPr lang="tr-TR" sz="4000" dirty="0">
                <a:latin typeface="Times New Roman" panose="02020603050405020304" pitchFamily="18" charset="0"/>
                <a:cs typeface="Times New Roman" panose="02020603050405020304" pitchFamily="18" charset="0"/>
              </a:rPr>
              <a:t>varılabilir. </a:t>
            </a:r>
          </a:p>
          <a:p>
            <a:pPr algn="just"/>
            <a:r>
              <a:rPr lang="tr-TR" sz="4000" b="1" i="1" dirty="0">
                <a:latin typeface="Times New Roman" panose="02020603050405020304" pitchFamily="18" charset="0"/>
                <a:cs typeface="Times New Roman" panose="02020603050405020304" pitchFamily="18" charset="0"/>
              </a:rPr>
              <a:t>Örneğin,</a:t>
            </a:r>
            <a:r>
              <a:rPr lang="tr-TR" sz="4000" dirty="0">
                <a:latin typeface="Times New Roman" panose="02020603050405020304" pitchFamily="18" charset="0"/>
                <a:cs typeface="Times New Roman" panose="02020603050405020304" pitchFamily="18" charset="0"/>
              </a:rPr>
              <a:t> </a:t>
            </a:r>
            <a:r>
              <a:rPr lang="tr-TR" sz="4000" dirty="0" smtClean="0">
                <a:latin typeface="Times New Roman" panose="02020603050405020304" pitchFamily="18" charset="0"/>
                <a:cs typeface="Times New Roman" panose="02020603050405020304" pitchFamily="18" charset="0"/>
              </a:rPr>
              <a:t>Besin Maddelerinden </a:t>
            </a:r>
            <a:r>
              <a:rPr lang="tr-TR" sz="4000" dirty="0">
                <a:latin typeface="Times New Roman" panose="02020603050405020304" pitchFamily="18" charset="0"/>
                <a:cs typeface="Times New Roman" panose="02020603050405020304" pitchFamily="18" charset="0"/>
              </a:rPr>
              <a:t>ya da </a:t>
            </a:r>
            <a:r>
              <a:rPr lang="tr-TR" sz="4000" dirty="0" smtClean="0">
                <a:latin typeface="Times New Roman" panose="02020603050405020304" pitchFamily="18" charset="0"/>
                <a:cs typeface="Times New Roman" panose="02020603050405020304" pitchFamily="18" charset="0"/>
              </a:rPr>
              <a:t>Paradan yararlanma, </a:t>
            </a:r>
            <a:r>
              <a:rPr lang="tr-TR" sz="4000" dirty="0">
                <a:latin typeface="Times New Roman" panose="02020603050405020304" pitchFamily="18" charset="0"/>
                <a:cs typeface="Times New Roman" panose="02020603050405020304" pitchFamily="18" charset="0"/>
              </a:rPr>
              <a:t>genellikle </a:t>
            </a:r>
            <a:r>
              <a:rPr lang="tr-TR" sz="4000" dirty="0" smtClean="0">
                <a:latin typeface="Times New Roman" panose="02020603050405020304" pitchFamily="18" charset="0"/>
                <a:cs typeface="Times New Roman" panose="02020603050405020304" pitchFamily="18" charset="0"/>
              </a:rPr>
              <a:t>Tüketim </a:t>
            </a:r>
            <a:r>
              <a:rPr lang="tr-TR" sz="4000" dirty="0">
                <a:latin typeface="Times New Roman" panose="02020603050405020304" pitchFamily="18" charset="0"/>
                <a:cs typeface="Times New Roman" panose="02020603050405020304" pitchFamily="18" charset="0"/>
              </a:rPr>
              <a:t>suretiyle olur. </a:t>
            </a:r>
            <a:endParaRPr lang="tr-TR" sz="40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11979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Ancak </a:t>
            </a:r>
            <a:r>
              <a:rPr lang="tr-TR" b="1" dirty="0">
                <a:latin typeface="Times New Roman" panose="02020603050405020304" pitchFamily="18" charset="0"/>
                <a:cs typeface="Times New Roman" panose="02020603050405020304" pitchFamily="18" charset="0"/>
              </a:rPr>
              <a:t>Niteliği bakımından Tüketilebilir olma, </a:t>
            </a:r>
            <a:r>
              <a:rPr lang="tr-TR" b="1" i="1" dirty="0">
                <a:latin typeface="Times New Roman" panose="02020603050405020304" pitchFamily="18" charset="0"/>
                <a:cs typeface="Times New Roman" panose="02020603050405020304" pitchFamily="18" charset="0"/>
              </a:rPr>
              <a:t>Özgülenme Amacı </a:t>
            </a:r>
            <a:r>
              <a:rPr lang="tr-TR" dirty="0">
                <a:latin typeface="Times New Roman" panose="02020603050405020304" pitchFamily="18" charset="0"/>
                <a:cs typeface="Times New Roman" panose="02020603050405020304" pitchFamily="18" charset="0"/>
              </a:rPr>
              <a:t>bakımından </a:t>
            </a:r>
            <a:r>
              <a:rPr lang="tr-TR" b="1" dirty="0">
                <a:latin typeface="Times New Roman" panose="02020603050405020304" pitchFamily="18" charset="0"/>
                <a:cs typeface="Times New Roman" panose="02020603050405020304" pitchFamily="18" charset="0"/>
              </a:rPr>
              <a:t>da </a:t>
            </a:r>
            <a:r>
              <a:rPr lang="tr-TR" b="1" i="1" dirty="0">
                <a:latin typeface="Times New Roman" panose="02020603050405020304" pitchFamily="18" charset="0"/>
                <a:cs typeface="Times New Roman" panose="02020603050405020304" pitchFamily="18" charset="0"/>
              </a:rPr>
              <a:t>Tüketilebilir olma </a:t>
            </a:r>
            <a:r>
              <a:rPr lang="tr-TR" b="1" dirty="0">
                <a:latin typeface="Times New Roman" panose="02020603050405020304" pitchFamily="18" charset="0"/>
                <a:cs typeface="Times New Roman" panose="02020603050405020304" pitchFamily="18" charset="0"/>
              </a:rPr>
              <a:t>anlamına gelmez. </a:t>
            </a:r>
          </a:p>
          <a:p>
            <a:pPr algn="just"/>
            <a:r>
              <a:rPr lang="tr-TR" b="1" i="1" dirty="0">
                <a:latin typeface="Times New Roman" panose="02020603050405020304" pitchFamily="18" charset="0"/>
                <a:cs typeface="Times New Roman" panose="02020603050405020304" pitchFamily="18" charset="0"/>
              </a:rPr>
              <a:t>Örneğin</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sergilenmek üzere hazırlanmış bir pasta, bir sarrafa vitrininde teşhir edilmek ve ileride aynen geri almak üzere verilen 10 adet 50 TL’lik kağıt para tüketime tabi şeyler değildir. </a:t>
            </a:r>
          </a:p>
          <a:p>
            <a:pPr algn="just"/>
            <a:r>
              <a:rPr lang="tr-TR" dirty="0">
                <a:latin typeface="Times New Roman" panose="02020603050405020304" pitchFamily="18" charset="0"/>
                <a:cs typeface="Times New Roman" panose="02020603050405020304" pitchFamily="18" charset="0"/>
              </a:rPr>
              <a:t>Bununla beraber, niteliği bakımından tüketilebilir bir şeyin tüketime tabi olmadığını iddia eden kimsenin, bu iddiasını kanıtlaması gerekir. </a:t>
            </a:r>
          </a:p>
          <a:p>
            <a:pPr marL="0" indent="0" algn="just">
              <a:buNone/>
            </a:pPr>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4685256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smtClean="0">
                <a:latin typeface="Times New Roman" panose="02020603050405020304" pitchFamily="18" charset="0"/>
                <a:cs typeface="Times New Roman" panose="02020603050405020304" pitchFamily="18" charset="0"/>
              </a:rPr>
              <a:t>Genellikle </a:t>
            </a:r>
            <a:r>
              <a:rPr lang="tr-TR" sz="3600" b="1" dirty="0" smtClean="0">
                <a:latin typeface="Times New Roman" panose="02020603050405020304" pitchFamily="18" charset="0"/>
                <a:cs typeface="Times New Roman" panose="02020603050405020304" pitchFamily="18" charset="0"/>
              </a:rPr>
              <a:t>Misli </a:t>
            </a:r>
            <a:r>
              <a:rPr lang="tr-TR" sz="3600" b="1" dirty="0">
                <a:latin typeface="Times New Roman" panose="02020603050405020304" pitchFamily="18" charset="0"/>
                <a:cs typeface="Times New Roman" panose="02020603050405020304" pitchFamily="18" charset="0"/>
              </a:rPr>
              <a:t>Ş</a:t>
            </a:r>
            <a:r>
              <a:rPr lang="tr-TR" sz="3600" b="1" dirty="0" smtClean="0">
                <a:latin typeface="Times New Roman" panose="02020603050405020304" pitchFamily="18" charset="0"/>
                <a:cs typeface="Times New Roman" panose="02020603050405020304" pitchFamily="18" charset="0"/>
              </a:rPr>
              <a:t>eyler</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Tüketilebilen Eşyadır,</a:t>
            </a:r>
            <a:r>
              <a:rPr lang="tr-TR" sz="3600"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M</a:t>
            </a:r>
            <a:r>
              <a:rPr lang="tr-TR" sz="3600" b="1" dirty="0" smtClean="0">
                <a:latin typeface="Times New Roman" panose="02020603050405020304" pitchFamily="18" charset="0"/>
                <a:cs typeface="Times New Roman" panose="02020603050405020304" pitchFamily="18" charset="0"/>
              </a:rPr>
              <a:t>isli </a:t>
            </a:r>
            <a:r>
              <a:rPr lang="tr-TR" sz="3600" b="1" dirty="0">
                <a:latin typeface="Times New Roman" panose="02020603050405020304" pitchFamily="18" charset="0"/>
                <a:cs typeface="Times New Roman" panose="02020603050405020304" pitchFamily="18" charset="0"/>
              </a:rPr>
              <a:t>O</a:t>
            </a:r>
            <a:r>
              <a:rPr lang="tr-TR" sz="3600" b="1" dirty="0" smtClean="0">
                <a:latin typeface="Times New Roman" panose="02020603050405020304" pitchFamily="18" charset="0"/>
                <a:cs typeface="Times New Roman" panose="02020603050405020304" pitchFamily="18" charset="0"/>
              </a:rPr>
              <a:t>lmayan Şeyler </a:t>
            </a:r>
            <a:r>
              <a:rPr lang="tr-TR" sz="3600" dirty="0" smtClean="0">
                <a:latin typeface="Times New Roman" panose="02020603050405020304" pitchFamily="18" charset="0"/>
                <a:cs typeface="Times New Roman" panose="02020603050405020304" pitchFamily="18" charset="0"/>
              </a:rPr>
              <a:t>ise, </a:t>
            </a:r>
            <a:r>
              <a:rPr lang="tr-TR" sz="3600" b="1" i="1" dirty="0" smtClean="0">
                <a:latin typeface="Times New Roman" panose="02020603050405020304" pitchFamily="18" charset="0"/>
                <a:cs typeface="Times New Roman" panose="02020603050405020304" pitchFamily="18" charset="0"/>
              </a:rPr>
              <a:t>Tüketilemeyen </a:t>
            </a:r>
            <a:r>
              <a:rPr lang="tr-TR" sz="3600" b="1" i="1" dirty="0">
                <a:latin typeface="Times New Roman" panose="02020603050405020304" pitchFamily="18" charset="0"/>
                <a:cs typeface="Times New Roman" panose="02020603050405020304" pitchFamily="18" charset="0"/>
              </a:rPr>
              <a:t>e</a:t>
            </a:r>
            <a:r>
              <a:rPr lang="tr-TR" sz="3600" b="1" i="1" dirty="0" smtClean="0">
                <a:latin typeface="Times New Roman" panose="02020603050405020304" pitchFamily="18" charset="0"/>
                <a:cs typeface="Times New Roman" panose="02020603050405020304" pitchFamily="18" charset="0"/>
              </a:rPr>
              <a:t>şyadır</a:t>
            </a:r>
            <a:r>
              <a:rPr lang="tr-TR" sz="3600" dirty="0" smtClean="0">
                <a:latin typeface="Times New Roman" panose="02020603050405020304" pitchFamily="18" charset="0"/>
                <a:cs typeface="Times New Roman" panose="02020603050405020304" pitchFamily="18" charset="0"/>
              </a:rPr>
              <a:t>. Ancak bu zorunlu değildir. </a:t>
            </a:r>
          </a:p>
          <a:p>
            <a:pPr algn="just"/>
            <a:r>
              <a:rPr lang="tr-TR" sz="3600" dirty="0" smtClean="0">
                <a:latin typeface="Times New Roman" panose="02020603050405020304" pitchFamily="18" charset="0"/>
                <a:cs typeface="Times New Roman" panose="02020603050405020304" pitchFamily="18" charset="0"/>
              </a:rPr>
              <a:t>Eşyanın tüketilebilir olup olmaması, özellikle </a:t>
            </a:r>
            <a:r>
              <a:rPr lang="tr-TR" sz="3600" b="1" dirty="0" smtClean="0">
                <a:latin typeface="Times New Roman" panose="02020603050405020304" pitchFamily="18" charset="0"/>
                <a:cs typeface="Times New Roman" panose="02020603050405020304" pitchFamily="18" charset="0"/>
              </a:rPr>
              <a:t>İntifa </a:t>
            </a:r>
            <a:r>
              <a:rPr lang="tr-TR" sz="3600" b="1" dirty="0">
                <a:latin typeface="Times New Roman" panose="02020603050405020304" pitchFamily="18" charset="0"/>
                <a:cs typeface="Times New Roman" panose="02020603050405020304" pitchFamily="18" charset="0"/>
              </a:rPr>
              <a:t>H</a:t>
            </a:r>
            <a:r>
              <a:rPr lang="tr-TR" sz="3600" b="1" dirty="0" smtClean="0">
                <a:latin typeface="Times New Roman" panose="02020603050405020304" pitchFamily="18" charset="0"/>
                <a:cs typeface="Times New Roman" panose="02020603050405020304" pitchFamily="18" charset="0"/>
              </a:rPr>
              <a:t>akkı </a:t>
            </a:r>
            <a:r>
              <a:rPr lang="tr-TR" sz="3600" dirty="0" smtClean="0">
                <a:latin typeface="Times New Roman" panose="02020603050405020304" pitchFamily="18" charset="0"/>
                <a:cs typeface="Times New Roman" panose="02020603050405020304" pitchFamily="18" charset="0"/>
              </a:rPr>
              <a:t>bakımından önem taşır. </a:t>
            </a:r>
          </a:p>
        </p:txBody>
      </p:sp>
    </p:spTree>
    <p:extLst>
      <p:ext uri="{BB962C8B-B14F-4D97-AF65-F5344CB8AC3E}">
        <p14:creationId xmlns:p14="http://schemas.microsoft.com/office/powerpoint/2010/main" val="17741108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İntifa Hakkının Konusu, tüketilebilen bir şey ise</a:t>
            </a:r>
            <a:r>
              <a:rPr lang="tr-TR" dirty="0">
                <a:latin typeface="Times New Roman" panose="02020603050405020304" pitchFamily="18" charset="0"/>
                <a:cs typeface="Times New Roman" panose="02020603050405020304" pitchFamily="18" charset="0"/>
              </a:rPr>
              <a:t>, Malik, herhangi </a:t>
            </a:r>
            <a:r>
              <a:rPr lang="tr-TR">
                <a:latin typeface="Times New Roman" panose="02020603050405020304" pitchFamily="18" charset="0"/>
                <a:cs typeface="Times New Roman" panose="02020603050405020304" pitchFamily="18" charset="0"/>
              </a:rPr>
              <a:t>bir </a:t>
            </a:r>
            <a:r>
              <a:rPr lang="tr-TR" smtClean="0">
                <a:latin typeface="Times New Roman" panose="02020603050405020304" pitchFamily="18" charset="0"/>
                <a:cs typeface="Times New Roman" panose="02020603050405020304" pitchFamily="18" charset="0"/>
              </a:rPr>
              <a:t>Zarar </a:t>
            </a:r>
            <a:r>
              <a:rPr lang="tr-TR" dirty="0" smtClean="0">
                <a:latin typeface="Times New Roman" panose="02020603050405020304" pitchFamily="18" charset="0"/>
                <a:cs typeface="Times New Roman" panose="02020603050405020304" pitchFamily="18" charset="0"/>
              </a:rPr>
              <a:t>T</a:t>
            </a:r>
            <a:r>
              <a:rPr lang="tr-TR" smtClean="0">
                <a:latin typeface="Times New Roman" panose="02020603050405020304" pitchFamily="18" charset="0"/>
                <a:cs typeface="Times New Roman" panose="02020603050405020304" pitchFamily="18" charset="0"/>
              </a:rPr>
              <a:t>ehlikesini </a:t>
            </a:r>
            <a:r>
              <a:rPr lang="tr-TR" dirty="0">
                <a:latin typeface="Times New Roman" panose="02020603050405020304" pitchFamily="18" charset="0"/>
                <a:cs typeface="Times New Roman" panose="02020603050405020304" pitchFamily="18" charset="0"/>
              </a:rPr>
              <a:t>ispat etmesine gerek olmaksızın, </a:t>
            </a:r>
            <a:r>
              <a:rPr lang="tr-TR">
                <a:latin typeface="Times New Roman" panose="02020603050405020304" pitchFamily="18" charset="0"/>
                <a:cs typeface="Times New Roman" panose="02020603050405020304" pitchFamily="18" charset="0"/>
              </a:rPr>
              <a:t>hatta </a:t>
            </a:r>
            <a:r>
              <a:rPr lang="tr-TR" smtClean="0">
                <a:latin typeface="Times New Roman" panose="02020603050405020304" pitchFamily="18" charset="0"/>
                <a:cs typeface="Times New Roman" panose="02020603050405020304" pitchFamily="18" charset="0"/>
              </a:rPr>
              <a:t>Malı </a:t>
            </a:r>
            <a:r>
              <a:rPr lang="tr-TR" dirty="0">
                <a:latin typeface="Times New Roman" panose="02020603050405020304" pitchFamily="18" charset="0"/>
                <a:cs typeface="Times New Roman" panose="02020603050405020304" pitchFamily="18" charset="0"/>
              </a:rPr>
              <a:t>teslim etmeden </a:t>
            </a:r>
            <a:r>
              <a:rPr lang="tr-TR">
                <a:latin typeface="Times New Roman" panose="02020603050405020304" pitchFamily="18" charset="0"/>
                <a:cs typeface="Times New Roman" panose="02020603050405020304" pitchFamily="18" charset="0"/>
              </a:rPr>
              <a:t>önce </a:t>
            </a:r>
            <a:r>
              <a:rPr lang="tr-TR" smtClean="0">
                <a:latin typeface="Times New Roman" panose="02020603050405020304" pitchFamily="18" charset="0"/>
                <a:cs typeface="Times New Roman" panose="02020603050405020304" pitchFamily="18" charset="0"/>
              </a:rPr>
              <a:t>İntifa </a:t>
            </a:r>
            <a:r>
              <a:rPr lang="tr-TR" smtClean="0">
                <a:latin typeface="Times New Roman" panose="02020603050405020304" pitchFamily="18" charset="0"/>
                <a:cs typeface="Times New Roman" panose="02020603050405020304" pitchFamily="18" charset="0"/>
              </a:rPr>
              <a:t>H</a:t>
            </a:r>
            <a:r>
              <a:rPr lang="tr-TR" smtClean="0">
                <a:latin typeface="Times New Roman" panose="02020603050405020304" pitchFamily="18" charset="0"/>
                <a:cs typeface="Times New Roman" panose="02020603050405020304" pitchFamily="18" charset="0"/>
              </a:rPr>
              <a:t>akkı </a:t>
            </a:r>
            <a:r>
              <a:rPr lang="tr-TR" dirty="0" smtClean="0">
                <a:latin typeface="Times New Roman" panose="02020603050405020304" pitchFamily="18" charset="0"/>
                <a:cs typeface="Times New Roman" panose="02020603050405020304" pitchFamily="18" charset="0"/>
              </a:rPr>
              <a:t>S</a:t>
            </a:r>
            <a:r>
              <a:rPr lang="tr-TR" smtClean="0">
                <a:latin typeface="Times New Roman" panose="02020603050405020304" pitchFamily="18" charset="0"/>
                <a:cs typeface="Times New Roman" panose="02020603050405020304" pitchFamily="18" charset="0"/>
              </a:rPr>
              <a:t>ahibinden </a:t>
            </a:r>
            <a:r>
              <a:rPr lang="tr-TR" dirty="0">
                <a:latin typeface="Times New Roman" panose="02020603050405020304" pitchFamily="18" charset="0"/>
                <a:cs typeface="Times New Roman" panose="02020603050405020304" pitchFamily="18" charset="0"/>
              </a:rPr>
              <a:t>teminat talep edebilir (</a:t>
            </a:r>
            <a:r>
              <a:rPr lang="tr-TR" i="1" dirty="0">
                <a:latin typeface="Times New Roman" panose="02020603050405020304" pitchFamily="18" charset="0"/>
                <a:cs typeface="Times New Roman" panose="02020603050405020304" pitchFamily="18" charset="0"/>
              </a:rPr>
              <a:t>MK m. 808). </a:t>
            </a:r>
          </a:p>
          <a:p>
            <a:pPr algn="just"/>
            <a:r>
              <a:rPr lang="tr-TR" dirty="0">
                <a:latin typeface="Times New Roman" panose="02020603050405020304" pitchFamily="18" charset="0"/>
                <a:cs typeface="Times New Roman" panose="02020603050405020304" pitchFamily="18" charset="0"/>
              </a:rPr>
              <a:t>Aksi kararlaştırılmadıkça, Tüketilebilen Eşyanın Mülkiyeti, İntifa Hakkı Sahibine geçer. </a:t>
            </a:r>
          </a:p>
          <a:p>
            <a:pPr algn="just"/>
            <a:r>
              <a:rPr lang="tr-TR" dirty="0">
                <a:latin typeface="Times New Roman" panose="02020603050405020304" pitchFamily="18" charset="0"/>
                <a:cs typeface="Times New Roman" panose="02020603050405020304" pitchFamily="18" charset="0"/>
              </a:rPr>
              <a:t>İntifa Hakkı Sahibi, geri verme sırasında, bunların o günkü değerini ödemekle yükümlü olur (</a:t>
            </a:r>
            <a:r>
              <a:rPr lang="tr-TR" i="1" dirty="0">
                <a:latin typeface="Times New Roman" panose="02020603050405020304" pitchFamily="18" charset="0"/>
                <a:cs typeface="Times New Roman" panose="02020603050405020304" pitchFamily="18" charset="0"/>
              </a:rPr>
              <a:t>MK m. 819). </a:t>
            </a:r>
          </a:p>
          <a:p>
            <a:pPr marL="0" indent="0">
              <a:buNone/>
            </a:pPr>
            <a:endParaRPr lang="tr-TR" dirty="0"/>
          </a:p>
        </p:txBody>
      </p:sp>
    </p:spTree>
    <p:extLst>
      <p:ext uri="{BB962C8B-B14F-4D97-AF65-F5344CB8AC3E}">
        <p14:creationId xmlns:p14="http://schemas.microsoft.com/office/powerpoint/2010/main" val="2241862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rrowheads="1"/>
          </p:cNvSpPr>
          <p:nvPr>
            <p:ph type="title"/>
          </p:nvPr>
        </p:nvSpPr>
        <p:spPr>
          <a:xfrm>
            <a:off x="1919289" y="1"/>
            <a:ext cx="8385175" cy="1196975"/>
          </a:xfrm>
        </p:spPr>
        <p:txBody>
          <a:bodyPr rtlCol="0">
            <a:normAutofit/>
          </a:bodyPr>
          <a:lstStyle/>
          <a:p>
            <a:pPr marL="484632">
              <a:defRPr/>
            </a:pPr>
            <a:r>
              <a:rPr lang="tr-TR" sz="3600" dirty="0">
                <a:solidFill>
                  <a:schemeClr val="accent1"/>
                </a:solidFill>
                <a:latin typeface="Times New Roman" pitchFamily="18" charset="0"/>
                <a:cs typeface="Times New Roman" pitchFamily="18" charset="0"/>
              </a:rPr>
              <a:t>Taşınmaz Eşya - Taşınır Eşya :</a:t>
            </a:r>
            <a:br>
              <a:rPr lang="tr-TR" sz="3600" dirty="0">
                <a:solidFill>
                  <a:schemeClr val="accent1"/>
                </a:solidFill>
                <a:latin typeface="Times New Roman" pitchFamily="18" charset="0"/>
                <a:cs typeface="Times New Roman" pitchFamily="18" charset="0"/>
              </a:rPr>
            </a:br>
            <a:endParaRPr lang="tr-TR" sz="3600" b="1" dirty="0">
              <a:solidFill>
                <a:schemeClr val="accent1">
                  <a:tint val="83000"/>
                  <a:satMod val="150000"/>
                </a:schemeClr>
              </a:solidFill>
              <a:latin typeface="Times New Roman" pitchFamily="18" charset="0"/>
              <a:cs typeface="Times New Roman" pitchFamily="18" charset="0"/>
            </a:endParaRPr>
          </a:p>
        </p:txBody>
      </p:sp>
      <p:sp>
        <p:nvSpPr>
          <p:cNvPr id="7171" name="Rectangle 3"/>
          <p:cNvSpPr>
            <a:spLocks noGrp="1" noRot="1" noChangeArrowheads="1"/>
          </p:cNvSpPr>
          <p:nvPr>
            <p:ph idx="1"/>
          </p:nvPr>
        </p:nvSpPr>
        <p:spPr>
          <a:xfrm>
            <a:off x="2085685" y="1196976"/>
            <a:ext cx="8218779" cy="5327650"/>
          </a:xfrm>
        </p:spPr>
        <p:txBody>
          <a:bodyPr>
            <a:normAutofit/>
          </a:bodyPr>
          <a:lstStyle/>
          <a:p>
            <a:pPr marL="0" indent="0" algn="just">
              <a:buNone/>
              <a:defRPr/>
            </a:pPr>
            <a:r>
              <a:rPr lang="tr-TR" sz="2400" dirty="0" smtClean="0">
                <a:latin typeface="Times New Roman" pitchFamily="18" charset="0"/>
                <a:cs typeface="Times New Roman" pitchFamily="18" charset="0"/>
              </a:rPr>
              <a:t>*</a:t>
            </a:r>
            <a:r>
              <a:rPr lang="tr-TR" sz="3600" dirty="0" smtClean="0">
                <a:latin typeface="Times New Roman" pitchFamily="18" charset="0"/>
                <a:cs typeface="Times New Roman" pitchFamily="18" charset="0"/>
              </a:rPr>
              <a:t>Roma hukukund</a:t>
            </a:r>
            <a:r>
              <a:rPr lang="tr-TR" sz="3600" dirty="0" smtClean="0">
                <a:latin typeface="Times New Roman" pitchFamily="18" charset="0"/>
                <a:cs typeface="Times New Roman" pitchFamily="18" charset="0"/>
              </a:rPr>
              <a:t>a pek de önemli olmayan Taşınır- Taşınmaz ayrımı, Türk Eşya Hukuku ile ilgili düzenlemelerin temelini oluşturmaktadır. </a:t>
            </a:r>
          </a:p>
          <a:p>
            <a:pPr marL="0" indent="0" algn="just">
              <a:buNone/>
              <a:defRPr/>
            </a:pPr>
            <a:r>
              <a:rPr lang="tr-TR" sz="3600" dirty="0">
                <a:latin typeface="Times New Roman" pitchFamily="18" charset="0"/>
                <a:cs typeface="Times New Roman" pitchFamily="18" charset="0"/>
              </a:rPr>
              <a:t>*</a:t>
            </a:r>
            <a:r>
              <a:rPr lang="tr-TR" sz="3600" dirty="0" smtClean="0">
                <a:latin typeface="Times New Roman" pitchFamily="18" charset="0"/>
                <a:cs typeface="Times New Roman" pitchFamily="18" charset="0"/>
              </a:rPr>
              <a:t>Medeni Kanunumuzda Taşınır- Taşınmaz ayrımına verilen önem, Cermen hukukundan gelir. </a:t>
            </a:r>
            <a:endParaRPr lang="tr-TR" sz="3600" dirty="0" smtClean="0">
              <a:latin typeface="Times New Roman" pitchFamily="18" charset="0"/>
              <a:cs typeface="Times New Roman" pitchFamily="18" charset="0"/>
            </a:endParaRPr>
          </a:p>
          <a:p>
            <a:pPr marL="0" indent="0" algn="just">
              <a:buNone/>
              <a:defRPr/>
            </a:pPr>
            <a:r>
              <a:rPr lang="tr-TR" sz="3600" dirty="0" smtClean="0">
                <a:latin typeface="Times New Roman" pitchFamily="18" charset="0"/>
                <a:cs typeface="Times New Roman" pitchFamily="18" charset="0"/>
              </a:rPr>
              <a:t>*Öyleyse, </a:t>
            </a:r>
            <a:r>
              <a:rPr lang="tr-TR" sz="3600" dirty="0" smtClean="0">
                <a:latin typeface="Times New Roman" pitchFamily="18" charset="0"/>
                <a:cs typeface="Times New Roman" pitchFamily="18" charset="0"/>
              </a:rPr>
              <a:t>Eşya </a:t>
            </a:r>
            <a:r>
              <a:rPr lang="tr-TR" sz="3600" dirty="0" smtClean="0">
                <a:latin typeface="Times New Roman" pitchFamily="18" charset="0"/>
                <a:cs typeface="Times New Roman" pitchFamily="18" charset="0"/>
              </a:rPr>
              <a:t>Hukuku </a:t>
            </a:r>
            <a:r>
              <a:rPr lang="tr-TR" sz="3600" dirty="0">
                <a:latin typeface="Times New Roman" pitchFamily="18" charset="0"/>
                <a:cs typeface="Times New Roman" pitchFamily="18" charset="0"/>
              </a:rPr>
              <a:t>bakımından temel ayırım, </a:t>
            </a:r>
            <a:r>
              <a:rPr lang="tr-TR" sz="3600" dirty="0" smtClean="0">
                <a:latin typeface="Times New Roman" pitchFamily="18" charset="0"/>
                <a:cs typeface="Times New Roman" pitchFamily="18" charset="0"/>
              </a:rPr>
              <a:t>Taşınmaz Eşya- Taşınır Eşya </a:t>
            </a:r>
            <a:r>
              <a:rPr lang="tr-TR" sz="3600" dirty="0">
                <a:latin typeface="Times New Roman" pitchFamily="18" charset="0"/>
                <a:cs typeface="Times New Roman" pitchFamily="18" charset="0"/>
              </a:rPr>
              <a:t>ayrımıdır. </a:t>
            </a:r>
            <a:endParaRPr lang="tr-TR" sz="3600" dirty="0" smtClean="0">
              <a:latin typeface="Times New Roman" pitchFamily="18" charset="0"/>
              <a:cs typeface="Times New Roman" pitchFamily="18" charset="0"/>
            </a:endParaRPr>
          </a:p>
          <a:p>
            <a:pPr marL="0" indent="0" algn="just">
              <a:buNone/>
              <a:defRPr/>
            </a:pPr>
            <a:endParaRPr lang="tr-TR" sz="3600" dirty="0" smtClean="0">
              <a:latin typeface="Times New Roman" pitchFamily="18" charset="0"/>
              <a:cs typeface="Times New Roman" pitchFamily="18" charset="0"/>
            </a:endParaRPr>
          </a:p>
          <a:p>
            <a:pPr marL="0" indent="0" algn="just">
              <a:buNone/>
              <a:defRPr/>
            </a:pPr>
            <a:endParaRPr lang="tr-TR" sz="3600" dirty="0">
              <a:latin typeface="Times New Roman" pitchFamily="18" charset="0"/>
              <a:cs typeface="Times New Roman" pitchFamily="18" charset="0"/>
            </a:endParaRPr>
          </a:p>
          <a:p>
            <a:pPr marL="609600" indent="-609600" algn="just">
              <a:buFont typeface="Wingdings" pitchFamily="2" charset="2"/>
              <a:buAutoNum type="arabicPeriod"/>
              <a:defRPr/>
            </a:pPr>
            <a:endParaRPr lang="tr-TR" sz="2600" dirty="0">
              <a:latin typeface="Times New Roman" pitchFamily="18" charset="0"/>
              <a:cs typeface="Times New Roman" pitchFamily="18" charset="0"/>
            </a:endParaRPr>
          </a:p>
        </p:txBody>
      </p:sp>
    </p:spTree>
    <p:extLst>
      <p:ext uri="{BB962C8B-B14F-4D97-AF65-F5344CB8AC3E}">
        <p14:creationId xmlns:p14="http://schemas.microsoft.com/office/powerpoint/2010/main" val="72612"/>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Bölünebilen Eşya- Bölünemeyen Eşya </a:t>
            </a:r>
            <a:endParaRPr lang="tr-TR" b="1" dirty="0"/>
          </a:p>
        </p:txBody>
      </p:sp>
      <p:sp>
        <p:nvSpPr>
          <p:cNvPr id="3" name="İçerik Yer Tutucusu 2"/>
          <p:cNvSpPr>
            <a:spLocks noGrp="1"/>
          </p:cNvSpPr>
          <p:nvPr>
            <p:ph idx="1"/>
          </p:nvPr>
        </p:nvSpPr>
        <p:spPr/>
        <p:txBody>
          <a:bodyPr>
            <a:normAutofit/>
          </a:bodyPr>
          <a:lstStyle/>
          <a:p>
            <a:pPr algn="just"/>
            <a:r>
              <a:rPr lang="tr-TR" sz="2400" dirty="0" smtClean="0">
                <a:latin typeface="Times New Roman" panose="02020603050405020304" pitchFamily="18" charset="0"/>
                <a:cs typeface="Times New Roman" panose="02020603050405020304" pitchFamily="18" charset="0"/>
              </a:rPr>
              <a:t>Fiziki olarak her eşya bölünebilir. Bu bağlamda, söz konusu ayırım, Eşyanın fiziki değil, Hukuki yönden bölünebilir olup olmamasına dayanır. </a:t>
            </a:r>
          </a:p>
          <a:p>
            <a:pPr algn="just"/>
            <a:r>
              <a:rPr lang="tr-TR" sz="2400" b="1" dirty="0" smtClean="0">
                <a:latin typeface="Times New Roman" panose="02020603050405020304" pitchFamily="18" charset="0"/>
                <a:cs typeface="Times New Roman" panose="02020603050405020304" pitchFamily="18" charset="0"/>
              </a:rPr>
              <a:t>Hukuki Yönden </a:t>
            </a:r>
            <a:r>
              <a:rPr lang="tr-TR" sz="2400" b="1" dirty="0">
                <a:latin typeface="Times New Roman" panose="02020603050405020304" pitchFamily="18" charset="0"/>
                <a:cs typeface="Times New Roman" panose="02020603050405020304" pitchFamily="18" charset="0"/>
              </a:rPr>
              <a:t>B</a:t>
            </a:r>
            <a:r>
              <a:rPr lang="tr-TR" sz="2400" b="1" dirty="0" smtClean="0">
                <a:latin typeface="Times New Roman" panose="02020603050405020304" pitchFamily="18" charset="0"/>
                <a:cs typeface="Times New Roman" panose="02020603050405020304" pitchFamily="18" charset="0"/>
              </a:rPr>
              <a:t>ölünebilir </a:t>
            </a:r>
            <a:r>
              <a:rPr lang="tr-TR" sz="2400" b="1" dirty="0">
                <a:latin typeface="Times New Roman" panose="02020603050405020304" pitchFamily="18" charset="0"/>
                <a:cs typeface="Times New Roman" panose="02020603050405020304" pitchFamily="18" charset="0"/>
              </a:rPr>
              <a:t>O</a:t>
            </a:r>
            <a:r>
              <a:rPr lang="tr-TR" sz="2400" b="1" dirty="0" smtClean="0">
                <a:latin typeface="Times New Roman" panose="02020603050405020304" pitchFamily="18" charset="0"/>
                <a:cs typeface="Times New Roman" panose="02020603050405020304" pitchFamily="18" charset="0"/>
              </a:rPr>
              <a:t>lma</a:t>
            </a:r>
            <a:r>
              <a:rPr lang="tr-TR" sz="2400" dirty="0" smtClean="0">
                <a:latin typeface="Times New Roman" panose="02020603050405020304" pitchFamily="18" charset="0"/>
                <a:cs typeface="Times New Roman" panose="02020603050405020304" pitchFamily="18" charset="0"/>
              </a:rPr>
              <a:t>, Eşyanın değerinde önemli bir azalma olmaksızın aynı nitelikte birden çok bağımsız şeye ayrılabilir olmasını ifade eder. </a:t>
            </a:r>
            <a:r>
              <a:rPr lang="tr-TR" sz="2400" b="1" i="1" dirty="0" smtClean="0">
                <a:latin typeface="Times New Roman" panose="02020603050405020304" pitchFamily="18" charset="0"/>
                <a:cs typeface="Times New Roman" panose="02020603050405020304" pitchFamily="18" charset="0"/>
              </a:rPr>
              <a:t>Örneğin</a:t>
            </a:r>
            <a:r>
              <a:rPr lang="tr-TR" sz="2400" dirty="0" smtClean="0">
                <a:latin typeface="Times New Roman" panose="02020603050405020304" pitchFamily="18" charset="0"/>
                <a:cs typeface="Times New Roman" panose="02020603050405020304" pitchFamily="18" charset="0"/>
              </a:rPr>
              <a:t>, Kumaş, Sıvılar</a:t>
            </a:r>
            <a:r>
              <a:rPr lang="tr-TR" sz="2400" b="1" dirty="0" smtClean="0">
                <a:latin typeface="Times New Roman" panose="02020603050405020304" pitchFamily="18" charset="0"/>
                <a:cs typeface="Times New Roman" panose="02020603050405020304" pitchFamily="18" charset="0"/>
              </a:rPr>
              <a:t>, Arazi</a:t>
            </a:r>
            <a:r>
              <a:rPr lang="tr-TR" sz="2400" dirty="0" smtClean="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B</a:t>
            </a:r>
            <a:r>
              <a:rPr lang="tr-TR" sz="2400" b="1" i="1" dirty="0" smtClean="0">
                <a:latin typeface="Times New Roman" panose="02020603050405020304" pitchFamily="18" charset="0"/>
                <a:cs typeface="Times New Roman" panose="02020603050405020304" pitchFamily="18" charset="0"/>
              </a:rPr>
              <a:t>ölünebilen </a:t>
            </a:r>
            <a:r>
              <a:rPr lang="tr-TR" sz="2400" b="1" i="1" dirty="0">
                <a:latin typeface="Times New Roman" panose="02020603050405020304" pitchFamily="18" charset="0"/>
                <a:cs typeface="Times New Roman" panose="02020603050405020304" pitchFamily="18" charset="0"/>
              </a:rPr>
              <a:t>E</a:t>
            </a:r>
            <a:r>
              <a:rPr lang="tr-TR" sz="2400" b="1" i="1" dirty="0" smtClean="0">
                <a:latin typeface="Times New Roman" panose="02020603050405020304" pitchFamily="18" charset="0"/>
                <a:cs typeface="Times New Roman" panose="02020603050405020304" pitchFamily="18" charset="0"/>
              </a:rPr>
              <a:t>şyadır. </a:t>
            </a:r>
          </a:p>
          <a:p>
            <a:pPr algn="just"/>
            <a:r>
              <a:rPr lang="tr-TR" sz="2400" dirty="0" smtClean="0">
                <a:latin typeface="Times New Roman" panose="02020603050405020304" pitchFamily="18" charset="0"/>
                <a:cs typeface="Times New Roman" panose="02020603050405020304" pitchFamily="18" charset="0"/>
              </a:rPr>
              <a:t>Bölünme sonucu aynı nitelikte Eşya olma zorunluluğu, ekonomik açıdan belirlenmelidir. Bu bağlamda, </a:t>
            </a:r>
            <a:r>
              <a:rPr lang="tr-TR" sz="2400" b="1" dirty="0" smtClean="0">
                <a:latin typeface="Times New Roman" panose="02020603050405020304" pitchFamily="18" charset="0"/>
                <a:cs typeface="Times New Roman" panose="02020603050405020304" pitchFamily="18" charset="0"/>
              </a:rPr>
              <a:t>Para </a:t>
            </a:r>
            <a:r>
              <a:rPr lang="tr-TR" sz="2400" dirty="0" smtClean="0">
                <a:latin typeface="Times New Roman" panose="02020603050405020304" pitchFamily="18" charset="0"/>
                <a:cs typeface="Times New Roman" panose="02020603050405020304" pitchFamily="18" charset="0"/>
              </a:rPr>
              <a:t>da, </a:t>
            </a:r>
            <a:r>
              <a:rPr lang="tr-TR" sz="2400" b="1" dirty="0" smtClean="0">
                <a:latin typeface="Times New Roman" panose="02020603050405020304" pitchFamily="18" charset="0"/>
                <a:cs typeface="Times New Roman" panose="02020603050405020304" pitchFamily="18" charset="0"/>
              </a:rPr>
              <a:t>Bölünebilen Eşyadır</a:t>
            </a:r>
            <a:r>
              <a:rPr lang="tr-TR" sz="2400" dirty="0" smtClean="0">
                <a:latin typeface="Times New Roman" panose="02020603050405020304" pitchFamily="18" charset="0"/>
                <a:cs typeface="Times New Roman" panose="02020603050405020304" pitchFamily="18" charset="0"/>
              </a:rPr>
              <a:t>. </a:t>
            </a:r>
          </a:p>
          <a:p>
            <a:pPr algn="just"/>
            <a:r>
              <a:rPr lang="tr-TR" sz="2400" dirty="0" smtClean="0">
                <a:latin typeface="Times New Roman" panose="02020603050405020304" pitchFamily="18" charset="0"/>
                <a:cs typeface="Times New Roman" panose="02020603050405020304" pitchFamily="18" charset="0"/>
              </a:rPr>
              <a:t>Buna karşılık, bölünmekle değerinden kaybeden veya tamamen telef olan eşya ise, </a:t>
            </a:r>
            <a:r>
              <a:rPr lang="tr-TR" sz="2400" b="1" dirty="0" smtClean="0">
                <a:latin typeface="Times New Roman" panose="02020603050405020304" pitchFamily="18" charset="0"/>
                <a:cs typeface="Times New Roman" panose="02020603050405020304" pitchFamily="18" charset="0"/>
              </a:rPr>
              <a:t>Bölünemeyen Eşyadır</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Örneğin,</a:t>
            </a:r>
            <a:r>
              <a:rPr lang="tr-TR" sz="2400" dirty="0" smtClean="0">
                <a:latin typeface="Times New Roman" panose="02020603050405020304" pitchFamily="18" charset="0"/>
                <a:cs typeface="Times New Roman" panose="02020603050405020304" pitchFamily="18" charset="0"/>
              </a:rPr>
              <a:t> Hayvanlar, Tablo, Bardak, </a:t>
            </a:r>
            <a:r>
              <a:rPr lang="tr-TR" sz="2400" b="1" dirty="0" smtClean="0">
                <a:latin typeface="Times New Roman" panose="02020603050405020304" pitchFamily="18" charset="0"/>
                <a:cs typeface="Times New Roman" panose="02020603050405020304" pitchFamily="18" charset="0"/>
              </a:rPr>
              <a:t>Bölünemeyen</a:t>
            </a:r>
            <a:r>
              <a:rPr lang="tr-TR" sz="2400" dirty="0" smtClean="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E</a:t>
            </a:r>
            <a:r>
              <a:rPr lang="tr-TR" sz="2400" b="1" dirty="0" smtClean="0">
                <a:latin typeface="Times New Roman" panose="02020603050405020304" pitchFamily="18" charset="0"/>
                <a:cs typeface="Times New Roman" panose="02020603050405020304" pitchFamily="18" charset="0"/>
              </a:rPr>
              <a:t>şyadır.</a:t>
            </a:r>
          </a:p>
          <a:p>
            <a:pPr marL="0" indent="0" algn="just">
              <a:buNone/>
            </a:pPr>
            <a:endParaRPr lang="tr-T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180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b="1" dirty="0">
                <a:latin typeface="Times New Roman" panose="02020603050405020304" pitchFamily="18" charset="0"/>
                <a:cs typeface="Times New Roman" panose="02020603050405020304" pitchFamily="18" charset="0"/>
              </a:rPr>
              <a:t>Niteliği bakımından </a:t>
            </a:r>
            <a:r>
              <a:rPr lang="tr-TR" sz="3200" b="1" dirty="0" smtClean="0">
                <a:latin typeface="Times New Roman" panose="02020603050405020304" pitchFamily="18" charset="0"/>
                <a:cs typeface="Times New Roman" panose="02020603050405020304" pitchFamily="18" charset="0"/>
              </a:rPr>
              <a:t>Eşyanın </a:t>
            </a:r>
            <a:r>
              <a:rPr lang="tr-TR" sz="3200" b="1" dirty="0">
                <a:latin typeface="Times New Roman" panose="02020603050405020304" pitchFamily="18" charset="0"/>
                <a:cs typeface="Times New Roman" panose="02020603050405020304" pitchFamily="18" charset="0"/>
              </a:rPr>
              <a:t>bölünme </a:t>
            </a:r>
            <a:r>
              <a:rPr lang="tr-TR" sz="3200" b="1" dirty="0" smtClean="0">
                <a:latin typeface="Times New Roman" panose="02020603050405020304" pitchFamily="18" charset="0"/>
                <a:cs typeface="Times New Roman" panose="02020603050405020304" pitchFamily="18" charset="0"/>
              </a:rPr>
              <a:t>imkânı </a:t>
            </a:r>
            <a:r>
              <a:rPr lang="tr-TR" sz="3200" b="1" dirty="0">
                <a:latin typeface="Times New Roman" panose="02020603050405020304" pitchFamily="18" charset="0"/>
                <a:cs typeface="Times New Roman" panose="02020603050405020304" pitchFamily="18" charset="0"/>
              </a:rPr>
              <a:t>sonsuz değildir. </a:t>
            </a:r>
          </a:p>
          <a:p>
            <a:pPr algn="just"/>
            <a:r>
              <a:rPr lang="tr-TR" sz="3200" dirty="0">
                <a:latin typeface="Times New Roman" panose="02020603050405020304" pitchFamily="18" charset="0"/>
                <a:cs typeface="Times New Roman" panose="02020603050405020304" pitchFamily="18" charset="0"/>
              </a:rPr>
              <a:t>Bölünebilirlik, elde edilen bölümün </a:t>
            </a:r>
            <a:r>
              <a:rPr lang="tr-TR" sz="3200" dirty="0" smtClean="0">
                <a:latin typeface="Times New Roman" panose="02020603050405020304" pitchFamily="18" charset="0"/>
                <a:cs typeface="Times New Roman" panose="02020603050405020304" pitchFamily="18" charset="0"/>
              </a:rPr>
              <a:t>Hukuken Eşya </a:t>
            </a:r>
            <a:r>
              <a:rPr lang="tr-TR" sz="3200" dirty="0">
                <a:latin typeface="Times New Roman" panose="02020603050405020304" pitchFamily="18" charset="0"/>
                <a:cs typeface="Times New Roman" panose="02020603050405020304" pitchFamily="18" charset="0"/>
              </a:rPr>
              <a:t>niteliğini koruduğu sürece devam eder. </a:t>
            </a:r>
          </a:p>
          <a:p>
            <a:pPr algn="just"/>
            <a:r>
              <a:rPr lang="tr-TR" sz="3200" dirty="0">
                <a:latin typeface="Times New Roman" panose="02020603050405020304" pitchFamily="18" charset="0"/>
                <a:cs typeface="Times New Roman" panose="02020603050405020304" pitchFamily="18" charset="0"/>
              </a:rPr>
              <a:t>Bazen </a:t>
            </a:r>
            <a:r>
              <a:rPr lang="tr-TR" sz="3200" dirty="0" smtClean="0">
                <a:latin typeface="Times New Roman" panose="02020603050405020304" pitchFamily="18" charset="0"/>
                <a:cs typeface="Times New Roman" panose="02020603050405020304" pitchFamily="18" charset="0"/>
              </a:rPr>
              <a:t>Hukuk Düzeni, </a:t>
            </a:r>
            <a:r>
              <a:rPr lang="tr-TR" sz="3200" b="1" dirty="0">
                <a:latin typeface="Times New Roman" panose="02020603050405020304" pitchFamily="18" charset="0"/>
                <a:cs typeface="Times New Roman" panose="02020603050405020304" pitchFamily="18" charset="0"/>
              </a:rPr>
              <a:t>bölünmenin </a:t>
            </a:r>
            <a:r>
              <a:rPr lang="tr-TR" sz="3200" b="1" dirty="0" smtClean="0">
                <a:latin typeface="Times New Roman" panose="02020603050405020304" pitchFamily="18" charset="0"/>
                <a:cs typeface="Times New Roman" panose="02020603050405020304" pitchFamily="18" charset="0"/>
              </a:rPr>
              <a:t>Asgari Sınırını </a:t>
            </a:r>
            <a:r>
              <a:rPr lang="tr-TR" sz="3200" dirty="0">
                <a:latin typeface="Times New Roman" panose="02020603050405020304" pitchFamily="18" charset="0"/>
                <a:cs typeface="Times New Roman" panose="02020603050405020304" pitchFamily="18" charset="0"/>
              </a:rPr>
              <a:t>açıkça belirler. </a:t>
            </a:r>
            <a:r>
              <a:rPr lang="tr-TR" sz="3200" b="1" i="1" dirty="0">
                <a:latin typeface="Times New Roman" panose="02020603050405020304" pitchFamily="18" charset="0"/>
                <a:cs typeface="Times New Roman" panose="02020603050405020304" pitchFamily="18" charset="0"/>
              </a:rPr>
              <a:t>Örneğin</a:t>
            </a:r>
            <a:r>
              <a:rPr lang="tr-TR" sz="3200" dirty="0">
                <a:latin typeface="Times New Roman" panose="02020603050405020304" pitchFamily="18" charset="0"/>
                <a:cs typeface="Times New Roman" panose="02020603050405020304" pitchFamily="18" charset="0"/>
              </a:rPr>
              <a:t>, belli bir bölgedeki </a:t>
            </a:r>
            <a:r>
              <a:rPr lang="tr-TR" sz="3200" dirty="0" smtClean="0">
                <a:latin typeface="Times New Roman" panose="02020603050405020304" pitchFamily="18" charset="0"/>
                <a:cs typeface="Times New Roman" panose="02020603050405020304" pitchFamily="18" charset="0"/>
              </a:rPr>
              <a:t>İmar Parsellerin </a:t>
            </a:r>
            <a:r>
              <a:rPr lang="tr-TR" sz="3200" dirty="0">
                <a:latin typeface="Times New Roman" panose="02020603050405020304" pitchFamily="18" charset="0"/>
                <a:cs typeface="Times New Roman" panose="02020603050405020304" pitchFamily="18" charset="0"/>
              </a:rPr>
              <a:t>asgari yüzölçümü 500 metrekare olarak tayin edilmiş olabilir. </a:t>
            </a:r>
          </a:p>
        </p:txBody>
      </p:sp>
    </p:spTree>
    <p:extLst>
      <p:ext uri="{BB962C8B-B14F-4D97-AF65-F5344CB8AC3E}">
        <p14:creationId xmlns:p14="http://schemas.microsoft.com/office/powerpoint/2010/main" val="35823153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857523"/>
            <a:ext cx="10515600" cy="4351338"/>
          </a:xfrm>
        </p:spPr>
        <p:txBody>
          <a:bodyPr/>
          <a:lstStyle/>
          <a:p>
            <a:pPr algn="just"/>
            <a:r>
              <a:rPr lang="tr-TR" sz="2400" b="1" dirty="0" smtClean="0">
                <a:latin typeface="Times New Roman" panose="02020603050405020304" pitchFamily="18" charset="0"/>
                <a:cs typeface="Times New Roman" panose="02020603050405020304" pitchFamily="18" charset="0"/>
              </a:rPr>
              <a:t>Eşyanın bölünebilir olup olmaması</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Paylı Mülkiyette, </a:t>
            </a:r>
            <a:r>
              <a:rPr lang="tr-TR" sz="2400" b="1" dirty="0" smtClean="0">
                <a:latin typeface="Times New Roman" panose="02020603050405020304" pitchFamily="18" charset="0"/>
                <a:cs typeface="Times New Roman" panose="02020603050405020304" pitchFamily="18" charset="0"/>
              </a:rPr>
              <a:t>Paylaşma Şeklinin belirlenmesinde</a:t>
            </a:r>
            <a:r>
              <a:rPr lang="tr-TR" sz="2400" dirty="0" smtClean="0">
                <a:latin typeface="Times New Roman" panose="02020603050405020304" pitchFamily="18" charset="0"/>
                <a:cs typeface="Times New Roman" panose="02020603050405020304" pitchFamily="18" charset="0"/>
              </a:rPr>
              <a:t> önem taşır. </a:t>
            </a:r>
          </a:p>
          <a:p>
            <a:pPr algn="just"/>
            <a:r>
              <a:rPr lang="tr-TR" sz="2400" b="1" dirty="0" smtClean="0">
                <a:latin typeface="Times New Roman" panose="02020603050405020304" pitchFamily="18" charset="0"/>
                <a:cs typeface="Times New Roman" panose="02020603050405020304" pitchFamily="18" charset="0"/>
              </a:rPr>
              <a:t>Paylı Mülkiyet Konusu Eşya bölünebiliyorsa</a:t>
            </a:r>
            <a:r>
              <a:rPr lang="tr-TR" sz="2400" dirty="0" smtClean="0">
                <a:latin typeface="Times New Roman" panose="02020603050405020304" pitchFamily="18" charset="0"/>
                <a:cs typeface="Times New Roman" panose="02020603050405020304" pitchFamily="18" charset="0"/>
              </a:rPr>
              <a:t>, bu Eşya parçalara ayrılarak Paydaşlar arasında bölüştürülür. (</a:t>
            </a:r>
            <a:r>
              <a:rPr lang="tr-TR" sz="2400" i="1" dirty="0" smtClean="0">
                <a:latin typeface="Times New Roman" panose="02020603050405020304" pitchFamily="18" charset="0"/>
                <a:cs typeface="Times New Roman" panose="02020603050405020304" pitchFamily="18" charset="0"/>
              </a:rPr>
              <a:t>MK m. 699 / I, III). </a:t>
            </a:r>
          </a:p>
          <a:p>
            <a:pPr algn="just"/>
            <a:r>
              <a:rPr lang="tr-TR" sz="2400" dirty="0" smtClean="0">
                <a:latin typeface="Times New Roman" panose="02020603050405020304" pitchFamily="18" charset="0"/>
                <a:cs typeface="Times New Roman" panose="02020603050405020304" pitchFamily="18" charset="0"/>
              </a:rPr>
              <a:t>Böylece, </a:t>
            </a:r>
            <a:r>
              <a:rPr lang="tr-TR" sz="2400" b="1" dirty="0" smtClean="0">
                <a:latin typeface="Times New Roman" panose="02020603050405020304" pitchFamily="18" charset="0"/>
                <a:cs typeface="Times New Roman" panose="02020603050405020304" pitchFamily="18" charset="0"/>
              </a:rPr>
              <a:t>Eşyanın Paylı Mülkiyet Konusu olması </a:t>
            </a:r>
            <a:r>
              <a:rPr lang="tr-TR" sz="2400" dirty="0" smtClean="0">
                <a:latin typeface="Times New Roman" panose="02020603050405020304" pitchFamily="18" charset="0"/>
                <a:cs typeface="Times New Roman" panose="02020603050405020304" pitchFamily="18" charset="0"/>
              </a:rPr>
              <a:t>ile </a:t>
            </a:r>
            <a:r>
              <a:rPr lang="tr-TR" sz="2400" b="1" dirty="0" smtClean="0">
                <a:latin typeface="Times New Roman" panose="02020603050405020304" pitchFamily="18" charset="0"/>
                <a:cs typeface="Times New Roman" panose="02020603050405020304" pitchFamily="18" charset="0"/>
              </a:rPr>
              <a:t>Bölünebilir Olmasını </a:t>
            </a:r>
            <a:r>
              <a:rPr lang="tr-TR" sz="2400" dirty="0" smtClean="0">
                <a:latin typeface="Times New Roman" panose="02020603050405020304" pitchFamily="18" charset="0"/>
                <a:cs typeface="Times New Roman" panose="02020603050405020304" pitchFamily="18" charset="0"/>
              </a:rPr>
              <a:t>da, birbiriyle karıştırmamak gerekir. </a:t>
            </a:r>
          </a:p>
          <a:p>
            <a:pPr algn="just"/>
            <a:r>
              <a:rPr lang="tr-TR" sz="2400" dirty="0" smtClean="0">
                <a:latin typeface="Times New Roman" panose="02020603050405020304" pitchFamily="18" charset="0"/>
                <a:cs typeface="Times New Roman" panose="02020603050405020304" pitchFamily="18" charset="0"/>
              </a:rPr>
              <a:t>Paylı Mülkiyette, Eşya üzerindeki Mülkiyet, paylı olarak birden çok kişiye aittir. </a:t>
            </a:r>
          </a:p>
          <a:p>
            <a:pPr algn="just"/>
            <a:r>
              <a:rPr lang="tr-TR" sz="2400" dirty="0" smtClean="0">
                <a:latin typeface="Times New Roman" panose="02020603050405020304" pitchFamily="18" charset="0"/>
                <a:cs typeface="Times New Roman" panose="02020603050405020304" pitchFamily="18" charset="0"/>
              </a:rPr>
              <a:t>Ancak, </a:t>
            </a:r>
            <a:r>
              <a:rPr lang="tr-TR" sz="2400" b="1" dirty="0" smtClean="0">
                <a:latin typeface="Times New Roman" panose="02020603050405020304" pitchFamily="18" charset="0"/>
                <a:cs typeface="Times New Roman" panose="02020603050405020304" pitchFamily="18" charset="0"/>
              </a:rPr>
              <a:t>Pay,</a:t>
            </a:r>
            <a:r>
              <a:rPr lang="tr-TR" sz="2400" dirty="0" smtClean="0">
                <a:latin typeface="Times New Roman" panose="02020603050405020304" pitchFamily="18" charset="0"/>
                <a:cs typeface="Times New Roman" panose="02020603050405020304" pitchFamily="18" charset="0"/>
              </a:rPr>
              <a:t> Paylı Mülkiyete konu olan Eşyanın maddi olarak bölünmüş bir parçası olmayıp, bir haktır. </a:t>
            </a:r>
          </a:p>
          <a:p>
            <a:pPr algn="just"/>
            <a:r>
              <a:rPr lang="tr-TR" sz="2400" dirty="0" smtClean="0">
                <a:latin typeface="Times New Roman" panose="02020603050405020304" pitchFamily="18" charset="0"/>
                <a:cs typeface="Times New Roman" panose="02020603050405020304" pitchFamily="18" charset="0"/>
              </a:rPr>
              <a:t>Bu bağlamda</a:t>
            </a:r>
            <a:r>
              <a:rPr lang="tr-TR" sz="2400" b="1" dirty="0" smtClean="0">
                <a:latin typeface="Times New Roman" panose="02020603050405020304" pitchFamily="18" charset="0"/>
                <a:cs typeface="Times New Roman" panose="02020603050405020304" pitchFamily="18" charset="0"/>
              </a:rPr>
              <a:t>, Paylı Mülkiyet</a:t>
            </a:r>
            <a:r>
              <a:rPr lang="tr-TR" sz="2400" dirty="0" smtClean="0">
                <a:latin typeface="Times New Roman" panose="02020603050405020304" pitchFamily="18" charset="0"/>
                <a:cs typeface="Times New Roman" panose="02020603050405020304" pitchFamily="18" charset="0"/>
              </a:rPr>
              <a:t>, Bölünebilen </a:t>
            </a:r>
            <a:r>
              <a:rPr lang="tr-TR" sz="2400" dirty="0">
                <a:latin typeface="Times New Roman" panose="02020603050405020304" pitchFamily="18" charset="0"/>
                <a:cs typeface="Times New Roman" panose="02020603050405020304" pitchFamily="18" charset="0"/>
              </a:rPr>
              <a:t>E</a:t>
            </a:r>
            <a:r>
              <a:rPr lang="tr-TR" sz="2400" dirty="0" smtClean="0">
                <a:latin typeface="Times New Roman" panose="02020603050405020304" pitchFamily="18" charset="0"/>
                <a:cs typeface="Times New Roman" panose="02020603050405020304" pitchFamily="18" charset="0"/>
              </a:rPr>
              <a:t>şya üzerinde kurulabileceği gibi, Bölünmeyen Eşya üzerinde de kurulabilir. </a:t>
            </a:r>
          </a:p>
          <a:p>
            <a:endParaRPr lang="tr-TR" dirty="0"/>
          </a:p>
        </p:txBody>
      </p:sp>
    </p:spTree>
    <p:extLst>
      <p:ext uri="{BB962C8B-B14F-4D97-AF65-F5344CB8AC3E}">
        <p14:creationId xmlns:p14="http://schemas.microsoft.com/office/powerpoint/2010/main" val="10175187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Sahipli Eşya – Sahipsiz Eşya</a:t>
            </a:r>
            <a:br>
              <a:rPr lang="tr-TR" b="1" dirty="0" smtClean="0"/>
            </a:br>
            <a:r>
              <a:rPr lang="tr-TR" b="1" dirty="0" smtClean="0"/>
              <a:t>(</a:t>
            </a:r>
            <a:r>
              <a:rPr lang="tr-TR" sz="2700" b="1" i="1" dirty="0" smtClean="0"/>
              <a:t>Sirmen, Eşya H., 5. B., s. 15; </a:t>
            </a:r>
            <a:r>
              <a:rPr lang="tr-TR" sz="2700" b="1" i="1" dirty="0" err="1" smtClean="0"/>
              <a:t>Oğuzman</a:t>
            </a:r>
            <a:r>
              <a:rPr lang="tr-TR" sz="2700" b="1" i="1" dirty="0" smtClean="0"/>
              <a:t> / </a:t>
            </a:r>
            <a:r>
              <a:rPr lang="tr-TR" sz="2700" b="1" i="1" dirty="0" err="1"/>
              <a:t>S</a:t>
            </a:r>
            <a:r>
              <a:rPr lang="tr-TR" sz="2700" b="1" i="1" dirty="0" err="1" smtClean="0"/>
              <a:t>eliçi</a:t>
            </a:r>
            <a:r>
              <a:rPr lang="tr-TR" sz="2700" b="1" i="1" dirty="0" smtClean="0"/>
              <a:t> / Oktay- Özdemir, Eşya H., 20. B., s. 17- 18) </a:t>
            </a:r>
            <a:endParaRPr lang="tr-TR" sz="2700" b="1" i="1" dirty="0"/>
          </a:p>
        </p:txBody>
      </p:sp>
      <p:sp>
        <p:nvSpPr>
          <p:cNvPr id="3" name="İçerik Yer Tutucusu 2"/>
          <p:cNvSpPr>
            <a:spLocks noGrp="1"/>
          </p:cNvSpPr>
          <p:nvPr>
            <p:ph idx="1"/>
          </p:nvPr>
        </p:nvSpPr>
        <p:spPr/>
        <p:txBody>
          <a:bodyPr>
            <a:noAutofit/>
          </a:bodyPr>
          <a:lstStyle/>
          <a:p>
            <a:r>
              <a:rPr lang="tr-TR" sz="2400" b="1" dirty="0" smtClean="0">
                <a:latin typeface="Times New Roman" panose="02020603050405020304" pitchFamily="18" charset="0"/>
                <a:cs typeface="Times New Roman" panose="02020603050405020304" pitchFamily="18" charset="0"/>
              </a:rPr>
              <a:t>Sahipsiz Şey, hukuk dilinde üç anlamda kullanılmaktadır. </a:t>
            </a:r>
          </a:p>
          <a:p>
            <a:pPr algn="just"/>
            <a:r>
              <a:rPr lang="tr-TR" sz="2400" b="1" i="1" dirty="0" smtClean="0">
                <a:latin typeface="Times New Roman" panose="02020603050405020304" pitchFamily="18" charset="0"/>
                <a:cs typeface="Times New Roman" panose="02020603050405020304" pitchFamily="18" charset="0"/>
              </a:rPr>
              <a:t>Öncelikle, </a:t>
            </a:r>
            <a:r>
              <a:rPr lang="tr-TR" sz="2400" b="1" dirty="0" smtClean="0">
                <a:latin typeface="Times New Roman" panose="02020603050405020304" pitchFamily="18" charset="0"/>
                <a:cs typeface="Times New Roman" panose="02020603050405020304" pitchFamily="18" charset="0"/>
              </a:rPr>
              <a:t>Sahipsiz Şeyler, </a:t>
            </a:r>
            <a:r>
              <a:rPr lang="tr-TR" sz="2400" dirty="0">
                <a:latin typeface="Times New Roman" panose="02020603050405020304" pitchFamily="18" charset="0"/>
                <a:cs typeface="Times New Roman" panose="02020603050405020304" pitchFamily="18" charset="0"/>
              </a:rPr>
              <a:t>H</a:t>
            </a:r>
            <a:r>
              <a:rPr lang="tr-TR" sz="2400" dirty="0" smtClean="0">
                <a:latin typeface="Times New Roman" panose="02020603050405020304" pitchFamily="18" charset="0"/>
                <a:cs typeface="Times New Roman" panose="02020603050405020304" pitchFamily="18" charset="0"/>
              </a:rPr>
              <a:t>ava, hareket halinde Su gibi sınırları belirsiz, fiili ve hukuki hakimiyet alanına alınamayan, bu nedenle de özel mülkiyete egemen hukuk düzenince eşya olarak kabul edilemeyen, ancak herkesin yararlanmasına açık bulunan şeylerdir (</a:t>
            </a:r>
            <a:r>
              <a:rPr lang="tr-TR" sz="2400" i="1" dirty="0" err="1" smtClean="0">
                <a:latin typeface="Times New Roman" panose="02020603050405020304" pitchFamily="18" charset="0"/>
                <a:cs typeface="Times New Roman" panose="02020603050405020304" pitchFamily="18" charset="0"/>
              </a:rPr>
              <a:t>res</a:t>
            </a:r>
            <a:r>
              <a:rPr lang="tr-TR" sz="2400" i="1" dirty="0" smtClean="0">
                <a:latin typeface="Times New Roman" panose="02020603050405020304" pitchFamily="18" charset="0"/>
                <a:cs typeface="Times New Roman" panose="02020603050405020304" pitchFamily="18" charset="0"/>
              </a:rPr>
              <a:t> </a:t>
            </a:r>
            <a:r>
              <a:rPr lang="tr-TR" sz="2400" i="1" dirty="0" err="1" smtClean="0">
                <a:latin typeface="Times New Roman" panose="02020603050405020304" pitchFamily="18" charset="0"/>
                <a:cs typeface="Times New Roman" panose="02020603050405020304" pitchFamily="18" charset="0"/>
              </a:rPr>
              <a:t>communes</a:t>
            </a:r>
            <a:r>
              <a:rPr lang="tr-TR" sz="2400" i="1" dirty="0" smtClean="0">
                <a:latin typeface="Times New Roman" panose="02020603050405020304" pitchFamily="18" charset="0"/>
                <a:cs typeface="Times New Roman" panose="02020603050405020304" pitchFamily="18" charset="0"/>
              </a:rPr>
              <a:t> </a:t>
            </a:r>
            <a:r>
              <a:rPr lang="tr-TR" sz="2400" i="1" dirty="0" err="1" smtClean="0">
                <a:latin typeface="Times New Roman" panose="02020603050405020304" pitchFamily="18" charset="0"/>
                <a:cs typeface="Times New Roman" panose="02020603050405020304" pitchFamily="18" charset="0"/>
              </a:rPr>
              <a:t>omnium</a:t>
            </a:r>
            <a:r>
              <a:rPr lang="tr-TR" sz="2400" i="1" dirty="0" smtClean="0">
                <a:latin typeface="Times New Roman" panose="02020603050405020304" pitchFamily="18" charset="0"/>
                <a:cs typeface="Times New Roman" panose="02020603050405020304" pitchFamily="18" charset="0"/>
              </a:rPr>
              <a:t>). </a:t>
            </a:r>
          </a:p>
          <a:p>
            <a:pPr algn="just"/>
            <a:r>
              <a:rPr lang="tr-TR" sz="2400" b="1" i="1" dirty="0" smtClean="0">
                <a:latin typeface="Times New Roman" panose="02020603050405020304" pitchFamily="18" charset="0"/>
                <a:cs typeface="Times New Roman" panose="02020603050405020304" pitchFamily="18" charset="0"/>
              </a:rPr>
              <a:t>Bir başka anlamda Sahipsiz Şeyler</a:t>
            </a:r>
            <a:r>
              <a:rPr lang="tr-TR" sz="2400" i="1"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MK 715’de sözü edilen, doğal nitelikleri gereği kamunun ortak kullanmasına açık ve bu nedenle de Devletin hüküm ve tasarrufu altında bulunan Eşyadır (</a:t>
            </a:r>
            <a:r>
              <a:rPr lang="tr-TR" sz="2400" i="1" dirty="0" err="1" smtClean="0">
                <a:latin typeface="Times New Roman" panose="02020603050405020304" pitchFamily="18" charset="0"/>
                <a:cs typeface="Times New Roman" panose="02020603050405020304" pitchFamily="18" charset="0"/>
              </a:rPr>
              <a:t>res</a:t>
            </a:r>
            <a:r>
              <a:rPr lang="tr-TR" sz="2400" i="1" dirty="0" smtClean="0">
                <a:latin typeface="Times New Roman" panose="02020603050405020304" pitchFamily="18" charset="0"/>
                <a:cs typeface="Times New Roman" panose="02020603050405020304" pitchFamily="18" charset="0"/>
              </a:rPr>
              <a:t> </a:t>
            </a:r>
            <a:r>
              <a:rPr lang="tr-TR" sz="2400" i="1" dirty="0" err="1" smtClean="0">
                <a:latin typeface="Times New Roman" panose="02020603050405020304" pitchFamily="18" charset="0"/>
                <a:cs typeface="Times New Roman" panose="02020603050405020304" pitchFamily="18" charset="0"/>
              </a:rPr>
              <a:t>publicum</a:t>
            </a:r>
            <a:r>
              <a:rPr lang="tr-TR" sz="2400" dirty="0" smtClean="0">
                <a:latin typeface="Times New Roman" panose="02020603050405020304" pitchFamily="18" charset="0"/>
                <a:cs typeface="Times New Roman" panose="02020603050405020304" pitchFamily="18" charset="0"/>
              </a:rPr>
              <a:t>). </a:t>
            </a:r>
          </a:p>
          <a:p>
            <a:pPr algn="just"/>
            <a:r>
              <a:rPr lang="tr-TR" sz="2400" dirty="0" smtClean="0">
                <a:latin typeface="Times New Roman" panose="02020603050405020304" pitchFamily="18" charset="0"/>
                <a:cs typeface="Times New Roman" panose="02020603050405020304" pitchFamily="18" charset="0"/>
              </a:rPr>
              <a:t>Bu anlamdaki Sahipsiz </a:t>
            </a:r>
            <a:r>
              <a:rPr lang="tr-TR" sz="2400" dirty="0" err="1" smtClean="0">
                <a:latin typeface="Times New Roman" panose="02020603050405020304" pitchFamily="18" charset="0"/>
                <a:cs typeface="Times New Roman" panose="02020603050405020304" pitchFamily="18" charset="0"/>
              </a:rPr>
              <a:t>Eya</a:t>
            </a:r>
            <a:r>
              <a:rPr lang="tr-TR" sz="2400" dirty="0" smtClean="0">
                <a:latin typeface="Times New Roman" panose="02020603050405020304" pitchFamily="18" charset="0"/>
                <a:cs typeface="Times New Roman" panose="02020603050405020304" pitchFamily="18" charset="0"/>
              </a:rPr>
              <a:t>, «Kamu Malları» ile ilgili kısımda ele alınacaktır. </a:t>
            </a:r>
          </a:p>
          <a:p>
            <a:pPr algn="just"/>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30492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2400" b="1" dirty="0" smtClean="0">
                <a:latin typeface="Times New Roman" panose="02020603050405020304" pitchFamily="18" charset="0"/>
                <a:cs typeface="Times New Roman" panose="02020603050405020304" pitchFamily="18" charset="0"/>
              </a:rPr>
              <a:t>Üçüncü</a:t>
            </a:r>
            <a:r>
              <a:rPr lang="tr-TR" sz="2400" dirty="0" smtClean="0">
                <a:latin typeface="Times New Roman" panose="02020603050405020304" pitchFamily="18" charset="0"/>
                <a:cs typeface="Times New Roman" panose="02020603050405020304" pitchFamily="18" charset="0"/>
              </a:rPr>
              <a:t> ve aynı zamanda </a:t>
            </a:r>
            <a:r>
              <a:rPr lang="tr-TR" sz="2400" b="1" dirty="0" err="1" smtClean="0">
                <a:latin typeface="Times New Roman" panose="02020603050405020304" pitchFamily="18" charset="0"/>
                <a:cs typeface="Times New Roman" panose="02020603050405020304" pitchFamily="18" charset="0"/>
              </a:rPr>
              <a:t>mutad</a:t>
            </a:r>
            <a:r>
              <a:rPr lang="tr-TR" sz="2400" b="1" dirty="0" smtClean="0">
                <a:latin typeface="Times New Roman" panose="02020603050405020304" pitchFamily="18" charset="0"/>
                <a:cs typeface="Times New Roman" panose="02020603050405020304" pitchFamily="18" charset="0"/>
              </a:rPr>
              <a:t> anlamda Sahipsiz Şeyler </a:t>
            </a:r>
            <a:r>
              <a:rPr lang="tr-TR" sz="2400" dirty="0" smtClean="0">
                <a:latin typeface="Times New Roman" panose="02020603050405020304" pitchFamily="18" charset="0"/>
                <a:cs typeface="Times New Roman" panose="02020603050405020304" pitchFamily="18" charset="0"/>
              </a:rPr>
              <a:t>(</a:t>
            </a:r>
            <a:r>
              <a:rPr lang="tr-TR" sz="2400" i="1" dirty="0" err="1" smtClean="0">
                <a:latin typeface="Times New Roman" panose="02020603050405020304" pitchFamily="18" charset="0"/>
                <a:cs typeface="Times New Roman" panose="02020603050405020304" pitchFamily="18" charset="0"/>
              </a:rPr>
              <a:t>res</a:t>
            </a:r>
            <a:r>
              <a:rPr lang="tr-TR" sz="2400" i="1" dirty="0" smtClean="0">
                <a:latin typeface="Times New Roman" panose="02020603050405020304" pitchFamily="18" charset="0"/>
                <a:cs typeface="Times New Roman" panose="02020603050405020304" pitchFamily="18" charset="0"/>
              </a:rPr>
              <a:t> </a:t>
            </a:r>
            <a:r>
              <a:rPr lang="tr-TR" sz="2400" i="1" dirty="0" err="1" smtClean="0">
                <a:latin typeface="Times New Roman" panose="02020603050405020304" pitchFamily="18" charset="0"/>
                <a:cs typeface="Times New Roman" panose="02020603050405020304" pitchFamily="18" charset="0"/>
              </a:rPr>
              <a:t>nullius</a:t>
            </a:r>
            <a:r>
              <a:rPr lang="tr-TR" sz="2400" i="1"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ise, </a:t>
            </a:r>
            <a:r>
              <a:rPr lang="tr-TR" sz="2400" b="1" i="1" dirty="0" smtClean="0">
                <a:latin typeface="Times New Roman" panose="02020603050405020304" pitchFamily="18" charset="0"/>
                <a:cs typeface="Times New Roman" panose="02020603050405020304" pitchFamily="18" charset="0"/>
              </a:rPr>
              <a:t>Özel</a:t>
            </a:r>
            <a:r>
              <a:rPr lang="tr-TR" sz="2400" i="1"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Mülkiyete</a:t>
            </a:r>
            <a:r>
              <a:rPr lang="tr-TR" sz="2400" i="1"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konu olabilen</a:t>
            </a:r>
            <a:r>
              <a:rPr lang="tr-TR" sz="2400" b="1" dirty="0" smtClean="0">
                <a:latin typeface="Times New Roman" panose="02020603050405020304" pitchFamily="18" charset="0"/>
                <a:cs typeface="Times New Roman" panose="02020603050405020304" pitchFamily="18" charset="0"/>
              </a:rPr>
              <a:t>, ancak</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fiilen bir Mülkiyete tabi bulunmayan Eşyadır</a:t>
            </a:r>
            <a:r>
              <a:rPr lang="tr-TR" sz="2400" dirty="0" smtClean="0">
                <a:latin typeface="Times New Roman" panose="02020603050405020304" pitchFamily="18" charset="0"/>
                <a:cs typeface="Times New Roman" panose="02020603050405020304" pitchFamily="18" charset="0"/>
              </a:rPr>
              <a:t>. Sahipli Eşya – Sahipsiz Eşya ayrımında da, bu </a:t>
            </a:r>
            <a:r>
              <a:rPr lang="tr-TR" sz="2400" dirty="0" err="1" smtClean="0">
                <a:latin typeface="Times New Roman" panose="02020603050405020304" pitchFamily="18" charset="0"/>
                <a:cs typeface="Times New Roman" panose="02020603050405020304" pitchFamily="18" charset="0"/>
              </a:rPr>
              <a:t>mutad</a:t>
            </a:r>
            <a:r>
              <a:rPr lang="tr-TR" sz="2400" dirty="0" smtClean="0">
                <a:latin typeface="Times New Roman" panose="02020603050405020304" pitchFamily="18" charset="0"/>
                <a:cs typeface="Times New Roman" panose="02020603050405020304" pitchFamily="18" charset="0"/>
              </a:rPr>
              <a:t> anlamdaki Sahipsiz Eşya söz konusu olmaktadır.  </a:t>
            </a:r>
          </a:p>
          <a:p>
            <a:pPr algn="just"/>
            <a:r>
              <a:rPr lang="tr-TR" altLang="tr-TR" sz="2400" dirty="0" smtClean="0">
                <a:latin typeface="Times New Roman" panose="02020603050405020304" pitchFamily="18" charset="0"/>
                <a:cs typeface="Times New Roman" panose="02020603050405020304" pitchFamily="18" charset="0"/>
              </a:rPr>
              <a:t>Kısaca, </a:t>
            </a:r>
            <a:r>
              <a:rPr lang="tr-TR" altLang="tr-TR" sz="2400" b="1" dirty="0" smtClean="0">
                <a:latin typeface="Times New Roman" panose="02020603050405020304" pitchFamily="18" charset="0"/>
                <a:cs typeface="Times New Roman" panose="02020603050405020304" pitchFamily="18" charset="0"/>
              </a:rPr>
              <a:t>Özel mülkiyete konu olabilen eşyanın fiilen üzerinde mülkiyet bulunması halinde </a:t>
            </a:r>
            <a:r>
              <a:rPr lang="tr-TR" altLang="tr-TR" sz="2400" b="1" i="1" dirty="0" smtClean="0">
                <a:latin typeface="Times New Roman" panose="02020603050405020304" pitchFamily="18" charset="0"/>
                <a:cs typeface="Times New Roman" panose="02020603050405020304" pitchFamily="18" charset="0"/>
              </a:rPr>
              <a:t>Sahipli Eşya</a:t>
            </a:r>
            <a:r>
              <a:rPr lang="tr-TR" altLang="tr-TR" sz="2400" i="1" dirty="0" smtClean="0">
                <a:latin typeface="Times New Roman" panose="02020603050405020304" pitchFamily="18" charset="0"/>
                <a:cs typeface="Times New Roman" panose="02020603050405020304" pitchFamily="18" charset="0"/>
              </a:rPr>
              <a:t>, </a:t>
            </a:r>
            <a:r>
              <a:rPr lang="tr-TR" altLang="tr-TR" sz="2400" dirty="0" smtClean="0">
                <a:latin typeface="Times New Roman" panose="02020603050405020304" pitchFamily="18" charset="0"/>
                <a:cs typeface="Times New Roman" panose="02020603050405020304" pitchFamily="18" charset="0"/>
              </a:rPr>
              <a:t>bulunmaması halinde ise, </a:t>
            </a:r>
            <a:r>
              <a:rPr lang="tr-TR" altLang="tr-TR" sz="2400" b="1" i="1" dirty="0" smtClean="0">
                <a:latin typeface="Times New Roman" panose="02020603050405020304" pitchFamily="18" charset="0"/>
                <a:cs typeface="Times New Roman" panose="02020603050405020304" pitchFamily="18" charset="0"/>
              </a:rPr>
              <a:t>Sahipsiz Eşya </a:t>
            </a:r>
            <a:r>
              <a:rPr lang="tr-TR" altLang="tr-TR" sz="2400" dirty="0" smtClean="0">
                <a:latin typeface="Times New Roman" panose="02020603050405020304" pitchFamily="18" charset="0"/>
                <a:cs typeface="Times New Roman" panose="02020603050405020304" pitchFamily="18" charset="0"/>
              </a:rPr>
              <a:t>söz konusu olur. Öyleyse, üzerinde fiilen mülkiyet bulunan eşya </a:t>
            </a:r>
            <a:r>
              <a:rPr lang="tr-TR" altLang="tr-TR" sz="2400" b="1" dirty="0" smtClean="0">
                <a:latin typeface="Times New Roman" panose="02020603050405020304" pitchFamily="18" charset="0"/>
                <a:cs typeface="Times New Roman" panose="02020603050405020304" pitchFamily="18" charset="0"/>
              </a:rPr>
              <a:t>Sahipli Eşyadır. </a:t>
            </a:r>
          </a:p>
          <a:p>
            <a:pPr algn="just"/>
            <a:r>
              <a:rPr lang="tr-TR" altLang="tr-TR" sz="2400" b="1" dirty="0" smtClean="0">
                <a:latin typeface="Times New Roman" panose="02020603050405020304" pitchFamily="18" charset="0"/>
                <a:cs typeface="Times New Roman" panose="02020603050405020304" pitchFamily="18" charset="0"/>
              </a:rPr>
              <a:t>Sahipsiz Eşya iki şekilde ortaya çıkabilir</a:t>
            </a:r>
            <a:r>
              <a:rPr lang="tr-TR" altLang="tr-TR" sz="2400" dirty="0" smtClean="0">
                <a:latin typeface="Times New Roman" panose="02020603050405020304" pitchFamily="18" charset="0"/>
                <a:cs typeface="Times New Roman" panose="02020603050405020304" pitchFamily="18" charset="0"/>
              </a:rPr>
              <a:t>. </a:t>
            </a:r>
            <a:r>
              <a:rPr lang="tr-TR" altLang="tr-TR" sz="2400" b="1" i="1" dirty="0" smtClean="0">
                <a:latin typeface="Times New Roman" panose="02020603050405020304" pitchFamily="18" charset="0"/>
                <a:cs typeface="Times New Roman" panose="02020603050405020304" pitchFamily="18" charset="0"/>
              </a:rPr>
              <a:t>Bunlardan birincisi</a:t>
            </a:r>
            <a:r>
              <a:rPr lang="tr-TR" altLang="tr-TR" sz="2400" dirty="0" smtClean="0">
                <a:latin typeface="Times New Roman" panose="02020603050405020304" pitchFamily="18" charset="0"/>
                <a:cs typeface="Times New Roman" panose="02020603050405020304" pitchFamily="18" charset="0"/>
              </a:rPr>
              <a:t>, </a:t>
            </a:r>
            <a:r>
              <a:rPr lang="tr-TR" altLang="tr-TR" sz="2400" b="1" dirty="0" smtClean="0">
                <a:latin typeface="Times New Roman" panose="02020603050405020304" pitchFamily="18" charset="0"/>
                <a:cs typeface="Times New Roman" panose="02020603050405020304" pitchFamily="18" charset="0"/>
              </a:rPr>
              <a:t>henüz hiç kimsenin mülkiyetine girmemiş eşyadır</a:t>
            </a:r>
            <a:r>
              <a:rPr lang="tr-TR" altLang="tr-TR" sz="2400" dirty="0" smtClean="0">
                <a:latin typeface="Times New Roman" panose="02020603050405020304" pitchFamily="18" charset="0"/>
                <a:cs typeface="Times New Roman" panose="02020603050405020304" pitchFamily="18" charset="0"/>
              </a:rPr>
              <a:t>.  </a:t>
            </a:r>
            <a:r>
              <a:rPr lang="tr-TR" altLang="tr-TR" sz="2400" b="1" i="1" dirty="0" smtClean="0">
                <a:latin typeface="Times New Roman" panose="02020603050405020304" pitchFamily="18" charset="0"/>
                <a:cs typeface="Times New Roman" panose="02020603050405020304" pitchFamily="18" charset="0"/>
              </a:rPr>
              <a:t>Örneğin,</a:t>
            </a:r>
            <a:r>
              <a:rPr lang="tr-TR" altLang="tr-TR" sz="2400" dirty="0" smtClean="0">
                <a:latin typeface="Times New Roman" panose="02020603050405020304" pitchFamily="18" charset="0"/>
                <a:cs typeface="Times New Roman" panose="02020603050405020304" pitchFamily="18" charset="0"/>
              </a:rPr>
              <a:t> av hayvanları ile denizdeki balıklar böyledir. </a:t>
            </a:r>
          </a:p>
          <a:p>
            <a:pPr algn="just"/>
            <a:r>
              <a:rPr lang="tr-TR" altLang="tr-TR" sz="2400" dirty="0" smtClean="0">
                <a:latin typeface="Times New Roman" panose="02020603050405020304" pitchFamily="18" charset="0"/>
                <a:cs typeface="Times New Roman" panose="02020603050405020304" pitchFamily="18" charset="0"/>
              </a:rPr>
              <a:t> </a:t>
            </a:r>
            <a:r>
              <a:rPr lang="tr-TR" altLang="tr-TR" sz="2400" b="1" i="1" dirty="0" smtClean="0">
                <a:latin typeface="Times New Roman" panose="02020603050405020304" pitchFamily="18" charset="0"/>
                <a:cs typeface="Times New Roman" panose="02020603050405020304" pitchFamily="18" charset="0"/>
              </a:rPr>
              <a:t>İkincisi ise</a:t>
            </a:r>
            <a:r>
              <a:rPr lang="tr-TR" altLang="tr-TR" sz="2400" dirty="0" smtClean="0">
                <a:latin typeface="Times New Roman" panose="02020603050405020304" pitchFamily="18" charset="0"/>
                <a:cs typeface="Times New Roman" panose="02020603050405020304" pitchFamily="18" charset="0"/>
              </a:rPr>
              <a:t>, bir Mülkiyete tabi iken, üzerindeki Mülkiyete, </a:t>
            </a:r>
            <a:r>
              <a:rPr lang="tr-TR" altLang="tr-TR" sz="2400" dirty="0">
                <a:latin typeface="Times New Roman" panose="02020603050405020304" pitchFamily="18" charset="0"/>
                <a:cs typeface="Times New Roman" panose="02020603050405020304" pitchFamily="18" charset="0"/>
              </a:rPr>
              <a:t>M</a:t>
            </a:r>
            <a:r>
              <a:rPr lang="tr-TR" altLang="tr-TR" sz="2400" dirty="0" smtClean="0">
                <a:latin typeface="Times New Roman" panose="02020603050405020304" pitchFamily="18" charset="0"/>
                <a:cs typeface="Times New Roman" panose="02020603050405020304" pitchFamily="18" charset="0"/>
              </a:rPr>
              <a:t>alikin isteğiyle veya isteği dışında son verilmiş bulunan Eşyadır. </a:t>
            </a:r>
          </a:p>
          <a:p>
            <a:pPr marL="0" indent="0" algn="just">
              <a:buNone/>
            </a:pPr>
            <a:endParaRPr lang="tr-TR" sz="2400" dirty="0" smtClean="0">
              <a:latin typeface="Times New Roman" panose="02020603050405020304" pitchFamily="18" charset="0"/>
              <a:cs typeface="Times New Roman" panose="02020603050405020304" pitchFamily="18" charset="0"/>
            </a:endParaRPr>
          </a:p>
          <a:p>
            <a:pPr algn="just"/>
            <a:endParaRPr lang="tr-TR" sz="2400" dirty="0" smtClean="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95529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altLang="tr-TR" sz="3200" dirty="0">
                <a:latin typeface="Times New Roman" panose="02020603050405020304" pitchFamily="18" charset="0"/>
                <a:cs typeface="Times New Roman" panose="02020603050405020304" pitchFamily="18" charset="0"/>
              </a:rPr>
              <a:t>Önceden bir </a:t>
            </a:r>
            <a:r>
              <a:rPr lang="tr-TR" altLang="tr-TR" sz="3200" dirty="0" smtClean="0">
                <a:latin typeface="Times New Roman" panose="02020603050405020304" pitchFamily="18" charset="0"/>
                <a:cs typeface="Times New Roman" panose="02020603050405020304" pitchFamily="18" charset="0"/>
              </a:rPr>
              <a:t>Mülkiyete </a:t>
            </a:r>
            <a:r>
              <a:rPr lang="tr-TR" altLang="tr-TR" sz="3200" dirty="0">
                <a:latin typeface="Times New Roman" panose="02020603050405020304" pitchFamily="18" charset="0"/>
                <a:cs typeface="Times New Roman" panose="02020603050405020304" pitchFamily="18" charset="0"/>
              </a:rPr>
              <a:t>tabi iken, </a:t>
            </a:r>
            <a:r>
              <a:rPr lang="tr-TR" altLang="tr-TR" sz="3200" dirty="0" smtClean="0">
                <a:latin typeface="Times New Roman" panose="02020603050405020304" pitchFamily="18" charset="0"/>
                <a:cs typeface="Times New Roman" panose="02020603050405020304" pitchFamily="18" charset="0"/>
              </a:rPr>
              <a:t>Malikin </a:t>
            </a:r>
            <a:r>
              <a:rPr lang="tr-TR" altLang="tr-TR" sz="3200" dirty="0">
                <a:latin typeface="Times New Roman" panose="02020603050405020304" pitchFamily="18" charset="0"/>
                <a:cs typeface="Times New Roman" panose="02020603050405020304" pitchFamily="18" charset="0"/>
              </a:rPr>
              <a:t>bilerek ve isteyerek onu </a:t>
            </a:r>
            <a:r>
              <a:rPr lang="tr-TR" altLang="tr-TR" sz="3200" dirty="0" smtClean="0">
                <a:latin typeface="Times New Roman" panose="02020603050405020304" pitchFamily="18" charset="0"/>
                <a:cs typeface="Times New Roman" panose="02020603050405020304" pitchFamily="18" charset="0"/>
              </a:rPr>
              <a:t>terk etmesi ile Eşya </a:t>
            </a:r>
            <a:r>
              <a:rPr lang="tr-TR" altLang="tr-TR" sz="3200" dirty="0">
                <a:latin typeface="Times New Roman" panose="02020603050405020304" pitchFamily="18" charset="0"/>
                <a:cs typeface="Times New Roman" panose="02020603050405020304" pitchFamily="18" charset="0"/>
              </a:rPr>
              <a:t>sahipsiz duruma gelir. </a:t>
            </a:r>
          </a:p>
          <a:p>
            <a:pPr algn="just"/>
            <a:r>
              <a:rPr lang="tr-TR" altLang="tr-TR" sz="3200" dirty="0">
                <a:latin typeface="Times New Roman" panose="02020603050405020304" pitchFamily="18" charset="0"/>
                <a:cs typeface="Times New Roman" panose="02020603050405020304" pitchFamily="18" charset="0"/>
              </a:rPr>
              <a:t>Taşınırlarda bu, malikin terk iradesiyle o şeyi elden çıkarması suretiyle olur (</a:t>
            </a:r>
            <a:r>
              <a:rPr lang="tr-TR" altLang="tr-TR" sz="3200" i="1" dirty="0">
                <a:latin typeface="Times New Roman" panose="02020603050405020304" pitchFamily="18" charset="0"/>
                <a:cs typeface="Times New Roman" panose="02020603050405020304" pitchFamily="18" charset="0"/>
              </a:rPr>
              <a:t>MK </a:t>
            </a:r>
            <a:r>
              <a:rPr lang="tr-TR" altLang="tr-TR" sz="3200" i="1" dirty="0" smtClean="0">
                <a:latin typeface="Times New Roman" panose="02020603050405020304" pitchFamily="18" charset="0"/>
                <a:cs typeface="Times New Roman" panose="02020603050405020304" pitchFamily="18" charset="0"/>
              </a:rPr>
              <a:t>m. 778</a:t>
            </a:r>
            <a:r>
              <a:rPr lang="tr-TR" altLang="tr-TR" sz="3200" i="1" dirty="0">
                <a:latin typeface="Times New Roman" panose="02020603050405020304" pitchFamily="18" charset="0"/>
                <a:cs typeface="Times New Roman" panose="02020603050405020304" pitchFamily="18" charset="0"/>
              </a:rPr>
              <a:t>). </a:t>
            </a:r>
          </a:p>
          <a:p>
            <a:pPr algn="just"/>
            <a:r>
              <a:rPr lang="tr-TR" altLang="tr-TR" sz="3200" dirty="0">
                <a:latin typeface="Times New Roman" panose="02020603050405020304" pitchFamily="18" charset="0"/>
                <a:cs typeface="Times New Roman" panose="02020603050405020304" pitchFamily="18" charset="0"/>
              </a:rPr>
              <a:t>Taşınmazlarda ise </a:t>
            </a:r>
            <a:r>
              <a:rPr lang="tr-TR" altLang="tr-TR" sz="3200" dirty="0" smtClean="0">
                <a:latin typeface="Times New Roman" panose="02020603050405020304" pitchFamily="18" charset="0"/>
                <a:cs typeface="Times New Roman" panose="02020603050405020304" pitchFamily="18" charset="0"/>
              </a:rPr>
              <a:t>Terk</a:t>
            </a:r>
            <a:r>
              <a:rPr lang="tr-TR" altLang="tr-TR" sz="3200" dirty="0">
                <a:latin typeface="Times New Roman" panose="02020603050405020304" pitchFamily="18" charset="0"/>
                <a:cs typeface="Times New Roman" panose="02020603050405020304" pitchFamily="18" charset="0"/>
              </a:rPr>
              <a:t>, </a:t>
            </a:r>
            <a:r>
              <a:rPr lang="tr-TR" altLang="tr-TR" sz="3200" dirty="0" smtClean="0">
                <a:latin typeface="Times New Roman" panose="02020603050405020304" pitchFamily="18" charset="0"/>
                <a:cs typeface="Times New Roman" panose="02020603050405020304" pitchFamily="18" charset="0"/>
              </a:rPr>
              <a:t>Malikin </a:t>
            </a:r>
            <a:r>
              <a:rPr lang="tr-TR" altLang="tr-TR" sz="3200" dirty="0">
                <a:latin typeface="Times New Roman" panose="02020603050405020304" pitchFamily="18" charset="0"/>
                <a:cs typeface="Times New Roman" panose="02020603050405020304" pitchFamily="18" charset="0"/>
              </a:rPr>
              <a:t>bu konudaki iradesini </a:t>
            </a:r>
            <a:r>
              <a:rPr lang="tr-TR" altLang="tr-TR" sz="3200" dirty="0" smtClean="0">
                <a:latin typeface="Times New Roman" panose="02020603050405020304" pitchFamily="18" charset="0"/>
                <a:cs typeface="Times New Roman" panose="02020603050405020304" pitchFamily="18" charset="0"/>
              </a:rPr>
              <a:t>Tapu Memuruna </a:t>
            </a:r>
            <a:r>
              <a:rPr lang="tr-TR" altLang="tr-TR" sz="3200" dirty="0">
                <a:latin typeface="Times New Roman" panose="02020603050405020304" pitchFamily="18" charset="0"/>
                <a:cs typeface="Times New Roman" panose="02020603050405020304" pitchFamily="18" charset="0"/>
              </a:rPr>
              <a:t>bildirmesi üzerine, </a:t>
            </a:r>
            <a:r>
              <a:rPr lang="tr-TR" altLang="tr-TR" sz="3200" dirty="0" smtClean="0">
                <a:latin typeface="Times New Roman" panose="02020603050405020304" pitchFamily="18" charset="0"/>
                <a:cs typeface="Times New Roman" panose="02020603050405020304" pitchFamily="18" charset="0"/>
              </a:rPr>
              <a:t>Tapu Kütüğünde Mülkiyete </a:t>
            </a:r>
            <a:r>
              <a:rPr lang="tr-TR" altLang="tr-TR" sz="3200" dirty="0">
                <a:latin typeface="Times New Roman" panose="02020603050405020304" pitchFamily="18" charset="0"/>
                <a:cs typeface="Times New Roman" panose="02020603050405020304" pitchFamily="18" charset="0"/>
              </a:rPr>
              <a:t>ilişkin </a:t>
            </a:r>
            <a:r>
              <a:rPr lang="tr-TR" altLang="tr-TR" sz="3200" dirty="0" smtClean="0">
                <a:latin typeface="Times New Roman" panose="02020603050405020304" pitchFamily="18" charset="0"/>
                <a:cs typeface="Times New Roman" panose="02020603050405020304" pitchFamily="18" charset="0"/>
              </a:rPr>
              <a:t>Tescilin </a:t>
            </a:r>
            <a:r>
              <a:rPr lang="tr-TR" altLang="tr-TR" sz="3200" dirty="0">
                <a:latin typeface="Times New Roman" panose="02020603050405020304" pitchFamily="18" charset="0"/>
                <a:cs typeface="Times New Roman" panose="02020603050405020304" pitchFamily="18" charset="0"/>
              </a:rPr>
              <a:t>terkin edilmesiyle gerçekleşir (</a:t>
            </a:r>
            <a:r>
              <a:rPr lang="tr-TR" altLang="tr-TR" sz="3200" i="1" dirty="0">
                <a:latin typeface="Times New Roman" panose="02020603050405020304" pitchFamily="18" charset="0"/>
                <a:cs typeface="Times New Roman" panose="02020603050405020304" pitchFamily="18" charset="0"/>
              </a:rPr>
              <a:t>MK </a:t>
            </a:r>
            <a:r>
              <a:rPr lang="tr-TR" altLang="tr-TR" sz="3200" i="1" dirty="0" smtClean="0">
                <a:latin typeface="Times New Roman" panose="02020603050405020304" pitchFamily="18" charset="0"/>
                <a:cs typeface="Times New Roman" panose="02020603050405020304" pitchFamily="18" charset="0"/>
              </a:rPr>
              <a:t>m. 717 </a:t>
            </a:r>
            <a:r>
              <a:rPr lang="tr-TR" altLang="tr-TR" sz="3200" i="1" dirty="0">
                <a:latin typeface="Times New Roman" panose="02020603050405020304" pitchFamily="18" charset="0"/>
                <a:cs typeface="Times New Roman" panose="02020603050405020304" pitchFamily="18" charset="0"/>
              </a:rPr>
              <a:t>/ 1). </a:t>
            </a:r>
          </a:p>
        </p:txBody>
      </p:sp>
    </p:spTree>
    <p:extLst>
      <p:ext uri="{BB962C8B-B14F-4D97-AF65-F5344CB8AC3E}">
        <p14:creationId xmlns:p14="http://schemas.microsoft.com/office/powerpoint/2010/main" val="17371668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Malikin iradesi dışında elinden çıkan Taşınır Eşya, kural olarak, Sahipsiz Eşya durumuna gelmez</a:t>
            </a:r>
            <a:r>
              <a:rPr lang="tr-TR" dirty="0" smtClean="0">
                <a:latin typeface="Times New Roman" panose="02020603050405020304" pitchFamily="18" charset="0"/>
                <a:cs typeface="Times New Roman" panose="02020603050405020304" pitchFamily="18" charset="0"/>
              </a:rPr>
              <a:t>. Fakat Medeni Kanun, </a:t>
            </a:r>
            <a:r>
              <a:rPr lang="tr-TR" b="1" dirty="0">
                <a:latin typeface="Times New Roman" panose="02020603050405020304" pitchFamily="18" charset="0"/>
                <a:cs typeface="Times New Roman" panose="02020603050405020304" pitchFamily="18" charset="0"/>
              </a:rPr>
              <a:t>A</a:t>
            </a:r>
            <a:r>
              <a:rPr lang="tr-TR" b="1" dirty="0" smtClean="0">
                <a:latin typeface="Times New Roman" panose="02020603050405020304" pitchFamily="18" charset="0"/>
                <a:cs typeface="Times New Roman" panose="02020603050405020304" pitchFamily="18" charset="0"/>
              </a:rPr>
              <a:t>v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ayvanları </a:t>
            </a:r>
            <a:r>
              <a:rPr lang="tr-TR" dirty="0" smtClean="0">
                <a:latin typeface="Times New Roman" panose="02020603050405020304" pitchFamily="18" charset="0"/>
                <a:cs typeface="Times New Roman" panose="02020603050405020304" pitchFamily="18" charset="0"/>
              </a:rPr>
              <a:t>ile </a:t>
            </a:r>
            <a:r>
              <a:rPr lang="tr-TR" b="1" dirty="0" smtClean="0">
                <a:latin typeface="Times New Roman" panose="02020603050405020304" pitchFamily="18" charset="0"/>
                <a:cs typeface="Times New Roman" panose="02020603050405020304" pitchFamily="18" charset="0"/>
              </a:rPr>
              <a:t>Ehlileştirilmiş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ayvanlar </a:t>
            </a:r>
            <a:r>
              <a:rPr lang="tr-TR" dirty="0" smtClean="0">
                <a:latin typeface="Times New Roman" panose="02020603050405020304" pitchFamily="18" charset="0"/>
                <a:cs typeface="Times New Roman" panose="02020603050405020304" pitchFamily="18" charset="0"/>
              </a:rPr>
              <a:t>bakımından buna bir </a:t>
            </a:r>
            <a:r>
              <a:rPr lang="tr-TR" b="1" dirty="0" smtClean="0">
                <a:latin typeface="Times New Roman" panose="02020603050405020304" pitchFamily="18" charset="0"/>
                <a:cs typeface="Times New Roman" panose="02020603050405020304" pitchFamily="18" charset="0"/>
              </a:rPr>
              <a:t>istisna</a:t>
            </a:r>
            <a:r>
              <a:rPr lang="tr-TR" dirty="0" smtClean="0">
                <a:latin typeface="Times New Roman" panose="02020603050405020304" pitchFamily="18" charset="0"/>
                <a:cs typeface="Times New Roman" panose="02020603050405020304" pitchFamily="18" charset="0"/>
              </a:rPr>
              <a:t> getirmiştir. </a:t>
            </a:r>
          </a:p>
          <a:p>
            <a:pPr algn="just"/>
            <a:r>
              <a:rPr lang="tr-TR" b="1" dirty="0" smtClean="0">
                <a:latin typeface="Times New Roman" panose="02020603050405020304" pitchFamily="18" charset="0"/>
                <a:cs typeface="Times New Roman" panose="02020603050405020304" pitchFamily="18" charset="0"/>
              </a:rPr>
              <a:t>MK m. 768/1’e göre</a:t>
            </a:r>
            <a:r>
              <a:rPr lang="tr-TR" dirty="0" smtClean="0">
                <a:latin typeface="Times New Roman" panose="02020603050405020304" pitchFamily="18" charset="0"/>
                <a:cs typeface="Times New Roman" panose="02020603050405020304" pitchFamily="18" charset="0"/>
              </a:rPr>
              <a:t>, tutulan bir av kaçtığı takdirde, sahibi onu tekrar tutmak için hemen aramaya koyulmazsa, o hayvan sahipsiz olur. </a:t>
            </a:r>
          </a:p>
          <a:p>
            <a:pPr algn="just"/>
            <a:r>
              <a:rPr lang="tr-TR" b="1" dirty="0" smtClean="0">
                <a:latin typeface="Times New Roman" panose="02020603050405020304" pitchFamily="18" charset="0"/>
                <a:cs typeface="Times New Roman" panose="02020603050405020304" pitchFamily="18" charset="0"/>
              </a:rPr>
              <a:t>Aynı maddenin II. fıkrasına göre </a:t>
            </a:r>
            <a:r>
              <a:rPr lang="tr-TR" dirty="0" smtClean="0">
                <a:latin typeface="Times New Roman" panose="02020603050405020304" pitchFamily="18" charset="0"/>
                <a:cs typeface="Times New Roman" panose="02020603050405020304" pitchFamily="18" charset="0"/>
              </a:rPr>
              <a:t>de, ehlileştirilen bir hayvan tekrar kesin surette vahşileşirse, o da sahipsiz duruma gelir. </a:t>
            </a:r>
          </a:p>
          <a:p>
            <a:pPr marL="0" indent="0" algn="just">
              <a:buNone/>
            </a:pPr>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38536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dirty="0" smtClean="0">
                <a:latin typeface="Times New Roman" panose="02020603050405020304" pitchFamily="18" charset="0"/>
                <a:cs typeface="Times New Roman" panose="02020603050405020304" pitchFamily="18" charset="0"/>
              </a:rPr>
              <a:t>Üzerinde fiilen bir Mülkiyet bulunmayan Eşya, Sahipsiz </a:t>
            </a:r>
            <a:r>
              <a:rPr lang="tr-TR" sz="2400" dirty="0">
                <a:latin typeface="Times New Roman" panose="02020603050405020304" pitchFamily="18" charset="0"/>
                <a:cs typeface="Times New Roman" panose="02020603050405020304" pitchFamily="18" charset="0"/>
              </a:rPr>
              <a:t>E</a:t>
            </a:r>
            <a:r>
              <a:rPr lang="tr-TR" sz="2400" dirty="0" smtClean="0">
                <a:latin typeface="Times New Roman" panose="02020603050405020304" pitchFamily="18" charset="0"/>
                <a:cs typeface="Times New Roman" panose="02020603050405020304" pitchFamily="18" charset="0"/>
              </a:rPr>
              <a:t>şya sayıldığından, bir başkası lehine Sınırlı bir Ayni </a:t>
            </a:r>
            <a:r>
              <a:rPr lang="tr-TR" sz="2400" dirty="0">
                <a:latin typeface="Times New Roman" panose="02020603050405020304" pitchFamily="18" charset="0"/>
                <a:cs typeface="Times New Roman" panose="02020603050405020304" pitchFamily="18" charset="0"/>
              </a:rPr>
              <a:t>H</a:t>
            </a:r>
            <a:r>
              <a:rPr lang="tr-TR" sz="2400" dirty="0" smtClean="0">
                <a:latin typeface="Times New Roman" panose="02020603050405020304" pitchFamily="18" charset="0"/>
                <a:cs typeface="Times New Roman" panose="02020603050405020304" pitchFamily="18" charset="0"/>
              </a:rPr>
              <a:t>akla kayıtlı bulunması, o şeyin sahipsiz duruma gelmesine engel olmaz. </a:t>
            </a:r>
          </a:p>
          <a:p>
            <a:pPr algn="just"/>
            <a:r>
              <a:rPr lang="tr-TR" sz="2400" b="1" dirty="0" smtClean="0">
                <a:latin typeface="Times New Roman" panose="02020603050405020304" pitchFamily="18" charset="0"/>
                <a:cs typeface="Times New Roman" panose="02020603050405020304" pitchFamily="18" charset="0"/>
              </a:rPr>
              <a:t>Sahipli Eşya – Sahipsiz Eşya ayrımı</a:t>
            </a:r>
            <a:r>
              <a:rPr lang="tr-TR" sz="2400" dirty="0" smtClean="0">
                <a:latin typeface="Times New Roman" panose="02020603050405020304" pitchFamily="18" charset="0"/>
                <a:cs typeface="Times New Roman" panose="02020603050405020304" pitchFamily="18" charset="0"/>
              </a:rPr>
              <a:t>, özellikle </a:t>
            </a:r>
            <a:r>
              <a:rPr lang="tr-TR" sz="2400" b="1" dirty="0" smtClean="0">
                <a:latin typeface="Times New Roman" panose="02020603050405020304" pitchFamily="18" charset="0"/>
                <a:cs typeface="Times New Roman" panose="02020603050405020304" pitchFamily="18" charset="0"/>
              </a:rPr>
              <a:t>Mülkiyet Hakkının Kazanılmasında </a:t>
            </a: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ediniminde</a:t>
            </a:r>
            <a:r>
              <a:rPr lang="tr-TR" sz="2400" dirty="0" smtClean="0">
                <a:latin typeface="Times New Roman" panose="02020603050405020304" pitchFamily="18" charset="0"/>
                <a:cs typeface="Times New Roman" panose="02020603050405020304" pitchFamily="18" charset="0"/>
              </a:rPr>
              <a:t>) önem taşır. </a:t>
            </a:r>
          </a:p>
          <a:p>
            <a:pPr algn="just"/>
            <a:r>
              <a:rPr lang="tr-TR" sz="2400" b="1" dirty="0" smtClean="0">
                <a:latin typeface="Times New Roman" panose="02020603050405020304" pitchFamily="18" charset="0"/>
                <a:cs typeface="Times New Roman" panose="02020603050405020304" pitchFamily="18" charset="0"/>
              </a:rPr>
              <a:t>Sahipli Eşyada</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Mülkiyet, </a:t>
            </a:r>
            <a:r>
              <a:rPr lang="tr-TR" sz="2400" dirty="0" smtClean="0">
                <a:latin typeface="Times New Roman" panose="02020603050405020304" pitchFamily="18" charset="0"/>
                <a:cs typeface="Times New Roman" panose="02020603050405020304" pitchFamily="18" charset="0"/>
              </a:rPr>
              <a:t>kural olarak aslen değil, </a:t>
            </a:r>
            <a:r>
              <a:rPr lang="tr-TR" sz="2400" b="1" dirty="0" smtClean="0">
                <a:latin typeface="Times New Roman" panose="02020603050405020304" pitchFamily="18" charset="0"/>
                <a:cs typeface="Times New Roman" panose="02020603050405020304" pitchFamily="18" charset="0"/>
              </a:rPr>
              <a:t>devren kazanılır.</a:t>
            </a:r>
          </a:p>
          <a:p>
            <a:pPr algn="just"/>
            <a:r>
              <a:rPr lang="tr-TR" sz="2400" b="1" dirty="0" smtClean="0">
                <a:latin typeface="Times New Roman" panose="02020603050405020304" pitchFamily="18" charset="0"/>
                <a:cs typeface="Times New Roman" panose="02020603050405020304" pitchFamily="18" charset="0"/>
              </a:rPr>
              <a:t>Sahipsiz Eşyada </a:t>
            </a:r>
            <a:r>
              <a:rPr lang="tr-TR" sz="2400" dirty="0" smtClean="0">
                <a:latin typeface="Times New Roman" panose="02020603050405020304" pitchFamily="18" charset="0"/>
                <a:cs typeface="Times New Roman" panose="02020603050405020304" pitchFamily="18" charset="0"/>
              </a:rPr>
              <a:t>ise, Mülkiyet, aslen kazanılır. </a:t>
            </a:r>
          </a:p>
          <a:p>
            <a:pPr algn="just"/>
            <a:r>
              <a:rPr lang="tr-TR" sz="2400" b="1" dirty="0" smtClean="0">
                <a:latin typeface="Times New Roman" panose="02020603050405020304" pitchFamily="18" charset="0"/>
                <a:cs typeface="Times New Roman" panose="02020603050405020304" pitchFamily="18" charset="0"/>
              </a:rPr>
              <a:t>Bu </a:t>
            </a:r>
            <a:r>
              <a:rPr lang="tr-TR" sz="2400" b="1" i="1" dirty="0" smtClean="0">
                <a:latin typeface="Times New Roman" panose="02020603050405020304" pitchFamily="18" charset="0"/>
                <a:cs typeface="Times New Roman" panose="02020603050405020304" pitchFamily="18" charset="0"/>
              </a:rPr>
              <a:t>Aslen Kazanma</a:t>
            </a:r>
            <a:r>
              <a:rPr lang="tr-TR" sz="2400" b="1" dirty="0" smtClean="0">
                <a:latin typeface="Times New Roman" panose="02020603050405020304" pitchFamily="18" charset="0"/>
                <a:cs typeface="Times New Roman" panose="02020603050405020304" pitchFamily="18" charset="0"/>
              </a:rPr>
              <a:t>, Taşınırlarda </a:t>
            </a:r>
            <a:r>
              <a:rPr lang="tr-TR" sz="2400" b="1" i="1" dirty="0" smtClean="0">
                <a:latin typeface="Times New Roman" panose="02020603050405020304" pitchFamily="18" charset="0"/>
                <a:cs typeface="Times New Roman" panose="02020603050405020304" pitchFamily="18" charset="0"/>
              </a:rPr>
              <a:t>Sahiplenme</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MK m. 767</a:t>
            </a:r>
            <a:r>
              <a:rPr lang="tr-TR" sz="2400" dirty="0" smtClean="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t</a:t>
            </a:r>
            <a:r>
              <a:rPr lang="tr-TR" sz="2400" b="1" dirty="0" smtClean="0">
                <a:latin typeface="Times New Roman" panose="02020603050405020304" pitchFamily="18" charset="0"/>
                <a:cs typeface="Times New Roman" panose="02020603050405020304" pitchFamily="18" charset="0"/>
              </a:rPr>
              <a:t>apuya kayıtlı Taşınmazlarda </a:t>
            </a:r>
            <a:r>
              <a:rPr lang="tr-TR" sz="2400" b="1" i="1" dirty="0" smtClean="0">
                <a:latin typeface="Times New Roman" panose="02020603050405020304" pitchFamily="18" charset="0"/>
                <a:cs typeface="Times New Roman" panose="02020603050405020304" pitchFamily="18" charset="0"/>
              </a:rPr>
              <a:t>İşgal</a:t>
            </a:r>
            <a:r>
              <a:rPr lang="tr-TR" sz="2400" b="1"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MK m. 707 /1) </a:t>
            </a:r>
            <a:r>
              <a:rPr lang="tr-TR" sz="2400" dirty="0" smtClean="0">
                <a:latin typeface="Times New Roman" panose="02020603050405020304" pitchFamily="18" charset="0"/>
                <a:cs typeface="Times New Roman" panose="02020603050405020304" pitchFamily="18" charset="0"/>
              </a:rPr>
              <a:t>ve </a:t>
            </a:r>
            <a:r>
              <a:rPr lang="tr-TR" sz="2400" b="1" dirty="0" smtClean="0">
                <a:latin typeface="Times New Roman" panose="02020603050405020304" pitchFamily="18" charset="0"/>
                <a:cs typeface="Times New Roman" panose="02020603050405020304" pitchFamily="18" charset="0"/>
              </a:rPr>
              <a:t>tapuya kayıtlı olmayan Taşınmazlarda </a:t>
            </a:r>
            <a:r>
              <a:rPr lang="tr-TR" sz="2400" b="1" i="1" dirty="0" smtClean="0">
                <a:latin typeface="Times New Roman" panose="02020603050405020304" pitchFamily="18" charset="0"/>
                <a:cs typeface="Times New Roman" panose="02020603050405020304" pitchFamily="18" charset="0"/>
              </a:rPr>
              <a:t>Kazandırıcı Zamanaşımı (</a:t>
            </a:r>
            <a:r>
              <a:rPr lang="tr-TR" sz="2400" i="1" dirty="0" smtClean="0">
                <a:latin typeface="Times New Roman" panose="02020603050405020304" pitchFamily="18" charset="0"/>
                <a:cs typeface="Times New Roman" panose="02020603050405020304" pitchFamily="18" charset="0"/>
              </a:rPr>
              <a:t>MK m. 713, KK m. 14) </a:t>
            </a:r>
            <a:r>
              <a:rPr lang="tr-TR" sz="2400" dirty="0" smtClean="0">
                <a:latin typeface="Times New Roman" panose="02020603050405020304" pitchFamily="18" charset="0"/>
                <a:cs typeface="Times New Roman" panose="02020603050405020304" pitchFamily="18" charset="0"/>
              </a:rPr>
              <a:t>yoluyla gerçekleşir. </a:t>
            </a:r>
          </a:p>
          <a:p>
            <a:pPr marL="0" indent="0" algn="just">
              <a:buNone/>
            </a:pPr>
            <a:endParaRPr lang="tr-TR" sz="2400" dirty="0" smtClean="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56729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Özel Mülkiyete Konu Olabilen- Olamayan Eşya </a:t>
            </a:r>
            <a:endParaRPr lang="tr-TR" b="1" dirty="0"/>
          </a:p>
        </p:txBody>
      </p:sp>
      <p:sp>
        <p:nvSpPr>
          <p:cNvPr id="3" name="İçerik Yer Tutucusu 2"/>
          <p:cNvSpPr>
            <a:spLocks noGrp="1"/>
          </p:cNvSpPr>
          <p:nvPr>
            <p:ph idx="1"/>
          </p:nvPr>
        </p:nvSpPr>
        <p:spPr/>
        <p:txBody>
          <a:bodyPr/>
          <a:lstStyle/>
          <a:p>
            <a:pPr algn="just"/>
            <a:r>
              <a:rPr lang="tr-TR" sz="2400" b="1" dirty="0">
                <a:latin typeface="Times New Roman" panose="02020603050405020304" pitchFamily="18" charset="0"/>
                <a:cs typeface="Times New Roman" panose="02020603050405020304" pitchFamily="18" charset="0"/>
              </a:rPr>
              <a:t>Kamu </a:t>
            </a:r>
            <a:r>
              <a:rPr lang="tr-TR" sz="2400" b="1" dirty="0" smtClean="0">
                <a:latin typeface="Times New Roman" panose="02020603050405020304" pitchFamily="18" charset="0"/>
                <a:cs typeface="Times New Roman" panose="02020603050405020304" pitchFamily="18" charset="0"/>
              </a:rPr>
              <a:t>Malları</a:t>
            </a:r>
            <a:r>
              <a:rPr lang="tr-TR" sz="2400" dirty="0">
                <a:latin typeface="Times New Roman" panose="02020603050405020304" pitchFamily="18" charset="0"/>
                <a:cs typeface="Times New Roman" panose="02020603050405020304" pitchFamily="18" charset="0"/>
              </a:rPr>
              <a:t>, bu nitelikleri devam </a:t>
            </a:r>
            <a:r>
              <a:rPr lang="tr-TR" sz="2400" dirty="0" smtClean="0">
                <a:latin typeface="Times New Roman" panose="02020603050405020304" pitchFamily="18" charset="0"/>
                <a:cs typeface="Times New Roman" panose="02020603050405020304" pitchFamily="18" charset="0"/>
              </a:rPr>
              <a:t>ettikçe, </a:t>
            </a:r>
            <a:r>
              <a:rPr lang="tr-TR" sz="2400" b="1" dirty="0" smtClean="0">
                <a:latin typeface="Times New Roman" panose="02020603050405020304" pitchFamily="18" charset="0"/>
                <a:cs typeface="Times New Roman" panose="02020603050405020304" pitchFamily="18" charset="0"/>
              </a:rPr>
              <a:t>Özel Mülkiyete </a:t>
            </a:r>
            <a:r>
              <a:rPr lang="tr-TR" sz="2400" dirty="0">
                <a:latin typeface="Times New Roman" panose="02020603050405020304" pitchFamily="18" charset="0"/>
                <a:cs typeface="Times New Roman" panose="02020603050405020304" pitchFamily="18" charset="0"/>
              </a:rPr>
              <a:t>konu olamaz. </a:t>
            </a:r>
          </a:p>
          <a:p>
            <a:pPr algn="just"/>
            <a:r>
              <a:rPr lang="tr-TR" sz="2400" dirty="0">
                <a:latin typeface="Times New Roman" panose="02020603050405020304" pitchFamily="18" charset="0"/>
                <a:cs typeface="Times New Roman" panose="02020603050405020304" pitchFamily="18" charset="0"/>
              </a:rPr>
              <a:t>Kamu </a:t>
            </a:r>
            <a:r>
              <a:rPr lang="tr-TR" sz="2400" dirty="0" smtClean="0">
                <a:latin typeface="Times New Roman" panose="02020603050405020304" pitchFamily="18" charset="0"/>
                <a:cs typeface="Times New Roman" panose="02020603050405020304" pitchFamily="18" charset="0"/>
              </a:rPr>
              <a:t>Malları</a:t>
            </a:r>
            <a:r>
              <a:rPr lang="tr-TR" sz="2400" dirty="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İdare Hukukunun </a:t>
            </a:r>
            <a:r>
              <a:rPr lang="tr-TR" sz="2400" dirty="0">
                <a:latin typeface="Times New Roman" panose="02020603050405020304" pitchFamily="18" charset="0"/>
                <a:cs typeface="Times New Roman" panose="02020603050405020304" pitchFamily="18" charset="0"/>
              </a:rPr>
              <a:t>konusuna girer. </a:t>
            </a:r>
          </a:p>
          <a:p>
            <a:pPr algn="just"/>
            <a:r>
              <a:rPr lang="tr-TR" sz="2400" dirty="0">
                <a:latin typeface="Times New Roman" panose="02020603050405020304" pitchFamily="18" charset="0"/>
                <a:cs typeface="Times New Roman" panose="02020603050405020304" pitchFamily="18" charset="0"/>
              </a:rPr>
              <a:t>Medeni Kanun’un 715. maddesinde kamu mallarına ilişkin olarak önemli bir düzenleme yer almaktadır. </a:t>
            </a:r>
          </a:p>
          <a:p>
            <a:pPr algn="just"/>
            <a:r>
              <a:rPr lang="tr-TR" sz="2400" b="1" dirty="0">
                <a:latin typeface="Times New Roman" panose="02020603050405020304" pitchFamily="18" charset="0"/>
                <a:cs typeface="Times New Roman" panose="02020603050405020304" pitchFamily="18" charset="0"/>
              </a:rPr>
              <a:t>MK 715’de</a:t>
            </a:r>
            <a:r>
              <a:rPr lang="tr-TR" sz="2400" dirty="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Sahipsiz Şeylerin </a:t>
            </a:r>
            <a:r>
              <a:rPr lang="tr-TR" sz="2400" dirty="0">
                <a:latin typeface="Times New Roman" panose="02020603050405020304" pitchFamily="18" charset="0"/>
                <a:cs typeface="Times New Roman" panose="02020603050405020304" pitchFamily="18" charset="0"/>
              </a:rPr>
              <a:t>ve</a:t>
            </a:r>
            <a:r>
              <a:rPr lang="tr-TR" sz="2400" b="1" dirty="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Yararı Kamuya </a:t>
            </a:r>
            <a:r>
              <a:rPr lang="tr-TR" sz="2400" b="1" i="1" dirty="0">
                <a:latin typeface="Times New Roman" panose="02020603050405020304" pitchFamily="18" charset="0"/>
                <a:cs typeface="Times New Roman" panose="02020603050405020304" pitchFamily="18" charset="0"/>
              </a:rPr>
              <a:t>ait </a:t>
            </a:r>
            <a:r>
              <a:rPr lang="tr-TR" sz="2400" b="1" i="1" dirty="0" smtClean="0">
                <a:latin typeface="Times New Roman" panose="02020603050405020304" pitchFamily="18" charset="0"/>
                <a:cs typeface="Times New Roman" panose="02020603050405020304" pitchFamily="18" charset="0"/>
              </a:rPr>
              <a:t>Malların, </a:t>
            </a:r>
            <a:r>
              <a:rPr lang="tr-TR" sz="2400" b="1" dirty="0">
                <a:latin typeface="Times New Roman" panose="02020603050405020304" pitchFamily="18" charset="0"/>
                <a:cs typeface="Times New Roman" panose="02020603050405020304" pitchFamily="18" charset="0"/>
              </a:rPr>
              <a:t>Devletin hüküm ve tasarrufu altında olduğu </a:t>
            </a:r>
            <a:r>
              <a:rPr lang="tr-TR" sz="2400" dirty="0">
                <a:latin typeface="Times New Roman" panose="02020603050405020304" pitchFamily="18" charset="0"/>
                <a:cs typeface="Times New Roman" panose="02020603050405020304" pitchFamily="18" charset="0"/>
              </a:rPr>
              <a:t>ve bunlar hakkında </a:t>
            </a:r>
            <a:r>
              <a:rPr lang="tr-TR" sz="2400" dirty="0" smtClean="0">
                <a:latin typeface="Times New Roman" panose="02020603050405020304" pitchFamily="18" charset="0"/>
                <a:cs typeface="Times New Roman" panose="02020603050405020304" pitchFamily="18" charset="0"/>
              </a:rPr>
              <a:t>Özel Hükümler </a:t>
            </a:r>
            <a:r>
              <a:rPr lang="tr-TR" sz="2400" dirty="0">
                <a:latin typeface="Times New Roman" panose="02020603050405020304" pitchFamily="18" charset="0"/>
                <a:cs typeface="Times New Roman" panose="02020603050405020304" pitchFamily="18" charset="0"/>
              </a:rPr>
              <a:t>konulacağı </a:t>
            </a:r>
            <a:r>
              <a:rPr lang="tr-TR" sz="2400" dirty="0" smtClean="0">
                <a:latin typeface="Times New Roman" panose="02020603050405020304" pitchFamily="18" charset="0"/>
                <a:cs typeface="Times New Roman" panose="02020603050405020304" pitchFamily="18" charset="0"/>
              </a:rPr>
              <a:t>belirtilerek, </a:t>
            </a:r>
            <a:r>
              <a:rPr lang="tr-TR" sz="2400" dirty="0">
                <a:latin typeface="Times New Roman" panose="02020603050405020304" pitchFamily="18" charset="0"/>
                <a:cs typeface="Times New Roman" panose="02020603050405020304" pitchFamily="18" charset="0"/>
              </a:rPr>
              <a:t>söz konusu </a:t>
            </a:r>
            <a:r>
              <a:rPr lang="tr-TR" sz="2400" dirty="0" smtClean="0">
                <a:latin typeface="Times New Roman" panose="02020603050405020304" pitchFamily="18" charset="0"/>
                <a:cs typeface="Times New Roman" panose="02020603050405020304" pitchFamily="18" charset="0"/>
              </a:rPr>
              <a:t>Eşya, </a:t>
            </a:r>
            <a:r>
              <a:rPr lang="tr-TR" sz="2400" b="1" dirty="0">
                <a:latin typeface="Times New Roman" panose="02020603050405020304" pitchFamily="18" charset="0"/>
                <a:cs typeface="Times New Roman" panose="02020603050405020304" pitchFamily="18" charset="0"/>
              </a:rPr>
              <a:t>Medeni Kanun’un uygulama alanı dışında </a:t>
            </a:r>
            <a:r>
              <a:rPr lang="tr-TR" sz="2400" dirty="0">
                <a:latin typeface="Times New Roman" panose="02020603050405020304" pitchFamily="18" charset="0"/>
                <a:cs typeface="Times New Roman" panose="02020603050405020304" pitchFamily="18" charset="0"/>
              </a:rPr>
              <a:t>bırakılmıştır. </a:t>
            </a:r>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Diğer bir deyişle, </a:t>
            </a:r>
            <a:r>
              <a:rPr lang="tr-TR" sz="2400" b="1" dirty="0" smtClean="0">
                <a:latin typeface="Times New Roman" panose="02020603050405020304" pitchFamily="18" charset="0"/>
                <a:cs typeface="Times New Roman" panose="02020603050405020304" pitchFamily="18" charset="0"/>
              </a:rPr>
              <a:t>Medeni Kanun’un 715.maddesinde</a:t>
            </a:r>
            <a:r>
              <a:rPr lang="tr-TR" sz="2400" dirty="0" smtClean="0">
                <a:latin typeface="Times New Roman" panose="02020603050405020304" pitchFamily="18" charset="0"/>
                <a:cs typeface="Times New Roman" panose="02020603050405020304" pitchFamily="18" charset="0"/>
              </a:rPr>
              <a:t>, Devletle bağlantılı görülen «</a:t>
            </a:r>
            <a:r>
              <a:rPr lang="tr-TR" sz="2400" b="1" dirty="0" smtClean="0">
                <a:latin typeface="Times New Roman" panose="02020603050405020304" pitchFamily="18" charset="0"/>
                <a:cs typeface="Times New Roman" panose="02020603050405020304" pitchFamily="18" charset="0"/>
              </a:rPr>
              <a:t>Sahipsiz Şeylerin» </a:t>
            </a:r>
            <a:r>
              <a:rPr lang="tr-TR" sz="2400" dirty="0" smtClean="0">
                <a:latin typeface="Times New Roman" panose="02020603050405020304" pitchFamily="18" charset="0"/>
                <a:cs typeface="Times New Roman" panose="02020603050405020304" pitchFamily="18" charset="0"/>
              </a:rPr>
              <a:t>ve «</a:t>
            </a:r>
            <a:r>
              <a:rPr lang="tr-TR" sz="2400" b="1" dirty="0" smtClean="0">
                <a:latin typeface="Times New Roman" panose="02020603050405020304" pitchFamily="18" charset="0"/>
                <a:cs typeface="Times New Roman" panose="02020603050405020304" pitchFamily="18" charset="0"/>
              </a:rPr>
              <a:t>yararı kamuya ait malların</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Kamu Hukuku kurallarına</a:t>
            </a:r>
            <a:r>
              <a:rPr lang="tr-TR" sz="2400" dirty="0" smtClean="0">
                <a:latin typeface="Times New Roman" panose="02020603050405020304" pitchFamily="18" charset="0"/>
                <a:cs typeface="Times New Roman" panose="02020603050405020304" pitchFamily="18" charset="0"/>
              </a:rPr>
              <a:t> tabi olduğu kabul edilmiştir. </a:t>
            </a:r>
            <a:endParaRPr lang="tr-TR" sz="2400"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a:p>
            <a:pPr algn="just"/>
            <a:endParaRPr lang="tr-TR" dirty="0"/>
          </a:p>
          <a:p>
            <a:pPr algn="just"/>
            <a:endParaRPr lang="tr-TR" sz="2400" dirty="0"/>
          </a:p>
          <a:p>
            <a:pPr algn="just"/>
            <a:endParaRPr lang="tr-TR" sz="2400" dirty="0"/>
          </a:p>
        </p:txBody>
      </p:sp>
    </p:spTree>
    <p:extLst>
      <p:ext uri="{BB962C8B-B14F-4D97-AF65-F5344CB8AC3E}">
        <p14:creationId xmlns:p14="http://schemas.microsoft.com/office/powerpoint/2010/main" val="9169001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dirty="0" smtClean="0">
                <a:latin typeface="Times New Roman" panose="02020603050405020304" pitchFamily="18" charset="0"/>
                <a:cs typeface="Times New Roman" panose="02020603050405020304" pitchFamily="18" charset="0"/>
              </a:rPr>
              <a:t>Ancak, Devletle bağlantılı mallar, yalnız «</a:t>
            </a:r>
            <a:r>
              <a:rPr lang="tr-TR" sz="2400" b="1" i="1" dirty="0" smtClean="0">
                <a:latin typeface="Times New Roman" panose="02020603050405020304" pitchFamily="18" charset="0"/>
                <a:cs typeface="Times New Roman" panose="02020603050405020304" pitchFamily="18" charset="0"/>
              </a:rPr>
              <a:t>Sahipsiz Şeylerden</a:t>
            </a:r>
            <a:r>
              <a:rPr lang="tr-TR" sz="2400" dirty="0" smtClean="0">
                <a:latin typeface="Times New Roman" panose="02020603050405020304" pitchFamily="18" charset="0"/>
                <a:cs typeface="Times New Roman" panose="02020603050405020304" pitchFamily="18" charset="0"/>
              </a:rPr>
              <a:t>» ve «</a:t>
            </a:r>
            <a:r>
              <a:rPr lang="tr-TR" sz="2400" b="1" i="1" dirty="0" smtClean="0">
                <a:latin typeface="Times New Roman" panose="02020603050405020304" pitchFamily="18" charset="0"/>
                <a:cs typeface="Times New Roman" panose="02020603050405020304" pitchFamily="18" charset="0"/>
              </a:rPr>
              <a:t>Kamuya ait mallardan</a:t>
            </a:r>
            <a:r>
              <a:rPr lang="tr-TR" sz="2400" b="1" dirty="0" smtClean="0">
                <a:latin typeface="Times New Roman" panose="02020603050405020304" pitchFamily="18" charset="0"/>
                <a:cs typeface="Times New Roman" panose="02020603050405020304" pitchFamily="18" charset="0"/>
              </a:rPr>
              <a:t>»</a:t>
            </a:r>
            <a:r>
              <a:rPr lang="tr-TR" sz="2400" dirty="0" smtClean="0">
                <a:latin typeface="Times New Roman" panose="02020603050405020304" pitchFamily="18" charset="0"/>
                <a:cs typeface="Times New Roman" panose="02020603050405020304" pitchFamily="18" charset="0"/>
              </a:rPr>
              <a:t> ibaret değildir. Bunlar, Devletle bağlantılı malların sadece bir kısmını oluşturur. </a:t>
            </a:r>
          </a:p>
          <a:p>
            <a:pPr algn="just"/>
            <a:r>
              <a:rPr lang="tr-TR" sz="2400" dirty="0" smtClean="0">
                <a:latin typeface="Times New Roman" panose="02020603050405020304" pitchFamily="18" charset="0"/>
                <a:cs typeface="Times New Roman" panose="02020603050405020304" pitchFamily="18" charset="0"/>
              </a:rPr>
              <a:t>Diğer taraftan, MK m. 715, sadece Taşınmazlara ilişkin bir hükümdür, oysa Taşınırlar da, Kamu Malı niteliğini taşıyabilir. </a:t>
            </a:r>
          </a:p>
          <a:p>
            <a:pPr algn="just"/>
            <a:r>
              <a:rPr lang="tr-TR" sz="2400" dirty="0" smtClean="0">
                <a:latin typeface="Times New Roman" panose="02020603050405020304" pitchFamily="18" charset="0"/>
                <a:cs typeface="Times New Roman" panose="02020603050405020304" pitchFamily="18" charset="0"/>
              </a:rPr>
              <a:t>Devletle bağlantılı mallara, geniş anlamda Kamu Malları, yani İdarenin (</a:t>
            </a:r>
            <a:r>
              <a:rPr lang="tr-TR" sz="2400" i="1" dirty="0" smtClean="0">
                <a:latin typeface="Times New Roman" panose="02020603050405020304" pitchFamily="18" charset="0"/>
                <a:cs typeface="Times New Roman" panose="02020603050405020304" pitchFamily="18" charset="0"/>
              </a:rPr>
              <a:t>Devletin ve diğer kamu tüzel kişilerinin) </a:t>
            </a:r>
            <a:r>
              <a:rPr lang="tr-TR" sz="2400" dirty="0" smtClean="0">
                <a:latin typeface="Times New Roman" panose="02020603050405020304" pitchFamily="18" charset="0"/>
                <a:cs typeface="Times New Roman" panose="02020603050405020304" pitchFamily="18" charset="0"/>
              </a:rPr>
              <a:t>görevlerini yerine getirmek amacıyla kullandığı bütün mallar girer. </a:t>
            </a:r>
          </a:p>
          <a:p>
            <a:pPr algn="just"/>
            <a:r>
              <a:rPr lang="tr-TR" sz="2400" dirty="0" smtClean="0">
                <a:latin typeface="Times New Roman" panose="02020603050405020304" pitchFamily="18" charset="0"/>
                <a:cs typeface="Times New Roman" panose="02020603050405020304" pitchFamily="18" charset="0"/>
              </a:rPr>
              <a:t>Bunlar, bağlı bulundukları hukuki rejime göre de</a:t>
            </a:r>
            <a:r>
              <a:rPr lang="tr-TR" sz="2400" b="1" dirty="0" smtClean="0">
                <a:latin typeface="Times New Roman" panose="02020603050405020304" pitchFamily="18" charset="0"/>
                <a:cs typeface="Times New Roman" panose="02020603050405020304" pitchFamily="18" charset="0"/>
              </a:rPr>
              <a:t>, Özel Mallar </a:t>
            </a:r>
            <a:r>
              <a:rPr lang="tr-TR" sz="2400" dirty="0" smtClean="0">
                <a:latin typeface="Times New Roman" panose="02020603050405020304" pitchFamily="18" charset="0"/>
                <a:cs typeface="Times New Roman" panose="02020603050405020304" pitchFamily="18" charset="0"/>
              </a:rPr>
              <a:t>ve </a:t>
            </a:r>
            <a:r>
              <a:rPr lang="tr-TR" sz="2400" b="1" dirty="0" smtClean="0">
                <a:latin typeface="Times New Roman" panose="02020603050405020304" pitchFamily="18" charset="0"/>
                <a:cs typeface="Times New Roman" panose="02020603050405020304" pitchFamily="18" charset="0"/>
              </a:rPr>
              <a:t>dar anlamda Kamu Malları </a:t>
            </a:r>
            <a:r>
              <a:rPr lang="tr-TR" sz="2400" dirty="0" smtClean="0">
                <a:latin typeface="Times New Roman" panose="02020603050405020304" pitchFamily="18" charset="0"/>
                <a:cs typeface="Times New Roman" panose="02020603050405020304" pitchFamily="18" charset="0"/>
              </a:rPr>
              <a:t>olmak üzere ikiye ayrılır. </a:t>
            </a: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8449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defRPr/>
            </a:pPr>
            <a:r>
              <a:rPr lang="tr-TR" sz="3200" dirty="0">
                <a:latin typeface="Times New Roman" pitchFamily="18" charset="0"/>
                <a:cs typeface="Times New Roman" pitchFamily="18" charset="0"/>
              </a:rPr>
              <a:t>Bunu anlamak için Medeni Kanun’un Ayni Haklara ilişkin düzenleme biçimine ve sırasına bakmak yeterlidir. </a:t>
            </a:r>
          </a:p>
          <a:p>
            <a:pPr algn="just">
              <a:defRPr/>
            </a:pPr>
            <a:r>
              <a:rPr lang="tr-TR" sz="3200" b="1" dirty="0">
                <a:latin typeface="Times New Roman" pitchFamily="18" charset="0"/>
                <a:cs typeface="Times New Roman" pitchFamily="18" charset="0"/>
              </a:rPr>
              <a:t>Özetle,</a:t>
            </a:r>
            <a:r>
              <a:rPr lang="tr-TR" sz="3200" dirty="0">
                <a:latin typeface="Times New Roman" pitchFamily="18" charset="0"/>
                <a:cs typeface="Times New Roman" pitchFamily="18" charset="0"/>
              </a:rPr>
              <a:t> Medeni Kanun’da Mülkiyet Hakkı ve Rehin Hakkı, Taşınır </a:t>
            </a:r>
            <a:r>
              <a:rPr lang="tr-TR" sz="3200" dirty="0" smtClean="0">
                <a:latin typeface="Times New Roman" pitchFamily="18" charset="0"/>
                <a:cs typeface="Times New Roman" pitchFamily="18" charset="0"/>
              </a:rPr>
              <a:t>(</a:t>
            </a:r>
            <a:r>
              <a:rPr lang="tr-TR" i="1" dirty="0" smtClean="0">
                <a:latin typeface="Times New Roman" pitchFamily="18" charset="0"/>
                <a:cs typeface="Times New Roman" pitchFamily="18" charset="0"/>
              </a:rPr>
              <a:t>TMK m. 762- 778 ve 939- 972) </a:t>
            </a:r>
            <a:r>
              <a:rPr lang="tr-TR" sz="3200" dirty="0" smtClean="0">
                <a:latin typeface="Times New Roman" pitchFamily="18" charset="0"/>
                <a:cs typeface="Times New Roman" pitchFamily="18" charset="0"/>
              </a:rPr>
              <a:t>ve Taşınmaz (</a:t>
            </a:r>
            <a:r>
              <a:rPr lang="tr-TR" i="1" dirty="0" smtClean="0">
                <a:latin typeface="Times New Roman" pitchFamily="18" charset="0"/>
                <a:cs typeface="Times New Roman" pitchFamily="18" charset="0"/>
              </a:rPr>
              <a:t>TMK m.</a:t>
            </a:r>
            <a:r>
              <a:rPr lang="tr-TR" sz="3200" i="1" dirty="0" smtClean="0">
                <a:latin typeface="Times New Roman" pitchFamily="18" charset="0"/>
                <a:cs typeface="Times New Roman" pitchFamily="18" charset="0"/>
              </a:rPr>
              <a:t> </a:t>
            </a:r>
            <a:r>
              <a:rPr lang="tr-TR" i="1" dirty="0" smtClean="0">
                <a:latin typeface="Times New Roman" pitchFamily="18" charset="0"/>
                <a:cs typeface="Times New Roman" pitchFamily="18" charset="0"/>
              </a:rPr>
              <a:t>704- 761 ve 772- 778) </a:t>
            </a:r>
            <a:r>
              <a:rPr lang="tr-TR" sz="3200" dirty="0" smtClean="0">
                <a:latin typeface="Times New Roman" pitchFamily="18" charset="0"/>
                <a:cs typeface="Times New Roman" pitchFamily="18" charset="0"/>
              </a:rPr>
              <a:t>ayrımı esas alınarak düzenlenmiştir. </a:t>
            </a:r>
          </a:p>
          <a:p>
            <a:pPr marL="0" indent="0" algn="just">
              <a:buNone/>
              <a:defRPr/>
            </a:pPr>
            <a:r>
              <a:rPr lang="tr-TR" dirty="0" smtClean="0">
                <a:latin typeface="Times New Roman" pitchFamily="18" charset="0"/>
                <a:cs typeface="Times New Roman" pitchFamily="18" charset="0"/>
              </a:rPr>
              <a:t>  (</a:t>
            </a:r>
            <a:r>
              <a:rPr lang="tr-TR" b="1" i="1" dirty="0" smtClean="0">
                <a:latin typeface="Times New Roman" pitchFamily="18" charset="0"/>
                <a:cs typeface="Times New Roman" pitchFamily="18" charset="0"/>
              </a:rPr>
              <a:t>Ünal / </a:t>
            </a:r>
            <a:r>
              <a:rPr lang="tr-TR" b="1" i="1" dirty="0" err="1" smtClean="0">
                <a:latin typeface="Times New Roman" pitchFamily="18" charset="0"/>
                <a:cs typeface="Times New Roman" pitchFamily="18" charset="0"/>
              </a:rPr>
              <a:t>Başpınar</a:t>
            </a:r>
            <a:r>
              <a:rPr lang="tr-TR" b="1" i="1" dirty="0" smtClean="0">
                <a:latin typeface="Times New Roman" pitchFamily="18" charset="0"/>
                <a:cs typeface="Times New Roman" pitchFamily="18" charset="0"/>
              </a:rPr>
              <a:t>, </a:t>
            </a:r>
            <a:r>
              <a:rPr lang="tr-TR" i="1" dirty="0" smtClean="0">
                <a:latin typeface="Times New Roman" pitchFamily="18" charset="0"/>
                <a:cs typeface="Times New Roman" pitchFamily="18" charset="0"/>
              </a:rPr>
              <a:t>Şekli Eşya H., 9. B., s. 31- 32) </a:t>
            </a:r>
            <a:endParaRPr lang="tr-TR" i="1" dirty="0">
              <a:latin typeface="Times New Roman" pitchFamily="18" charset="0"/>
              <a:cs typeface="Times New Roman" pitchFamily="18" charset="0"/>
            </a:endParaRPr>
          </a:p>
          <a:p>
            <a:pPr marL="0" indent="0">
              <a:buNone/>
            </a:pPr>
            <a:endParaRPr lang="tr-TR" dirty="0"/>
          </a:p>
        </p:txBody>
      </p:sp>
    </p:spTree>
    <p:extLst>
      <p:ext uri="{BB962C8B-B14F-4D97-AF65-F5344CB8AC3E}">
        <p14:creationId xmlns:p14="http://schemas.microsoft.com/office/powerpoint/2010/main" val="8858663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Özel Mallar </a:t>
            </a:r>
            <a:endParaRPr lang="tr-TR" b="1" dirty="0"/>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Özel Mallar</a:t>
            </a:r>
            <a:r>
              <a:rPr lang="tr-TR" dirty="0" smtClean="0">
                <a:latin typeface="Times New Roman" panose="02020603050405020304" pitchFamily="18" charset="0"/>
                <a:cs typeface="Times New Roman" panose="02020603050405020304" pitchFamily="18" charset="0"/>
              </a:rPr>
              <a:t>, ancak kapital değeriyle ve verimiyle dolaylı olarak Kamu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izmetlerinin görülmesine yarayan Mallardır. </a:t>
            </a:r>
          </a:p>
          <a:p>
            <a:pPr algn="just"/>
            <a:r>
              <a:rPr lang="tr-TR" dirty="0" smtClean="0">
                <a:latin typeface="Times New Roman" panose="02020603050405020304" pitchFamily="18" charset="0"/>
                <a:cs typeface="Times New Roman" panose="02020603050405020304" pitchFamily="18" charset="0"/>
              </a:rPr>
              <a:t>Devlete ait özel mallar, «</a:t>
            </a:r>
            <a:r>
              <a:rPr lang="tr-TR" b="1" dirty="0" smtClean="0">
                <a:latin typeface="Times New Roman" panose="02020603050405020304" pitchFamily="18" charset="0"/>
                <a:cs typeface="Times New Roman" panose="02020603050405020304" pitchFamily="18" charset="0"/>
              </a:rPr>
              <a:t>Hazine Malları» </a:t>
            </a:r>
            <a:r>
              <a:rPr lang="tr-TR" dirty="0" smtClean="0">
                <a:latin typeface="Times New Roman" panose="02020603050405020304" pitchFamily="18" charset="0"/>
                <a:cs typeface="Times New Roman" panose="02020603050405020304" pitchFamily="18" charset="0"/>
              </a:rPr>
              <a:t>olarak adlandırılır. </a:t>
            </a:r>
          </a:p>
          <a:p>
            <a:pPr algn="just"/>
            <a:r>
              <a:rPr lang="tr-TR" b="1" dirty="0" smtClean="0">
                <a:latin typeface="Times New Roman" panose="02020603050405020304" pitchFamily="18" charset="0"/>
                <a:cs typeface="Times New Roman" panose="02020603050405020304" pitchFamily="18" charset="0"/>
              </a:rPr>
              <a:t>Özel Mallar</a:t>
            </a:r>
            <a:r>
              <a:rPr lang="tr-TR" dirty="0" smtClean="0">
                <a:latin typeface="Times New Roman" panose="02020603050405020304" pitchFamily="18" charset="0"/>
                <a:cs typeface="Times New Roman" panose="02020603050405020304" pitchFamily="18" charset="0"/>
              </a:rPr>
              <a:t>, kural olarak, </a:t>
            </a:r>
            <a:r>
              <a:rPr lang="tr-TR" b="1" dirty="0" smtClean="0">
                <a:latin typeface="Times New Roman" panose="02020603050405020304" pitchFamily="18" charset="0"/>
                <a:cs typeface="Times New Roman" panose="02020603050405020304" pitchFamily="18" charset="0"/>
              </a:rPr>
              <a:t>Özel Hukuka </a:t>
            </a:r>
            <a:r>
              <a:rPr lang="tr-TR" dirty="0" smtClean="0">
                <a:latin typeface="Times New Roman" panose="02020603050405020304" pitchFamily="18" charset="0"/>
                <a:cs typeface="Times New Roman" panose="02020603050405020304" pitchFamily="18" charset="0"/>
              </a:rPr>
              <a:t>tabidir. </a:t>
            </a:r>
          </a:p>
          <a:p>
            <a:pPr algn="just"/>
            <a:r>
              <a:rPr lang="tr-TR" dirty="0" smtClean="0">
                <a:latin typeface="Times New Roman" panose="02020603050405020304" pitchFamily="18" charset="0"/>
                <a:cs typeface="Times New Roman" panose="02020603050405020304" pitchFamily="18" charset="0"/>
              </a:rPr>
              <a:t>Ancak İdare, özel malları üzerindeki mülkiyet hakkını kullanırken özel kişiler kadar özgür değildir, bu kullanmanın nasıl olacağını gösteren Kamu Hukuku kurallarıyla bağlıdır. </a:t>
            </a:r>
          </a:p>
          <a:p>
            <a:pPr marL="0" indent="0" algn="just">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65940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Gerçekten Özel Hukukta mallar, karşılıksız (</a:t>
            </a:r>
            <a:r>
              <a:rPr lang="tr-TR" i="1" dirty="0" smtClean="0">
                <a:latin typeface="Times New Roman" panose="02020603050405020304" pitchFamily="18" charset="0"/>
                <a:cs typeface="Times New Roman" panose="02020603050405020304" pitchFamily="18" charset="0"/>
              </a:rPr>
              <a:t>ivazsız) </a:t>
            </a:r>
            <a:r>
              <a:rPr lang="tr-TR" dirty="0" smtClean="0">
                <a:latin typeface="Times New Roman" panose="02020603050405020304" pitchFamily="18" charset="0"/>
                <a:cs typeface="Times New Roman" panose="02020603050405020304" pitchFamily="18" charset="0"/>
              </a:rPr>
              <a:t>olarak devredilebilir. </a:t>
            </a:r>
          </a:p>
          <a:p>
            <a:pPr algn="just"/>
            <a:r>
              <a:rPr lang="tr-TR" dirty="0" smtClean="0">
                <a:latin typeface="Times New Roman" panose="02020603050405020304" pitchFamily="18" charset="0"/>
                <a:cs typeface="Times New Roman" panose="02020603050405020304" pitchFamily="18" charset="0"/>
              </a:rPr>
              <a:t>İdare ise, özel mallarını karşılıksız olarak devredemez. Bu malların alınıp satılması, üzerinde Sınırlı Ayni Haklar kurulması, yönetimi, kanunla düzenlenir. </a:t>
            </a:r>
          </a:p>
          <a:p>
            <a:pPr algn="just"/>
            <a:r>
              <a:rPr lang="tr-TR" dirty="0" smtClean="0">
                <a:latin typeface="Times New Roman" panose="02020603050405020304" pitchFamily="18" charset="0"/>
                <a:cs typeface="Times New Roman" panose="02020603050405020304" pitchFamily="18" charset="0"/>
              </a:rPr>
              <a:t>Bu konuda, 5018 sayılı Kamu Mali Yönetimi ve Kontrol Kanunu ile 2886 sayılı Devlet İhale Kanununda özel düzenlemeler yer almaktadır. </a:t>
            </a:r>
          </a:p>
          <a:p>
            <a:pPr algn="just"/>
            <a:r>
              <a:rPr lang="tr-TR" dirty="0" smtClean="0">
                <a:latin typeface="Times New Roman" panose="02020603050405020304" pitchFamily="18" charset="0"/>
                <a:cs typeface="Times New Roman" panose="02020603050405020304" pitchFamily="18" charset="0"/>
              </a:rPr>
              <a:t>Devletin özel mallarının haczi de mümkün değildir (</a:t>
            </a:r>
            <a:r>
              <a:rPr lang="tr-TR" i="1" dirty="0" smtClean="0">
                <a:latin typeface="Times New Roman" panose="02020603050405020304" pitchFamily="18" charset="0"/>
                <a:cs typeface="Times New Roman" panose="02020603050405020304" pitchFamily="18" charset="0"/>
              </a:rPr>
              <a:t>İİK m. 82). </a:t>
            </a:r>
          </a:p>
        </p:txBody>
      </p:sp>
    </p:spTree>
    <p:extLst>
      <p:ext uri="{BB962C8B-B14F-4D97-AF65-F5344CB8AC3E}">
        <p14:creationId xmlns:p14="http://schemas.microsoft.com/office/powerpoint/2010/main" val="299310518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Dar Anlamda Kamu Malları </a:t>
            </a:r>
            <a:endParaRPr lang="tr-TR" b="1" dirty="0"/>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Dar anlamda Kamu Malları, İdarenin kamu hukukuna tabi olan mallarıdır. </a:t>
            </a:r>
          </a:p>
          <a:p>
            <a:pPr algn="just"/>
            <a:r>
              <a:rPr lang="tr-TR" sz="3200" b="1" dirty="0" smtClean="0">
                <a:latin typeface="Times New Roman" panose="02020603050405020304" pitchFamily="18" charset="0"/>
                <a:cs typeface="Times New Roman" panose="02020603050405020304" pitchFamily="18" charset="0"/>
              </a:rPr>
              <a:t>Teknik anlamda Kamu Malları </a:t>
            </a:r>
            <a:r>
              <a:rPr lang="tr-TR" sz="3200" dirty="0" smtClean="0">
                <a:latin typeface="Times New Roman" panose="02020603050405020304" pitchFamily="18" charset="0"/>
                <a:cs typeface="Times New Roman" panose="02020603050405020304" pitchFamily="18" charset="0"/>
              </a:rPr>
              <a:t>deyimi, sadece bu dar anlamdaki Kamu Mallarını karşılar. </a:t>
            </a:r>
          </a:p>
          <a:p>
            <a:pPr algn="just"/>
            <a:r>
              <a:rPr lang="tr-TR" sz="3200" dirty="0" smtClean="0">
                <a:latin typeface="Times New Roman" panose="02020603050405020304" pitchFamily="18" charset="0"/>
                <a:cs typeface="Times New Roman" panose="02020603050405020304" pitchFamily="18" charset="0"/>
              </a:rPr>
              <a:t>Bunlar da, </a:t>
            </a:r>
            <a:r>
              <a:rPr lang="tr-TR" sz="3200" b="1" dirty="0" smtClean="0">
                <a:latin typeface="Times New Roman" panose="02020603050405020304" pitchFamily="18" charset="0"/>
                <a:cs typeface="Times New Roman" panose="02020603050405020304" pitchFamily="18" charset="0"/>
              </a:rPr>
              <a:t>Hizmet Malları </a:t>
            </a:r>
            <a:r>
              <a:rPr lang="tr-TR" sz="3200" dirty="0" smtClean="0">
                <a:latin typeface="Times New Roman" panose="02020603050405020304" pitchFamily="18" charset="0"/>
                <a:cs typeface="Times New Roman" panose="02020603050405020304" pitchFamily="18" charset="0"/>
              </a:rPr>
              <a:t>ve </a:t>
            </a:r>
            <a:r>
              <a:rPr lang="tr-TR" sz="3200" b="1" dirty="0" smtClean="0">
                <a:latin typeface="Times New Roman" panose="02020603050405020304" pitchFamily="18" charset="0"/>
                <a:cs typeface="Times New Roman" panose="02020603050405020304" pitchFamily="18" charset="0"/>
              </a:rPr>
              <a:t>Kamunun ortak kullanmasına açık olan mallar </a:t>
            </a:r>
            <a:r>
              <a:rPr lang="tr-TR" sz="3200" dirty="0" smtClean="0">
                <a:latin typeface="Times New Roman" panose="02020603050405020304" pitchFamily="18" charset="0"/>
                <a:cs typeface="Times New Roman" panose="02020603050405020304" pitchFamily="18" charset="0"/>
              </a:rPr>
              <a:t>olmak üzere ikiye ayrılır. </a:t>
            </a:r>
          </a:p>
          <a:p>
            <a:pPr marL="0" indent="0">
              <a:buNone/>
            </a:pPr>
            <a:endParaRPr lang="tr-TR" sz="3200" dirty="0"/>
          </a:p>
        </p:txBody>
      </p:sp>
    </p:spTree>
    <p:extLst>
      <p:ext uri="{BB962C8B-B14F-4D97-AF65-F5344CB8AC3E}">
        <p14:creationId xmlns:p14="http://schemas.microsoft.com/office/powerpoint/2010/main" val="36070025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Hizmet Malları </a:t>
            </a:r>
            <a:endParaRPr lang="tr-TR" b="1" dirty="0"/>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Hizmet Malları</a:t>
            </a:r>
            <a:r>
              <a:rPr lang="tr-TR" dirty="0" smtClean="0">
                <a:latin typeface="Times New Roman" panose="02020603050405020304" pitchFamily="18" charset="0"/>
                <a:cs typeface="Times New Roman" panose="02020603050405020304" pitchFamily="18" charset="0"/>
              </a:rPr>
              <a:t>, kamu hizmetlerine tahsis edilmiş (</a:t>
            </a:r>
            <a:r>
              <a:rPr lang="tr-TR" i="1" dirty="0" smtClean="0">
                <a:latin typeface="Times New Roman" panose="02020603050405020304" pitchFamily="18" charset="0"/>
                <a:cs typeface="Times New Roman" panose="02020603050405020304" pitchFamily="18" charset="0"/>
              </a:rPr>
              <a:t>özgülenmiş)</a:t>
            </a:r>
            <a:r>
              <a:rPr lang="tr-TR" dirty="0" smtClean="0">
                <a:latin typeface="Times New Roman" panose="02020603050405020304" pitchFamily="18" charset="0"/>
                <a:cs typeface="Times New Roman" panose="02020603050405020304" pitchFamily="18" charset="0"/>
              </a:rPr>
              <a:t>, kapital değerleriyle değil, kullanma değerleriyle İdarenin görevlerinin ifasına doğrudan doğruya hizmet eden mallardır. </a:t>
            </a:r>
          </a:p>
          <a:p>
            <a:pPr algn="just"/>
            <a:r>
              <a:rPr lang="tr-TR" b="1" dirty="0" smtClean="0">
                <a:latin typeface="Times New Roman" panose="02020603050405020304" pitchFamily="18" charset="0"/>
                <a:cs typeface="Times New Roman" panose="02020603050405020304" pitchFamily="18" charset="0"/>
              </a:rPr>
              <a:t>Örneğin</a:t>
            </a:r>
            <a:r>
              <a:rPr lang="tr-TR" dirty="0" smtClean="0">
                <a:latin typeface="Times New Roman" panose="02020603050405020304" pitchFamily="18" charset="0"/>
                <a:cs typeface="Times New Roman" panose="02020603050405020304" pitchFamily="18" charset="0"/>
              </a:rPr>
              <a:t>, okul binaları, adalet sarayları, hastaneler, hükümet konakları, cezaevleri, kütüphaneler gibi taşınmaz mallar ile bunların eklentileri olan taşınır mallar hizmet mallarıdır. </a:t>
            </a:r>
          </a:p>
          <a:p>
            <a:pPr algn="just"/>
            <a:r>
              <a:rPr lang="tr-TR" dirty="0" smtClean="0">
                <a:latin typeface="Times New Roman" panose="02020603050405020304" pitchFamily="18" charset="0"/>
                <a:cs typeface="Times New Roman" panose="02020603050405020304" pitchFamily="18" charset="0"/>
              </a:rPr>
              <a:t>Hizmet Mallarından kamunun yararlanması dolaylı biçimde gerçekleşir.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297780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MK 715 / 1’de </a:t>
            </a:r>
            <a:r>
              <a:rPr lang="tr-TR" dirty="0" smtClean="0">
                <a:latin typeface="Times New Roman" panose="02020603050405020304" pitchFamily="18" charset="0"/>
                <a:cs typeface="Times New Roman" panose="02020603050405020304" pitchFamily="18" charset="0"/>
              </a:rPr>
              <a:t>sözü edilen «</a:t>
            </a:r>
            <a:r>
              <a:rPr lang="tr-TR" b="1" dirty="0" smtClean="0">
                <a:latin typeface="Times New Roman" panose="02020603050405020304" pitchFamily="18" charset="0"/>
                <a:cs typeface="Times New Roman" panose="02020603050405020304" pitchFamily="18" charset="0"/>
              </a:rPr>
              <a:t>yararı kamuya ait mallara» </a:t>
            </a:r>
            <a:r>
              <a:rPr lang="tr-TR" b="1" i="1" dirty="0" smtClean="0">
                <a:latin typeface="Times New Roman" panose="02020603050405020304" pitchFamily="18" charset="0"/>
                <a:cs typeface="Times New Roman" panose="02020603050405020304" pitchFamily="18" charset="0"/>
              </a:rPr>
              <a:t>Hizmet Mallarının</a:t>
            </a:r>
            <a:r>
              <a:rPr lang="tr-TR" dirty="0" smtClean="0">
                <a:latin typeface="Times New Roman" panose="02020603050405020304" pitchFamily="18" charset="0"/>
                <a:cs typeface="Times New Roman" panose="02020603050405020304" pitchFamily="18" charset="0"/>
              </a:rPr>
              <a:t> da dahil olup olmadığı konusu, </a:t>
            </a:r>
            <a:r>
              <a:rPr lang="tr-TR" b="1" i="1" dirty="0" smtClean="0">
                <a:latin typeface="Times New Roman" panose="02020603050405020304" pitchFamily="18" charset="0"/>
                <a:cs typeface="Times New Roman" panose="02020603050405020304" pitchFamily="18" charset="0"/>
              </a:rPr>
              <a:t>İsviçre Hukukunda </a:t>
            </a:r>
            <a:r>
              <a:rPr lang="tr-TR" dirty="0" smtClean="0">
                <a:latin typeface="Times New Roman" panose="02020603050405020304" pitchFamily="18" charset="0"/>
                <a:cs typeface="Times New Roman" panose="02020603050405020304" pitchFamily="18" charset="0"/>
              </a:rPr>
              <a:t>tartışmalıdır. </a:t>
            </a:r>
          </a:p>
          <a:p>
            <a:pPr algn="just"/>
            <a:r>
              <a:rPr lang="tr-TR" dirty="0" smtClean="0">
                <a:latin typeface="Times New Roman" panose="02020603050405020304" pitchFamily="18" charset="0"/>
                <a:cs typeface="Times New Roman" panose="02020603050405020304" pitchFamily="18" charset="0"/>
              </a:rPr>
              <a:t>Ancak bunun </a:t>
            </a:r>
            <a:r>
              <a:rPr lang="tr-TR" b="1" i="1" dirty="0" smtClean="0">
                <a:latin typeface="Times New Roman" panose="02020603050405020304" pitchFamily="18" charset="0"/>
                <a:cs typeface="Times New Roman" panose="02020603050405020304" pitchFamily="18" charset="0"/>
              </a:rPr>
              <a:t>Türk Hukuku </a:t>
            </a:r>
            <a:r>
              <a:rPr lang="tr-TR" b="1" dirty="0" smtClean="0">
                <a:latin typeface="Times New Roman" panose="02020603050405020304" pitchFamily="18" charset="0"/>
                <a:cs typeface="Times New Roman" panose="02020603050405020304" pitchFamily="18" charset="0"/>
              </a:rPr>
              <a:t>bakımından pratik önemi yoktur</a:t>
            </a:r>
            <a:r>
              <a:rPr lang="tr-TR" dirty="0" smtClean="0">
                <a:latin typeface="Times New Roman" panose="02020603050405020304" pitchFamily="18" charset="0"/>
                <a:cs typeface="Times New Roman" panose="02020603050405020304" pitchFamily="18" charset="0"/>
              </a:rPr>
              <a:t>. Çünkü Hizmet Malları da, Devletin hüküm ve tasarrufu altındadır. </a:t>
            </a:r>
          </a:p>
          <a:p>
            <a:pPr algn="just"/>
            <a:r>
              <a:rPr lang="tr-TR" dirty="0" smtClean="0">
                <a:latin typeface="Times New Roman" panose="02020603050405020304" pitchFamily="18" charset="0"/>
                <a:cs typeface="Times New Roman" panose="02020603050405020304" pitchFamily="18" charset="0"/>
              </a:rPr>
              <a:t>Ayrıca, </a:t>
            </a:r>
            <a:r>
              <a:rPr lang="tr-TR" b="1" dirty="0" smtClean="0">
                <a:latin typeface="Times New Roman" panose="02020603050405020304" pitchFamily="18" charset="0"/>
                <a:cs typeface="Times New Roman" panose="02020603050405020304" pitchFamily="18" charset="0"/>
              </a:rPr>
              <a:t>3402 sayılı Kadastro Kanunu </a:t>
            </a:r>
            <a:r>
              <a:rPr lang="tr-TR" dirty="0" smtClean="0">
                <a:latin typeface="Times New Roman" panose="02020603050405020304" pitchFamily="18" charset="0"/>
                <a:cs typeface="Times New Roman" panose="02020603050405020304" pitchFamily="18" charset="0"/>
              </a:rPr>
              <a:t>da, «kamu malları» başlığını taşıyan 16. maddesinde, «bir kamu hizmetinin görülmesine yarayan yerler» olarak nitelediği «</a:t>
            </a:r>
            <a:r>
              <a:rPr lang="tr-TR" b="1" dirty="0" smtClean="0">
                <a:latin typeface="Times New Roman" panose="02020603050405020304" pitchFamily="18" charset="0"/>
                <a:cs typeface="Times New Roman" panose="02020603050405020304" pitchFamily="18" charset="0"/>
              </a:rPr>
              <a:t>Hizmet Mallarını</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amu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alları </a:t>
            </a:r>
            <a:r>
              <a:rPr lang="tr-TR" dirty="0" smtClean="0">
                <a:latin typeface="Times New Roman" panose="02020603050405020304" pitchFamily="18" charset="0"/>
                <a:cs typeface="Times New Roman" panose="02020603050405020304" pitchFamily="18" charset="0"/>
              </a:rPr>
              <a:t>arasında saymaktadır.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09262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Kamunun Ortak Kullanmasına Açık Olan Mallar </a:t>
            </a:r>
            <a:endParaRPr lang="tr-TR" b="1" dirty="0"/>
          </a:p>
        </p:txBody>
      </p:sp>
      <p:sp>
        <p:nvSpPr>
          <p:cNvPr id="3" name="İçerik Yer Tutucusu 2"/>
          <p:cNvSpPr>
            <a:spLocks noGrp="1"/>
          </p:cNvSpPr>
          <p:nvPr>
            <p:ph idx="1"/>
          </p:nvPr>
        </p:nvSpPr>
        <p:spPr/>
        <p:txBody>
          <a:bodyPr>
            <a:normAutofit lnSpcReduction="10000"/>
          </a:bodyPr>
          <a:lstStyle/>
          <a:p>
            <a:pPr algn="just"/>
            <a:r>
              <a:rPr lang="tr-TR" sz="2400" dirty="0" smtClean="0">
                <a:latin typeface="Times New Roman" panose="02020603050405020304" pitchFamily="18" charset="0"/>
                <a:cs typeface="Times New Roman" panose="02020603050405020304" pitchFamily="18" charset="0"/>
              </a:rPr>
              <a:t>Kamunun ortak kullanmasına açık olan mallar, </a:t>
            </a:r>
            <a:r>
              <a:rPr lang="tr-TR" sz="2400" b="1" dirty="0" smtClean="0">
                <a:latin typeface="Times New Roman" panose="02020603050405020304" pitchFamily="18" charset="0"/>
                <a:cs typeface="Times New Roman" panose="02020603050405020304" pitchFamily="18" charset="0"/>
              </a:rPr>
              <a:t>en dar anlamdaki Kamu </a:t>
            </a:r>
            <a:r>
              <a:rPr lang="tr-TR" sz="2400" b="1" dirty="0">
                <a:latin typeface="Times New Roman" panose="02020603050405020304" pitchFamily="18" charset="0"/>
                <a:cs typeface="Times New Roman" panose="02020603050405020304" pitchFamily="18" charset="0"/>
              </a:rPr>
              <a:t>M</a:t>
            </a:r>
            <a:r>
              <a:rPr lang="tr-TR" sz="2400" b="1" dirty="0" smtClean="0">
                <a:latin typeface="Times New Roman" panose="02020603050405020304" pitchFamily="18" charset="0"/>
                <a:cs typeface="Times New Roman" panose="02020603050405020304" pitchFamily="18" charset="0"/>
              </a:rPr>
              <a:t>alları</a:t>
            </a:r>
            <a:r>
              <a:rPr lang="tr-TR" sz="2400" dirty="0" smtClean="0">
                <a:latin typeface="Times New Roman" panose="02020603050405020304" pitchFamily="18" charset="0"/>
                <a:cs typeface="Times New Roman" panose="02020603050405020304" pitchFamily="18" charset="0"/>
              </a:rPr>
              <a:t> olan </a:t>
            </a:r>
            <a:r>
              <a:rPr lang="tr-TR" sz="2400" b="1" i="1" dirty="0" smtClean="0">
                <a:latin typeface="Times New Roman" panose="02020603050405020304" pitchFamily="18" charset="0"/>
                <a:cs typeface="Times New Roman" panose="02020603050405020304" pitchFamily="18" charset="0"/>
              </a:rPr>
              <a:t>Orta Malları </a:t>
            </a:r>
            <a:r>
              <a:rPr lang="tr-TR" sz="2400" dirty="0" smtClean="0">
                <a:latin typeface="Times New Roman" panose="02020603050405020304" pitchFamily="18" charset="0"/>
                <a:cs typeface="Times New Roman" panose="02020603050405020304" pitchFamily="18" charset="0"/>
              </a:rPr>
              <a:t>ile </a:t>
            </a:r>
            <a:r>
              <a:rPr lang="tr-TR" sz="2400" b="1" i="1" dirty="0" smtClean="0">
                <a:latin typeface="Times New Roman" panose="02020603050405020304" pitchFamily="18" charset="0"/>
                <a:cs typeface="Times New Roman" panose="02020603050405020304" pitchFamily="18" charset="0"/>
              </a:rPr>
              <a:t>Sahipsiz Malları </a:t>
            </a:r>
            <a:r>
              <a:rPr lang="tr-TR" sz="2400" dirty="0" smtClean="0">
                <a:latin typeface="Times New Roman" panose="02020603050405020304" pitchFamily="18" charset="0"/>
                <a:cs typeface="Times New Roman" panose="02020603050405020304" pitchFamily="18" charset="0"/>
              </a:rPr>
              <a:t>içine alır. </a:t>
            </a:r>
          </a:p>
          <a:p>
            <a:pPr algn="just"/>
            <a:r>
              <a:rPr lang="tr-TR" sz="2400" b="1" dirty="0" smtClean="0">
                <a:latin typeface="Times New Roman" panose="02020603050405020304" pitchFamily="18" charset="0"/>
                <a:cs typeface="Times New Roman" panose="02020603050405020304" pitchFamily="18" charset="0"/>
              </a:rPr>
              <a:t>Orta Malları</a:t>
            </a:r>
            <a:r>
              <a:rPr lang="tr-TR" sz="2400" dirty="0" smtClean="0">
                <a:latin typeface="Times New Roman" panose="02020603050405020304" pitchFamily="18" charset="0"/>
                <a:cs typeface="Times New Roman" panose="02020603050405020304" pitchFamily="18" charset="0"/>
              </a:rPr>
              <a:t>, bir tahsis sonucu doğrudan doğruya kamunun ortak kullanmasına açık olan mallardır. </a:t>
            </a:r>
            <a:r>
              <a:rPr lang="tr-TR" sz="2400" b="1" dirty="0" smtClean="0">
                <a:latin typeface="Times New Roman" panose="02020603050405020304" pitchFamily="18" charset="0"/>
                <a:cs typeface="Times New Roman" panose="02020603050405020304" pitchFamily="18" charset="0"/>
              </a:rPr>
              <a:t>Orta Mallarına örnek vermek gerekirse, </a:t>
            </a:r>
            <a:r>
              <a:rPr lang="tr-TR" sz="2400" dirty="0" smtClean="0">
                <a:latin typeface="Times New Roman" panose="02020603050405020304" pitchFamily="18" charset="0"/>
                <a:cs typeface="Times New Roman" panose="02020603050405020304" pitchFamily="18" charset="0"/>
              </a:rPr>
              <a:t>yollar, meydanlar, köprüler, parklar, meralar, yaylaklar, kışlaklar, bu tür mallardandır.  </a:t>
            </a:r>
          </a:p>
          <a:p>
            <a:pPr algn="just"/>
            <a:r>
              <a:rPr lang="tr-TR" sz="2400" b="1" dirty="0" smtClean="0">
                <a:latin typeface="Times New Roman" panose="02020603050405020304" pitchFamily="18" charset="0"/>
                <a:cs typeface="Times New Roman" panose="02020603050405020304" pitchFamily="18" charset="0"/>
              </a:rPr>
              <a:t>Sahipsiz Mallar, </a:t>
            </a:r>
            <a:r>
              <a:rPr lang="tr-TR" sz="2400" dirty="0" smtClean="0">
                <a:latin typeface="Times New Roman" panose="02020603050405020304" pitchFamily="18" charset="0"/>
                <a:cs typeface="Times New Roman" panose="02020603050405020304" pitchFamily="18" charset="0"/>
              </a:rPr>
              <a:t>ayrıca bir tahsise gerek olmaksızın, doğal niteliklerinin bir sonucu olarak doğrudan doğruya kamunun ortak kullanmasına açık bulunan mallardır. </a:t>
            </a:r>
          </a:p>
          <a:p>
            <a:pPr algn="just"/>
            <a:r>
              <a:rPr lang="tr-TR" sz="2400" b="1" dirty="0" smtClean="0">
                <a:latin typeface="Times New Roman" panose="02020603050405020304" pitchFamily="18" charset="0"/>
                <a:cs typeface="Times New Roman" panose="02020603050405020304" pitchFamily="18" charset="0"/>
              </a:rPr>
              <a:t>Örneğin, </a:t>
            </a:r>
            <a:r>
              <a:rPr lang="tr-TR" sz="2400" dirty="0" smtClean="0">
                <a:latin typeface="Times New Roman" panose="02020603050405020304" pitchFamily="18" charset="0"/>
                <a:cs typeface="Times New Roman" panose="02020603050405020304" pitchFamily="18" charset="0"/>
              </a:rPr>
              <a:t>kayalar, tepeler, dağlar gibi tarıma elverişli olmayan yerler, buralardan çıkan kaynaklar, genel sular, doğal servet ve kaynaklar, petrol kaynakları, Devlet ormanları, kıyılar, sahipsiz mallardandır. </a:t>
            </a:r>
          </a:p>
          <a:p>
            <a:pPr algn="just"/>
            <a:r>
              <a:rPr lang="tr-TR" sz="2400" dirty="0" smtClean="0">
                <a:latin typeface="Times New Roman" panose="02020603050405020304" pitchFamily="18" charset="0"/>
                <a:cs typeface="Times New Roman" panose="02020603050405020304" pitchFamily="18" charset="0"/>
              </a:rPr>
              <a:t>Ayrıca, taşınmaz kültür ve tabiat varlıklarının da sahipsiz sayılması gerekir. </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36504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Parklar, köprüler gibi kamunun yararına tahsis edilmiş mallar (Orta Malları), resmi binalar, demirbaş eşya gibi kamu hizmetinin görülmesi için tahsis edilmiş kamu tüzel kişilerine ait mallar (Hizmet Malları) , Devlet ormanları, dağlar, tepeler, karasuları ve kıyı şeridi, eski eserler, tabii servetler özel mülkiyete konu olamaz. </a:t>
            </a:r>
          </a:p>
          <a:p>
            <a:endParaRPr lang="tr-TR" dirty="0"/>
          </a:p>
        </p:txBody>
      </p:sp>
    </p:spTree>
    <p:extLst>
      <p:ext uri="{BB962C8B-B14F-4D97-AF65-F5344CB8AC3E}">
        <p14:creationId xmlns:p14="http://schemas.microsoft.com/office/powerpoint/2010/main" val="35633971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Basit Eşya- Birleşik Eşya</a:t>
            </a:r>
            <a:endParaRPr lang="tr-TR" dirty="0"/>
          </a:p>
        </p:txBody>
      </p:sp>
      <p:sp>
        <p:nvSpPr>
          <p:cNvPr id="3" name="İçerik Yer Tutucusu 2"/>
          <p:cNvSpPr>
            <a:spLocks noGrp="1"/>
          </p:cNvSpPr>
          <p:nvPr>
            <p:ph idx="1"/>
          </p:nvPr>
        </p:nvSpPr>
        <p:spPr/>
        <p:txBody>
          <a:bodyPr/>
          <a:lstStyle/>
          <a:p>
            <a:pPr algn="just"/>
            <a:r>
              <a:rPr lang="tr-TR" sz="2400" b="1" dirty="0">
                <a:latin typeface="Times New Roman" pitchFamily="18" charset="0"/>
                <a:cs typeface="Times New Roman" pitchFamily="18" charset="0"/>
              </a:rPr>
              <a:t>Basit Eşya</a:t>
            </a:r>
            <a:r>
              <a:rPr lang="tr-TR" sz="2400" dirty="0">
                <a:latin typeface="Times New Roman" pitchFamily="18" charset="0"/>
                <a:cs typeface="Times New Roman" pitchFamily="18" charset="0"/>
              </a:rPr>
              <a:t>, yalın, tek başına var olan, </a:t>
            </a:r>
            <a:r>
              <a:rPr lang="tr-TR" sz="2400" dirty="0" err="1">
                <a:latin typeface="Times New Roman" pitchFamily="18" charset="0"/>
                <a:cs typeface="Times New Roman" pitchFamily="18" charset="0"/>
              </a:rPr>
              <a:t>ayırdedilemez</a:t>
            </a:r>
            <a:r>
              <a:rPr lang="tr-TR" sz="2400" dirty="0">
                <a:latin typeface="Times New Roman" pitchFamily="18" charset="0"/>
                <a:cs typeface="Times New Roman" pitchFamily="18" charset="0"/>
              </a:rPr>
              <a:t> bir bütünlük </a:t>
            </a:r>
            <a:r>
              <a:rPr lang="tr-TR" sz="2400" dirty="0" err="1">
                <a:latin typeface="Times New Roman" pitchFamily="18" charset="0"/>
                <a:cs typeface="Times New Roman" pitchFamily="18" charset="0"/>
              </a:rPr>
              <a:t>arzeden</a:t>
            </a:r>
            <a:r>
              <a:rPr lang="tr-TR" sz="2400" dirty="0">
                <a:latin typeface="Times New Roman" pitchFamily="18" charset="0"/>
                <a:cs typeface="Times New Roman" pitchFamily="18" charset="0"/>
              </a:rPr>
              <a:t> eşyadır. </a:t>
            </a:r>
          </a:p>
          <a:p>
            <a:pPr algn="just"/>
            <a:r>
              <a:rPr lang="tr-TR" sz="2400" b="1" dirty="0">
                <a:latin typeface="Times New Roman" pitchFamily="18" charset="0"/>
                <a:cs typeface="Times New Roman" pitchFamily="18" charset="0"/>
              </a:rPr>
              <a:t>Basit Eşya</a:t>
            </a:r>
            <a:r>
              <a:rPr lang="tr-TR" sz="2400" dirty="0">
                <a:latin typeface="Times New Roman" pitchFamily="18" charset="0"/>
                <a:cs typeface="Times New Roman" pitchFamily="18" charset="0"/>
              </a:rPr>
              <a:t>, </a:t>
            </a:r>
            <a:r>
              <a:rPr lang="tr-TR" sz="2400" b="1" i="1" dirty="0">
                <a:latin typeface="Times New Roman" pitchFamily="18" charset="0"/>
                <a:cs typeface="Times New Roman" pitchFamily="18" charset="0"/>
              </a:rPr>
              <a:t>doğal olarak </a:t>
            </a:r>
            <a:r>
              <a:rPr lang="tr-TR" sz="2400" dirty="0">
                <a:latin typeface="Times New Roman" pitchFamily="18" charset="0"/>
                <a:cs typeface="Times New Roman" pitchFamily="18" charset="0"/>
              </a:rPr>
              <a:t>var olabileceği  gibi (</a:t>
            </a:r>
            <a:r>
              <a:rPr lang="tr-TR" sz="2400" i="1" dirty="0">
                <a:latin typeface="Times New Roman" pitchFamily="18" charset="0"/>
                <a:cs typeface="Times New Roman" pitchFamily="18" charset="0"/>
              </a:rPr>
              <a:t>ör. bitki, elmas</a:t>
            </a:r>
            <a:r>
              <a:rPr lang="tr-TR" sz="2400" dirty="0">
                <a:latin typeface="Times New Roman" pitchFamily="18" charset="0"/>
                <a:cs typeface="Times New Roman" pitchFamily="18" charset="0"/>
              </a:rPr>
              <a:t>) , </a:t>
            </a:r>
            <a:r>
              <a:rPr lang="tr-TR" sz="2400" b="1" i="1" dirty="0">
                <a:latin typeface="Times New Roman" pitchFamily="18" charset="0"/>
                <a:cs typeface="Times New Roman" pitchFamily="18" charset="0"/>
              </a:rPr>
              <a:t>insan eseri </a:t>
            </a:r>
            <a:r>
              <a:rPr lang="tr-TR" sz="2400" dirty="0">
                <a:latin typeface="Times New Roman" pitchFamily="18" charset="0"/>
                <a:cs typeface="Times New Roman" pitchFamily="18" charset="0"/>
              </a:rPr>
              <a:t>olarak da meydana getirilmiş olabilir (</a:t>
            </a:r>
            <a:r>
              <a:rPr lang="tr-TR" sz="2400" i="1" dirty="0">
                <a:latin typeface="Times New Roman" pitchFamily="18" charset="0"/>
                <a:cs typeface="Times New Roman" pitchFamily="18" charset="0"/>
              </a:rPr>
              <a:t>ör. Cam bardak, bir tabaka kağıt, kumaş</a:t>
            </a:r>
            <a:r>
              <a:rPr lang="tr-TR" sz="2400" dirty="0">
                <a:latin typeface="Times New Roman" pitchFamily="18" charset="0"/>
                <a:cs typeface="Times New Roman" pitchFamily="18" charset="0"/>
              </a:rPr>
              <a:t>). </a:t>
            </a:r>
          </a:p>
          <a:p>
            <a:pPr algn="just"/>
            <a:r>
              <a:rPr lang="tr-TR" sz="2400" b="1" dirty="0">
                <a:latin typeface="Times New Roman" pitchFamily="18" charset="0"/>
                <a:cs typeface="Times New Roman" pitchFamily="18" charset="0"/>
              </a:rPr>
              <a:t>Birleşik Eşya </a:t>
            </a:r>
            <a:r>
              <a:rPr lang="tr-TR" sz="2400" dirty="0">
                <a:latin typeface="Times New Roman" pitchFamily="18" charset="0"/>
                <a:cs typeface="Times New Roman" pitchFamily="18" charset="0"/>
              </a:rPr>
              <a:t>ise, birden çok yalın şeyin ayrılmaz bir biçimde birleşmesinden meydana gelen, ancak onu meydana getiren şeylerden ayrı bir varlığı olan eşyadır (</a:t>
            </a:r>
            <a:r>
              <a:rPr lang="tr-TR" sz="2400" i="1" dirty="0">
                <a:latin typeface="Times New Roman" pitchFamily="18" charset="0"/>
                <a:cs typeface="Times New Roman" pitchFamily="18" charset="0"/>
              </a:rPr>
              <a:t>ör. bina, otomobil, gemi, elbise). </a:t>
            </a:r>
          </a:p>
          <a:p>
            <a:pPr algn="just"/>
            <a:r>
              <a:rPr lang="tr-TR" sz="2400" dirty="0">
                <a:latin typeface="Times New Roman" pitchFamily="18" charset="0"/>
                <a:cs typeface="Times New Roman" pitchFamily="18" charset="0"/>
              </a:rPr>
              <a:t>Birleşik eşyayı meydana getiren </a:t>
            </a:r>
            <a:r>
              <a:rPr lang="tr-TR" sz="2400" dirty="0" smtClean="0">
                <a:latin typeface="Times New Roman" pitchFamily="18" charset="0"/>
                <a:cs typeface="Times New Roman" pitchFamily="18" charset="0"/>
              </a:rPr>
              <a:t>parçalara, </a:t>
            </a:r>
            <a:r>
              <a:rPr lang="tr-TR" sz="2400" b="1" dirty="0">
                <a:latin typeface="Times New Roman" pitchFamily="18" charset="0"/>
                <a:cs typeface="Times New Roman" pitchFamily="18" charset="0"/>
              </a:rPr>
              <a:t>Bütünleyici Parça </a:t>
            </a:r>
            <a:r>
              <a:rPr lang="tr-TR" sz="2400" dirty="0">
                <a:latin typeface="Times New Roman" pitchFamily="18" charset="0"/>
                <a:cs typeface="Times New Roman" pitchFamily="18" charset="0"/>
              </a:rPr>
              <a:t>denir. </a:t>
            </a:r>
            <a:endParaRPr lang="tr-TR" sz="2400" dirty="0" smtClean="0">
              <a:latin typeface="Times New Roman" pitchFamily="18" charset="0"/>
              <a:cs typeface="Times New Roman" pitchFamily="18" charset="0"/>
            </a:endParaRPr>
          </a:p>
          <a:p>
            <a:pPr algn="just"/>
            <a:r>
              <a:rPr lang="tr-TR" sz="2400" dirty="0" smtClean="0">
                <a:latin typeface="Times New Roman" pitchFamily="18" charset="0"/>
                <a:cs typeface="Times New Roman" pitchFamily="18" charset="0"/>
              </a:rPr>
              <a:t>Bunlar, </a:t>
            </a:r>
            <a:r>
              <a:rPr lang="tr-TR" sz="2400" dirty="0">
                <a:latin typeface="Times New Roman" pitchFamily="18" charset="0"/>
                <a:cs typeface="Times New Roman" pitchFamily="18" charset="0"/>
              </a:rPr>
              <a:t>fiziki varlıklarını korumakla beraber, bağımsız varlıklarını, yani eşya olma niteliğini kaybetmiştir. </a:t>
            </a:r>
          </a:p>
          <a:p>
            <a:pPr marL="0" indent="0">
              <a:buNone/>
            </a:pPr>
            <a:endParaRPr lang="tr-TR" dirty="0"/>
          </a:p>
        </p:txBody>
      </p:sp>
    </p:spTree>
    <p:extLst>
      <p:ext uri="{BB962C8B-B14F-4D97-AF65-F5344CB8AC3E}">
        <p14:creationId xmlns:p14="http://schemas.microsoft.com/office/powerpoint/2010/main" val="143860151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Eşya Birliği- Hak Birliği</a:t>
            </a:r>
            <a:endParaRPr lang="tr-TR" dirty="0"/>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İşlev bakımından aralarında bir üst- alt ilişkisi bulunmaksızın, ortak bir amaç için bir araya getirilmiş ve ekonomik bir birlik </a:t>
            </a:r>
            <a:r>
              <a:rPr lang="tr-TR" dirty="0" err="1">
                <a:latin typeface="Times New Roman" panose="02020603050405020304" pitchFamily="18" charset="0"/>
                <a:cs typeface="Times New Roman" panose="02020603050405020304" pitchFamily="18" charset="0"/>
              </a:rPr>
              <a:t>arzeden</a:t>
            </a:r>
            <a:r>
              <a:rPr lang="tr-TR" dirty="0">
                <a:latin typeface="Times New Roman" panose="02020603050405020304" pitchFamily="18" charset="0"/>
                <a:cs typeface="Times New Roman" panose="02020603050405020304" pitchFamily="18" charset="0"/>
              </a:rPr>
              <a:t> bağımsız birden çok şeyin meydana getirdiği topluluğa </a:t>
            </a:r>
            <a:r>
              <a:rPr lang="tr-TR" b="1" dirty="0">
                <a:latin typeface="Times New Roman" panose="02020603050405020304" pitchFamily="18" charset="0"/>
                <a:cs typeface="Times New Roman" panose="02020603050405020304" pitchFamily="18" charset="0"/>
              </a:rPr>
              <a:t>Eşya Birliği </a:t>
            </a:r>
            <a:r>
              <a:rPr lang="tr-TR" dirty="0">
                <a:latin typeface="Times New Roman" panose="02020603050405020304" pitchFamily="18" charset="0"/>
                <a:cs typeface="Times New Roman" panose="02020603050405020304" pitchFamily="18" charset="0"/>
              </a:rPr>
              <a:t>denir. </a:t>
            </a:r>
          </a:p>
          <a:p>
            <a:pPr algn="just"/>
            <a:r>
              <a:rPr lang="tr-TR" dirty="0">
                <a:latin typeface="Times New Roman" panose="02020603050405020304" pitchFamily="18" charset="0"/>
                <a:cs typeface="Times New Roman" panose="02020603050405020304" pitchFamily="18" charset="0"/>
              </a:rPr>
              <a:t>Örneğin, bir hayvan sürüsü, bir para, pul veya resim koleksiyonu, bir kitaplıktaki kitaplar, bir evin mobilyaları eşya birliği teşkil eder. </a:t>
            </a:r>
          </a:p>
          <a:p>
            <a:pPr algn="just"/>
            <a:r>
              <a:rPr lang="tr-TR" dirty="0">
                <a:latin typeface="Times New Roman" panose="02020603050405020304" pitchFamily="18" charset="0"/>
                <a:cs typeface="Times New Roman" panose="02020603050405020304" pitchFamily="18" charset="0"/>
              </a:rPr>
              <a:t>Eşya birliğinde yer alan her bir şey birbirine karşı eşit önemdedir, birbirini tamamlar ve en önemlisi bağımsız varlığını koruduğundan, hukuken eşya olma niteliğini sürdürür. </a:t>
            </a:r>
          </a:p>
          <a:p>
            <a:pPr marL="0" indent="0" algn="just">
              <a:buNone/>
            </a:pPr>
            <a:endParaRPr lang="tr-TR" sz="2400" dirty="0"/>
          </a:p>
          <a:p>
            <a:pPr algn="just"/>
            <a:endParaRPr lang="tr-TR" sz="2400" dirty="0"/>
          </a:p>
        </p:txBody>
      </p:sp>
    </p:spTree>
    <p:extLst>
      <p:ext uri="{BB962C8B-B14F-4D97-AF65-F5344CB8AC3E}">
        <p14:creationId xmlns:p14="http://schemas.microsoft.com/office/powerpoint/2010/main" val="161445119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Bu bağlamda, </a:t>
            </a:r>
            <a:r>
              <a:rPr lang="tr-TR" sz="2400" b="1" dirty="0" smtClean="0">
                <a:latin typeface="Times New Roman" panose="02020603050405020304" pitchFamily="18" charset="0"/>
                <a:cs typeface="Times New Roman" panose="02020603050405020304" pitchFamily="18" charset="0"/>
              </a:rPr>
              <a:t>Ayni Hakların </a:t>
            </a:r>
            <a:r>
              <a:rPr lang="tr-TR" sz="2400" b="1" dirty="0">
                <a:latin typeface="Times New Roman" panose="02020603050405020304" pitchFamily="18" charset="0"/>
                <a:cs typeface="Times New Roman" panose="02020603050405020304" pitchFamily="18" charset="0"/>
              </a:rPr>
              <a:t>tabi olduğu </a:t>
            </a:r>
            <a:r>
              <a:rPr lang="tr-TR" sz="2400" b="1" i="1" dirty="0" smtClean="0">
                <a:latin typeface="Times New Roman" panose="02020603050405020304" pitchFamily="18" charset="0"/>
                <a:cs typeface="Times New Roman" panose="02020603050405020304" pitchFamily="18" charset="0"/>
              </a:rPr>
              <a:t>Belirlilik İlkesi </a:t>
            </a:r>
            <a:r>
              <a:rPr lang="tr-TR" sz="2400" b="1" dirty="0">
                <a:latin typeface="Times New Roman" panose="02020603050405020304" pitchFamily="18" charset="0"/>
                <a:cs typeface="Times New Roman" panose="02020603050405020304" pitchFamily="18" charset="0"/>
              </a:rPr>
              <a:t>gereğince, </a:t>
            </a:r>
            <a:r>
              <a:rPr lang="tr-TR" sz="2400" b="1" i="1" dirty="0" smtClean="0">
                <a:latin typeface="Times New Roman" panose="02020603050405020304" pitchFamily="18" charset="0"/>
                <a:cs typeface="Times New Roman" panose="02020603050405020304" pitchFamily="18" charset="0"/>
              </a:rPr>
              <a:t>Eşya Birliği </a:t>
            </a:r>
            <a:r>
              <a:rPr lang="tr-TR" sz="2400" b="1" dirty="0">
                <a:latin typeface="Times New Roman" panose="02020603050405020304" pitchFamily="18" charset="0"/>
                <a:cs typeface="Times New Roman" panose="02020603050405020304" pitchFamily="18" charset="0"/>
              </a:rPr>
              <a:t>bir bütün olarak </a:t>
            </a:r>
            <a:r>
              <a:rPr lang="tr-TR" sz="2400" b="1" i="1" dirty="0" smtClean="0">
                <a:latin typeface="Times New Roman" panose="02020603050405020304" pitchFamily="18" charset="0"/>
                <a:cs typeface="Times New Roman" panose="02020603050405020304" pitchFamily="18" charset="0"/>
              </a:rPr>
              <a:t>Ayni Hak </a:t>
            </a:r>
            <a:r>
              <a:rPr lang="tr-TR" sz="2400" b="1" i="1" dirty="0">
                <a:latin typeface="Times New Roman" panose="02020603050405020304" pitchFamily="18" charset="0"/>
                <a:cs typeface="Times New Roman" panose="02020603050405020304" pitchFamily="18" charset="0"/>
              </a:rPr>
              <a:t>konusu </a:t>
            </a:r>
            <a:r>
              <a:rPr lang="tr-TR" sz="2400" b="1" dirty="0">
                <a:latin typeface="Times New Roman" panose="02020603050405020304" pitchFamily="18" charset="0"/>
                <a:cs typeface="Times New Roman" panose="02020603050405020304" pitchFamily="18" charset="0"/>
              </a:rPr>
              <a:t>olamaz. </a:t>
            </a:r>
          </a:p>
          <a:p>
            <a:pPr algn="just"/>
            <a:r>
              <a:rPr lang="tr-TR" sz="2400" b="1" dirty="0">
                <a:latin typeface="Times New Roman" panose="02020603050405020304" pitchFamily="18" charset="0"/>
                <a:cs typeface="Times New Roman" panose="02020603050405020304" pitchFamily="18" charset="0"/>
              </a:rPr>
              <a:t>Eşya </a:t>
            </a:r>
            <a:r>
              <a:rPr lang="tr-TR" sz="2400" b="1" dirty="0" smtClean="0">
                <a:latin typeface="Times New Roman" panose="02020603050405020304" pitchFamily="18" charset="0"/>
                <a:cs typeface="Times New Roman" panose="02020603050405020304" pitchFamily="18" charset="0"/>
              </a:rPr>
              <a:t>Birliği </a:t>
            </a:r>
            <a:r>
              <a:rPr lang="tr-TR" sz="2400" b="1" dirty="0">
                <a:latin typeface="Times New Roman" panose="02020603050405020304" pitchFamily="18" charset="0"/>
                <a:cs typeface="Times New Roman" panose="02020603050405020304" pitchFamily="18" charset="0"/>
              </a:rPr>
              <a:t>üzerinde ancak birliği meydana getiren her bağımsız şey üzerinde tek tek ayni hak kurmak suretiyle tasarruf edilebilir. </a:t>
            </a:r>
            <a:endParaRPr lang="tr-TR" sz="2400" b="1" dirty="0" smtClean="0">
              <a:latin typeface="Times New Roman" panose="02020603050405020304" pitchFamily="18" charset="0"/>
              <a:cs typeface="Times New Roman" panose="02020603050405020304" pitchFamily="18" charset="0"/>
            </a:endParaRPr>
          </a:p>
          <a:p>
            <a:pPr algn="just"/>
            <a:r>
              <a:rPr lang="tr-TR" sz="2400" b="1" i="1" dirty="0" smtClean="0">
                <a:latin typeface="Times New Roman" panose="02020603050405020304" pitchFamily="18" charset="0"/>
                <a:cs typeface="Times New Roman" panose="02020603050405020304" pitchFamily="18" charset="0"/>
              </a:rPr>
              <a:t>Örneğin,</a:t>
            </a:r>
            <a:r>
              <a:rPr lang="tr-TR" sz="2400" b="1"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bir sürüdeki hayvanlar satıldığı takdirde, hayvanların her biri üzerindeki mülkiyetin ayrı ayrı devredilmesi gerekir. </a:t>
            </a:r>
          </a:p>
          <a:p>
            <a:pPr algn="just"/>
            <a:r>
              <a:rPr lang="tr-TR" sz="2400" dirty="0" smtClean="0">
                <a:latin typeface="Times New Roman" panose="02020603050405020304" pitchFamily="18" charset="0"/>
                <a:cs typeface="Times New Roman" panose="02020603050405020304" pitchFamily="18" charset="0"/>
              </a:rPr>
              <a:t>Bununla birlikte, </a:t>
            </a:r>
            <a:r>
              <a:rPr lang="tr-TR" sz="2400" dirty="0">
                <a:latin typeface="Times New Roman" panose="02020603050405020304" pitchFamily="18" charset="0"/>
                <a:cs typeface="Times New Roman" panose="02020603050405020304" pitchFamily="18" charset="0"/>
              </a:rPr>
              <a:t>hukuk düzeni eşya birliğinin arz ettiği ekonomik birliği de tümüyle görmezlikten gelemez. </a:t>
            </a:r>
          </a:p>
          <a:p>
            <a:pPr algn="just"/>
            <a:r>
              <a:rPr lang="tr-TR" sz="2400" dirty="0" smtClean="0">
                <a:latin typeface="Times New Roman" panose="02020603050405020304" pitchFamily="18" charset="0"/>
                <a:cs typeface="Times New Roman" panose="02020603050405020304" pitchFamily="18" charset="0"/>
              </a:rPr>
              <a:t>Gerçekten Eşya </a:t>
            </a:r>
            <a:r>
              <a:rPr lang="tr-TR" sz="2400" dirty="0">
                <a:latin typeface="Times New Roman" panose="02020603050405020304" pitchFamily="18" charset="0"/>
                <a:cs typeface="Times New Roman" panose="02020603050405020304" pitchFamily="18" charset="0"/>
              </a:rPr>
              <a:t>birliği tek bir borçlandırıcı işleme konu </a:t>
            </a:r>
            <a:r>
              <a:rPr lang="tr-TR" sz="2400" dirty="0" smtClean="0">
                <a:latin typeface="Times New Roman" panose="02020603050405020304" pitchFamily="18" charset="0"/>
                <a:cs typeface="Times New Roman" panose="02020603050405020304" pitchFamily="18" charset="0"/>
              </a:rPr>
              <a:t>olabilir, örneğin</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Eşya Birliğini </a:t>
            </a:r>
            <a:r>
              <a:rPr lang="tr-TR" sz="2400" dirty="0">
                <a:latin typeface="Times New Roman" panose="02020603050405020304" pitchFamily="18" charset="0"/>
                <a:cs typeface="Times New Roman" panose="02020603050405020304" pitchFamily="18" charset="0"/>
              </a:rPr>
              <a:t>meydana getiren şeylerin mülkiyetinin devri tek bir satış sözleşmesiyle taahhüt edilebilir. </a:t>
            </a:r>
          </a:p>
          <a:p>
            <a:pPr marL="0" indent="0" algn="just">
              <a:buNone/>
            </a:pPr>
            <a:endParaRPr lang="tr-TR" sz="2400" dirty="0"/>
          </a:p>
        </p:txBody>
      </p:sp>
    </p:spTree>
    <p:extLst>
      <p:ext uri="{BB962C8B-B14F-4D97-AF65-F5344CB8AC3E}">
        <p14:creationId xmlns:p14="http://schemas.microsoft.com/office/powerpoint/2010/main" val="3849164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defRPr/>
            </a:pPr>
            <a:r>
              <a:rPr lang="tr-TR" b="1" dirty="0" smtClean="0">
                <a:latin typeface="Times New Roman" pitchFamily="18" charset="0"/>
                <a:cs typeface="Times New Roman" pitchFamily="18" charset="0"/>
              </a:rPr>
              <a:t>*</a:t>
            </a:r>
            <a:r>
              <a:rPr lang="tr-TR" sz="3200" b="1" dirty="0" smtClean="0">
                <a:latin typeface="Times New Roman" pitchFamily="18" charset="0"/>
                <a:cs typeface="Times New Roman" pitchFamily="18" charset="0"/>
              </a:rPr>
              <a:t>Medeni </a:t>
            </a:r>
            <a:r>
              <a:rPr lang="tr-TR" sz="3200" b="1" dirty="0">
                <a:latin typeface="Times New Roman" pitchFamily="18" charset="0"/>
                <a:cs typeface="Times New Roman" pitchFamily="18" charset="0"/>
              </a:rPr>
              <a:t>Kanun’un Eşya Hukukuna ilişkin IV. Kitabının Planı</a:t>
            </a:r>
            <a:r>
              <a:rPr lang="tr-TR" sz="3200" dirty="0">
                <a:latin typeface="Times New Roman" pitchFamily="18" charset="0"/>
                <a:cs typeface="Times New Roman" pitchFamily="18" charset="0"/>
              </a:rPr>
              <a:t> da bunu doğrulamaktadır. </a:t>
            </a:r>
          </a:p>
          <a:p>
            <a:pPr marL="0" indent="0" algn="just">
              <a:buNone/>
              <a:defRPr/>
            </a:pPr>
            <a:r>
              <a:rPr lang="tr-TR" sz="3200" dirty="0">
                <a:latin typeface="Times New Roman" pitchFamily="18" charset="0"/>
                <a:cs typeface="Times New Roman" pitchFamily="18" charset="0"/>
              </a:rPr>
              <a:t>*Gerçekten </a:t>
            </a:r>
            <a:r>
              <a:rPr lang="tr-TR" sz="3200" b="1" dirty="0">
                <a:latin typeface="Times New Roman" pitchFamily="18" charset="0"/>
                <a:cs typeface="Times New Roman" pitchFamily="18" charset="0"/>
              </a:rPr>
              <a:t>Dördüncü Kitapta</a:t>
            </a:r>
            <a:r>
              <a:rPr lang="tr-TR" sz="3200" dirty="0">
                <a:latin typeface="Times New Roman" pitchFamily="18" charset="0"/>
                <a:cs typeface="Times New Roman" pitchFamily="18" charset="0"/>
              </a:rPr>
              <a:t>, </a:t>
            </a:r>
            <a:r>
              <a:rPr lang="tr-TR" sz="3200" b="1" dirty="0">
                <a:latin typeface="Times New Roman" pitchFamily="18" charset="0"/>
                <a:cs typeface="Times New Roman" pitchFamily="18" charset="0"/>
              </a:rPr>
              <a:t>Birinci Kısmın İkinci Bölümü, </a:t>
            </a:r>
            <a:r>
              <a:rPr lang="tr-TR" sz="3200" dirty="0">
                <a:latin typeface="Times New Roman" pitchFamily="18" charset="0"/>
                <a:cs typeface="Times New Roman" pitchFamily="18" charset="0"/>
              </a:rPr>
              <a:t>«</a:t>
            </a:r>
            <a:r>
              <a:rPr lang="tr-TR" sz="3200" b="1" i="1" dirty="0">
                <a:latin typeface="Times New Roman" pitchFamily="18" charset="0"/>
                <a:cs typeface="Times New Roman" pitchFamily="18" charset="0"/>
              </a:rPr>
              <a:t>Taşınmaz Mülkiyeti</a:t>
            </a:r>
            <a:r>
              <a:rPr lang="tr-TR" sz="3200" dirty="0">
                <a:latin typeface="Times New Roman" pitchFamily="18" charset="0"/>
                <a:cs typeface="Times New Roman" pitchFamily="18" charset="0"/>
              </a:rPr>
              <a:t>», </a:t>
            </a:r>
            <a:r>
              <a:rPr lang="tr-TR" sz="3200" b="1" dirty="0">
                <a:latin typeface="Times New Roman" pitchFamily="18" charset="0"/>
                <a:cs typeface="Times New Roman" pitchFamily="18" charset="0"/>
              </a:rPr>
              <a:t>Üçüncü</a:t>
            </a:r>
            <a:r>
              <a:rPr lang="tr-TR" sz="3200" dirty="0">
                <a:latin typeface="Times New Roman" pitchFamily="18" charset="0"/>
                <a:cs typeface="Times New Roman" pitchFamily="18" charset="0"/>
              </a:rPr>
              <a:t> </a:t>
            </a:r>
            <a:r>
              <a:rPr lang="tr-TR" sz="3200" b="1" dirty="0">
                <a:latin typeface="Times New Roman" pitchFamily="18" charset="0"/>
                <a:cs typeface="Times New Roman" pitchFamily="18" charset="0"/>
              </a:rPr>
              <a:t>Bölümü</a:t>
            </a:r>
            <a:r>
              <a:rPr lang="tr-TR" sz="3200" dirty="0">
                <a:latin typeface="Times New Roman" pitchFamily="18" charset="0"/>
                <a:cs typeface="Times New Roman" pitchFamily="18" charset="0"/>
              </a:rPr>
              <a:t>, «</a:t>
            </a:r>
            <a:r>
              <a:rPr lang="tr-TR" sz="3200" b="1" i="1" dirty="0">
                <a:latin typeface="Times New Roman" pitchFamily="18" charset="0"/>
                <a:cs typeface="Times New Roman" pitchFamily="18" charset="0"/>
              </a:rPr>
              <a:t>Taşınır Mülkiyeti</a:t>
            </a:r>
            <a:r>
              <a:rPr lang="tr-TR" sz="3200" dirty="0">
                <a:latin typeface="Times New Roman" pitchFamily="18" charset="0"/>
                <a:cs typeface="Times New Roman" pitchFamily="18" charset="0"/>
              </a:rPr>
              <a:t>» başlığını taşır. </a:t>
            </a:r>
          </a:p>
          <a:p>
            <a:pPr marL="0" indent="0" algn="just">
              <a:buNone/>
              <a:defRPr/>
            </a:pPr>
            <a:r>
              <a:rPr lang="tr-TR" sz="3200" b="1" dirty="0">
                <a:latin typeface="Times New Roman" pitchFamily="18" charset="0"/>
                <a:cs typeface="Times New Roman" pitchFamily="18" charset="0"/>
              </a:rPr>
              <a:t>*İkinci Kısımın İkinci Bölümü</a:t>
            </a:r>
            <a:r>
              <a:rPr lang="tr-TR" sz="3200" dirty="0">
                <a:latin typeface="Times New Roman" pitchFamily="18" charset="0"/>
                <a:cs typeface="Times New Roman" pitchFamily="18" charset="0"/>
              </a:rPr>
              <a:t>, «</a:t>
            </a:r>
            <a:r>
              <a:rPr lang="tr-TR" sz="3200" b="1" i="1" dirty="0">
                <a:latin typeface="Times New Roman" pitchFamily="18" charset="0"/>
                <a:cs typeface="Times New Roman" pitchFamily="18" charset="0"/>
              </a:rPr>
              <a:t>Taşınmaz </a:t>
            </a:r>
            <a:r>
              <a:rPr lang="tr-TR" sz="3200" b="1" i="1" dirty="0" err="1">
                <a:latin typeface="Times New Roman" pitchFamily="18" charset="0"/>
                <a:cs typeface="Times New Roman" pitchFamily="18" charset="0"/>
              </a:rPr>
              <a:t>Rehni</a:t>
            </a:r>
            <a:r>
              <a:rPr lang="tr-TR" sz="3200" dirty="0">
                <a:latin typeface="Times New Roman" pitchFamily="18" charset="0"/>
                <a:cs typeface="Times New Roman" pitchFamily="18" charset="0"/>
              </a:rPr>
              <a:t>», </a:t>
            </a:r>
            <a:r>
              <a:rPr lang="tr-TR" sz="3200" b="1" dirty="0">
                <a:latin typeface="Times New Roman" pitchFamily="18" charset="0"/>
                <a:cs typeface="Times New Roman" pitchFamily="18" charset="0"/>
              </a:rPr>
              <a:t>Üçüncü Bölümü </a:t>
            </a:r>
            <a:r>
              <a:rPr lang="tr-TR" sz="3200" dirty="0">
                <a:latin typeface="Times New Roman" pitchFamily="18" charset="0"/>
                <a:cs typeface="Times New Roman" pitchFamily="18" charset="0"/>
              </a:rPr>
              <a:t>ise, «</a:t>
            </a:r>
            <a:r>
              <a:rPr lang="tr-TR" sz="3200" b="1" i="1" dirty="0">
                <a:latin typeface="Times New Roman" pitchFamily="18" charset="0"/>
                <a:cs typeface="Times New Roman" pitchFamily="18" charset="0"/>
              </a:rPr>
              <a:t>Taşınır </a:t>
            </a:r>
            <a:r>
              <a:rPr lang="tr-TR" sz="3200" b="1" i="1" dirty="0" err="1">
                <a:latin typeface="Times New Roman" pitchFamily="18" charset="0"/>
                <a:cs typeface="Times New Roman" pitchFamily="18" charset="0"/>
              </a:rPr>
              <a:t>Rehni</a:t>
            </a:r>
            <a:r>
              <a:rPr lang="tr-TR" sz="3200" b="1" i="1" dirty="0">
                <a:latin typeface="Times New Roman" pitchFamily="18" charset="0"/>
                <a:cs typeface="Times New Roman" pitchFamily="18" charset="0"/>
              </a:rPr>
              <a:t>» </a:t>
            </a:r>
            <a:r>
              <a:rPr lang="tr-TR" sz="3200" dirty="0">
                <a:latin typeface="Times New Roman" pitchFamily="18" charset="0"/>
                <a:cs typeface="Times New Roman" pitchFamily="18" charset="0"/>
              </a:rPr>
              <a:t>başlığını taşır. </a:t>
            </a:r>
          </a:p>
          <a:p>
            <a:pPr marL="0" indent="0" algn="just">
              <a:buNone/>
              <a:defRPr/>
            </a:pPr>
            <a:endParaRPr lang="tr-TR" dirty="0">
              <a:latin typeface="Times New Roman" pitchFamily="18" charset="0"/>
              <a:cs typeface="Times New Roman" pitchFamily="18" charset="0"/>
            </a:endParaRPr>
          </a:p>
          <a:p>
            <a:pPr marL="0" indent="0">
              <a:buNone/>
            </a:pPr>
            <a:endParaRPr lang="tr-TR" dirty="0"/>
          </a:p>
        </p:txBody>
      </p:sp>
    </p:spTree>
    <p:extLst>
      <p:ext uri="{BB962C8B-B14F-4D97-AF65-F5344CB8AC3E}">
        <p14:creationId xmlns:p14="http://schemas.microsoft.com/office/powerpoint/2010/main" val="18260713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Hak Birliği </a:t>
            </a:r>
            <a:endParaRPr lang="tr-TR" b="1" dirty="0"/>
          </a:p>
        </p:txBody>
      </p:sp>
      <p:sp>
        <p:nvSpPr>
          <p:cNvPr id="3" name="İçerik Yer Tutucusu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Bazen, bağımsız hak konuları belli bir amaçla </a:t>
            </a:r>
            <a:r>
              <a:rPr lang="tr-TR" dirty="0" err="1">
                <a:latin typeface="Times New Roman" panose="02020603050405020304" pitchFamily="18" charset="0"/>
                <a:cs typeface="Times New Roman" panose="02020603050405020304" pitchFamily="18" charset="0"/>
              </a:rPr>
              <a:t>birarada</a:t>
            </a:r>
            <a:r>
              <a:rPr lang="tr-TR" dirty="0">
                <a:latin typeface="Times New Roman" panose="02020603050405020304" pitchFamily="18" charset="0"/>
                <a:cs typeface="Times New Roman" panose="02020603050405020304" pitchFamily="18" charset="0"/>
              </a:rPr>
              <a:t> bulunmak suretiyle </a:t>
            </a:r>
            <a:r>
              <a:rPr lang="tr-TR" dirty="0" err="1">
                <a:latin typeface="Times New Roman" panose="02020603050405020304" pitchFamily="18" charset="0"/>
                <a:cs typeface="Times New Roman" panose="02020603050405020304" pitchFamily="18" charset="0"/>
              </a:rPr>
              <a:t>amaçsal</a:t>
            </a:r>
            <a:r>
              <a:rPr lang="tr-TR" dirty="0">
                <a:latin typeface="Times New Roman" panose="02020603050405020304" pitchFamily="18" charset="0"/>
                <a:cs typeface="Times New Roman" panose="02020603050405020304" pitchFamily="18" charset="0"/>
              </a:rPr>
              <a:t> bir topluluk meydana getirir. Buna </a:t>
            </a:r>
            <a:r>
              <a:rPr lang="tr-TR" b="1" dirty="0">
                <a:latin typeface="Times New Roman" panose="02020603050405020304" pitchFamily="18" charset="0"/>
                <a:cs typeface="Times New Roman" panose="02020603050405020304" pitchFamily="18" charset="0"/>
              </a:rPr>
              <a:t>Hak Birliği </a:t>
            </a:r>
            <a:r>
              <a:rPr lang="tr-TR" dirty="0">
                <a:latin typeface="Times New Roman" panose="02020603050405020304" pitchFamily="18" charset="0"/>
                <a:cs typeface="Times New Roman" panose="02020603050405020304" pitchFamily="18" charset="0"/>
              </a:rPr>
              <a:t>denir. </a:t>
            </a:r>
          </a:p>
          <a:p>
            <a:pPr algn="just"/>
            <a:r>
              <a:rPr lang="tr-TR" dirty="0">
                <a:latin typeface="Times New Roman" panose="02020603050405020304" pitchFamily="18" charset="0"/>
                <a:cs typeface="Times New Roman" panose="02020603050405020304" pitchFamily="18" charset="0"/>
              </a:rPr>
              <a:t>Hak Birliğine yalnız eşya değil, başka hak konuları da girer. </a:t>
            </a:r>
          </a:p>
          <a:p>
            <a:pPr algn="just"/>
            <a:r>
              <a:rPr lang="tr-TR" dirty="0">
                <a:latin typeface="Times New Roman" panose="02020603050405020304" pitchFamily="18" charset="0"/>
                <a:cs typeface="Times New Roman" panose="02020603050405020304" pitchFamily="18" charset="0"/>
              </a:rPr>
              <a:t>Örneğin, bir kimsenin malvarlığı, elbirliği ortaklığına ait malvarlığı ve ticari işletme birer hak birliğidir. </a:t>
            </a:r>
          </a:p>
          <a:p>
            <a:pPr algn="just"/>
            <a:r>
              <a:rPr lang="tr-TR" dirty="0">
                <a:latin typeface="Times New Roman" panose="02020603050405020304" pitchFamily="18" charset="0"/>
                <a:cs typeface="Times New Roman" panose="02020603050405020304" pitchFamily="18" charset="0"/>
              </a:rPr>
              <a:t>Hak birliğinin de kural olarak eşya birliği gibi bir bütün halinde hak konusu yapılması mümkün değildir. </a:t>
            </a:r>
          </a:p>
        </p:txBody>
      </p:sp>
    </p:spTree>
    <p:extLst>
      <p:ext uri="{BB962C8B-B14F-4D97-AF65-F5344CB8AC3E}">
        <p14:creationId xmlns:p14="http://schemas.microsoft.com/office/powerpoint/2010/main" val="279176142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Asıl Şey – Eklenti </a:t>
            </a:r>
            <a:endParaRPr lang="tr-TR" b="1" dirty="0"/>
          </a:p>
        </p:txBody>
      </p:sp>
      <p:sp>
        <p:nvSpPr>
          <p:cNvPr id="3" name="İçerik Yer Tutucusu 2"/>
          <p:cNvSpPr>
            <a:spLocks noGrp="1"/>
          </p:cNvSpPr>
          <p:nvPr>
            <p:ph idx="1"/>
          </p:nvPr>
        </p:nvSpPr>
        <p:spPr/>
        <p:txBody>
          <a:bodyPr>
            <a:normAutofit/>
          </a:bodyPr>
          <a:lstStyle/>
          <a:p>
            <a:pPr algn="just"/>
            <a:r>
              <a:rPr lang="tr-TR" sz="2400" dirty="0" smtClean="0">
                <a:latin typeface="Times New Roman" panose="02020603050405020304" pitchFamily="18" charset="0"/>
                <a:cs typeface="Times New Roman" panose="02020603050405020304" pitchFamily="18" charset="0"/>
              </a:rPr>
              <a:t>Bir ekonomik amaç için bağımsızlıklarını kaybetmeksizin bir araya gelmiş eşya arasında, örneğin bir çift ayakkabı, çatal ile bıçakta olduğu gibi işlev açısından bir eşitlik ilişkisi bulunuyorsa, bu bir </a:t>
            </a:r>
            <a:r>
              <a:rPr lang="tr-TR" sz="2400" b="1" dirty="0" smtClean="0">
                <a:latin typeface="Times New Roman" panose="02020603050405020304" pitchFamily="18" charset="0"/>
                <a:cs typeface="Times New Roman" panose="02020603050405020304" pitchFamily="18" charset="0"/>
              </a:rPr>
              <a:t>Eşya Birliğidir</a:t>
            </a:r>
            <a:r>
              <a:rPr lang="tr-TR" sz="2400" dirty="0" smtClean="0">
                <a:latin typeface="Times New Roman" panose="02020603050405020304" pitchFamily="18" charset="0"/>
                <a:cs typeface="Times New Roman" panose="02020603050405020304" pitchFamily="18" charset="0"/>
              </a:rPr>
              <a:t>. </a:t>
            </a:r>
          </a:p>
          <a:p>
            <a:pPr algn="just"/>
            <a:r>
              <a:rPr lang="tr-TR" sz="2400" dirty="0" smtClean="0">
                <a:latin typeface="Times New Roman" panose="02020603050405020304" pitchFamily="18" charset="0"/>
                <a:cs typeface="Times New Roman" panose="02020603050405020304" pitchFamily="18" charset="0"/>
              </a:rPr>
              <a:t>Buna karşılık, bir arada bulunan şeyler arasında bir üst- alt ilişkisi (</a:t>
            </a:r>
            <a:r>
              <a:rPr lang="tr-TR" sz="2400" i="1" dirty="0" smtClean="0">
                <a:latin typeface="Times New Roman" panose="02020603050405020304" pitchFamily="18" charset="0"/>
                <a:cs typeface="Times New Roman" panose="02020603050405020304" pitchFamily="18" charset="0"/>
              </a:rPr>
              <a:t>ev ile anahtarı, gözlük ile kılıfı arasındaki ilişkide olduğu gibi) </a:t>
            </a:r>
            <a:r>
              <a:rPr lang="tr-TR" sz="2400" dirty="0" smtClean="0">
                <a:latin typeface="Times New Roman" panose="02020603050405020304" pitchFamily="18" charset="0"/>
                <a:cs typeface="Times New Roman" panose="02020603050405020304" pitchFamily="18" charset="0"/>
              </a:rPr>
              <a:t>var, biri birincil (</a:t>
            </a:r>
            <a:r>
              <a:rPr lang="tr-TR" sz="2400" i="1" dirty="0" smtClean="0">
                <a:latin typeface="Times New Roman" panose="02020603050405020304" pitchFamily="18" charset="0"/>
                <a:cs typeface="Times New Roman" panose="02020603050405020304" pitchFamily="18" charset="0"/>
              </a:rPr>
              <a:t>asli</a:t>
            </a:r>
            <a:r>
              <a:rPr lang="tr-TR" sz="2400" dirty="0" smtClean="0">
                <a:latin typeface="Times New Roman" panose="02020603050405020304" pitchFamily="18" charset="0"/>
                <a:cs typeface="Times New Roman" panose="02020603050405020304" pitchFamily="18" charset="0"/>
              </a:rPr>
              <a:t>) işleve sahip, diğeri buna tabi kılınmış ise, bu durumda asıl şey ve eklenti söz konusu olur. </a:t>
            </a:r>
          </a:p>
          <a:p>
            <a:pPr algn="just"/>
            <a:r>
              <a:rPr lang="tr-TR" sz="2400" dirty="0" smtClean="0">
                <a:latin typeface="Times New Roman" panose="02020603050405020304" pitchFamily="18" charset="0"/>
                <a:cs typeface="Times New Roman" panose="02020603050405020304" pitchFamily="18" charset="0"/>
              </a:rPr>
              <a:t>Asıl şey ile eklenti başlı başına varlığı olan şeyler olmakla beraber, aradaki ekonomik bağlılık nedeniyle, eklenti kural olarak asıl şeyin hukuki kaderine tabi kılınmıştır. </a:t>
            </a:r>
          </a:p>
          <a:p>
            <a:pPr algn="just"/>
            <a:r>
              <a:rPr lang="tr-TR" sz="2400" b="1" i="1" dirty="0" smtClean="0">
                <a:latin typeface="Times New Roman" panose="02020603050405020304" pitchFamily="18" charset="0"/>
                <a:cs typeface="Times New Roman" panose="02020603050405020304" pitchFamily="18" charset="0"/>
              </a:rPr>
              <a:t>MK m. 686 / 1 hükmüne göre</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Bir şeye ilişkin tasarruflar, aksi belirtilmedikçe, onun eklentisini de kapsar.»</a:t>
            </a: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070373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Ayni Hakkın Eşya Üzerinde Doğrudan Doğruya Hakimiyet Sağlaması</a:t>
            </a:r>
            <a:endParaRPr lang="tr-TR" b="1" dirty="0"/>
          </a:p>
        </p:txBody>
      </p:sp>
      <p:sp>
        <p:nvSpPr>
          <p:cNvPr id="3" name="İçerik Yer Tutucusu 2"/>
          <p:cNvSpPr>
            <a:spLocks noGrp="1"/>
          </p:cNvSpPr>
          <p:nvPr>
            <p:ph idx="1"/>
          </p:nvPr>
        </p:nvSpPr>
        <p:spPr/>
        <p:txBody>
          <a:bodyPr>
            <a:normAutofit/>
          </a:bodyPr>
          <a:lstStyle/>
          <a:p>
            <a:r>
              <a:rPr lang="tr-TR" b="1" dirty="0">
                <a:latin typeface="Times New Roman" panose="02020603050405020304" pitchFamily="18" charset="0"/>
                <a:cs typeface="Times New Roman" panose="02020603050405020304" pitchFamily="18" charset="0"/>
              </a:rPr>
              <a:t>Ayni </a:t>
            </a:r>
            <a:r>
              <a:rPr lang="tr-TR" b="1" dirty="0" smtClean="0">
                <a:latin typeface="Times New Roman" panose="02020603050405020304" pitchFamily="18" charset="0"/>
                <a:cs typeface="Times New Roman" panose="02020603050405020304" pitchFamily="18" charset="0"/>
              </a:rPr>
              <a:t>hak</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kişiye eşya üzerinde doğrudan hakimiyet sağlar. </a:t>
            </a:r>
          </a:p>
          <a:p>
            <a:pPr algn="just"/>
            <a:r>
              <a:rPr lang="tr-TR" b="1" dirty="0">
                <a:latin typeface="Times New Roman" panose="02020603050405020304" pitchFamily="18" charset="0"/>
                <a:cs typeface="Times New Roman" panose="02020603050405020304" pitchFamily="18" charset="0"/>
              </a:rPr>
              <a:t>Eşya üzerinde doğrudan hakimiyet</a:t>
            </a:r>
            <a:r>
              <a:rPr lang="tr-TR" dirty="0">
                <a:latin typeface="Times New Roman" panose="02020603050405020304" pitchFamily="18" charset="0"/>
                <a:cs typeface="Times New Roman" panose="02020603050405020304" pitchFamily="18" charset="0"/>
              </a:rPr>
              <a:t>, hak sahibinin hakkın konusu olan eşyadan hakkına uygun olarak yararlanması için herhangi bir kimsenin araya girmesine, aracılık etmesine ihtiyacı bulunmaması anlamına gelir. </a:t>
            </a:r>
          </a:p>
          <a:p>
            <a:pPr algn="just"/>
            <a:r>
              <a:rPr lang="tr-TR" b="1" dirty="0">
                <a:latin typeface="Times New Roman" panose="02020603050405020304" pitchFamily="18" charset="0"/>
                <a:cs typeface="Times New Roman" panose="02020603050405020304" pitchFamily="18" charset="0"/>
              </a:rPr>
              <a:t>Bir şeyin </a:t>
            </a:r>
            <a:r>
              <a:rPr lang="tr-TR" b="1" dirty="0" smtClean="0">
                <a:latin typeface="Times New Roman" panose="02020603050405020304" pitchFamily="18" charset="0"/>
                <a:cs typeface="Times New Roman" panose="02020603050405020304" pitchFamily="18" charset="0"/>
              </a:rPr>
              <a:t>maliki</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hukuk düzeninin belirlediği sınırlar içinde o şey üzerinde dilediği gibi kullanma, yararlanma ve tasarrufta bulunma yetkisine sahip kılınmıştır (</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683 </a:t>
            </a:r>
            <a:r>
              <a:rPr lang="tr-TR" i="1" dirty="0">
                <a:latin typeface="Times New Roman" panose="02020603050405020304" pitchFamily="18" charset="0"/>
                <a:cs typeface="Times New Roman" panose="02020603050405020304" pitchFamily="18" charset="0"/>
              </a:rPr>
              <a:t>/ 1). </a:t>
            </a:r>
          </a:p>
        </p:txBody>
      </p:sp>
    </p:spTree>
    <p:extLst>
      <p:ext uri="{BB962C8B-B14F-4D97-AF65-F5344CB8AC3E}">
        <p14:creationId xmlns:p14="http://schemas.microsoft.com/office/powerpoint/2010/main" val="37891389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Malikin eşya üzerinde dilediği gibi kullanma, yararlanma ve tasarrufta bulunma yetkilerine sahip olması, </a:t>
            </a:r>
            <a:r>
              <a:rPr lang="tr-TR" sz="3200" b="1" dirty="0" smtClean="0">
                <a:latin typeface="Times New Roman" panose="02020603050405020304" pitchFamily="18" charset="0"/>
                <a:cs typeface="Times New Roman" panose="02020603050405020304" pitchFamily="18" charset="0"/>
              </a:rPr>
              <a:t>dolaysız bir egemenliği </a:t>
            </a:r>
            <a:r>
              <a:rPr lang="tr-TR" sz="3200" dirty="0" smtClean="0">
                <a:latin typeface="Times New Roman" panose="02020603050405020304" pitchFamily="18" charset="0"/>
                <a:cs typeface="Times New Roman" panose="02020603050405020304" pitchFamily="18" charset="0"/>
              </a:rPr>
              <a:t>dile getirmektedir. </a:t>
            </a:r>
          </a:p>
          <a:p>
            <a:pPr algn="just"/>
            <a:r>
              <a:rPr lang="tr-TR" sz="3200" dirty="0" smtClean="0">
                <a:latin typeface="Times New Roman" panose="02020603050405020304" pitchFamily="18" charset="0"/>
                <a:cs typeface="Times New Roman" panose="02020603050405020304" pitchFamily="18" charset="0"/>
              </a:rPr>
              <a:t>Bu bağlamda, Malikin, eşyayı el altında bulundurma, kullanma, kullandırma, devretme, tüketme, eşya üzerinde sınırlı ayni haklar kurma yetkilerinden bir borçlunun aracılığına gerek bulunmaksızın yararlanabilmesini ifade etmektedir.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3471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Ayni Hakkın Herkese Karşı İleri Sürülebilir Olması </a:t>
            </a:r>
            <a:endParaRPr lang="tr-TR" b="1" dirty="0"/>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Eşya üzerindeki doğrudan hakimiyetin doğal sonucu ise, herkesin bu hakimiyeti sağlayan hakka uymak, onu ihlal etmemek zorunda olmasıdır. </a:t>
            </a:r>
          </a:p>
          <a:p>
            <a:pPr algn="just"/>
            <a:r>
              <a:rPr lang="tr-TR" sz="3600" dirty="0">
                <a:latin typeface="Times New Roman" panose="02020603050405020304" pitchFamily="18" charset="0"/>
                <a:cs typeface="Times New Roman" panose="02020603050405020304" pitchFamily="18" charset="0"/>
              </a:rPr>
              <a:t>Ayni hak sahibi hakkını kim ihlal ederse, ondan bu hakkına uymasını isteyebilir. </a:t>
            </a:r>
          </a:p>
          <a:p>
            <a:pPr algn="just"/>
            <a:r>
              <a:rPr lang="tr-TR" sz="3600" b="1" dirty="0">
                <a:latin typeface="Times New Roman" panose="02020603050405020304" pitchFamily="18" charset="0"/>
                <a:cs typeface="Times New Roman" panose="02020603050405020304" pitchFamily="18" charset="0"/>
              </a:rPr>
              <a:t>Ayni </a:t>
            </a:r>
            <a:r>
              <a:rPr lang="tr-TR" sz="3600" b="1" dirty="0" smtClean="0">
                <a:latin typeface="Times New Roman" panose="02020603050405020304" pitchFamily="18" charset="0"/>
                <a:cs typeface="Times New Roman" panose="02020603050405020304" pitchFamily="18" charset="0"/>
              </a:rPr>
              <a:t>Hak</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herkese karşı ileri sürülebilir, yani </a:t>
            </a:r>
            <a:r>
              <a:rPr lang="tr-TR" sz="3600" b="1" dirty="0" smtClean="0">
                <a:latin typeface="Times New Roman" panose="02020603050405020304" pitchFamily="18" charset="0"/>
                <a:cs typeface="Times New Roman" panose="02020603050405020304" pitchFamily="18" charset="0"/>
              </a:rPr>
              <a:t>Mutlak </a:t>
            </a:r>
            <a:r>
              <a:rPr lang="tr-TR" sz="3600" b="1" dirty="0">
                <a:latin typeface="Times New Roman" panose="02020603050405020304" pitchFamily="18" charset="0"/>
                <a:cs typeface="Times New Roman" panose="02020603050405020304" pitchFamily="18" charset="0"/>
              </a:rPr>
              <a:t>bir </a:t>
            </a:r>
            <a:r>
              <a:rPr lang="tr-TR" sz="3600" b="1" dirty="0" smtClean="0">
                <a:latin typeface="Times New Roman" panose="02020603050405020304" pitchFamily="18" charset="0"/>
                <a:cs typeface="Times New Roman" panose="02020603050405020304" pitchFamily="18" charset="0"/>
              </a:rPr>
              <a:t>Haktır</a:t>
            </a:r>
            <a:r>
              <a:rPr lang="tr-T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94980612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Ayni Hakkın Mutlak Etkisi</a:t>
            </a:r>
            <a:r>
              <a:rPr lang="tr-TR" sz="3200" dirty="0" smtClean="0">
                <a:latin typeface="Times New Roman" panose="02020603050405020304" pitchFamily="18" charset="0"/>
                <a:cs typeface="Times New Roman" panose="02020603050405020304" pitchFamily="18" charset="0"/>
              </a:rPr>
              <a:t>, öncelikle, hak sahibinin üçüncü kişilerin ihlallerine karşı </a:t>
            </a:r>
            <a:r>
              <a:rPr lang="tr-TR" sz="3200" b="1" dirty="0" smtClean="0">
                <a:latin typeface="Times New Roman" panose="02020603050405020304" pitchFamily="18" charset="0"/>
                <a:cs typeface="Times New Roman" panose="02020603050405020304" pitchFamily="18" charset="0"/>
              </a:rPr>
              <a:t>İstihkak</a:t>
            </a:r>
            <a:r>
              <a:rPr lang="tr-TR" sz="3200" dirty="0" smtClean="0">
                <a:latin typeface="Times New Roman" panose="02020603050405020304" pitchFamily="18" charset="0"/>
                <a:cs typeface="Times New Roman" panose="02020603050405020304" pitchFamily="18" charset="0"/>
              </a:rPr>
              <a:t> ve </a:t>
            </a:r>
            <a:r>
              <a:rPr lang="tr-TR" sz="3200" b="1" dirty="0" err="1" smtClean="0">
                <a:latin typeface="Times New Roman" panose="02020603050405020304" pitchFamily="18" charset="0"/>
                <a:cs typeface="Times New Roman" panose="02020603050405020304" pitchFamily="18" charset="0"/>
              </a:rPr>
              <a:t>Elatmanın</a:t>
            </a:r>
            <a:r>
              <a:rPr lang="tr-TR" sz="3200" b="1" dirty="0" smtClean="0">
                <a:latin typeface="Times New Roman" panose="02020603050405020304" pitchFamily="18" charset="0"/>
                <a:cs typeface="Times New Roman" panose="02020603050405020304" pitchFamily="18" charset="0"/>
              </a:rPr>
              <a:t> Önlenmesi Davalarıyla </a:t>
            </a:r>
            <a:r>
              <a:rPr lang="tr-TR" sz="3200" dirty="0" smtClean="0">
                <a:latin typeface="Times New Roman" panose="02020603050405020304" pitchFamily="18" charset="0"/>
                <a:cs typeface="Times New Roman" panose="02020603050405020304" pitchFamily="18" charset="0"/>
              </a:rPr>
              <a:t>korunmasını sağlar. </a:t>
            </a:r>
          </a:p>
          <a:p>
            <a:pPr algn="just"/>
            <a:r>
              <a:rPr lang="tr-TR" sz="3200" dirty="0" smtClean="0">
                <a:latin typeface="Times New Roman" panose="02020603050405020304" pitchFamily="18" charset="0"/>
                <a:cs typeface="Times New Roman" panose="02020603050405020304" pitchFamily="18" charset="0"/>
              </a:rPr>
              <a:t>MK m. 683 /1, Maliki, eşya üzerinde hukuk düzeninin çizdiği sınırlar içinde serbestçe tasarruf yetkisine sahip kılarken, MK m. 683 / II hükmü de onun, malına haksız olarak el uzatan kişiye karşı İstihkak ve </a:t>
            </a:r>
            <a:r>
              <a:rPr lang="tr-TR" sz="3200" dirty="0" err="1" smtClean="0">
                <a:latin typeface="Times New Roman" panose="02020603050405020304" pitchFamily="18" charset="0"/>
                <a:cs typeface="Times New Roman" panose="02020603050405020304" pitchFamily="18" charset="0"/>
              </a:rPr>
              <a:t>Elatmanın</a:t>
            </a:r>
            <a:r>
              <a:rPr lang="tr-TR" sz="3200" dirty="0" smtClean="0">
                <a:latin typeface="Times New Roman" panose="02020603050405020304" pitchFamily="18" charset="0"/>
                <a:cs typeface="Times New Roman" panose="02020603050405020304" pitchFamily="18" charset="0"/>
              </a:rPr>
              <a:t> Önlenmesi taleplerini yöneltebileceğini öngörmektedir. </a:t>
            </a:r>
          </a:p>
          <a:p>
            <a:endParaRPr lang="tr-TR" sz="3200" dirty="0"/>
          </a:p>
        </p:txBody>
      </p:sp>
    </p:spTree>
    <p:extLst>
      <p:ext uri="{BB962C8B-B14F-4D97-AF65-F5344CB8AC3E}">
        <p14:creationId xmlns:p14="http://schemas.microsoft.com/office/powerpoint/2010/main" val="86243397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u="sng" dirty="0" smtClean="0">
                <a:latin typeface="Times New Roman" panose="02020603050405020304" pitchFamily="18" charset="0"/>
                <a:cs typeface="Times New Roman" panose="02020603050405020304" pitchFamily="18" charset="0"/>
              </a:rPr>
              <a:t>Ayni Hakkın </a:t>
            </a:r>
            <a:r>
              <a:rPr lang="tr-TR" b="1" u="sng" dirty="0">
                <a:latin typeface="Times New Roman" panose="02020603050405020304" pitchFamily="18" charset="0"/>
                <a:cs typeface="Times New Roman" panose="02020603050405020304" pitchFamily="18" charset="0"/>
              </a:rPr>
              <a:t>M</a:t>
            </a:r>
            <a:r>
              <a:rPr lang="tr-TR" b="1" u="sng" dirty="0" smtClean="0">
                <a:latin typeface="Times New Roman" panose="02020603050405020304" pitchFamily="18" charset="0"/>
                <a:cs typeface="Times New Roman" panose="02020603050405020304" pitchFamily="18" charset="0"/>
              </a:rPr>
              <a:t>utlak </a:t>
            </a:r>
            <a:r>
              <a:rPr lang="tr-TR" b="1" u="sng" dirty="0">
                <a:latin typeface="Times New Roman" panose="02020603050405020304" pitchFamily="18" charset="0"/>
                <a:cs typeface="Times New Roman" panose="02020603050405020304" pitchFamily="18" charset="0"/>
              </a:rPr>
              <a:t>E</a:t>
            </a:r>
            <a:r>
              <a:rPr lang="tr-TR" b="1" u="sng" dirty="0" smtClean="0">
                <a:latin typeface="Times New Roman" panose="02020603050405020304" pitchFamily="18" charset="0"/>
                <a:cs typeface="Times New Roman" panose="02020603050405020304" pitchFamily="18" charset="0"/>
              </a:rPr>
              <a:t>tkisi</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Sınırlı </a:t>
            </a:r>
            <a:r>
              <a:rPr lang="tr-TR" b="1" i="1" dirty="0">
                <a:latin typeface="Times New Roman" panose="02020603050405020304" pitchFamily="18" charset="0"/>
                <a:cs typeface="Times New Roman" panose="02020603050405020304" pitchFamily="18" charset="0"/>
              </a:rPr>
              <a:t>A</a:t>
            </a:r>
            <a:r>
              <a:rPr lang="tr-TR" b="1" i="1" dirty="0" smtClean="0">
                <a:latin typeface="Times New Roman" panose="02020603050405020304" pitchFamily="18" charset="0"/>
                <a:cs typeface="Times New Roman" panose="02020603050405020304" pitchFamily="18" charset="0"/>
              </a:rPr>
              <a:t>yni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 Sahibinin,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alikin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asarruflarına karşı korunmasını da sağlar. </a:t>
            </a:r>
          </a:p>
          <a:p>
            <a:pPr algn="just"/>
            <a:r>
              <a:rPr lang="tr-TR" b="1" dirty="0" smtClean="0">
                <a:latin typeface="Times New Roman" panose="02020603050405020304" pitchFamily="18" charset="0"/>
                <a:cs typeface="Times New Roman" panose="02020603050405020304" pitchFamily="18" charset="0"/>
              </a:rPr>
              <a:t>Örneğin,</a:t>
            </a:r>
            <a:r>
              <a:rPr lang="tr-TR" dirty="0" smtClean="0">
                <a:latin typeface="Times New Roman" panose="02020603050405020304" pitchFamily="18" charset="0"/>
                <a:cs typeface="Times New Roman" panose="02020603050405020304" pitchFamily="18" charset="0"/>
              </a:rPr>
              <a:t> İrtifak ya da Rehin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akkı sahibi, bu Sınırlı </a:t>
            </a:r>
            <a:r>
              <a:rPr lang="tr-TR" dirty="0">
                <a:latin typeface="Times New Roman" panose="02020603050405020304" pitchFamily="18" charset="0"/>
                <a:cs typeface="Times New Roman" panose="02020603050405020304" pitchFamily="18" charset="0"/>
              </a:rPr>
              <a:t>A</a:t>
            </a:r>
            <a:r>
              <a:rPr lang="tr-TR" dirty="0" smtClean="0">
                <a:latin typeface="Times New Roman" panose="02020603050405020304" pitchFamily="18" charset="0"/>
                <a:cs typeface="Times New Roman" panose="02020603050405020304" pitchFamily="18" charset="0"/>
              </a:rPr>
              <a:t>yni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akkını her yeni malike karşı ileri sürebilir. </a:t>
            </a:r>
          </a:p>
          <a:p>
            <a:pPr algn="just"/>
            <a:r>
              <a:rPr lang="tr-TR" dirty="0" smtClean="0">
                <a:latin typeface="Times New Roman" panose="02020603050405020304" pitchFamily="18" charset="0"/>
                <a:cs typeface="Times New Roman" panose="02020603050405020304" pitchFamily="18" charset="0"/>
              </a:rPr>
              <a:t>Yeni Malik, eşyanın Mülkiyetini, eşya üzerinde önceden kurulmuş olan Sınırlı </a:t>
            </a:r>
            <a:r>
              <a:rPr lang="tr-TR" dirty="0">
                <a:latin typeface="Times New Roman" panose="02020603050405020304" pitchFamily="18" charset="0"/>
                <a:cs typeface="Times New Roman" panose="02020603050405020304" pitchFamily="18" charset="0"/>
              </a:rPr>
              <a:t>A</a:t>
            </a:r>
            <a:r>
              <a:rPr lang="tr-TR" dirty="0" smtClean="0">
                <a:latin typeface="Times New Roman" panose="02020603050405020304" pitchFamily="18" charset="0"/>
                <a:cs typeface="Times New Roman" panose="02020603050405020304" pitchFamily="18" charset="0"/>
              </a:rPr>
              <a:t>yni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akla yüklü olarak kazanır. </a:t>
            </a:r>
          </a:p>
          <a:p>
            <a:pPr algn="just"/>
            <a:r>
              <a:rPr lang="tr-TR" dirty="0" smtClean="0">
                <a:latin typeface="Times New Roman" panose="02020603050405020304" pitchFamily="18" charset="0"/>
                <a:cs typeface="Times New Roman" panose="02020603050405020304" pitchFamily="18" charset="0"/>
              </a:rPr>
              <a:t>Ne var ki, bu koruma, ayni hakkın </a:t>
            </a:r>
            <a:r>
              <a:rPr lang="tr-TR" dirty="0" err="1" smtClean="0">
                <a:latin typeface="Times New Roman" panose="02020603050405020304" pitchFamily="18" charset="0"/>
                <a:cs typeface="Times New Roman" panose="02020603050405020304" pitchFamily="18" charset="0"/>
              </a:rPr>
              <a:t>iyiniyetle</a:t>
            </a:r>
            <a:r>
              <a:rPr lang="tr-TR" dirty="0" smtClean="0">
                <a:latin typeface="Times New Roman" panose="02020603050405020304" pitchFamily="18" charset="0"/>
                <a:cs typeface="Times New Roman" panose="02020603050405020304" pitchFamily="18" charset="0"/>
              </a:rPr>
              <a:t> kazanıldığı durumlarda (</a:t>
            </a:r>
            <a:r>
              <a:rPr lang="tr-TR" i="1" dirty="0" smtClean="0">
                <a:latin typeface="Times New Roman" panose="02020603050405020304" pitchFamily="18" charset="0"/>
                <a:cs typeface="Times New Roman" panose="02020603050405020304" pitchFamily="18" charset="0"/>
              </a:rPr>
              <a:t>MK m. 988, </a:t>
            </a:r>
            <a:r>
              <a:rPr lang="tr-TR" i="1" u="sng" dirty="0" smtClean="0">
                <a:latin typeface="Times New Roman" panose="02020603050405020304" pitchFamily="18" charset="0"/>
                <a:cs typeface="Times New Roman" panose="02020603050405020304" pitchFamily="18" charset="0"/>
              </a:rPr>
              <a:t>1023) </a:t>
            </a:r>
            <a:r>
              <a:rPr lang="tr-TR" dirty="0" smtClean="0">
                <a:latin typeface="Times New Roman" panose="02020603050405020304" pitchFamily="18" charset="0"/>
                <a:cs typeface="Times New Roman" panose="02020603050405020304" pitchFamily="18" charset="0"/>
              </a:rPr>
              <a:t>gerçekleşmez. </a:t>
            </a:r>
          </a:p>
        </p:txBody>
      </p:sp>
    </p:spTree>
    <p:extLst>
      <p:ext uri="{BB962C8B-B14F-4D97-AF65-F5344CB8AC3E}">
        <p14:creationId xmlns:p14="http://schemas.microsoft.com/office/powerpoint/2010/main" val="243182050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b="1" dirty="0" smtClean="0">
                <a:latin typeface="Times New Roman" panose="02020603050405020304" pitchFamily="18" charset="0"/>
                <a:cs typeface="Times New Roman" panose="02020603050405020304" pitchFamily="18" charset="0"/>
              </a:rPr>
              <a:t>Mutlak etkinin önemli bir sonucu da, Ayni Hak Sahibine</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Cebri İcrada </a:t>
            </a:r>
            <a:r>
              <a:rPr lang="tr-TR" sz="3200" dirty="0" smtClean="0">
                <a:latin typeface="Times New Roman" panose="02020603050405020304" pitchFamily="18" charset="0"/>
                <a:cs typeface="Times New Roman" panose="02020603050405020304" pitchFamily="18" charset="0"/>
              </a:rPr>
              <a:t>tanınan ayrıcalıktır. </a:t>
            </a:r>
          </a:p>
          <a:p>
            <a:pPr algn="just"/>
            <a:r>
              <a:rPr lang="tr-TR" sz="3200" dirty="0" smtClean="0">
                <a:latin typeface="Times New Roman" panose="02020603050405020304" pitchFamily="18" charset="0"/>
                <a:cs typeface="Times New Roman" panose="02020603050405020304" pitchFamily="18" charset="0"/>
              </a:rPr>
              <a:t>Ayni hak sahibi, hakkın konusu olan eşyanın başkası aleyhine yapılan cebri icra takibine sokulması durumunda, istihkak iddiasında bulunarak, eşyanın maliki ise eşyayı takipten kurtarabilir, eşya üzerinde bir sınırlı ayni hak sahibi ise, eşyanın bu ayni hakla yüklü olarak takip konusu yapılmasını sağlayabilir (</a:t>
            </a:r>
            <a:r>
              <a:rPr lang="tr-TR" sz="3200" i="1" dirty="0" smtClean="0">
                <a:latin typeface="Times New Roman" panose="02020603050405020304" pitchFamily="18" charset="0"/>
                <a:cs typeface="Times New Roman" panose="02020603050405020304" pitchFamily="18" charset="0"/>
              </a:rPr>
              <a:t>İİK. m. 96- 99, 228). </a:t>
            </a:r>
          </a:p>
          <a:p>
            <a:pPr marL="0" indent="0" algn="just">
              <a:buNone/>
            </a:pPr>
            <a:r>
              <a:rPr lang="tr-TR" sz="3200" dirty="0" smtClean="0">
                <a:latin typeface="Times New Roman" panose="02020603050405020304" pitchFamily="18" charset="0"/>
                <a:cs typeface="Times New Roman" panose="02020603050405020304" pitchFamily="18" charset="0"/>
              </a:rPr>
              <a:t>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122162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Ayni hakkın cebri icrada sahibine sağladığı diğer bir ayrıcalık da, rehinli alacaklının, borçluya karşı yapılan haciz ve iflas takiplerinde, rehin konusu eşyanın satış bedelinden öncelikle tatmin edilmesidir.</a:t>
            </a:r>
          </a:p>
          <a:p>
            <a:pPr algn="just"/>
            <a:r>
              <a:rPr lang="tr-TR" sz="3200" dirty="0" smtClean="0">
                <a:latin typeface="Times New Roman" panose="02020603050405020304" pitchFamily="18" charset="0"/>
                <a:cs typeface="Times New Roman" panose="02020603050405020304" pitchFamily="18" charset="0"/>
              </a:rPr>
              <a:t>Alacakları rehinle temin edilmemiş olan alacaklılar, ancak rehinli alacaklının tatmin edilmesinden sonra geriye kalan paradan yararlanabilirler (</a:t>
            </a:r>
            <a:r>
              <a:rPr lang="tr-TR" sz="3200" i="1" dirty="0" smtClean="0">
                <a:latin typeface="Times New Roman" panose="02020603050405020304" pitchFamily="18" charset="0"/>
                <a:cs typeface="Times New Roman" panose="02020603050405020304" pitchFamily="18" charset="0"/>
              </a:rPr>
              <a:t>İİK m. 140, 206).</a:t>
            </a:r>
            <a:endParaRPr lang="tr-TR" sz="3200" i="1" dirty="0"/>
          </a:p>
        </p:txBody>
      </p:sp>
    </p:spTree>
    <p:extLst>
      <p:ext uri="{BB962C8B-B14F-4D97-AF65-F5344CB8AC3E}">
        <p14:creationId xmlns:p14="http://schemas.microsoft.com/office/powerpoint/2010/main" val="3891982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defRPr/>
            </a:pPr>
            <a:r>
              <a:rPr lang="tr-TR" sz="2400" dirty="0" smtClean="0">
                <a:latin typeface="Times New Roman" pitchFamily="18" charset="0"/>
                <a:cs typeface="Times New Roman" pitchFamily="18" charset="0"/>
              </a:rPr>
              <a:t>*</a:t>
            </a:r>
            <a:r>
              <a:rPr lang="tr-TR" sz="3600" dirty="0" smtClean="0">
                <a:latin typeface="Times New Roman" pitchFamily="18" charset="0"/>
                <a:cs typeface="Times New Roman" pitchFamily="18" charset="0"/>
              </a:rPr>
              <a:t>Taşınmaz </a:t>
            </a:r>
            <a:r>
              <a:rPr lang="tr-TR" sz="3600" dirty="0">
                <a:latin typeface="Times New Roman" pitchFamily="18" charset="0"/>
                <a:cs typeface="Times New Roman" pitchFamily="18" charset="0"/>
              </a:rPr>
              <a:t>E</a:t>
            </a:r>
            <a:r>
              <a:rPr lang="tr-TR" sz="3600" dirty="0" smtClean="0">
                <a:latin typeface="Times New Roman" pitchFamily="18" charset="0"/>
                <a:cs typeface="Times New Roman" pitchFamily="18" charset="0"/>
              </a:rPr>
              <a:t>şya- </a:t>
            </a:r>
            <a:r>
              <a:rPr lang="tr-TR" sz="3600" dirty="0">
                <a:latin typeface="Times New Roman" pitchFamily="18" charset="0"/>
                <a:cs typeface="Times New Roman" pitchFamily="18" charset="0"/>
              </a:rPr>
              <a:t>T</a:t>
            </a:r>
            <a:r>
              <a:rPr lang="tr-TR" sz="3600" dirty="0" smtClean="0">
                <a:latin typeface="Times New Roman" pitchFamily="18" charset="0"/>
                <a:cs typeface="Times New Roman" pitchFamily="18" charset="0"/>
              </a:rPr>
              <a:t>aşınır </a:t>
            </a:r>
            <a:r>
              <a:rPr lang="tr-TR" sz="3600" dirty="0">
                <a:latin typeface="Times New Roman" pitchFamily="18" charset="0"/>
                <a:cs typeface="Times New Roman" pitchFamily="18" charset="0"/>
              </a:rPr>
              <a:t>E</a:t>
            </a:r>
            <a:r>
              <a:rPr lang="tr-TR" sz="3600" dirty="0" smtClean="0">
                <a:latin typeface="Times New Roman" pitchFamily="18" charset="0"/>
                <a:cs typeface="Times New Roman" pitchFamily="18" charset="0"/>
              </a:rPr>
              <a:t>şya </a:t>
            </a:r>
            <a:r>
              <a:rPr lang="tr-TR" sz="3600" dirty="0">
                <a:latin typeface="Times New Roman" pitchFamily="18" charset="0"/>
                <a:cs typeface="Times New Roman" pitchFamily="18" charset="0"/>
              </a:rPr>
              <a:t>ayırımının esası, </a:t>
            </a:r>
            <a:r>
              <a:rPr lang="tr-TR" sz="3600" dirty="0" smtClean="0">
                <a:latin typeface="Times New Roman" pitchFamily="18" charset="0"/>
                <a:cs typeface="Times New Roman" pitchFamily="18" charset="0"/>
              </a:rPr>
              <a:t>Eşyanın </a:t>
            </a:r>
            <a:r>
              <a:rPr lang="tr-TR" sz="3600" dirty="0">
                <a:latin typeface="Times New Roman" pitchFamily="18" charset="0"/>
                <a:cs typeface="Times New Roman" pitchFamily="18" charset="0"/>
              </a:rPr>
              <a:t>bir yerden başka bir yere taşınıp taşınamaması olgusuna dayanır. </a:t>
            </a:r>
          </a:p>
          <a:p>
            <a:pPr marL="0" indent="0" algn="just">
              <a:buNone/>
              <a:defRPr/>
            </a:pPr>
            <a:r>
              <a:rPr lang="tr-TR" sz="3600" dirty="0">
                <a:solidFill>
                  <a:schemeClr val="accent1"/>
                </a:solidFill>
                <a:latin typeface="Times New Roman" pitchFamily="18" charset="0"/>
                <a:cs typeface="Times New Roman" pitchFamily="18" charset="0"/>
              </a:rPr>
              <a:t> </a:t>
            </a:r>
            <a:r>
              <a:rPr lang="tr-TR" sz="3600" dirty="0" smtClean="0">
                <a:solidFill>
                  <a:schemeClr val="accent1"/>
                </a:solidFill>
                <a:latin typeface="Times New Roman" pitchFamily="18" charset="0"/>
                <a:cs typeface="Times New Roman" pitchFamily="18" charset="0"/>
              </a:rPr>
              <a:t>*</a:t>
            </a:r>
            <a:r>
              <a:rPr lang="tr-TR" sz="3600" dirty="0" smtClean="0">
                <a:latin typeface="Times New Roman" pitchFamily="18" charset="0"/>
                <a:cs typeface="Times New Roman" pitchFamily="18" charset="0"/>
              </a:rPr>
              <a:t>Eşyanın </a:t>
            </a:r>
            <a:r>
              <a:rPr lang="tr-TR" sz="3600" dirty="0">
                <a:latin typeface="Times New Roman" pitchFamily="18" charset="0"/>
                <a:cs typeface="Times New Roman" pitchFamily="18" charset="0"/>
              </a:rPr>
              <a:t>özüne zarar vermeksizin veya </a:t>
            </a:r>
            <a:r>
              <a:rPr lang="tr-TR" sz="3600" dirty="0" smtClean="0">
                <a:latin typeface="Times New Roman" pitchFamily="18" charset="0"/>
                <a:cs typeface="Times New Roman" pitchFamily="18" charset="0"/>
              </a:rPr>
              <a:t>Yapısında </a:t>
            </a:r>
            <a:r>
              <a:rPr lang="tr-TR" sz="3600" dirty="0">
                <a:latin typeface="Times New Roman" pitchFamily="18" charset="0"/>
                <a:cs typeface="Times New Roman" pitchFamily="18" charset="0"/>
              </a:rPr>
              <a:t>önemli bir değişiklik yapmaksızın bir yerden başka bir yere taşınabilen </a:t>
            </a:r>
            <a:r>
              <a:rPr lang="tr-TR" sz="3600" dirty="0">
                <a:latin typeface="Times New Roman" pitchFamily="18" charset="0"/>
                <a:cs typeface="Times New Roman" pitchFamily="18" charset="0"/>
              </a:rPr>
              <a:t>E</a:t>
            </a:r>
            <a:r>
              <a:rPr lang="tr-TR" sz="3600" dirty="0" smtClean="0">
                <a:latin typeface="Times New Roman" pitchFamily="18" charset="0"/>
                <a:cs typeface="Times New Roman" pitchFamily="18" charset="0"/>
              </a:rPr>
              <a:t>şya</a:t>
            </a:r>
            <a:r>
              <a:rPr lang="tr-TR" sz="3600" dirty="0" smtClean="0">
                <a:latin typeface="Times New Roman" pitchFamily="18" charset="0"/>
                <a:cs typeface="Times New Roman" pitchFamily="18" charset="0"/>
              </a:rPr>
              <a:t>, </a:t>
            </a:r>
            <a:r>
              <a:rPr lang="tr-TR" sz="3600" b="1" dirty="0" smtClean="0">
                <a:latin typeface="Times New Roman" pitchFamily="18" charset="0"/>
                <a:cs typeface="Times New Roman" pitchFamily="18" charset="0"/>
              </a:rPr>
              <a:t>Taşınır Eşya</a:t>
            </a:r>
            <a:r>
              <a:rPr lang="tr-TR" sz="3600" dirty="0" smtClean="0">
                <a:latin typeface="Times New Roman" pitchFamily="18" charset="0"/>
                <a:cs typeface="Times New Roman" pitchFamily="18" charset="0"/>
              </a:rPr>
              <a:t>, Taşınamayan Eşyalar ise, </a:t>
            </a:r>
            <a:r>
              <a:rPr lang="tr-TR" sz="3600" b="1" dirty="0" smtClean="0">
                <a:latin typeface="Times New Roman" pitchFamily="18" charset="0"/>
                <a:cs typeface="Times New Roman" pitchFamily="18" charset="0"/>
              </a:rPr>
              <a:t>Taşınmaz Eşyadır</a:t>
            </a:r>
            <a:r>
              <a:rPr lang="tr-TR" sz="3600" dirty="0" smtClean="0">
                <a:latin typeface="Times New Roman" pitchFamily="18" charset="0"/>
                <a:cs typeface="Times New Roman" pitchFamily="18" charset="0"/>
              </a:rPr>
              <a:t>.</a:t>
            </a:r>
          </a:p>
          <a:p>
            <a:pPr marL="0" indent="0" algn="just">
              <a:buNone/>
              <a:defRPr/>
            </a:pPr>
            <a:endParaRPr lang="tr-TR" sz="3600" dirty="0"/>
          </a:p>
        </p:txBody>
      </p:sp>
    </p:spTree>
    <p:extLst>
      <p:ext uri="{BB962C8B-B14F-4D97-AF65-F5344CB8AC3E}">
        <p14:creationId xmlns:p14="http://schemas.microsoft.com/office/powerpoint/2010/main" val="2651408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defRPr/>
            </a:pPr>
            <a:r>
              <a:rPr lang="tr-TR" sz="3200" dirty="0" smtClean="0">
                <a:latin typeface="Times New Roman" pitchFamily="18" charset="0"/>
                <a:cs typeface="Times New Roman" pitchFamily="18" charset="0"/>
              </a:rPr>
              <a:t>*Diğer </a:t>
            </a:r>
            <a:r>
              <a:rPr lang="tr-TR" sz="3200" dirty="0">
                <a:latin typeface="Times New Roman" pitchFamily="18" charset="0"/>
                <a:cs typeface="Times New Roman" pitchFamily="18" charset="0"/>
              </a:rPr>
              <a:t>bir deyişle, genellikle özünde bir değişiklik olmadan bir yerden başka bir yere taşınabilen Eşya, </a:t>
            </a:r>
            <a:r>
              <a:rPr lang="tr-TR" sz="3200" b="1" dirty="0">
                <a:latin typeface="Times New Roman" pitchFamily="18" charset="0"/>
                <a:cs typeface="Times New Roman" pitchFamily="18" charset="0"/>
              </a:rPr>
              <a:t>Taşınır Eşya</a:t>
            </a:r>
            <a:r>
              <a:rPr lang="tr-TR" sz="3200" dirty="0">
                <a:latin typeface="Times New Roman" pitchFamily="18" charset="0"/>
                <a:cs typeface="Times New Roman" pitchFamily="18" charset="0"/>
              </a:rPr>
              <a:t>; taşınamayan eşya ise, </a:t>
            </a:r>
            <a:r>
              <a:rPr lang="tr-TR" sz="3200" b="1" dirty="0">
                <a:latin typeface="Times New Roman" pitchFamily="18" charset="0"/>
                <a:cs typeface="Times New Roman" pitchFamily="18" charset="0"/>
              </a:rPr>
              <a:t>Taşınmaz Eşyadır. </a:t>
            </a:r>
          </a:p>
          <a:p>
            <a:pPr marL="0" indent="0" algn="just">
              <a:buNone/>
              <a:defRPr/>
            </a:pPr>
            <a:r>
              <a:rPr lang="tr-TR" sz="3200" dirty="0">
                <a:latin typeface="Times New Roman" pitchFamily="18" charset="0"/>
                <a:cs typeface="Times New Roman" pitchFamily="18" charset="0"/>
              </a:rPr>
              <a:t>*Yer değiştirmenin, Eşyanın kendi hareketi sonucu olması (</a:t>
            </a:r>
            <a:r>
              <a:rPr lang="tr-TR" i="1" dirty="0">
                <a:latin typeface="Times New Roman" pitchFamily="18" charset="0"/>
                <a:cs typeface="Times New Roman" pitchFamily="18" charset="0"/>
              </a:rPr>
              <a:t>örneğin, kayak, sal, arabada olduğu gibi</a:t>
            </a:r>
            <a:r>
              <a:rPr lang="tr-TR" dirty="0">
                <a:latin typeface="Times New Roman" pitchFamily="18" charset="0"/>
                <a:cs typeface="Times New Roman" pitchFamily="18" charset="0"/>
              </a:rPr>
              <a:t>) </a:t>
            </a:r>
            <a:r>
              <a:rPr lang="tr-TR" sz="3200" dirty="0">
                <a:latin typeface="Times New Roman" pitchFamily="18" charset="0"/>
                <a:cs typeface="Times New Roman" pitchFamily="18" charset="0"/>
              </a:rPr>
              <a:t>veya bir başka güç sayesinde olması (</a:t>
            </a:r>
            <a:r>
              <a:rPr lang="tr-TR" i="1" dirty="0">
                <a:latin typeface="Times New Roman" pitchFamily="18" charset="0"/>
                <a:cs typeface="Times New Roman" pitchFamily="18" charset="0"/>
              </a:rPr>
              <a:t>örneğin, kitap, halı, vs.</a:t>
            </a:r>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de olduğu gibi</a:t>
            </a:r>
            <a:r>
              <a:rPr lang="tr-TR" sz="3200" i="1" dirty="0">
                <a:latin typeface="Times New Roman" pitchFamily="18" charset="0"/>
                <a:cs typeface="Times New Roman" pitchFamily="18" charset="0"/>
              </a:rPr>
              <a:t>) </a:t>
            </a:r>
            <a:r>
              <a:rPr lang="tr-TR" sz="3200" dirty="0">
                <a:latin typeface="Times New Roman" pitchFamily="18" charset="0"/>
                <a:cs typeface="Times New Roman" pitchFamily="18" charset="0"/>
              </a:rPr>
              <a:t>Eşyanın taşınır sayılması bakımından bir fark yaratmaz. </a:t>
            </a:r>
            <a:endParaRPr lang="tr-TR" sz="3200" dirty="0" smtClean="0">
              <a:latin typeface="Times New Roman" pitchFamily="18" charset="0"/>
              <a:cs typeface="Times New Roman" pitchFamily="18" charset="0"/>
            </a:endParaRPr>
          </a:p>
          <a:p>
            <a:pPr marL="0" indent="0" algn="just">
              <a:buNone/>
              <a:defRPr/>
            </a:pPr>
            <a:r>
              <a:rPr lang="tr-TR" sz="3200" dirty="0" smtClean="0">
                <a:latin typeface="Times New Roman" pitchFamily="18" charset="0"/>
                <a:cs typeface="Times New Roman" pitchFamily="18" charset="0"/>
              </a:rPr>
              <a:t>(</a:t>
            </a:r>
            <a:r>
              <a:rPr lang="tr-TR" b="1" i="1" dirty="0" err="1" smtClean="0">
                <a:latin typeface="Times New Roman" pitchFamily="18" charset="0"/>
                <a:cs typeface="Times New Roman" pitchFamily="18" charset="0"/>
              </a:rPr>
              <a:t>Oğuzman</a:t>
            </a:r>
            <a:r>
              <a:rPr lang="tr-TR" b="1" i="1" dirty="0" smtClean="0">
                <a:latin typeface="Times New Roman" pitchFamily="18" charset="0"/>
                <a:cs typeface="Times New Roman" pitchFamily="18" charset="0"/>
              </a:rPr>
              <a:t> / </a:t>
            </a:r>
            <a:r>
              <a:rPr lang="tr-TR" b="1" i="1" dirty="0" err="1" smtClean="0">
                <a:latin typeface="Times New Roman" pitchFamily="18" charset="0"/>
                <a:cs typeface="Times New Roman" pitchFamily="18" charset="0"/>
              </a:rPr>
              <a:t>Seliçi</a:t>
            </a:r>
            <a:r>
              <a:rPr lang="tr-TR" b="1" i="1" dirty="0" smtClean="0">
                <a:latin typeface="Times New Roman" pitchFamily="18" charset="0"/>
                <a:cs typeface="Times New Roman" pitchFamily="18" charset="0"/>
              </a:rPr>
              <a:t> / Oktay- Özdemir, </a:t>
            </a:r>
            <a:r>
              <a:rPr lang="tr-TR" i="1" dirty="0" smtClean="0">
                <a:latin typeface="Times New Roman" pitchFamily="18" charset="0"/>
                <a:cs typeface="Times New Roman" pitchFamily="18" charset="0"/>
              </a:rPr>
              <a:t>Eşya H., 20. B., s. 10)</a:t>
            </a:r>
            <a:endParaRPr lang="tr-TR" i="1"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2965818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defRPr/>
            </a:pPr>
            <a:r>
              <a:rPr lang="tr-TR" dirty="0" smtClean="0">
                <a:latin typeface="Times New Roman" pitchFamily="18" charset="0"/>
                <a:cs typeface="Times New Roman" pitchFamily="18" charset="0"/>
              </a:rPr>
              <a:t>*</a:t>
            </a:r>
            <a:r>
              <a:rPr lang="tr-TR" sz="3600" dirty="0" smtClean="0">
                <a:latin typeface="Times New Roman" pitchFamily="18" charset="0"/>
                <a:cs typeface="Times New Roman" pitchFamily="18" charset="0"/>
              </a:rPr>
              <a:t>Hukuk düzeni, Taşınmaz Eşya- Taşınır Eşya ayırımını </a:t>
            </a:r>
            <a:r>
              <a:rPr lang="tr-TR" sz="3600" dirty="0">
                <a:latin typeface="Times New Roman" pitchFamily="18" charset="0"/>
                <a:cs typeface="Times New Roman" pitchFamily="18" charset="0"/>
              </a:rPr>
              <a:t>yaparken Eşyanın sadece </a:t>
            </a:r>
            <a:r>
              <a:rPr lang="tr-TR" sz="3600" dirty="0" smtClean="0">
                <a:latin typeface="Times New Roman" pitchFamily="18" charset="0"/>
                <a:cs typeface="Times New Roman" pitchFamily="18" charset="0"/>
              </a:rPr>
              <a:t>Doğal Yapısını </a:t>
            </a:r>
            <a:r>
              <a:rPr lang="tr-TR" sz="3600" dirty="0">
                <a:latin typeface="Times New Roman" pitchFamily="18" charset="0"/>
                <a:cs typeface="Times New Roman" pitchFamily="18" charset="0"/>
              </a:rPr>
              <a:t>değil, aynı zamanda </a:t>
            </a:r>
            <a:r>
              <a:rPr lang="tr-TR" sz="3600" dirty="0" smtClean="0">
                <a:latin typeface="Times New Roman" pitchFamily="18" charset="0"/>
                <a:cs typeface="Times New Roman" pitchFamily="18" charset="0"/>
              </a:rPr>
              <a:t>Ekonomik Yapısını</a:t>
            </a:r>
            <a:r>
              <a:rPr lang="tr-TR" sz="3600" dirty="0">
                <a:latin typeface="Times New Roman" pitchFamily="18" charset="0"/>
                <a:cs typeface="Times New Roman" pitchFamily="18" charset="0"/>
              </a:rPr>
              <a:t>, karşıladığı ihtiyaçları da dikkate alır. </a:t>
            </a:r>
          </a:p>
          <a:p>
            <a:pPr marL="0" indent="0" algn="just">
              <a:buNone/>
              <a:defRPr/>
            </a:pPr>
            <a:r>
              <a:rPr lang="tr-TR" sz="3600" dirty="0">
                <a:latin typeface="Times New Roman" pitchFamily="18" charset="0"/>
                <a:cs typeface="Times New Roman" pitchFamily="18" charset="0"/>
              </a:rPr>
              <a:t>*Bu bağlamda, bazen bir Hukuk Kuralının Taşınmaz olarak kabul ettiği bir şeyin, başka bir Hukuk Kuralıyla Taşınır Hükümlerine tabi kılınması dahi mümkündür. </a:t>
            </a:r>
          </a:p>
          <a:p>
            <a:endParaRPr lang="tr-TR" dirty="0"/>
          </a:p>
        </p:txBody>
      </p:sp>
    </p:spTree>
    <p:extLst>
      <p:ext uri="{BB962C8B-B14F-4D97-AF65-F5344CB8AC3E}">
        <p14:creationId xmlns:p14="http://schemas.microsoft.com/office/powerpoint/2010/main" val="5500575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Taşınmaz Mülkiyetinin Konusu </a:t>
            </a:r>
            <a:endParaRPr lang="tr-TR" b="1" dirty="0"/>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Medeni Kanun’a göre,  </a:t>
            </a:r>
            <a:r>
              <a:rPr lang="tr-TR" b="1" dirty="0" smtClean="0">
                <a:latin typeface="Times New Roman" panose="02020603050405020304" pitchFamily="18" charset="0"/>
                <a:cs typeface="Times New Roman" panose="02020603050405020304" pitchFamily="18" charset="0"/>
              </a:rPr>
              <a:t>Taşınmaz Mülkiyetinin Konusunu, </a:t>
            </a:r>
            <a:r>
              <a:rPr lang="tr-TR" dirty="0" smtClean="0">
                <a:latin typeface="Times New Roman" panose="02020603050405020304" pitchFamily="18" charset="0"/>
                <a:cs typeface="Times New Roman" panose="02020603050405020304" pitchFamily="18" charset="0"/>
              </a:rPr>
              <a:t>üç konunun oluşturduğu görülmektedir.</a:t>
            </a:r>
          </a:p>
          <a:p>
            <a:pPr algn="just"/>
            <a:r>
              <a:rPr lang="tr-TR" sz="3200" dirty="0" smtClean="0">
                <a:latin typeface="Times New Roman" panose="02020603050405020304" pitchFamily="18" charset="0"/>
                <a:cs typeface="Times New Roman" panose="02020603050405020304" pitchFamily="18" charset="0"/>
              </a:rPr>
              <a:t>Bu bağlamda</a:t>
            </a:r>
            <a:r>
              <a:rPr lang="tr-TR" sz="3200" b="1" dirty="0" smtClean="0">
                <a:latin typeface="Times New Roman" panose="02020603050405020304" pitchFamily="18" charset="0"/>
                <a:cs typeface="Times New Roman" panose="02020603050405020304" pitchFamily="18" charset="0"/>
              </a:rPr>
              <a:t>, Taşınmaz Mülkiyetinin konusunu oluşturan konular şunlardır: (</a:t>
            </a:r>
            <a:r>
              <a:rPr lang="tr-TR" i="1" dirty="0" smtClean="0">
                <a:latin typeface="Times New Roman" panose="02020603050405020304" pitchFamily="18" charset="0"/>
                <a:cs typeface="Times New Roman" panose="02020603050405020304" pitchFamily="18" charset="0"/>
              </a:rPr>
              <a:t>MK </a:t>
            </a:r>
            <a:r>
              <a:rPr lang="tr-TR" i="1" dirty="0">
                <a:latin typeface="Times New Roman" panose="02020603050405020304" pitchFamily="18" charset="0"/>
                <a:cs typeface="Times New Roman" panose="02020603050405020304" pitchFamily="18" charset="0"/>
              </a:rPr>
              <a:t>m. 704 / 1, 998 / </a:t>
            </a:r>
            <a:r>
              <a:rPr lang="tr-TR" dirty="0">
                <a:latin typeface="Times New Roman" panose="02020603050405020304" pitchFamily="18" charset="0"/>
                <a:cs typeface="Times New Roman" panose="02020603050405020304" pitchFamily="18" charset="0"/>
              </a:rPr>
              <a:t>1). </a:t>
            </a:r>
          </a:p>
          <a:p>
            <a:pPr algn="just"/>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b="1" dirty="0" smtClean="0">
                <a:latin typeface="Times New Roman" panose="02020603050405020304" pitchFamily="18" charset="0"/>
                <a:cs typeface="Times New Roman" panose="02020603050405020304" pitchFamily="18" charset="0"/>
              </a:rPr>
              <a:t>Arazi</a:t>
            </a:r>
            <a:r>
              <a:rPr lang="tr-TR" b="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a:t>
            </a:r>
            <a:r>
              <a:rPr lang="tr-TR" b="1" dirty="0" smtClean="0">
                <a:latin typeface="Times New Roman" panose="02020603050405020304" pitchFamily="18" charset="0"/>
                <a:cs typeface="Times New Roman" panose="02020603050405020304" pitchFamily="18" charset="0"/>
              </a:rPr>
              <a:t>Tapu Kütüğünde </a:t>
            </a:r>
            <a:r>
              <a:rPr lang="tr-TR" b="1" dirty="0">
                <a:latin typeface="Times New Roman" panose="02020603050405020304" pitchFamily="18" charset="0"/>
                <a:cs typeface="Times New Roman" panose="02020603050405020304" pitchFamily="18" charset="0"/>
              </a:rPr>
              <a:t>ayrı sayfaya kaydedilen </a:t>
            </a:r>
            <a:r>
              <a:rPr lang="tr-TR" b="1" dirty="0" smtClean="0">
                <a:latin typeface="Times New Roman" panose="02020603050405020304" pitchFamily="18" charset="0"/>
                <a:cs typeface="Times New Roman" panose="02020603050405020304" pitchFamily="18" charset="0"/>
              </a:rPr>
              <a:t>Bağımsız </a:t>
            </a:r>
            <a:r>
              <a:rPr lang="tr-TR" b="1" dirty="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Sürekli Haklar</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a:t>
            </a:r>
            <a:r>
              <a:rPr lang="tr-TR" b="1" dirty="0" smtClean="0">
                <a:latin typeface="Times New Roman" panose="02020603050405020304" pitchFamily="18" charset="0"/>
                <a:cs typeface="Times New Roman" panose="02020603050405020304" pitchFamily="18" charset="0"/>
              </a:rPr>
              <a:t>Kat Mülkiyeti Kütüğüne Kayıtlı Bağımsız Bölümler</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510990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343</TotalTime>
  <Words>4171</Words>
  <Application>Microsoft Office PowerPoint</Application>
  <PresentationFormat>Geniş ekran</PresentationFormat>
  <Paragraphs>215</Paragraphs>
  <Slides>58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58</vt:i4>
      </vt:variant>
    </vt:vector>
  </HeadingPairs>
  <TitlesOfParts>
    <vt:vector size="64" baseType="lpstr">
      <vt:lpstr>Arial</vt:lpstr>
      <vt:lpstr>Calibri</vt:lpstr>
      <vt:lpstr>Calibri Light</vt:lpstr>
      <vt:lpstr>Times New Roman</vt:lpstr>
      <vt:lpstr>Wingdings</vt:lpstr>
      <vt:lpstr>Office Teması</vt:lpstr>
      <vt:lpstr>2019-2020 Öğretim Yılı  AÜHF - 3 / A Sınıfı Eşya Hukuku Ders Notları Güz Dönemi  (İkinci Hafta – 25 Eylül 2019)  -Eşya Çeşitleri -  </vt:lpstr>
      <vt:lpstr>Eşya Çeşitleri Oğuzman / Seliçi / Oktay – Özdemir, Eşya H., 20. Bası, s. 10 vd.; Sirmen, Eşya H., 6. Bası, s. 11 vd.; Ertaş, Eşya H., 14. B., s. 8 vd.; Ünal / Başpınar , Şekli Eşya H., 9. B., s.   </vt:lpstr>
      <vt:lpstr>Taşınmaz Eşya - Taşınır Eşya : </vt:lpstr>
      <vt:lpstr>PowerPoint Sunusu</vt:lpstr>
      <vt:lpstr>PowerPoint Sunusu</vt:lpstr>
      <vt:lpstr>PowerPoint Sunusu</vt:lpstr>
      <vt:lpstr>PowerPoint Sunusu</vt:lpstr>
      <vt:lpstr>PowerPoint Sunusu</vt:lpstr>
      <vt:lpstr>Taşınmaz Mülkiyetinin Konusu </vt:lpstr>
      <vt:lpstr>PowerPoint Sunusu</vt:lpstr>
      <vt:lpstr>Yetişmemiş Mahsullerin Haczi </vt:lpstr>
      <vt:lpstr>Taşınmazlara Benzer Özel Sicil Rejimi </vt:lpstr>
      <vt:lpstr>Taşınır Eşya ve Taşınır Mülkiyetinin Konusu </vt:lpstr>
      <vt:lpstr>Misli Eşya - Misli Olmayan Eşya  </vt:lpstr>
      <vt:lpstr>Misli Olmayan Eşya </vt:lpstr>
      <vt:lpstr>Misli Olmayan Eşyanın Örnekleri</vt:lpstr>
      <vt:lpstr>Misli Eşya – Misli Olmayan Eşya Ayrımı ile Cins Borcu – Parça Borcu Ayrımının İlişkisi </vt:lpstr>
      <vt:lpstr>PowerPoint Sunusu</vt:lpstr>
      <vt:lpstr>PowerPoint Sunusu</vt:lpstr>
      <vt:lpstr>PowerPoint Sunusu</vt:lpstr>
      <vt:lpstr>Misli Eşya – Misli Olmayan Eşya Ayrımının Borçlar Hukuku Bakımından Önemi </vt:lpstr>
      <vt:lpstr> Tüketilebilen (Tüketime Tabi) Eşya- Tüketilemeyen (Tüketime Tabi Olmayan) Eşya  </vt:lpstr>
      <vt:lpstr>PowerPoint Sunusu</vt:lpstr>
      <vt:lpstr>PowerPoint Sunusu</vt:lpstr>
      <vt:lpstr>PowerPoint Sunusu</vt:lpstr>
      <vt:lpstr>PowerPoint Sunusu</vt:lpstr>
      <vt:lpstr>PowerPoint Sunusu</vt:lpstr>
      <vt:lpstr>PowerPoint Sunusu</vt:lpstr>
      <vt:lpstr>PowerPoint Sunusu</vt:lpstr>
      <vt:lpstr>Bölünebilen Eşya- Bölünemeyen Eşya </vt:lpstr>
      <vt:lpstr>PowerPoint Sunusu</vt:lpstr>
      <vt:lpstr>PowerPoint Sunusu</vt:lpstr>
      <vt:lpstr>Sahipli Eşya – Sahipsiz Eşya (Sirmen, Eşya H., 5. B., s. 15; Oğuzman / Seliçi / Oktay- Özdemir, Eşya H., 20. B., s. 17- 18) </vt:lpstr>
      <vt:lpstr>PowerPoint Sunusu</vt:lpstr>
      <vt:lpstr>PowerPoint Sunusu</vt:lpstr>
      <vt:lpstr>PowerPoint Sunusu</vt:lpstr>
      <vt:lpstr>PowerPoint Sunusu</vt:lpstr>
      <vt:lpstr>Özel Mülkiyete Konu Olabilen- Olamayan Eşya </vt:lpstr>
      <vt:lpstr>PowerPoint Sunusu</vt:lpstr>
      <vt:lpstr>Özel Mallar </vt:lpstr>
      <vt:lpstr>PowerPoint Sunusu</vt:lpstr>
      <vt:lpstr>Dar Anlamda Kamu Malları </vt:lpstr>
      <vt:lpstr>Hizmet Malları </vt:lpstr>
      <vt:lpstr>PowerPoint Sunusu</vt:lpstr>
      <vt:lpstr>Kamunun Ortak Kullanmasına Açık Olan Mallar </vt:lpstr>
      <vt:lpstr>PowerPoint Sunusu</vt:lpstr>
      <vt:lpstr>Basit Eşya- Birleşik Eşya</vt:lpstr>
      <vt:lpstr>Eşya Birliği- Hak Birliği</vt:lpstr>
      <vt:lpstr>PowerPoint Sunusu</vt:lpstr>
      <vt:lpstr>Hak Birliği </vt:lpstr>
      <vt:lpstr>Asıl Şey – Eklenti </vt:lpstr>
      <vt:lpstr>Ayni Hakkın Eşya Üzerinde Doğrudan Doğruya Hakimiyet Sağlaması</vt:lpstr>
      <vt:lpstr>PowerPoint Sunusu</vt:lpstr>
      <vt:lpstr>Ayni Hakkın Herkese Karşı İleri Sürülebilir Olması </vt:lpstr>
      <vt:lpstr>PowerPoint Sunusu</vt:lpstr>
      <vt:lpstr>PowerPoint Sunusu</vt:lpstr>
      <vt:lpstr>PowerPoint Sunusu</vt:lpstr>
      <vt:lpstr>PowerPoint Sunusu</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Eşya Çeşitleri</dc:title>
  <dc:creator>user</dc:creator>
  <cp:lastModifiedBy>user</cp:lastModifiedBy>
  <cp:revision>192</cp:revision>
  <cp:lastPrinted>2019-09-23T19:19:04Z</cp:lastPrinted>
  <dcterms:created xsi:type="dcterms:W3CDTF">2018-10-09T18:25:16Z</dcterms:created>
  <dcterms:modified xsi:type="dcterms:W3CDTF">2019-09-23T19:24:12Z</dcterms:modified>
</cp:coreProperties>
</file>