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27"/>
  </p:normalViewPr>
  <p:slideViewPr>
    <p:cSldViewPr snapToGrid="0" snapToObjects="1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F10966-2A80-BB40-B6AF-6247E2ADEA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SURGERY OF THE LARGE INTESTINE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751A162-32E1-C442-8D62-1FD0BA5108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DR MURAT ÇALIŞKAN</a:t>
            </a:r>
          </a:p>
        </p:txBody>
      </p:sp>
      <p:pic>
        <p:nvPicPr>
          <p:cNvPr id="1025" name="Picture 1" descr="page502image22092544">
            <a:extLst>
              <a:ext uri="{FF2B5EF4-FFF2-40B4-BE49-F238E27FC236}">
                <a16:creationId xmlns:a16="http://schemas.microsoft.com/office/drawing/2014/main" id="{8338DCBA-3C69-6F4C-A252-7F4C9327E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798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993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İçerik Yer Tutucusu 4" descr="metin, harita, çizim içeren bir resim&#10;&#10;Açıklama otomatik olarak oluşturuldu">
            <a:extLst>
              <a:ext uri="{FF2B5EF4-FFF2-40B4-BE49-F238E27FC236}">
                <a16:creationId xmlns:a16="http://schemas.microsoft.com/office/drawing/2014/main" id="{58F8F244-F833-1D47-B004-343823111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3749189" y="643467"/>
            <a:ext cx="4693622" cy="557106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8957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D05506-07A0-4740-8622-389CEBA87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6B85CC8D-F792-E14E-ABDC-72F109FBE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1796" y="-14989"/>
            <a:ext cx="6676617" cy="6872989"/>
          </a:xfrm>
        </p:spPr>
      </p:pic>
    </p:spTree>
    <p:extLst>
      <p:ext uri="{BB962C8B-B14F-4D97-AF65-F5344CB8AC3E}">
        <p14:creationId xmlns:p14="http://schemas.microsoft.com/office/powerpoint/2010/main" val="1661977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F1C0C5-5083-7F43-AFE5-AB9CA23B5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Possible</a:t>
            </a:r>
            <a:r>
              <a:rPr lang="tr-TR" b="1" dirty="0"/>
              <a:t> </a:t>
            </a:r>
            <a:r>
              <a:rPr lang="tr-TR" b="1" dirty="0" err="1"/>
              <a:t>Indications</a:t>
            </a:r>
            <a:r>
              <a:rPr lang="tr-TR" b="1" dirty="0"/>
              <a:t> </a:t>
            </a:r>
            <a:r>
              <a:rPr lang="tr-TR" b="1" dirty="0" err="1"/>
              <a:t>for</a:t>
            </a:r>
            <a:r>
              <a:rPr lang="tr-TR" b="1" dirty="0"/>
              <a:t> </a:t>
            </a:r>
            <a:r>
              <a:rPr lang="tr-TR" b="1" dirty="0" err="1"/>
              <a:t>Rectal</a:t>
            </a:r>
            <a:r>
              <a:rPr lang="tr-TR" b="1" dirty="0"/>
              <a:t>, Anal, </a:t>
            </a:r>
            <a:r>
              <a:rPr lang="tr-TR" b="1" dirty="0" err="1"/>
              <a:t>or</a:t>
            </a:r>
            <a:r>
              <a:rPr lang="tr-TR" b="1" dirty="0"/>
              <a:t> </a:t>
            </a:r>
            <a:r>
              <a:rPr lang="tr-TR" b="1" dirty="0" err="1"/>
              <a:t>Perineal</a:t>
            </a:r>
            <a:r>
              <a:rPr lang="tr-TR" b="1" dirty="0"/>
              <a:t> </a:t>
            </a:r>
            <a:r>
              <a:rPr lang="tr-TR" b="1" dirty="0" err="1"/>
              <a:t>Surgery</a:t>
            </a:r>
            <a:r>
              <a:rPr lang="tr-TR" b="1" dirty="0"/>
              <a:t> </a:t>
            </a:r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1D42566-02EF-A44C-B325-A25B8D78B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• </a:t>
            </a:r>
            <a:r>
              <a:rPr lang="tr-TR" dirty="0" err="1"/>
              <a:t>Diagnostic</a:t>
            </a:r>
            <a:r>
              <a:rPr lang="tr-TR" dirty="0"/>
              <a:t> </a:t>
            </a:r>
            <a:r>
              <a:rPr lang="tr-TR" dirty="0" err="1"/>
              <a:t>biopsy</a:t>
            </a:r>
            <a:endParaRPr lang="tr-TR" dirty="0"/>
          </a:p>
          <a:p>
            <a:r>
              <a:rPr lang="tr-TR" dirty="0"/>
              <a:t> • Anal sac </a:t>
            </a:r>
            <a:r>
              <a:rPr lang="tr-TR" dirty="0" err="1"/>
              <a:t>disease</a:t>
            </a:r>
            <a:br>
              <a:rPr lang="tr-TR" dirty="0"/>
            </a:br>
            <a:r>
              <a:rPr lang="tr-TR" dirty="0"/>
              <a:t>• </a:t>
            </a:r>
            <a:r>
              <a:rPr lang="tr-TR" dirty="0" err="1"/>
              <a:t>Colonic</a:t>
            </a:r>
            <a:r>
              <a:rPr lang="tr-TR" dirty="0"/>
              <a:t> </a:t>
            </a:r>
            <a:r>
              <a:rPr lang="tr-TR" dirty="0" err="1"/>
              <a:t>obstruction</a:t>
            </a:r>
            <a:endParaRPr lang="tr-TR" dirty="0"/>
          </a:p>
          <a:p>
            <a:r>
              <a:rPr lang="tr-TR" dirty="0"/>
              <a:t> • </a:t>
            </a:r>
            <a:r>
              <a:rPr lang="tr-TR" dirty="0" err="1"/>
              <a:t>Perineal</a:t>
            </a:r>
            <a:r>
              <a:rPr lang="tr-TR" dirty="0"/>
              <a:t> </a:t>
            </a:r>
            <a:r>
              <a:rPr lang="tr-TR" dirty="0" err="1"/>
              <a:t>hernia</a:t>
            </a:r>
            <a:r>
              <a:rPr lang="tr-TR" dirty="0"/>
              <a:t> </a:t>
            </a:r>
          </a:p>
          <a:p>
            <a:r>
              <a:rPr lang="tr-TR" dirty="0"/>
              <a:t>• </a:t>
            </a:r>
            <a:r>
              <a:rPr lang="tr-TR" dirty="0" err="1"/>
              <a:t>Rectal</a:t>
            </a:r>
            <a:r>
              <a:rPr lang="tr-TR" dirty="0"/>
              <a:t> </a:t>
            </a:r>
            <a:r>
              <a:rPr lang="tr-TR" dirty="0" err="1"/>
              <a:t>perforation</a:t>
            </a:r>
            <a:r>
              <a:rPr lang="tr-TR" dirty="0"/>
              <a:t> </a:t>
            </a:r>
          </a:p>
          <a:p>
            <a:r>
              <a:rPr lang="tr-TR" dirty="0"/>
              <a:t>• </a:t>
            </a:r>
            <a:r>
              <a:rPr lang="tr-TR" dirty="0" err="1"/>
              <a:t>Perianal</a:t>
            </a:r>
            <a:r>
              <a:rPr lang="tr-TR" dirty="0"/>
              <a:t> </a:t>
            </a:r>
            <a:r>
              <a:rPr lang="tr-TR" dirty="0" err="1"/>
              <a:t>fistulae</a:t>
            </a:r>
            <a:r>
              <a:rPr lang="tr-TR" dirty="0"/>
              <a:t> </a:t>
            </a:r>
          </a:p>
          <a:p>
            <a:r>
              <a:rPr lang="tr-TR" dirty="0"/>
              <a:t>• </a:t>
            </a:r>
            <a:r>
              <a:rPr lang="tr-TR" dirty="0" err="1"/>
              <a:t>Rectal</a:t>
            </a:r>
            <a:r>
              <a:rPr lang="tr-TR" dirty="0"/>
              <a:t> </a:t>
            </a:r>
            <a:r>
              <a:rPr lang="tr-TR" dirty="0" err="1"/>
              <a:t>ischemia</a:t>
            </a:r>
            <a:r>
              <a:rPr lang="tr-TR" dirty="0"/>
              <a:t> </a:t>
            </a:r>
          </a:p>
          <a:p>
            <a:r>
              <a:rPr lang="tr-TR" dirty="0"/>
              <a:t>• </a:t>
            </a:r>
            <a:r>
              <a:rPr lang="tr-TR" dirty="0" err="1"/>
              <a:t>Rectal</a:t>
            </a:r>
            <a:r>
              <a:rPr lang="tr-TR" dirty="0"/>
              <a:t> </a:t>
            </a:r>
            <a:r>
              <a:rPr lang="tr-TR" dirty="0" err="1"/>
              <a:t>prolapse</a:t>
            </a:r>
            <a:r>
              <a:rPr lang="tr-TR" dirty="0"/>
              <a:t> </a:t>
            </a:r>
          </a:p>
          <a:p>
            <a:r>
              <a:rPr lang="tr-TR" dirty="0"/>
              <a:t>• </a:t>
            </a:r>
            <a:r>
              <a:rPr lang="tr-TR" dirty="0" err="1"/>
              <a:t>Neoplasia</a:t>
            </a:r>
            <a:r>
              <a:rPr lang="tr-TR" dirty="0"/>
              <a:t> </a:t>
            </a:r>
          </a:p>
          <a:p>
            <a:r>
              <a:rPr lang="tr-TR" dirty="0"/>
              <a:t>• </a:t>
            </a:r>
            <a:r>
              <a:rPr lang="tr-TR" dirty="0" err="1"/>
              <a:t>Fecal</a:t>
            </a:r>
            <a:r>
              <a:rPr lang="tr-TR" dirty="0"/>
              <a:t> </a:t>
            </a:r>
            <a:r>
              <a:rPr lang="tr-TR" dirty="0" err="1"/>
              <a:t>incontinence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173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4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6" name="Picture 26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7" name="Oval 28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8" name="Picture 30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9" name="Picture 32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0" name="Rectangle 34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7104654-31EC-C942-90AF-36BD781B7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5878" y="1455462"/>
            <a:ext cx="3342462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Lateral  </a:t>
            </a:r>
            <a:r>
              <a:rPr lang="en-US" sz="4000" dirty="0" err="1"/>
              <a:t>rektal</a:t>
            </a:r>
            <a:r>
              <a:rPr lang="en-US" sz="4000" dirty="0"/>
              <a:t> </a:t>
            </a:r>
            <a:r>
              <a:rPr lang="en-US" sz="4000" dirty="0" err="1"/>
              <a:t>yaklaşım</a:t>
            </a:r>
            <a:endParaRPr lang="en-US" sz="4000" dirty="0"/>
          </a:p>
        </p:txBody>
      </p:sp>
      <p:pic>
        <p:nvPicPr>
          <p:cNvPr id="9" name="İçerik Yer Tutucusu 8" descr="metin, çizim içeren bir resim&#10;&#10;Açıklama otomatik olarak oluşturuldu">
            <a:extLst>
              <a:ext uri="{FF2B5EF4-FFF2-40B4-BE49-F238E27FC236}">
                <a16:creationId xmlns:a16="http://schemas.microsoft.com/office/drawing/2014/main" id="{D90066AE-D85E-8D45-BCB7-27EA290F1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9827" r="1478" b="-1"/>
          <a:stretch/>
        </p:blipFill>
        <p:spPr>
          <a:xfrm>
            <a:off x="156960" y="182714"/>
            <a:ext cx="7998030" cy="649257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572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68D9221-591A-7943-B0DB-8C707D683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62A5FD-ECCF-CA4A-8F2A-50A4845F2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Colopexy</a:t>
            </a:r>
            <a:r>
              <a:rPr lang="tr-TR" b="1" dirty="0"/>
              <a:t> </a:t>
            </a:r>
            <a:r>
              <a:rPr lang="tr-TR" dirty="0"/>
              <a:t>is </a:t>
            </a:r>
            <a:r>
              <a:rPr lang="tr-TR" dirty="0" err="1"/>
              <a:t>surgical</a:t>
            </a:r>
            <a:r>
              <a:rPr lang="tr-TR" dirty="0"/>
              <a:t> </a:t>
            </a:r>
            <a:r>
              <a:rPr lang="tr-TR" dirty="0" err="1"/>
              <a:t>fixation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colon</a:t>
            </a:r>
            <a:r>
              <a:rPr lang="tr-TR" dirty="0"/>
              <a:t>. </a:t>
            </a:r>
          </a:p>
          <a:p>
            <a:r>
              <a:rPr lang="tr-TR" b="1" dirty="0" err="1"/>
              <a:t>Colectomy</a:t>
            </a:r>
            <a:r>
              <a:rPr lang="tr-TR" b="1" dirty="0"/>
              <a:t> </a:t>
            </a:r>
            <a:r>
              <a:rPr lang="tr-TR" dirty="0"/>
              <a:t>is </a:t>
            </a:r>
            <a:r>
              <a:rPr lang="tr-TR" dirty="0" err="1"/>
              <a:t>partial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complete</a:t>
            </a:r>
            <a:r>
              <a:rPr lang="tr-TR" dirty="0"/>
              <a:t> </a:t>
            </a:r>
            <a:r>
              <a:rPr lang="tr-TR" dirty="0" err="1"/>
              <a:t>resection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colon</a:t>
            </a:r>
            <a:r>
              <a:rPr lang="tr-TR" dirty="0"/>
              <a:t>.</a:t>
            </a:r>
          </a:p>
          <a:p>
            <a:r>
              <a:rPr lang="tr-TR" b="1" dirty="0" err="1"/>
              <a:t>Colostomy</a:t>
            </a:r>
            <a:r>
              <a:rPr lang="tr-TR" b="1" dirty="0"/>
              <a:t> </a:t>
            </a:r>
            <a:r>
              <a:rPr lang="tr-TR" dirty="0"/>
              <a:t>is </a:t>
            </a:r>
            <a:r>
              <a:rPr lang="tr-TR" dirty="0" err="1"/>
              <a:t>surgical</a:t>
            </a:r>
            <a:r>
              <a:rPr lang="tr-TR" dirty="0"/>
              <a:t> </a:t>
            </a:r>
            <a:r>
              <a:rPr lang="tr-TR" dirty="0" err="1"/>
              <a:t>creation</a:t>
            </a:r>
            <a:r>
              <a:rPr lang="tr-TR" dirty="0"/>
              <a:t> of an </a:t>
            </a:r>
            <a:r>
              <a:rPr lang="tr-TR" dirty="0" err="1"/>
              <a:t>opening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colon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surface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body. 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6930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CD47D2-AC6D-404F-B761-96F601C2A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B9901B-63BF-D249-A2B6-EFB36A8D2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Surgery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large</a:t>
            </a:r>
            <a:r>
              <a:rPr lang="tr-TR" dirty="0"/>
              <a:t> </a:t>
            </a:r>
            <a:r>
              <a:rPr lang="tr-TR" dirty="0" err="1"/>
              <a:t>intestine</a:t>
            </a:r>
            <a:r>
              <a:rPr lang="tr-TR" dirty="0"/>
              <a:t> is </a:t>
            </a:r>
            <a:r>
              <a:rPr lang="tr-TR" dirty="0" err="1"/>
              <a:t>indicated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lesions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cause</a:t>
            </a:r>
            <a:r>
              <a:rPr lang="tr-TR" dirty="0"/>
              <a:t> </a:t>
            </a:r>
            <a:r>
              <a:rPr lang="tr-TR" dirty="0" err="1"/>
              <a:t>obstruction</a:t>
            </a:r>
            <a:r>
              <a:rPr lang="tr-TR" dirty="0"/>
              <a:t>, </a:t>
            </a:r>
            <a:r>
              <a:rPr lang="tr-TR" dirty="0" err="1"/>
              <a:t>perforation</a:t>
            </a:r>
            <a:r>
              <a:rPr lang="tr-TR" dirty="0"/>
              <a:t>, </a:t>
            </a:r>
            <a:r>
              <a:rPr lang="tr-TR" dirty="0" err="1"/>
              <a:t>colonic</a:t>
            </a:r>
            <a:r>
              <a:rPr lang="tr-TR" dirty="0"/>
              <a:t> </a:t>
            </a:r>
            <a:r>
              <a:rPr lang="tr-TR" dirty="0" err="1"/>
              <a:t>inertia</a:t>
            </a:r>
            <a:r>
              <a:rPr lang="tr-TR" dirty="0"/>
              <a:t>,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chronic</a:t>
            </a:r>
            <a:r>
              <a:rPr lang="tr-TR" dirty="0"/>
              <a:t> </a:t>
            </a:r>
            <a:r>
              <a:rPr lang="tr-TR" dirty="0" err="1"/>
              <a:t>inflammation</a:t>
            </a:r>
            <a:r>
              <a:rPr lang="tr-TR" dirty="0"/>
              <a:t>.</a:t>
            </a:r>
          </a:p>
          <a:p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common</a:t>
            </a:r>
            <a:r>
              <a:rPr lang="tr-TR" dirty="0"/>
              <a:t> </a:t>
            </a:r>
            <a:r>
              <a:rPr lang="tr-TR" dirty="0" err="1"/>
              <a:t>causes</a:t>
            </a:r>
            <a:r>
              <a:rPr lang="tr-TR" dirty="0"/>
              <a:t> of </a:t>
            </a:r>
            <a:r>
              <a:rPr lang="tr-TR" dirty="0" err="1"/>
              <a:t>obstruction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tumors</a:t>
            </a:r>
            <a:r>
              <a:rPr lang="tr-TR" dirty="0"/>
              <a:t>, </a:t>
            </a:r>
            <a:r>
              <a:rPr lang="tr-TR" dirty="0" err="1"/>
              <a:t>intussuscep</a:t>
            </a:r>
            <a:r>
              <a:rPr lang="tr-TR" dirty="0"/>
              <a:t>- </a:t>
            </a:r>
            <a:r>
              <a:rPr lang="tr-TR" dirty="0" err="1"/>
              <a:t>tions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granulomatous</a:t>
            </a:r>
            <a:r>
              <a:rPr lang="tr-TR" dirty="0"/>
              <a:t> </a:t>
            </a:r>
            <a:r>
              <a:rPr lang="tr-TR" dirty="0" err="1"/>
              <a:t>masses</a:t>
            </a:r>
            <a:r>
              <a:rPr lang="tr-TR" dirty="0"/>
              <a:t>.</a:t>
            </a:r>
          </a:p>
          <a:p>
            <a:r>
              <a:rPr lang="tr-TR" dirty="0"/>
              <a:t> </a:t>
            </a:r>
            <a:r>
              <a:rPr lang="tr-TR" dirty="0" err="1"/>
              <a:t>Foreign</a:t>
            </a:r>
            <a:r>
              <a:rPr lang="tr-TR" dirty="0"/>
              <a:t> </a:t>
            </a:r>
            <a:r>
              <a:rPr lang="tr-TR" dirty="0" err="1"/>
              <a:t>bodies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reach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colon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generally</a:t>
            </a:r>
            <a:r>
              <a:rPr lang="tr-TR" dirty="0"/>
              <a:t> </a:t>
            </a:r>
            <a:r>
              <a:rPr lang="tr-TR" dirty="0" err="1"/>
              <a:t>expelled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feces</a:t>
            </a:r>
            <a:r>
              <a:rPr lang="tr-TR" dirty="0"/>
              <a:t> </a:t>
            </a:r>
            <a:r>
              <a:rPr lang="tr-TR" dirty="0" err="1"/>
              <a:t>unless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distal</a:t>
            </a:r>
            <a:r>
              <a:rPr lang="tr-TR" dirty="0"/>
              <a:t> </a:t>
            </a:r>
            <a:r>
              <a:rPr lang="tr-TR" dirty="0" err="1"/>
              <a:t>colon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rectum</a:t>
            </a:r>
            <a:r>
              <a:rPr lang="tr-TR" dirty="0"/>
              <a:t> is </a:t>
            </a:r>
            <a:r>
              <a:rPr lang="tr-TR" dirty="0" err="1"/>
              <a:t>obstructed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object</a:t>
            </a:r>
            <a:r>
              <a:rPr lang="tr-TR" dirty="0"/>
              <a:t> has </a:t>
            </a:r>
            <a:r>
              <a:rPr lang="tr-TR" dirty="0" err="1"/>
              <a:t>sharp</a:t>
            </a:r>
            <a:r>
              <a:rPr lang="tr-TR" dirty="0"/>
              <a:t> </a:t>
            </a:r>
            <a:r>
              <a:rPr lang="tr-TR" dirty="0" err="1"/>
              <a:t>points</a:t>
            </a:r>
            <a:r>
              <a:rPr lang="tr-TR" dirty="0"/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861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290ADBA-F687-D347-B6AC-4A698638F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b="1" dirty="0" err="1"/>
              <a:t>Prophylactic</a:t>
            </a:r>
            <a:r>
              <a:rPr lang="tr-TR" sz="2400" b="1" dirty="0"/>
              <a:t> </a:t>
            </a:r>
            <a:r>
              <a:rPr lang="tr-TR" sz="2400" b="1" dirty="0" err="1"/>
              <a:t>Antibiotic</a:t>
            </a:r>
            <a:r>
              <a:rPr lang="tr-TR" sz="2400" b="1" dirty="0"/>
              <a:t> </a:t>
            </a:r>
            <a:r>
              <a:rPr lang="tr-TR" sz="2400" b="1" dirty="0" err="1"/>
              <a:t>Use</a:t>
            </a:r>
            <a:r>
              <a:rPr lang="tr-TR" sz="2400" b="1" dirty="0"/>
              <a:t> in Animals </a:t>
            </a:r>
            <a:r>
              <a:rPr lang="tr-TR" sz="2400" b="1" dirty="0" err="1"/>
              <a:t>Undergoing</a:t>
            </a:r>
            <a:r>
              <a:rPr lang="tr-TR" sz="2400" b="1" dirty="0"/>
              <a:t> </a:t>
            </a:r>
            <a:r>
              <a:rPr lang="tr-TR" sz="2400" b="1" dirty="0" err="1"/>
              <a:t>Perineal</a:t>
            </a:r>
            <a:r>
              <a:rPr lang="tr-TR" sz="2400" b="1" dirty="0"/>
              <a:t>, </a:t>
            </a:r>
            <a:r>
              <a:rPr lang="tr-TR" sz="2400" b="1" dirty="0" err="1"/>
              <a:t>Rectal</a:t>
            </a:r>
            <a:r>
              <a:rPr lang="tr-TR" sz="2400" b="1" dirty="0"/>
              <a:t>, </a:t>
            </a:r>
            <a:r>
              <a:rPr lang="tr-TR" sz="2400" b="1" dirty="0" err="1"/>
              <a:t>or</a:t>
            </a:r>
            <a:r>
              <a:rPr lang="tr-TR" sz="2400" b="1" dirty="0"/>
              <a:t> </a:t>
            </a:r>
            <a:r>
              <a:rPr lang="tr-TR" sz="2400" b="1" dirty="0" err="1"/>
              <a:t>Colonic</a:t>
            </a:r>
            <a:r>
              <a:rPr lang="tr-TR" sz="2400" b="1" dirty="0"/>
              <a:t> </a:t>
            </a:r>
            <a:r>
              <a:rPr lang="tr-TR" sz="2400" b="1" dirty="0" err="1"/>
              <a:t>Surgery</a:t>
            </a:r>
            <a:r>
              <a:rPr lang="tr-TR" sz="2400" b="1" dirty="0"/>
              <a:t> 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73B412-8250-404F-9EA4-C57B1CA6E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435" y="1504708"/>
            <a:ext cx="8946541" cy="5056207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 err="1"/>
              <a:t>Cefmetazole</a:t>
            </a:r>
            <a:r>
              <a:rPr lang="tr-TR" b="1" dirty="0"/>
              <a:t> (</a:t>
            </a:r>
            <a:r>
              <a:rPr lang="tr-TR" b="1" dirty="0" err="1"/>
              <a:t>Zefazone</a:t>
            </a:r>
            <a:r>
              <a:rPr lang="tr-TR" b="1" dirty="0"/>
              <a:t>) </a:t>
            </a:r>
          </a:p>
          <a:p>
            <a:pPr marL="0" indent="0">
              <a:buNone/>
            </a:pPr>
            <a:r>
              <a:rPr lang="tr-TR" dirty="0"/>
              <a:t>15 mg/kg IV; </a:t>
            </a:r>
            <a:r>
              <a:rPr lang="tr-TR" dirty="0" err="1"/>
              <a:t>repeat</a:t>
            </a:r>
            <a:r>
              <a:rPr lang="tr-TR" dirty="0"/>
              <a:t> </a:t>
            </a:r>
            <a:r>
              <a:rPr lang="tr-TR" dirty="0" err="1"/>
              <a:t>every</a:t>
            </a:r>
            <a:r>
              <a:rPr lang="tr-TR" dirty="0"/>
              <a:t> 1.5–2 </a:t>
            </a:r>
            <a:r>
              <a:rPr lang="tr-TR" dirty="0" err="1"/>
              <a:t>hours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2 </a:t>
            </a:r>
            <a:r>
              <a:rPr lang="tr-TR" dirty="0" err="1"/>
              <a:t>or</a:t>
            </a:r>
            <a:r>
              <a:rPr lang="tr-TR" dirty="0"/>
              <a:t> 3 </a:t>
            </a:r>
            <a:r>
              <a:rPr lang="tr-TR" dirty="0" err="1"/>
              <a:t>dosesa</a:t>
            </a:r>
            <a:r>
              <a:rPr lang="tr-TR" dirty="0"/>
              <a:t> </a:t>
            </a:r>
          </a:p>
          <a:p>
            <a:r>
              <a:rPr lang="tr-TR" b="1" dirty="0" err="1"/>
              <a:t>Cefoxitin</a:t>
            </a:r>
            <a:r>
              <a:rPr lang="tr-TR" b="1" dirty="0"/>
              <a:t> (</a:t>
            </a:r>
            <a:r>
              <a:rPr lang="tr-TR" b="1" dirty="0" err="1"/>
              <a:t>Mefoxin</a:t>
            </a:r>
            <a:r>
              <a:rPr lang="tr-TR" b="1" dirty="0"/>
              <a:t>)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15–30 mg/kg IV; </a:t>
            </a:r>
            <a:r>
              <a:rPr lang="tr-TR" dirty="0" err="1"/>
              <a:t>repeat</a:t>
            </a:r>
            <a:r>
              <a:rPr lang="tr-TR" dirty="0"/>
              <a:t> </a:t>
            </a:r>
            <a:r>
              <a:rPr lang="tr-TR" dirty="0" err="1"/>
              <a:t>every</a:t>
            </a:r>
            <a:r>
              <a:rPr lang="tr-TR" dirty="0"/>
              <a:t> 1.5–2 </a:t>
            </a:r>
            <a:r>
              <a:rPr lang="tr-TR" dirty="0" err="1"/>
              <a:t>hours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2 </a:t>
            </a:r>
            <a:r>
              <a:rPr lang="tr-TR" dirty="0" err="1"/>
              <a:t>or</a:t>
            </a:r>
            <a:r>
              <a:rPr lang="tr-TR" dirty="0"/>
              <a:t> 3 </a:t>
            </a:r>
            <a:r>
              <a:rPr lang="tr-TR" dirty="0" err="1"/>
              <a:t>doses</a:t>
            </a:r>
            <a:r>
              <a:rPr lang="tr-TR" dirty="0"/>
              <a:t> </a:t>
            </a:r>
          </a:p>
          <a:p>
            <a:r>
              <a:rPr lang="tr-TR" b="1" dirty="0" err="1"/>
              <a:t>Cefotetan</a:t>
            </a:r>
            <a:r>
              <a:rPr lang="tr-TR" b="1" dirty="0"/>
              <a:t> (</a:t>
            </a:r>
            <a:r>
              <a:rPr lang="tr-TR" b="1" dirty="0" err="1"/>
              <a:t>Cefotan</a:t>
            </a:r>
            <a:r>
              <a:rPr lang="tr-TR" b="1" dirty="0"/>
              <a:t>)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30 mg/kg IV; </a:t>
            </a:r>
            <a:r>
              <a:rPr lang="tr-TR" dirty="0" err="1"/>
              <a:t>repeat</a:t>
            </a:r>
            <a:r>
              <a:rPr lang="tr-TR" dirty="0"/>
              <a:t> q8h </a:t>
            </a:r>
            <a:r>
              <a:rPr lang="tr-TR" dirty="0" err="1"/>
              <a:t>for</a:t>
            </a:r>
            <a:r>
              <a:rPr lang="tr-TR" dirty="0"/>
              <a:t> 24 </a:t>
            </a:r>
            <a:r>
              <a:rPr lang="tr-TR" dirty="0" err="1"/>
              <a:t>hours</a:t>
            </a:r>
            <a:r>
              <a:rPr lang="tr-TR" dirty="0"/>
              <a:t> </a:t>
            </a:r>
          </a:p>
          <a:p>
            <a:r>
              <a:rPr lang="tr-TR" b="1" dirty="0" err="1"/>
              <a:t>Neomycin</a:t>
            </a:r>
            <a:r>
              <a:rPr lang="tr-TR" b="1" dirty="0"/>
              <a:t> (</a:t>
            </a:r>
            <a:r>
              <a:rPr lang="tr-TR" b="1" dirty="0" err="1"/>
              <a:t>Biosol</a:t>
            </a:r>
            <a:r>
              <a:rPr lang="tr-TR" b="1" dirty="0"/>
              <a:t>)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15 mg/kg PO q8h </a:t>
            </a:r>
          </a:p>
          <a:p>
            <a:r>
              <a:rPr lang="tr-TR" b="1" dirty="0" err="1"/>
              <a:t>Metronidazole</a:t>
            </a:r>
            <a:r>
              <a:rPr lang="tr-TR" b="1" dirty="0"/>
              <a:t> (</a:t>
            </a:r>
            <a:r>
              <a:rPr lang="tr-TR" b="1" dirty="0" err="1"/>
              <a:t>Flagyl</a:t>
            </a:r>
            <a:r>
              <a:rPr lang="tr-TR" b="1" dirty="0"/>
              <a:t>)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10 mg/kg IV </a:t>
            </a:r>
            <a:r>
              <a:rPr lang="tr-TR" dirty="0" err="1"/>
              <a:t>or</a:t>
            </a:r>
            <a:r>
              <a:rPr lang="tr-TR" dirty="0"/>
              <a:t> PO q8h </a:t>
            </a:r>
          </a:p>
          <a:p>
            <a:r>
              <a:rPr lang="tr-TR" b="1" dirty="0" err="1"/>
              <a:t>Erythromycinb</a:t>
            </a:r>
            <a:br>
              <a:rPr lang="tr-TR" b="1" dirty="0"/>
            </a:br>
            <a:r>
              <a:rPr lang="tr-TR" dirty="0"/>
              <a:t>11–22 mg/kg PO q8–12h </a:t>
            </a:r>
          </a:p>
          <a:p>
            <a:r>
              <a:rPr lang="tr-TR" b="1" dirty="0" err="1"/>
              <a:t>Amikacin</a:t>
            </a:r>
            <a:r>
              <a:rPr lang="tr-TR" b="1" dirty="0"/>
              <a:t> (</a:t>
            </a:r>
            <a:r>
              <a:rPr lang="tr-TR" b="1" dirty="0" err="1"/>
              <a:t>Amiglyde</a:t>
            </a:r>
            <a:r>
              <a:rPr lang="tr-TR" b="1" dirty="0"/>
              <a:t>-V) </a:t>
            </a:r>
            <a:endParaRPr lang="tr-TR" dirty="0"/>
          </a:p>
          <a:p>
            <a:pPr marL="0" indent="0">
              <a:buNone/>
            </a:pPr>
            <a:r>
              <a:rPr lang="tr-TR" i="1" dirty="0"/>
              <a:t>Dogs: </a:t>
            </a:r>
            <a:r>
              <a:rPr lang="tr-TR" dirty="0"/>
              <a:t>15–22 mg/kg IV q24h </a:t>
            </a:r>
            <a:r>
              <a:rPr lang="tr-TR" i="1" dirty="0" err="1"/>
              <a:t>Cats</a:t>
            </a:r>
            <a:r>
              <a:rPr lang="tr-TR" i="1" dirty="0"/>
              <a:t>: </a:t>
            </a:r>
            <a:r>
              <a:rPr lang="tr-TR" dirty="0"/>
              <a:t>10–14 mg/kg IV q24h </a:t>
            </a:r>
          </a:p>
          <a:p>
            <a:r>
              <a:rPr lang="tr-TR" b="1" dirty="0" err="1"/>
              <a:t>Ampicillin</a:t>
            </a:r>
            <a:r>
              <a:rPr lang="tr-TR" b="1" dirty="0"/>
              <a:t> (</a:t>
            </a:r>
            <a:r>
              <a:rPr lang="tr-TR" b="1" dirty="0" err="1"/>
              <a:t>Omnipen</a:t>
            </a:r>
            <a:r>
              <a:rPr lang="tr-TR" b="1" dirty="0"/>
              <a:t>, </a:t>
            </a:r>
            <a:r>
              <a:rPr lang="tr-TR" b="1" dirty="0" err="1"/>
              <a:t>Principen</a:t>
            </a:r>
            <a:r>
              <a:rPr lang="tr-TR" b="1" dirty="0"/>
              <a:t>, </a:t>
            </a:r>
            <a:r>
              <a:rPr lang="tr-TR" b="1" dirty="0" err="1"/>
              <a:t>Others</a:t>
            </a:r>
            <a:r>
              <a:rPr lang="tr-TR" b="1" dirty="0"/>
              <a:t>) 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22 mg/kg IV q6–8h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466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57FBAFD-1795-174A-87F6-655476FE4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708426-AED3-CA4B-B0CC-233793881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second-generation</a:t>
            </a:r>
            <a:r>
              <a:rPr lang="tr-TR" dirty="0"/>
              <a:t> </a:t>
            </a:r>
            <a:r>
              <a:rPr lang="tr-TR" dirty="0" err="1"/>
              <a:t>cephalosporins</a:t>
            </a:r>
            <a:r>
              <a:rPr lang="tr-TR" dirty="0"/>
              <a:t> (</a:t>
            </a:r>
            <a:r>
              <a:rPr lang="tr-TR" dirty="0" err="1"/>
              <a:t>e.g</a:t>
            </a:r>
            <a:r>
              <a:rPr lang="tr-TR" dirty="0"/>
              <a:t>., </a:t>
            </a:r>
            <a:r>
              <a:rPr lang="tr-TR" dirty="0" err="1"/>
              <a:t>cefoxitin</a:t>
            </a:r>
            <a:r>
              <a:rPr lang="tr-TR" dirty="0"/>
              <a:t>),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given</a:t>
            </a:r>
            <a:r>
              <a:rPr lang="tr-TR" dirty="0"/>
              <a:t> at </a:t>
            </a:r>
            <a:r>
              <a:rPr lang="tr-TR" dirty="0" err="1"/>
              <a:t>the</a:t>
            </a:r>
            <a:r>
              <a:rPr lang="tr-TR" dirty="0"/>
              <a:t> time of </a:t>
            </a:r>
            <a:r>
              <a:rPr lang="tr-TR" dirty="0" err="1"/>
              <a:t>induction</a:t>
            </a:r>
            <a:r>
              <a:rPr lang="tr-TR" dirty="0"/>
              <a:t>. </a:t>
            </a:r>
          </a:p>
          <a:p>
            <a:r>
              <a:rPr lang="tr-TR" dirty="0" err="1"/>
              <a:t>Amikacin</a:t>
            </a:r>
            <a:r>
              <a:rPr lang="tr-TR" dirty="0"/>
              <a:t> </a:t>
            </a:r>
            <a:r>
              <a:rPr lang="tr-TR" dirty="0" err="1"/>
              <a:t>plus</a:t>
            </a:r>
            <a:r>
              <a:rPr lang="tr-TR" dirty="0"/>
              <a:t> </a:t>
            </a:r>
            <a:r>
              <a:rPr lang="tr-TR" dirty="0" err="1"/>
              <a:t>clindamycin</a:t>
            </a:r>
            <a:r>
              <a:rPr lang="tr-TR" dirty="0"/>
              <a:t> can be </a:t>
            </a:r>
            <a:r>
              <a:rPr lang="tr-TR" dirty="0" err="1"/>
              <a:t>given</a:t>
            </a:r>
            <a:r>
              <a:rPr lang="tr-TR" dirty="0"/>
              <a:t> </a:t>
            </a:r>
            <a:r>
              <a:rPr lang="tr-TR" dirty="0" err="1"/>
              <a:t>intravenously</a:t>
            </a:r>
            <a:r>
              <a:rPr lang="tr-TR" dirty="0"/>
              <a:t> at </a:t>
            </a:r>
            <a:r>
              <a:rPr lang="tr-TR" dirty="0" err="1"/>
              <a:t>induction</a:t>
            </a:r>
            <a:r>
              <a:rPr lang="tr-TR" dirty="0"/>
              <a:t> of </a:t>
            </a:r>
            <a:r>
              <a:rPr lang="tr-TR" dirty="0" err="1"/>
              <a:t>anesthesia</a:t>
            </a:r>
            <a:r>
              <a:rPr lang="tr-TR" dirty="0"/>
              <a:t> </a:t>
            </a:r>
          </a:p>
          <a:p>
            <a:r>
              <a:rPr lang="tr-TR" dirty="0" err="1"/>
              <a:t>Aminoglycosides</a:t>
            </a:r>
            <a:r>
              <a:rPr lang="tr-TR" dirty="0"/>
              <a:t> (</a:t>
            </a:r>
            <a:r>
              <a:rPr lang="tr-TR" dirty="0" err="1"/>
              <a:t>e.g</a:t>
            </a:r>
            <a:r>
              <a:rPr lang="tr-TR" dirty="0"/>
              <a:t>., </a:t>
            </a:r>
            <a:r>
              <a:rPr lang="tr-TR" dirty="0" err="1"/>
              <a:t>neomycin</a:t>
            </a:r>
            <a:r>
              <a:rPr lang="tr-TR" dirty="0"/>
              <a:t>, </a:t>
            </a:r>
            <a:r>
              <a:rPr lang="tr-TR" dirty="0" err="1"/>
              <a:t>kanamycin</a:t>
            </a:r>
            <a:r>
              <a:rPr lang="tr-TR" dirty="0"/>
              <a:t>)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metronidazole</a:t>
            </a:r>
            <a:r>
              <a:rPr lang="tr-TR" dirty="0"/>
              <a:t> can be </a:t>
            </a:r>
            <a:r>
              <a:rPr lang="tr-TR" dirty="0" err="1"/>
              <a:t>given</a:t>
            </a:r>
            <a:r>
              <a:rPr lang="tr-TR" dirty="0"/>
              <a:t> </a:t>
            </a:r>
            <a:r>
              <a:rPr lang="tr-TR" dirty="0" err="1"/>
              <a:t>orally</a:t>
            </a:r>
            <a:r>
              <a:rPr lang="tr-TR" dirty="0"/>
              <a:t> in </a:t>
            </a:r>
            <a:r>
              <a:rPr lang="tr-TR" dirty="0" err="1"/>
              <a:t>combination</a:t>
            </a:r>
            <a:r>
              <a:rPr lang="tr-TR" dirty="0"/>
              <a:t>, </a:t>
            </a:r>
            <a:r>
              <a:rPr lang="tr-TR" dirty="0" err="1"/>
              <a:t>beginning</a:t>
            </a:r>
            <a:r>
              <a:rPr lang="tr-TR" dirty="0"/>
              <a:t> 24 </a:t>
            </a:r>
            <a:r>
              <a:rPr lang="tr-TR" dirty="0" err="1"/>
              <a:t>hours</a:t>
            </a:r>
            <a:r>
              <a:rPr lang="tr-TR" dirty="0"/>
              <a:t> </a:t>
            </a:r>
            <a:r>
              <a:rPr lang="tr-TR" dirty="0" err="1"/>
              <a:t>before</a:t>
            </a:r>
            <a:r>
              <a:rPr lang="tr-TR" dirty="0"/>
              <a:t> </a:t>
            </a:r>
            <a:r>
              <a:rPr lang="tr-TR" dirty="0" err="1"/>
              <a:t>surgery</a:t>
            </a:r>
            <a:r>
              <a:rPr lang="tr-TR" dirty="0"/>
              <a:t>. </a:t>
            </a:r>
          </a:p>
          <a:p>
            <a:r>
              <a:rPr lang="tr-TR" dirty="0" err="1"/>
              <a:t>Metronidazole</a:t>
            </a:r>
            <a:r>
              <a:rPr lang="tr-TR" dirty="0"/>
              <a:t> is </a:t>
            </a:r>
            <a:r>
              <a:rPr lang="tr-TR" dirty="0" err="1"/>
              <a:t>absorbed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GI </a:t>
            </a:r>
            <a:r>
              <a:rPr lang="tr-TR" dirty="0" err="1"/>
              <a:t>tract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is </a:t>
            </a:r>
            <a:r>
              <a:rPr lang="tr-TR" dirty="0" err="1"/>
              <a:t>effective</a:t>
            </a:r>
            <a:r>
              <a:rPr lang="tr-TR" dirty="0"/>
              <a:t> </a:t>
            </a:r>
            <a:r>
              <a:rPr lang="tr-TR" dirty="0" err="1"/>
              <a:t>against</a:t>
            </a:r>
            <a:r>
              <a:rPr lang="tr-TR" dirty="0"/>
              <a:t> </a:t>
            </a:r>
            <a:r>
              <a:rPr lang="tr-TR" dirty="0" err="1"/>
              <a:t>anaerobes</a:t>
            </a:r>
            <a:r>
              <a:rPr lang="tr-TR" dirty="0"/>
              <a:t> 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8822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89736DC-1AA6-7242-B4B4-041F94A3B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C3C18C-FF58-6046-A282-833818FD9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Aminogly</a:t>
            </a:r>
            <a:r>
              <a:rPr lang="tr-TR" dirty="0"/>
              <a:t>- </a:t>
            </a:r>
            <a:r>
              <a:rPr lang="tr-TR" dirty="0" err="1"/>
              <a:t>cosides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effective</a:t>
            </a:r>
            <a:r>
              <a:rPr lang="tr-TR" dirty="0"/>
              <a:t> </a:t>
            </a:r>
            <a:r>
              <a:rPr lang="tr-TR" dirty="0" err="1"/>
              <a:t>only</a:t>
            </a:r>
            <a:r>
              <a:rPr lang="tr-TR" dirty="0"/>
              <a:t> </a:t>
            </a:r>
            <a:r>
              <a:rPr lang="tr-TR" dirty="0" err="1"/>
              <a:t>against</a:t>
            </a:r>
            <a:r>
              <a:rPr lang="tr-TR" dirty="0"/>
              <a:t> </a:t>
            </a:r>
            <a:r>
              <a:rPr lang="tr-TR" dirty="0" err="1"/>
              <a:t>aerobic</a:t>
            </a:r>
            <a:r>
              <a:rPr lang="tr-TR" dirty="0"/>
              <a:t> </a:t>
            </a:r>
            <a:r>
              <a:rPr lang="tr-TR" dirty="0" err="1"/>
              <a:t>bacteria</a:t>
            </a:r>
            <a:r>
              <a:rPr lang="tr-TR" dirty="0"/>
              <a:t>. GI </a:t>
            </a:r>
            <a:r>
              <a:rPr lang="tr-TR" dirty="0" err="1"/>
              <a:t>absorption</a:t>
            </a:r>
            <a:r>
              <a:rPr lang="tr-TR" dirty="0"/>
              <a:t> of </a:t>
            </a:r>
            <a:r>
              <a:rPr lang="tr-TR" dirty="0" err="1"/>
              <a:t>aminoglycosides</a:t>
            </a:r>
            <a:r>
              <a:rPr lang="tr-TR" dirty="0"/>
              <a:t> is minimal in normal </a:t>
            </a:r>
            <a:r>
              <a:rPr lang="tr-TR" dirty="0" err="1"/>
              <a:t>patients</a:t>
            </a:r>
            <a:r>
              <a:rPr lang="tr-TR" dirty="0"/>
              <a:t> but can be </a:t>
            </a:r>
            <a:r>
              <a:rPr lang="tr-TR" dirty="0" err="1"/>
              <a:t>substantial</a:t>
            </a:r>
            <a:r>
              <a:rPr lang="tr-TR" dirty="0"/>
              <a:t> </a:t>
            </a: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bowel</a:t>
            </a:r>
            <a:r>
              <a:rPr lang="tr-TR" dirty="0"/>
              <a:t> is </a:t>
            </a:r>
            <a:r>
              <a:rPr lang="tr-TR" dirty="0" err="1"/>
              <a:t>eroded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inflamed</a:t>
            </a:r>
            <a:r>
              <a:rPr lang="tr-TR" dirty="0"/>
              <a:t> </a:t>
            </a:r>
          </a:p>
          <a:p>
            <a:r>
              <a:rPr lang="tr-TR" dirty="0"/>
              <a:t>A </a:t>
            </a:r>
            <a:r>
              <a:rPr lang="tr-TR" dirty="0" err="1"/>
              <a:t>combination</a:t>
            </a:r>
            <a:r>
              <a:rPr lang="tr-TR" dirty="0"/>
              <a:t> of oral </a:t>
            </a:r>
            <a:r>
              <a:rPr lang="tr-TR" dirty="0" err="1"/>
              <a:t>neomycin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erythromycin</a:t>
            </a:r>
            <a:r>
              <a:rPr lang="tr-TR" dirty="0"/>
              <a:t> can be </a:t>
            </a:r>
            <a:r>
              <a:rPr lang="tr-TR" dirty="0" err="1"/>
              <a:t>given</a:t>
            </a:r>
            <a:r>
              <a:rPr lang="tr-TR" dirty="0"/>
              <a:t>, </a:t>
            </a:r>
            <a:r>
              <a:rPr lang="tr-TR" dirty="0" err="1"/>
              <a:t>beginning</a:t>
            </a:r>
            <a:r>
              <a:rPr lang="tr-TR" dirty="0"/>
              <a:t> 24 </a:t>
            </a:r>
            <a:r>
              <a:rPr lang="tr-TR" dirty="0" err="1"/>
              <a:t>hours</a:t>
            </a:r>
            <a:r>
              <a:rPr lang="tr-TR" dirty="0"/>
              <a:t> </a:t>
            </a:r>
            <a:r>
              <a:rPr lang="tr-TR" dirty="0" err="1"/>
              <a:t>before</a:t>
            </a:r>
            <a:r>
              <a:rPr lang="tr-TR" dirty="0"/>
              <a:t> </a:t>
            </a:r>
            <a:r>
              <a:rPr lang="tr-TR" dirty="0" err="1"/>
              <a:t>surgery</a:t>
            </a:r>
            <a:r>
              <a:rPr lang="tr-TR" dirty="0"/>
              <a:t>,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rapidly</a:t>
            </a:r>
            <a:r>
              <a:rPr lang="tr-TR" dirty="0"/>
              <a:t> </a:t>
            </a:r>
            <a:r>
              <a:rPr lang="tr-TR" dirty="0" err="1"/>
              <a:t>reduce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aerobes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anaerobes</a:t>
            </a:r>
            <a:r>
              <a:rPr lang="tr-TR" dirty="0"/>
              <a:t>. </a:t>
            </a:r>
          </a:p>
          <a:p>
            <a:r>
              <a:rPr lang="tr-TR" dirty="0" err="1"/>
              <a:t>Metronidazole</a:t>
            </a:r>
            <a:r>
              <a:rPr lang="tr-TR" dirty="0"/>
              <a:t> </a:t>
            </a:r>
            <a:r>
              <a:rPr lang="tr-TR" dirty="0" err="1"/>
              <a:t>combined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first-generation</a:t>
            </a:r>
            <a:r>
              <a:rPr lang="tr-TR" dirty="0"/>
              <a:t> </a:t>
            </a:r>
            <a:r>
              <a:rPr lang="tr-TR" dirty="0" err="1"/>
              <a:t>cephalosporins</a:t>
            </a:r>
            <a:r>
              <a:rPr lang="tr-TR" dirty="0"/>
              <a:t> (</a:t>
            </a:r>
            <a:r>
              <a:rPr lang="tr-TR" dirty="0" err="1"/>
              <a:t>cefazolin</a:t>
            </a:r>
            <a:r>
              <a:rPr lang="tr-TR" dirty="0"/>
              <a:t>)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aminoglycosides</a:t>
            </a:r>
            <a:r>
              <a:rPr lang="tr-TR" dirty="0"/>
              <a:t> is </a:t>
            </a:r>
            <a:r>
              <a:rPr lang="tr-TR" dirty="0" err="1"/>
              <a:t>also</a:t>
            </a:r>
            <a:r>
              <a:rPr lang="tr-TR" dirty="0"/>
              <a:t> </a:t>
            </a:r>
            <a:r>
              <a:rPr lang="tr-TR" dirty="0" err="1"/>
              <a:t>useful</a:t>
            </a:r>
            <a:r>
              <a:rPr lang="tr-TR" dirty="0"/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3764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13072A-AFB8-B24F-A974-E4DA7905C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Principles</a:t>
            </a:r>
            <a:r>
              <a:rPr lang="tr-TR" b="1" dirty="0"/>
              <a:t> of </a:t>
            </a:r>
            <a:r>
              <a:rPr lang="tr-TR" b="1" dirty="0" err="1"/>
              <a:t>Large</a:t>
            </a:r>
            <a:r>
              <a:rPr lang="tr-TR" b="1" dirty="0"/>
              <a:t> </a:t>
            </a:r>
            <a:r>
              <a:rPr lang="tr-TR" b="1" dirty="0" err="1"/>
              <a:t>Intestinal</a:t>
            </a:r>
            <a:r>
              <a:rPr lang="tr-TR" b="1" dirty="0"/>
              <a:t> </a:t>
            </a:r>
            <a:r>
              <a:rPr lang="tr-TR" b="1" dirty="0" err="1"/>
              <a:t>Surgery</a:t>
            </a:r>
            <a:r>
              <a:rPr lang="tr-TR" b="1" dirty="0"/>
              <a:t> 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465EE5-266A-954B-A6BD-C439BF890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Reduce</a:t>
            </a:r>
            <a:r>
              <a:rPr lang="tr-TR" dirty="0"/>
              <a:t> </a:t>
            </a:r>
            <a:r>
              <a:rPr lang="tr-TR" dirty="0" err="1"/>
              <a:t>colonic</a:t>
            </a:r>
            <a:r>
              <a:rPr lang="tr-TR" dirty="0"/>
              <a:t> </a:t>
            </a:r>
            <a:r>
              <a:rPr lang="tr-TR" dirty="0" err="1"/>
              <a:t>bacterial</a:t>
            </a:r>
            <a:r>
              <a:rPr lang="tr-TR" dirty="0"/>
              <a:t> </a:t>
            </a:r>
            <a:r>
              <a:rPr lang="tr-TR" dirty="0" err="1"/>
              <a:t>numbers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eliminating</a:t>
            </a:r>
            <a:r>
              <a:rPr lang="tr-TR" dirty="0"/>
              <a:t> oral </a:t>
            </a:r>
            <a:r>
              <a:rPr lang="tr-TR" dirty="0" err="1"/>
              <a:t>intake</a:t>
            </a:r>
            <a:r>
              <a:rPr lang="tr-TR" dirty="0"/>
              <a:t>, </a:t>
            </a:r>
            <a:r>
              <a:rPr lang="tr-TR" dirty="0" err="1"/>
              <a:t>preparing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colon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giving</a:t>
            </a:r>
            <a:r>
              <a:rPr lang="tr-TR" dirty="0"/>
              <a:t> </a:t>
            </a:r>
            <a:r>
              <a:rPr lang="tr-TR" dirty="0" err="1"/>
              <a:t>antibiotics</a:t>
            </a:r>
            <a:r>
              <a:rPr lang="tr-TR" dirty="0"/>
              <a:t>. </a:t>
            </a:r>
          </a:p>
          <a:p>
            <a:r>
              <a:rPr lang="tr-TR" dirty="0" err="1"/>
              <a:t>Early</a:t>
            </a:r>
            <a:r>
              <a:rPr lang="tr-TR" dirty="0"/>
              <a:t> </a:t>
            </a:r>
            <a:r>
              <a:rPr lang="tr-TR" dirty="0" err="1"/>
              <a:t>diagnosis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good</a:t>
            </a:r>
            <a:r>
              <a:rPr lang="tr-TR" dirty="0"/>
              <a:t> </a:t>
            </a:r>
            <a:r>
              <a:rPr lang="tr-TR" dirty="0" err="1"/>
              <a:t>surgical</a:t>
            </a:r>
            <a:r>
              <a:rPr lang="tr-TR" dirty="0"/>
              <a:t> </a:t>
            </a:r>
            <a:r>
              <a:rPr lang="tr-TR" dirty="0" err="1"/>
              <a:t>technique</a:t>
            </a:r>
            <a:r>
              <a:rPr lang="tr-TR" dirty="0"/>
              <a:t> </a:t>
            </a:r>
            <a:r>
              <a:rPr lang="tr-TR" dirty="0" err="1"/>
              <a:t>prevent</a:t>
            </a:r>
            <a:r>
              <a:rPr lang="tr-TR" dirty="0"/>
              <a:t>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complications</a:t>
            </a:r>
            <a:r>
              <a:rPr lang="tr-TR" dirty="0"/>
              <a:t>. </a:t>
            </a:r>
          </a:p>
          <a:p>
            <a:r>
              <a:rPr lang="tr-TR" dirty="0" err="1"/>
              <a:t>Perform</a:t>
            </a:r>
            <a:r>
              <a:rPr lang="tr-TR" dirty="0"/>
              <a:t> </a:t>
            </a:r>
            <a:r>
              <a:rPr lang="tr-TR" dirty="0" err="1"/>
              <a:t>surgery</a:t>
            </a:r>
            <a:r>
              <a:rPr lang="tr-TR" dirty="0"/>
              <a:t> as </a:t>
            </a:r>
            <a:r>
              <a:rPr lang="tr-TR" dirty="0" err="1"/>
              <a:t>soon</a:t>
            </a:r>
            <a:r>
              <a:rPr lang="tr-TR" dirty="0"/>
              <a:t> as </a:t>
            </a:r>
            <a:r>
              <a:rPr lang="tr-TR" dirty="0" err="1"/>
              <a:t>anesthesia</a:t>
            </a:r>
            <a:r>
              <a:rPr lang="tr-TR" dirty="0"/>
              <a:t> </a:t>
            </a:r>
            <a:r>
              <a:rPr lang="tr-TR" dirty="0" err="1"/>
              <a:t>permits</a:t>
            </a:r>
            <a:r>
              <a:rPr lang="tr-TR" dirty="0"/>
              <a:t> in </a:t>
            </a:r>
            <a:r>
              <a:rPr lang="tr-TR" dirty="0" err="1"/>
              <a:t>patients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perfora</a:t>
            </a:r>
            <a:r>
              <a:rPr lang="tr-TR" dirty="0"/>
              <a:t>- </a:t>
            </a:r>
            <a:r>
              <a:rPr lang="tr-TR" dirty="0" err="1"/>
              <a:t>tion</a:t>
            </a:r>
            <a:r>
              <a:rPr lang="tr-TR" dirty="0"/>
              <a:t>, </a:t>
            </a:r>
            <a:r>
              <a:rPr lang="tr-TR" dirty="0" err="1"/>
              <a:t>strangulation</a:t>
            </a:r>
            <a:r>
              <a:rPr lang="tr-TR" dirty="0"/>
              <a:t>,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complete</a:t>
            </a:r>
            <a:r>
              <a:rPr lang="tr-TR" dirty="0"/>
              <a:t> </a:t>
            </a:r>
            <a:r>
              <a:rPr lang="tr-TR" dirty="0" err="1"/>
              <a:t>obstruction</a:t>
            </a:r>
            <a:r>
              <a:rPr lang="tr-TR" dirty="0"/>
              <a:t>. </a:t>
            </a:r>
          </a:p>
          <a:p>
            <a:r>
              <a:rPr lang="tr-TR" dirty="0"/>
              <a:t>Optimal </a:t>
            </a:r>
            <a:r>
              <a:rPr lang="tr-TR" dirty="0" err="1"/>
              <a:t>healing</a:t>
            </a:r>
            <a:r>
              <a:rPr lang="tr-TR" dirty="0"/>
              <a:t> </a:t>
            </a:r>
            <a:r>
              <a:rPr lang="tr-TR" dirty="0" err="1"/>
              <a:t>requires</a:t>
            </a:r>
            <a:r>
              <a:rPr lang="tr-TR" dirty="0"/>
              <a:t> a </a:t>
            </a:r>
            <a:r>
              <a:rPr lang="tr-TR" dirty="0" err="1"/>
              <a:t>good</a:t>
            </a:r>
            <a:r>
              <a:rPr lang="tr-TR" dirty="0"/>
              <a:t> </a:t>
            </a:r>
            <a:r>
              <a:rPr lang="tr-TR" dirty="0" err="1"/>
              <a:t>blood</a:t>
            </a:r>
            <a:r>
              <a:rPr lang="tr-TR" dirty="0"/>
              <a:t> </a:t>
            </a:r>
            <a:r>
              <a:rPr lang="tr-TR" dirty="0" err="1"/>
              <a:t>supply</a:t>
            </a:r>
            <a:r>
              <a:rPr lang="tr-TR" dirty="0"/>
              <a:t>, </a:t>
            </a:r>
            <a:r>
              <a:rPr lang="tr-TR" dirty="0" err="1"/>
              <a:t>accurate</a:t>
            </a:r>
            <a:r>
              <a:rPr lang="tr-TR" dirty="0"/>
              <a:t> </a:t>
            </a:r>
            <a:r>
              <a:rPr lang="tr-TR" dirty="0" err="1"/>
              <a:t>mucosal</a:t>
            </a:r>
            <a:r>
              <a:rPr lang="tr-TR" dirty="0"/>
              <a:t> </a:t>
            </a:r>
            <a:r>
              <a:rPr lang="tr-TR" dirty="0" err="1"/>
              <a:t>apposition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minimal </a:t>
            </a:r>
            <a:r>
              <a:rPr lang="tr-TR" dirty="0" err="1"/>
              <a:t>surgical</a:t>
            </a:r>
            <a:r>
              <a:rPr lang="tr-TR" dirty="0"/>
              <a:t> </a:t>
            </a:r>
            <a:r>
              <a:rPr lang="tr-TR" dirty="0" err="1"/>
              <a:t>trauma</a:t>
            </a:r>
            <a:r>
              <a:rPr lang="tr-TR" dirty="0"/>
              <a:t>. </a:t>
            </a:r>
          </a:p>
          <a:p>
            <a:r>
              <a:rPr lang="tr-TR" dirty="0" err="1"/>
              <a:t>Systemic</a:t>
            </a:r>
            <a:r>
              <a:rPr lang="tr-TR" dirty="0"/>
              <a:t> </a:t>
            </a:r>
            <a:r>
              <a:rPr lang="tr-TR" dirty="0" err="1"/>
              <a:t>factors</a:t>
            </a:r>
            <a:r>
              <a:rPr lang="tr-TR" dirty="0"/>
              <a:t> (</a:t>
            </a:r>
            <a:r>
              <a:rPr lang="tr-TR" dirty="0" err="1"/>
              <a:t>e.g</a:t>
            </a:r>
            <a:r>
              <a:rPr lang="tr-TR" dirty="0"/>
              <a:t>., </a:t>
            </a:r>
            <a:r>
              <a:rPr lang="tr-TR" dirty="0" err="1"/>
              <a:t>hypovolemia</a:t>
            </a:r>
            <a:r>
              <a:rPr lang="tr-TR" dirty="0"/>
              <a:t>, </a:t>
            </a:r>
            <a:r>
              <a:rPr lang="tr-TR" dirty="0" err="1"/>
              <a:t>shock</a:t>
            </a:r>
            <a:r>
              <a:rPr lang="tr-TR" dirty="0"/>
              <a:t>, </a:t>
            </a:r>
            <a:r>
              <a:rPr lang="tr-TR" dirty="0" err="1"/>
              <a:t>hypoproteinemia</a:t>
            </a:r>
            <a:r>
              <a:rPr lang="tr-TR" dirty="0"/>
              <a:t>, </a:t>
            </a:r>
            <a:r>
              <a:rPr lang="tr-TR" dirty="0" err="1"/>
              <a:t>debilitation</a:t>
            </a:r>
            <a:r>
              <a:rPr lang="tr-TR" dirty="0"/>
              <a:t>, </a:t>
            </a:r>
            <a:r>
              <a:rPr lang="tr-TR" dirty="0" err="1"/>
              <a:t>infection</a:t>
            </a:r>
            <a:r>
              <a:rPr lang="tr-TR" dirty="0"/>
              <a:t>) </a:t>
            </a:r>
            <a:r>
              <a:rPr lang="tr-TR" dirty="0" err="1"/>
              <a:t>may</a:t>
            </a:r>
            <a:r>
              <a:rPr lang="tr-TR" dirty="0"/>
              <a:t> </a:t>
            </a:r>
            <a:r>
              <a:rPr lang="tr-TR" dirty="0" err="1"/>
              <a:t>delay</a:t>
            </a:r>
            <a:r>
              <a:rPr lang="tr-TR" dirty="0"/>
              <a:t> </a:t>
            </a:r>
            <a:r>
              <a:rPr lang="tr-TR" dirty="0" err="1"/>
              <a:t>healing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increase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risk of </a:t>
            </a:r>
            <a:r>
              <a:rPr lang="tr-TR" dirty="0" err="1"/>
              <a:t>dehiscence</a:t>
            </a:r>
            <a:r>
              <a:rPr lang="tr-TR" dirty="0"/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38131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D66D84-5E54-1446-AEC5-FF51FC38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F88C9F-A395-1D4D-B456-B8A4D7512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Dehiscence</a:t>
            </a:r>
            <a:r>
              <a:rPr lang="tr-TR" dirty="0"/>
              <a:t> is </a:t>
            </a:r>
            <a:r>
              <a:rPr lang="tr-TR" dirty="0" err="1"/>
              <a:t>more</a:t>
            </a:r>
            <a:r>
              <a:rPr lang="tr-TR" dirty="0"/>
              <a:t> </a:t>
            </a:r>
            <a:r>
              <a:rPr lang="tr-TR" dirty="0" err="1"/>
              <a:t>likely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large</a:t>
            </a:r>
            <a:r>
              <a:rPr lang="tr-TR" dirty="0"/>
              <a:t> </a:t>
            </a:r>
            <a:r>
              <a:rPr lang="tr-TR" dirty="0" err="1"/>
              <a:t>bowel</a:t>
            </a:r>
            <a:r>
              <a:rPr lang="tr-TR" dirty="0"/>
              <a:t> </a:t>
            </a:r>
            <a:r>
              <a:rPr lang="tr-TR" dirty="0" err="1"/>
              <a:t>surgery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small</a:t>
            </a:r>
            <a:r>
              <a:rPr lang="tr-TR" dirty="0"/>
              <a:t> </a:t>
            </a:r>
            <a:r>
              <a:rPr lang="tr-TR" dirty="0" err="1"/>
              <a:t>bowel</a:t>
            </a:r>
            <a:r>
              <a:rPr lang="tr-TR" dirty="0"/>
              <a:t> </a:t>
            </a:r>
            <a:r>
              <a:rPr lang="tr-TR" dirty="0" err="1"/>
              <a:t>surgery</a:t>
            </a:r>
            <a:r>
              <a:rPr lang="tr-TR" dirty="0"/>
              <a:t>. </a:t>
            </a:r>
          </a:p>
          <a:p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approximating</a:t>
            </a:r>
            <a:r>
              <a:rPr lang="tr-TR" dirty="0"/>
              <a:t> </a:t>
            </a:r>
            <a:r>
              <a:rPr lang="tr-TR" dirty="0" err="1"/>
              <a:t>suture</a:t>
            </a:r>
            <a:r>
              <a:rPr lang="tr-TR" dirty="0"/>
              <a:t> </a:t>
            </a:r>
            <a:r>
              <a:rPr lang="tr-TR" dirty="0" err="1"/>
              <a:t>patterns</a:t>
            </a:r>
            <a:r>
              <a:rPr lang="tr-TR" dirty="0"/>
              <a:t>: </a:t>
            </a:r>
            <a:r>
              <a:rPr lang="tr-TR" dirty="0" err="1"/>
              <a:t>simple</a:t>
            </a:r>
            <a:r>
              <a:rPr lang="tr-TR" dirty="0"/>
              <a:t> </a:t>
            </a:r>
            <a:r>
              <a:rPr lang="tr-TR" dirty="0" err="1"/>
              <a:t>interrupted</a:t>
            </a:r>
            <a:r>
              <a:rPr lang="tr-TR" dirty="0"/>
              <a:t>, </a:t>
            </a:r>
            <a:r>
              <a:rPr lang="tr-TR" dirty="0" err="1"/>
              <a:t>Gambee</a:t>
            </a:r>
            <a:r>
              <a:rPr lang="tr-TR" dirty="0"/>
              <a:t>, </a:t>
            </a:r>
            <a:r>
              <a:rPr lang="tr-TR" dirty="0" err="1"/>
              <a:t>crushing</a:t>
            </a:r>
            <a:r>
              <a:rPr lang="tr-TR" dirty="0"/>
              <a:t>,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simple</a:t>
            </a:r>
            <a:r>
              <a:rPr lang="tr-TR" dirty="0"/>
              <a:t> </a:t>
            </a:r>
            <a:r>
              <a:rPr lang="tr-TR" dirty="0" err="1"/>
              <a:t>continuous</a:t>
            </a:r>
            <a:r>
              <a:rPr lang="tr-TR" dirty="0"/>
              <a:t>. </a:t>
            </a:r>
          </a:p>
          <a:p>
            <a:r>
              <a:rPr lang="tr-TR" dirty="0" err="1"/>
              <a:t>Engage</a:t>
            </a:r>
            <a:r>
              <a:rPr lang="tr-TR" dirty="0"/>
              <a:t> </a:t>
            </a:r>
            <a:r>
              <a:rPr lang="tr-TR" dirty="0" err="1"/>
              <a:t>submucosa</a:t>
            </a:r>
            <a:r>
              <a:rPr lang="tr-TR" dirty="0"/>
              <a:t> in </a:t>
            </a:r>
            <a:r>
              <a:rPr lang="tr-TR" dirty="0" err="1"/>
              <a:t>all</a:t>
            </a:r>
            <a:r>
              <a:rPr lang="tr-TR" dirty="0"/>
              <a:t> </a:t>
            </a:r>
            <a:r>
              <a:rPr lang="tr-TR" dirty="0" err="1"/>
              <a:t>sutures</a:t>
            </a:r>
            <a:r>
              <a:rPr lang="tr-TR" dirty="0"/>
              <a:t>. </a:t>
            </a:r>
          </a:p>
          <a:p>
            <a:r>
              <a:rPr lang="tr-TR" dirty="0"/>
              <a:t>Select a </a:t>
            </a:r>
            <a:r>
              <a:rPr lang="tr-TR" dirty="0" err="1"/>
              <a:t>monofilament</a:t>
            </a:r>
            <a:r>
              <a:rPr lang="tr-TR" dirty="0"/>
              <a:t>, </a:t>
            </a:r>
            <a:r>
              <a:rPr lang="tr-TR" dirty="0" err="1"/>
              <a:t>synthetic</a:t>
            </a:r>
            <a:r>
              <a:rPr lang="tr-TR" dirty="0"/>
              <a:t> </a:t>
            </a:r>
            <a:r>
              <a:rPr lang="tr-TR" dirty="0" err="1"/>
              <a:t>absorbable</a:t>
            </a:r>
            <a:r>
              <a:rPr lang="tr-TR" dirty="0"/>
              <a:t> </a:t>
            </a:r>
            <a:r>
              <a:rPr lang="tr-TR" dirty="0" err="1"/>
              <a:t>suture</a:t>
            </a:r>
            <a:r>
              <a:rPr lang="tr-TR" dirty="0"/>
              <a:t>: </a:t>
            </a:r>
            <a:r>
              <a:rPr lang="tr-TR" dirty="0" err="1"/>
              <a:t>polydioxanone</a:t>
            </a:r>
            <a:r>
              <a:rPr lang="tr-TR" dirty="0"/>
              <a:t>, </a:t>
            </a:r>
          </a:p>
          <a:p>
            <a:pPr marL="0" indent="0">
              <a:buNone/>
            </a:pPr>
            <a:r>
              <a:rPr lang="tr-TR" dirty="0" err="1"/>
              <a:t>polyglyconate</a:t>
            </a:r>
            <a:r>
              <a:rPr lang="tr-TR" dirty="0"/>
              <a:t>, </a:t>
            </a:r>
            <a:r>
              <a:rPr lang="tr-TR" dirty="0" err="1"/>
              <a:t>poliglecaprone</a:t>
            </a:r>
            <a:r>
              <a:rPr lang="tr-TR" dirty="0"/>
              <a:t> 25,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glycomer</a:t>
            </a:r>
            <a:r>
              <a:rPr lang="tr-TR" dirty="0"/>
              <a:t> 631. </a:t>
            </a:r>
          </a:p>
          <a:p>
            <a:r>
              <a:rPr lang="tr-TR" dirty="0" err="1"/>
              <a:t>Cover</a:t>
            </a:r>
            <a:r>
              <a:rPr lang="tr-TR" dirty="0"/>
              <a:t> </a:t>
            </a:r>
            <a:r>
              <a:rPr lang="tr-TR" dirty="0" err="1"/>
              <a:t>surgical</a:t>
            </a:r>
            <a:r>
              <a:rPr lang="tr-TR" dirty="0"/>
              <a:t> </a:t>
            </a:r>
            <a:r>
              <a:rPr lang="tr-TR" dirty="0" err="1"/>
              <a:t>sites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omentum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a </a:t>
            </a:r>
            <a:r>
              <a:rPr lang="tr-TR" dirty="0" err="1"/>
              <a:t>serosal</a:t>
            </a:r>
            <a:r>
              <a:rPr lang="tr-TR" dirty="0"/>
              <a:t> </a:t>
            </a:r>
            <a:r>
              <a:rPr lang="tr-TR" dirty="0" err="1"/>
              <a:t>patch</a:t>
            </a:r>
            <a:r>
              <a:rPr lang="tr-TR" dirty="0"/>
              <a:t>. </a:t>
            </a:r>
          </a:p>
          <a:p>
            <a:r>
              <a:rPr lang="tr-TR" dirty="0" err="1"/>
              <a:t>Replace</a:t>
            </a:r>
            <a:r>
              <a:rPr lang="tr-TR" dirty="0"/>
              <a:t> </a:t>
            </a:r>
            <a:r>
              <a:rPr lang="tr-TR" dirty="0" err="1"/>
              <a:t>contaminated</a:t>
            </a:r>
            <a:r>
              <a:rPr lang="tr-TR" dirty="0"/>
              <a:t> </a:t>
            </a:r>
            <a:r>
              <a:rPr lang="tr-TR" dirty="0" err="1"/>
              <a:t>instruments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gloves</a:t>
            </a:r>
            <a:r>
              <a:rPr lang="tr-TR" dirty="0"/>
              <a:t> </a:t>
            </a:r>
            <a:r>
              <a:rPr lang="tr-TR" dirty="0" err="1"/>
              <a:t>before</a:t>
            </a:r>
            <a:r>
              <a:rPr lang="tr-TR" dirty="0"/>
              <a:t> </a:t>
            </a:r>
            <a:r>
              <a:rPr lang="tr-TR" dirty="0" err="1"/>
              <a:t>closing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</a:p>
          <a:p>
            <a:r>
              <a:rPr lang="tr-TR" dirty="0"/>
              <a:t>abdomen.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4917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4E0965-6168-274B-A6FF-3E9F1DCF5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Colopexy</a:t>
            </a:r>
            <a:r>
              <a:rPr lang="tr-TR" b="1" dirty="0"/>
              <a:t> 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00D7E4-6B4E-0247-AB6D-C52F3F0AB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064493"/>
            <a:ext cx="8946541" cy="4195481"/>
          </a:xfrm>
        </p:spPr>
        <p:txBody>
          <a:bodyPr/>
          <a:lstStyle/>
          <a:p>
            <a:r>
              <a:rPr lang="tr-TR" dirty="0" err="1"/>
              <a:t>Colopexy</a:t>
            </a:r>
            <a:r>
              <a:rPr lang="tr-TR" dirty="0"/>
              <a:t> is </a:t>
            </a:r>
            <a:r>
              <a:rPr lang="tr-TR" dirty="0" err="1"/>
              <a:t>performed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create</a:t>
            </a:r>
            <a:r>
              <a:rPr lang="tr-TR" dirty="0"/>
              <a:t> </a:t>
            </a:r>
            <a:r>
              <a:rPr lang="tr-TR" dirty="0" err="1"/>
              <a:t>permanent</a:t>
            </a:r>
            <a:r>
              <a:rPr lang="tr-TR" dirty="0"/>
              <a:t> </a:t>
            </a:r>
            <a:r>
              <a:rPr lang="tr-TR" dirty="0" err="1"/>
              <a:t>adhesions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serosal</a:t>
            </a:r>
            <a:r>
              <a:rPr lang="tr-TR" dirty="0"/>
              <a:t> </a:t>
            </a:r>
            <a:r>
              <a:rPr lang="tr-TR" dirty="0" err="1"/>
              <a:t>surfaces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colon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abdominal</a:t>
            </a:r>
            <a:r>
              <a:rPr lang="tr-TR" dirty="0"/>
              <a:t> </a:t>
            </a:r>
            <a:r>
              <a:rPr lang="tr-TR" dirty="0" err="1"/>
              <a:t>wall</a:t>
            </a:r>
            <a:r>
              <a:rPr lang="tr-TR" dirty="0"/>
              <a:t> </a:t>
            </a:r>
            <a:r>
              <a:rPr lang="tr-TR" dirty="0" err="1"/>
              <a:t>so</a:t>
            </a:r>
            <a:r>
              <a:rPr lang="tr-TR" dirty="0"/>
              <a:t> as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prevent</a:t>
            </a:r>
            <a:r>
              <a:rPr lang="tr-TR" dirty="0"/>
              <a:t> </a:t>
            </a:r>
            <a:r>
              <a:rPr lang="tr-TR" dirty="0" err="1"/>
              <a:t>caudal</a:t>
            </a:r>
            <a:r>
              <a:rPr lang="tr-TR" dirty="0"/>
              <a:t> </a:t>
            </a:r>
            <a:r>
              <a:rPr lang="tr-TR" dirty="0" err="1"/>
              <a:t>movement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colon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rectum</a:t>
            </a:r>
            <a:r>
              <a:rPr lang="tr-TR" dirty="0"/>
              <a:t> </a:t>
            </a:r>
          </a:p>
          <a:p>
            <a:r>
              <a:rPr lang="tr-TR" dirty="0" err="1"/>
              <a:t>Colopexy</a:t>
            </a:r>
            <a:r>
              <a:rPr lang="tr-TR" dirty="0"/>
              <a:t> is </a:t>
            </a:r>
            <a:r>
              <a:rPr lang="tr-TR" dirty="0" err="1"/>
              <a:t>used</a:t>
            </a:r>
            <a:r>
              <a:rPr lang="tr-TR" dirty="0"/>
              <a:t>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often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prevent</a:t>
            </a:r>
            <a:r>
              <a:rPr lang="tr-TR" dirty="0"/>
              <a:t> </a:t>
            </a:r>
            <a:r>
              <a:rPr lang="tr-TR" dirty="0" err="1"/>
              <a:t>recurring</a:t>
            </a:r>
            <a:r>
              <a:rPr lang="tr-TR" dirty="0"/>
              <a:t> </a:t>
            </a:r>
            <a:r>
              <a:rPr lang="tr-TR" dirty="0" err="1"/>
              <a:t>rectal</a:t>
            </a:r>
            <a:r>
              <a:rPr lang="tr-TR" dirty="0"/>
              <a:t> </a:t>
            </a:r>
            <a:r>
              <a:rPr lang="tr-TR" dirty="0" err="1"/>
              <a:t>prolapse</a:t>
            </a:r>
            <a:r>
              <a:rPr lang="tr-TR" dirty="0"/>
              <a:t>. </a:t>
            </a:r>
            <a:r>
              <a:rPr lang="tr-TR" dirty="0" err="1"/>
              <a:t>Incisional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nonincisional</a:t>
            </a:r>
            <a:r>
              <a:rPr lang="tr-TR" dirty="0"/>
              <a:t> </a:t>
            </a:r>
            <a:r>
              <a:rPr lang="tr-TR" dirty="0" err="1"/>
              <a:t>techniques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</a:t>
            </a:r>
            <a:r>
              <a:rPr lang="tr-TR" dirty="0" err="1"/>
              <a:t>been</a:t>
            </a:r>
            <a:r>
              <a:rPr lang="tr-TR" dirty="0"/>
              <a:t> </a:t>
            </a:r>
            <a:r>
              <a:rPr lang="tr-TR" dirty="0" err="1"/>
              <a:t>described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equally</a:t>
            </a:r>
            <a:r>
              <a:rPr lang="tr-TR" dirty="0"/>
              <a:t> </a:t>
            </a:r>
            <a:r>
              <a:rPr lang="tr-TR" dirty="0" err="1"/>
              <a:t>effective</a:t>
            </a:r>
            <a:r>
              <a:rPr lang="tr-TR" dirty="0"/>
              <a:t>.</a:t>
            </a:r>
          </a:p>
          <a:p>
            <a:r>
              <a:rPr lang="tr-TR" dirty="0"/>
              <a:t> </a:t>
            </a:r>
            <a:r>
              <a:rPr lang="tr-TR" dirty="0" err="1"/>
              <a:t>Colopexy</a:t>
            </a:r>
            <a:r>
              <a:rPr lang="tr-TR" dirty="0"/>
              <a:t> can be </a:t>
            </a:r>
            <a:r>
              <a:rPr lang="tr-TR" dirty="0" err="1"/>
              <a:t>performed</a:t>
            </a:r>
            <a:r>
              <a:rPr lang="tr-TR" dirty="0"/>
              <a:t> </a:t>
            </a:r>
            <a:r>
              <a:rPr lang="tr-TR" dirty="0" err="1"/>
              <a:t>laparoscopi</a:t>
            </a:r>
            <a:r>
              <a:rPr lang="tr-TR" dirty="0"/>
              <a:t>- </a:t>
            </a:r>
            <a:r>
              <a:rPr lang="tr-TR" dirty="0" err="1"/>
              <a:t>cally</a:t>
            </a:r>
            <a:r>
              <a:rPr lang="tr-TR" dirty="0"/>
              <a:t> </a:t>
            </a:r>
            <a:r>
              <a:rPr lang="tr-TR" dirty="0" err="1"/>
              <a:t>using</a:t>
            </a:r>
            <a:r>
              <a:rPr lang="tr-TR" dirty="0"/>
              <a:t> </a:t>
            </a:r>
            <a:r>
              <a:rPr lang="tr-TR" dirty="0" err="1"/>
              <a:t>similar</a:t>
            </a:r>
            <a:r>
              <a:rPr lang="tr-TR" dirty="0"/>
              <a:t> </a:t>
            </a:r>
            <a:r>
              <a:rPr lang="tr-TR" dirty="0" err="1"/>
              <a:t>techniques</a:t>
            </a:r>
            <a:r>
              <a:rPr lang="tr-TR" dirty="0"/>
              <a:t>. </a:t>
            </a:r>
          </a:p>
          <a:p>
            <a:r>
              <a:rPr lang="tr-TR" dirty="0"/>
              <a:t>A </a:t>
            </a:r>
            <a:r>
              <a:rPr lang="tr-TR" dirty="0" err="1"/>
              <a:t>possible</a:t>
            </a:r>
            <a:r>
              <a:rPr lang="tr-TR" dirty="0"/>
              <a:t> </a:t>
            </a:r>
            <a:r>
              <a:rPr lang="tr-TR" dirty="0" err="1"/>
              <a:t>complication</a:t>
            </a:r>
            <a:r>
              <a:rPr lang="tr-TR" dirty="0"/>
              <a:t> is </a:t>
            </a:r>
            <a:r>
              <a:rPr lang="tr-TR" dirty="0" err="1"/>
              <a:t>infection</a:t>
            </a:r>
            <a:r>
              <a:rPr lang="tr-TR" dirty="0"/>
              <a:t> </a:t>
            </a:r>
            <a:r>
              <a:rPr lang="tr-TR" dirty="0" err="1"/>
              <a:t>resulting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suture</a:t>
            </a:r>
            <a:r>
              <a:rPr lang="tr-TR" dirty="0"/>
              <a:t> </a:t>
            </a:r>
            <a:r>
              <a:rPr lang="tr-TR" dirty="0" err="1"/>
              <a:t>penetration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colonic</a:t>
            </a:r>
            <a:r>
              <a:rPr lang="tr-TR" dirty="0"/>
              <a:t> </a:t>
            </a:r>
            <a:r>
              <a:rPr lang="tr-TR" dirty="0" err="1"/>
              <a:t>lumen</a:t>
            </a:r>
            <a:r>
              <a:rPr lang="tr-TR" dirty="0"/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5768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675</Words>
  <Application>Microsoft Macintosh PowerPoint</Application>
  <PresentationFormat>Geniş ekran</PresentationFormat>
  <Paragraphs>64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İyon</vt:lpstr>
      <vt:lpstr>SURGERY OF THE LARGE INTESTINE</vt:lpstr>
      <vt:lpstr>PowerPoint Sunusu</vt:lpstr>
      <vt:lpstr>PowerPoint Sunusu</vt:lpstr>
      <vt:lpstr>Prophylactic Antibiotic Use in Animals Undergoing Perineal, Rectal, or Colonic Surgery  </vt:lpstr>
      <vt:lpstr>PowerPoint Sunusu</vt:lpstr>
      <vt:lpstr>PowerPoint Sunusu</vt:lpstr>
      <vt:lpstr>Principles of Large Intestinal Surgery  </vt:lpstr>
      <vt:lpstr>PowerPoint Sunusu</vt:lpstr>
      <vt:lpstr>Colopexy  </vt:lpstr>
      <vt:lpstr>PowerPoint Sunusu</vt:lpstr>
      <vt:lpstr>PowerPoint Sunusu</vt:lpstr>
      <vt:lpstr>Possible Indications for Rectal, Anal, or Perineal Surgery   </vt:lpstr>
      <vt:lpstr>Lateral  rektal yaklaşım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SURGERY OF THE LARGE INTESTINE</dc:title>
  <dc:creator>murat calıskan</dc:creator>
  <cp:lastModifiedBy>murat calıskan</cp:lastModifiedBy>
  <cp:revision>2</cp:revision>
  <dcterms:created xsi:type="dcterms:W3CDTF">2020-04-06T18:45:09Z</dcterms:created>
  <dcterms:modified xsi:type="dcterms:W3CDTF">2020-04-07T05:20:47Z</dcterms:modified>
</cp:coreProperties>
</file>