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49"/>
  </p:notesMasterIdLst>
  <p:sldIdLst>
    <p:sldId id="326" r:id="rId2"/>
    <p:sldId id="259" r:id="rId3"/>
    <p:sldId id="258" r:id="rId4"/>
    <p:sldId id="260" r:id="rId5"/>
    <p:sldId id="262" r:id="rId6"/>
    <p:sldId id="263" r:id="rId7"/>
    <p:sldId id="265" r:id="rId8"/>
    <p:sldId id="268" r:id="rId9"/>
    <p:sldId id="269" r:id="rId10"/>
    <p:sldId id="270" r:id="rId11"/>
    <p:sldId id="271" r:id="rId12"/>
    <p:sldId id="272" r:id="rId13"/>
    <p:sldId id="273" r:id="rId14"/>
    <p:sldId id="274" r:id="rId15"/>
    <p:sldId id="275" r:id="rId16"/>
    <p:sldId id="276" r:id="rId17"/>
    <p:sldId id="279" r:id="rId18"/>
    <p:sldId id="280" r:id="rId19"/>
    <p:sldId id="281" r:id="rId20"/>
    <p:sldId id="282" r:id="rId21"/>
    <p:sldId id="283" r:id="rId22"/>
    <p:sldId id="284" r:id="rId23"/>
    <p:sldId id="286" r:id="rId24"/>
    <p:sldId id="288" r:id="rId25"/>
    <p:sldId id="289" r:id="rId26"/>
    <p:sldId id="290" r:id="rId27"/>
    <p:sldId id="293" r:id="rId28"/>
    <p:sldId id="296" r:id="rId29"/>
    <p:sldId id="297" r:id="rId30"/>
    <p:sldId id="298" r:id="rId31"/>
    <p:sldId id="299" r:id="rId32"/>
    <p:sldId id="301" r:id="rId33"/>
    <p:sldId id="302" r:id="rId34"/>
    <p:sldId id="304" r:id="rId35"/>
    <p:sldId id="305" r:id="rId36"/>
    <p:sldId id="307" r:id="rId37"/>
    <p:sldId id="306" r:id="rId38"/>
    <p:sldId id="308" r:id="rId39"/>
    <p:sldId id="309" r:id="rId40"/>
    <p:sldId id="310" r:id="rId41"/>
    <p:sldId id="311" r:id="rId42"/>
    <p:sldId id="312" r:id="rId43"/>
    <p:sldId id="313" r:id="rId44"/>
    <p:sldId id="314" r:id="rId45"/>
    <p:sldId id="316" r:id="rId46"/>
    <p:sldId id="318" r:id="rId47"/>
    <p:sldId id="319" r:id="rId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127"/>
    <p:restoredTop sz="94622"/>
  </p:normalViewPr>
  <p:slideViewPr>
    <p:cSldViewPr snapToGrid="0" snapToObjects="1">
      <p:cViewPr varScale="1">
        <p:scale>
          <a:sx n="80" d="100"/>
          <a:sy n="80" d="100"/>
        </p:scale>
        <p:origin x="112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esProps" Target="presProps.xml"/><Relationship Id="rId51" Type="http://schemas.openxmlformats.org/officeDocument/2006/relationships/viewProps" Target="viewProps.xml"/><Relationship Id="rId52" Type="http://schemas.openxmlformats.org/officeDocument/2006/relationships/theme" Target="theme/theme1.xml"/><Relationship Id="rId53"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8E553F-B70E-474D-81EE-65F7C684BDBA}" type="datetimeFigureOut">
              <a:rPr lang="en-US" smtClean="0"/>
              <a:t>12/5/17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C67B2E-2E35-4340-A112-201C8B2776C5}" type="slidenum">
              <a:rPr lang="en-US" smtClean="0"/>
              <a:t>‹#›</a:t>
            </a:fld>
            <a:endParaRPr lang="en-US"/>
          </a:p>
        </p:txBody>
      </p:sp>
    </p:spTree>
    <p:extLst>
      <p:ext uri="{BB962C8B-B14F-4D97-AF65-F5344CB8AC3E}">
        <p14:creationId xmlns:p14="http://schemas.microsoft.com/office/powerpoint/2010/main" val="11221314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09028D8-5C31-1742-A3EF-864E88E4CD50}" type="datetimeFigureOut">
              <a:rPr lang="en-US" smtClean="0"/>
              <a:t>12/5/17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CB164-AD10-114E-8B9B-B74615AB4DD4}"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09028D8-5C31-1742-A3EF-864E88E4CD50}" type="datetimeFigureOut">
              <a:rPr lang="en-US" smtClean="0"/>
              <a:t>12/5/17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CB164-AD10-114E-8B9B-B74615AB4DD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09028D8-5C31-1742-A3EF-864E88E4CD50}" type="datetimeFigureOut">
              <a:rPr lang="en-US" smtClean="0"/>
              <a:t>12/5/17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CB164-AD10-114E-8B9B-B74615AB4DD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09028D8-5C31-1742-A3EF-864E88E4CD50}" type="datetimeFigureOut">
              <a:rPr lang="en-US" smtClean="0"/>
              <a:t>12/5/17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CB164-AD10-114E-8B9B-B74615AB4DD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9028D8-5C31-1742-A3EF-864E88E4CD50}" type="datetimeFigureOut">
              <a:rPr lang="en-US" smtClean="0"/>
              <a:t>12/5/17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CB164-AD10-114E-8B9B-B74615AB4DD4}"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09028D8-5C31-1742-A3EF-864E88E4CD50}" type="datetimeFigureOut">
              <a:rPr lang="en-US" smtClean="0"/>
              <a:t>12/5/17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DCB164-AD10-114E-8B9B-B74615AB4DD4}" type="slidenum">
              <a:rPr lang="en-US" smtClean="0"/>
              <a:t>‹#›</a:t>
            </a:fld>
            <a:endParaRPr lang="en-US"/>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09028D8-5C31-1742-A3EF-864E88E4CD50}" type="datetimeFigureOut">
              <a:rPr lang="en-US" smtClean="0"/>
              <a:t>12/5/17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DCB164-AD10-114E-8B9B-B74615AB4DD4}" type="slidenum">
              <a:rPr lang="en-US" smtClean="0"/>
              <a:t>‹#›</a:t>
            </a:fld>
            <a:endParaRPr lang="en-US"/>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09028D8-5C31-1742-A3EF-864E88E4CD50}" type="datetimeFigureOut">
              <a:rPr lang="en-US" smtClean="0"/>
              <a:t>12/5/17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DCB164-AD10-114E-8B9B-B74615AB4DD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09028D8-5C31-1742-A3EF-864E88E4CD50}" type="datetimeFigureOut">
              <a:rPr lang="en-US" smtClean="0"/>
              <a:t>12/5/17</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83DCB164-AD10-114E-8B9B-B74615AB4DD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09028D8-5C31-1742-A3EF-864E88E4CD50}" type="datetimeFigureOut">
              <a:rPr lang="en-US" smtClean="0"/>
              <a:t>12/5/17</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3DCB164-AD10-114E-8B9B-B74615AB4DD4}" type="slidenum">
              <a:rPr lang="en-US" smtClean="0"/>
              <a:t>‹#›</a:t>
            </a:fld>
            <a:endParaRPr lang="en-US"/>
          </a:p>
        </p:txBody>
      </p:sp>
    </p:spTree>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9028D8-5C31-1742-A3EF-864E88E4CD50}" type="datetimeFigureOut">
              <a:rPr lang="en-US" smtClean="0"/>
              <a:t>12/5/17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DCB164-AD10-114E-8B9B-B74615AB4DD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09028D8-5C31-1742-A3EF-864E88E4CD50}" type="datetimeFigureOut">
              <a:rPr lang="en-US" smtClean="0"/>
              <a:t>12/5/17</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3DCB164-AD10-114E-8B9B-B74615AB4DD4}"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326833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163847" y="1185445"/>
            <a:ext cx="8707437" cy="4065588"/>
          </a:xfrm>
        </p:spPr>
        <p:txBody>
          <a:bodyPr>
            <a:normAutofit/>
          </a:bodyPr>
          <a:lstStyle/>
          <a:p>
            <a:r>
              <a:rPr lang="en-US" sz="4000" b="1" dirty="0" err="1">
                <a:solidFill>
                  <a:srgbClr val="FF0000"/>
                </a:solidFill>
              </a:rPr>
              <a:t>Hyperadrenocorticism</a:t>
            </a:r>
            <a:r>
              <a:rPr lang="en-US" sz="4000" b="1" dirty="0">
                <a:solidFill>
                  <a:srgbClr val="FF0000"/>
                </a:solidFill>
              </a:rPr>
              <a:t> in Dogs </a:t>
            </a:r>
            <a:r>
              <a:rPr lang="en-US" dirty="0"/>
              <a:t/>
            </a:r>
            <a:br>
              <a:rPr lang="en-US" dirty="0"/>
            </a:br>
            <a:endParaRPr lang="en-US" dirty="0"/>
          </a:p>
        </p:txBody>
      </p:sp>
    </p:spTree>
    <p:extLst>
      <p:ext uri="{BB962C8B-B14F-4D97-AF65-F5344CB8AC3E}">
        <p14:creationId xmlns:p14="http://schemas.microsoft.com/office/powerpoint/2010/main" val="10132748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133600" y="287338"/>
            <a:ext cx="10058400" cy="1449387"/>
          </a:xfrm>
        </p:spPr>
        <p:txBody>
          <a:bodyPr/>
          <a:lstStyle/>
          <a:p>
            <a:r>
              <a:rPr lang="en-US" b="1" i="1" dirty="0">
                <a:solidFill>
                  <a:srgbClr val="FF0000"/>
                </a:solidFill>
              </a:rPr>
              <a:t>Diagnostic Imaging </a:t>
            </a:r>
            <a:r>
              <a:rPr lang="en-US" dirty="0" smtClean="0">
                <a:effectLst/>
              </a:rPr>
              <a:t/>
            </a:r>
            <a:br>
              <a:rPr lang="en-US" dirty="0" smtClean="0">
                <a:effectLst/>
              </a:rPr>
            </a:br>
            <a:endParaRPr lang="en-US" dirty="0"/>
          </a:p>
        </p:txBody>
      </p:sp>
      <p:sp>
        <p:nvSpPr>
          <p:cNvPr id="3" name="Content Placeholder 2"/>
          <p:cNvSpPr>
            <a:spLocks noGrp="1"/>
          </p:cNvSpPr>
          <p:nvPr>
            <p:ph sz="half" idx="4294967295"/>
          </p:nvPr>
        </p:nvSpPr>
        <p:spPr>
          <a:xfrm>
            <a:off x="375557" y="1490435"/>
            <a:ext cx="5575300" cy="4583794"/>
          </a:xfrm>
        </p:spPr>
        <p:txBody>
          <a:bodyPr>
            <a:noAutofit/>
          </a:bodyPr>
          <a:lstStyle/>
          <a:p>
            <a:r>
              <a:rPr lang="en-US" sz="2400" b="1" dirty="0"/>
              <a:t>Abdominal Radiographs </a:t>
            </a:r>
            <a:endParaRPr lang="en-US" sz="2400" b="1" dirty="0" smtClean="0">
              <a:effectLst/>
            </a:endParaRPr>
          </a:p>
          <a:p>
            <a:pPr lvl="1"/>
            <a:r>
              <a:rPr lang="en-US" sz="2400" dirty="0" smtClean="0"/>
              <a:t>Hepatomegaly </a:t>
            </a:r>
            <a:endParaRPr lang="en-US" sz="2400" dirty="0"/>
          </a:p>
          <a:p>
            <a:pPr lvl="1"/>
            <a:r>
              <a:rPr lang="en-US" sz="2400" dirty="0"/>
              <a:t>Distended urinary bladder </a:t>
            </a:r>
          </a:p>
          <a:p>
            <a:pPr lvl="1"/>
            <a:r>
              <a:rPr lang="en-US" sz="2400" dirty="0" err="1"/>
              <a:t>Urolithiasis</a:t>
            </a:r>
            <a:r>
              <a:rPr lang="en-US" sz="2400" dirty="0"/>
              <a:t> </a:t>
            </a:r>
          </a:p>
          <a:p>
            <a:pPr lvl="1"/>
            <a:r>
              <a:rPr lang="en-US" sz="2400" dirty="0"/>
              <a:t>Dystrophic calcification of soft tissues </a:t>
            </a:r>
          </a:p>
          <a:p>
            <a:pPr lvl="1"/>
            <a:r>
              <a:rPr lang="en-US" sz="2400" dirty="0"/>
              <a:t>Osteoporosis of vertebrae </a:t>
            </a:r>
          </a:p>
          <a:p>
            <a:pPr lvl="1"/>
            <a:r>
              <a:rPr lang="en-US" sz="2400" dirty="0"/>
              <a:t>Calcified adrenal gland </a:t>
            </a:r>
          </a:p>
          <a:p>
            <a:pPr marL="457200" lvl="1" indent="0">
              <a:buNone/>
            </a:pPr>
            <a:r>
              <a:rPr lang="en-US" sz="2400" dirty="0" smtClean="0"/>
              <a:t>	o </a:t>
            </a:r>
            <a:r>
              <a:rPr lang="en-US" sz="2400" dirty="0"/>
              <a:t>Rare</a:t>
            </a:r>
            <a:br>
              <a:rPr lang="en-US" sz="2400" dirty="0"/>
            </a:br>
            <a:r>
              <a:rPr lang="en-US" sz="2400" dirty="0" smtClean="0"/>
              <a:t>	o </a:t>
            </a:r>
            <a:r>
              <a:rPr lang="en-US" sz="2400" dirty="0"/>
              <a:t>Consistent with adrenal adenoma or carcinoma </a:t>
            </a:r>
          </a:p>
          <a:p>
            <a:endParaRPr lang="en-US" sz="2400" dirty="0"/>
          </a:p>
        </p:txBody>
      </p:sp>
      <p:sp>
        <p:nvSpPr>
          <p:cNvPr id="4" name="Content Placeholder 3"/>
          <p:cNvSpPr>
            <a:spLocks noGrp="1"/>
          </p:cNvSpPr>
          <p:nvPr>
            <p:ph sz="half" idx="4294967295"/>
          </p:nvPr>
        </p:nvSpPr>
        <p:spPr>
          <a:xfrm>
            <a:off x="5950857" y="1490435"/>
            <a:ext cx="5724072" cy="4191908"/>
          </a:xfrm>
        </p:spPr>
        <p:txBody>
          <a:bodyPr>
            <a:normAutofit/>
          </a:bodyPr>
          <a:lstStyle/>
          <a:p>
            <a:r>
              <a:rPr lang="en-US" sz="2400" b="1" dirty="0"/>
              <a:t>Thoracic Radiographs </a:t>
            </a:r>
            <a:endParaRPr lang="en-US" sz="2400" b="1" dirty="0" smtClean="0"/>
          </a:p>
          <a:p>
            <a:r>
              <a:rPr lang="en-US" sz="2400" dirty="0"/>
              <a:t>Calcification of airways </a:t>
            </a:r>
          </a:p>
          <a:p>
            <a:r>
              <a:rPr lang="en-US" sz="2400" dirty="0"/>
              <a:t>Osteoporosis of vertebrae </a:t>
            </a:r>
          </a:p>
          <a:p>
            <a:r>
              <a:rPr lang="en-US" sz="2400" dirty="0"/>
              <a:t>Pulmonary metastases </a:t>
            </a:r>
            <a:r>
              <a:rPr lang="en-US" sz="2400" dirty="0" smtClean="0"/>
              <a:t>(Rare) </a:t>
            </a:r>
            <a:endParaRPr lang="en-US" sz="2400" dirty="0"/>
          </a:p>
          <a:p>
            <a:r>
              <a:rPr lang="en-US" sz="2400" dirty="0"/>
              <a:t>Evidence of pulmonary thromboembolism </a:t>
            </a:r>
          </a:p>
          <a:p>
            <a:endParaRPr lang="en-US" sz="2400" dirty="0"/>
          </a:p>
        </p:txBody>
      </p:sp>
    </p:spTree>
    <p:extLst>
      <p:ext uri="{BB962C8B-B14F-4D97-AF65-F5344CB8AC3E}">
        <p14:creationId xmlns:p14="http://schemas.microsoft.com/office/powerpoint/2010/main" val="1735997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4294967295"/>
          </p:nvPr>
        </p:nvSpPr>
        <p:spPr>
          <a:xfrm>
            <a:off x="0" y="646113"/>
            <a:ext cx="5819775" cy="5530850"/>
          </a:xfrm>
        </p:spPr>
        <p:txBody>
          <a:bodyPr>
            <a:normAutofit/>
          </a:bodyPr>
          <a:lstStyle/>
          <a:p>
            <a:r>
              <a:rPr lang="en-US" sz="2400" b="1" dirty="0">
                <a:solidFill>
                  <a:srgbClr val="FF0000"/>
                </a:solidFill>
              </a:rPr>
              <a:t>Abdominal Ultrasound Examination </a:t>
            </a:r>
            <a:endParaRPr lang="en-US" sz="2400" b="1" dirty="0" smtClean="0">
              <a:solidFill>
                <a:srgbClr val="FF0000"/>
              </a:solidFill>
            </a:endParaRPr>
          </a:p>
          <a:p>
            <a:endParaRPr lang="en-US" sz="2400" b="1" dirty="0" smtClean="0">
              <a:solidFill>
                <a:srgbClr val="FF0000"/>
              </a:solidFill>
              <a:effectLst/>
            </a:endParaRPr>
          </a:p>
          <a:p>
            <a:pPr lvl="1"/>
            <a:r>
              <a:rPr lang="en-US" sz="2400" dirty="0" err="1"/>
              <a:t>Adrenomegaly</a:t>
            </a:r>
            <a:r>
              <a:rPr lang="en-US" sz="2400" dirty="0"/>
              <a:t> (PDH) </a:t>
            </a:r>
          </a:p>
          <a:p>
            <a:pPr lvl="1"/>
            <a:r>
              <a:rPr lang="en-US" sz="2400" dirty="0"/>
              <a:t>Adrenal mass with small contralateral adrenal (AT) </a:t>
            </a:r>
          </a:p>
          <a:p>
            <a:pPr lvl="1"/>
            <a:r>
              <a:rPr lang="en-US" sz="2400" dirty="0"/>
              <a:t>Calcified adrenal gland (A T) </a:t>
            </a:r>
          </a:p>
          <a:p>
            <a:pPr lvl="1"/>
            <a:r>
              <a:rPr lang="en-US" sz="2400" dirty="0"/>
              <a:t>Tumor thrombus or metastasis </a:t>
            </a:r>
          </a:p>
          <a:p>
            <a:pPr lvl="1"/>
            <a:r>
              <a:rPr lang="en-US" sz="2400" dirty="0"/>
              <a:t>Hepatomegaly </a:t>
            </a:r>
          </a:p>
          <a:p>
            <a:pPr lvl="1"/>
            <a:r>
              <a:rPr lang="en-US" sz="2400" dirty="0" err="1"/>
              <a:t>Hyperechoic</a:t>
            </a:r>
            <a:r>
              <a:rPr lang="en-US" sz="2400" dirty="0"/>
              <a:t> liver </a:t>
            </a:r>
          </a:p>
          <a:p>
            <a:pPr lvl="1"/>
            <a:r>
              <a:rPr lang="en-US" sz="2400" dirty="0"/>
              <a:t>Distended urinary bladder </a:t>
            </a:r>
          </a:p>
          <a:p>
            <a:pPr lvl="1"/>
            <a:r>
              <a:rPr lang="en-US" sz="2400" dirty="0" err="1"/>
              <a:t>Urolithiasis</a:t>
            </a:r>
            <a:r>
              <a:rPr lang="en-US" sz="2400" dirty="0"/>
              <a:t> </a:t>
            </a:r>
          </a:p>
          <a:p>
            <a:pPr lvl="1"/>
            <a:r>
              <a:rPr lang="en-US" sz="2400" dirty="0"/>
              <a:t>Dystrophic calcification of soft tissues </a:t>
            </a:r>
          </a:p>
          <a:p>
            <a:endParaRPr lang="en-US" sz="2400" dirty="0"/>
          </a:p>
        </p:txBody>
      </p:sp>
      <p:sp>
        <p:nvSpPr>
          <p:cNvPr id="4" name="Content Placeholder 3"/>
          <p:cNvSpPr>
            <a:spLocks noGrp="1"/>
          </p:cNvSpPr>
          <p:nvPr>
            <p:ph sz="half" idx="4294967295"/>
          </p:nvPr>
        </p:nvSpPr>
        <p:spPr>
          <a:xfrm>
            <a:off x="6063342" y="646113"/>
            <a:ext cx="5181600" cy="5530850"/>
          </a:xfrm>
        </p:spPr>
        <p:txBody>
          <a:bodyPr>
            <a:normAutofit/>
          </a:bodyPr>
          <a:lstStyle/>
          <a:p>
            <a:r>
              <a:rPr lang="en-US" sz="2400" b="1" dirty="0">
                <a:solidFill>
                  <a:srgbClr val="FF0000"/>
                </a:solidFill>
              </a:rPr>
              <a:t>Advanced </a:t>
            </a:r>
            <a:r>
              <a:rPr lang="en-US" sz="2400" b="1">
                <a:solidFill>
                  <a:srgbClr val="FF0000"/>
                </a:solidFill>
              </a:rPr>
              <a:t>Imaging </a:t>
            </a:r>
            <a:endParaRPr lang="en-US" sz="2400" b="1" smtClean="0">
              <a:solidFill>
                <a:srgbClr val="FF0000"/>
              </a:solidFill>
            </a:endParaRPr>
          </a:p>
          <a:p>
            <a:endParaRPr lang="en-US" sz="2400" b="1" dirty="0" smtClean="0">
              <a:solidFill>
                <a:srgbClr val="FF0000"/>
              </a:solidFill>
              <a:effectLst/>
            </a:endParaRPr>
          </a:p>
          <a:p>
            <a:pPr lvl="1"/>
            <a:r>
              <a:rPr lang="en-US" sz="2400" dirty="0"/>
              <a:t>Brain CT or MRI may reveal pituitary tumor </a:t>
            </a:r>
          </a:p>
          <a:p>
            <a:pPr marL="457200" lvl="1" indent="0">
              <a:buNone/>
            </a:pPr>
            <a:r>
              <a:rPr lang="en-US" sz="2400" dirty="0" smtClean="0"/>
              <a:t>	o </a:t>
            </a:r>
            <a:r>
              <a:rPr lang="en-US" sz="2400" dirty="0"/>
              <a:t>Recommended to confirm cause of neurological signs </a:t>
            </a:r>
          </a:p>
          <a:p>
            <a:pPr marL="457200" lvl="1" indent="0">
              <a:buNone/>
            </a:pPr>
            <a:r>
              <a:rPr lang="en-US" sz="2400" dirty="0" smtClean="0"/>
              <a:t>	o </a:t>
            </a:r>
            <a:r>
              <a:rPr lang="en-US" sz="2400" dirty="0"/>
              <a:t>Recommended if considering radiation therapy or surgery </a:t>
            </a:r>
          </a:p>
          <a:p>
            <a:pPr lvl="1"/>
            <a:r>
              <a:rPr lang="en-US" sz="2400" dirty="0"/>
              <a:t>Abdominal CT recommended prior to </a:t>
            </a:r>
            <a:r>
              <a:rPr lang="en-US" sz="2400" dirty="0" err="1"/>
              <a:t>adrenalectomy</a:t>
            </a:r>
            <a:r>
              <a:rPr lang="en-US" sz="2400" dirty="0"/>
              <a:t> </a:t>
            </a:r>
          </a:p>
          <a:p>
            <a:endParaRPr lang="en-US" sz="2400" dirty="0"/>
          </a:p>
        </p:txBody>
      </p:sp>
    </p:spTree>
    <p:extLst>
      <p:ext uri="{BB962C8B-B14F-4D97-AF65-F5344CB8AC3E}">
        <p14:creationId xmlns:p14="http://schemas.microsoft.com/office/powerpoint/2010/main" val="16376903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idx="4294967295"/>
          </p:nvPr>
        </p:nvSpPr>
        <p:spPr>
          <a:xfrm>
            <a:off x="2012950" y="382588"/>
            <a:ext cx="10179050" cy="434975"/>
          </a:xfrm>
        </p:spPr>
        <p:txBody>
          <a:bodyPr>
            <a:noAutofit/>
          </a:bodyPr>
          <a:lstStyle/>
          <a:p>
            <a:r>
              <a:rPr lang="en-US" sz="2800" b="1" dirty="0" smtClean="0">
                <a:solidFill>
                  <a:srgbClr val="FF0000"/>
                </a:solidFill>
                <a:effectLst/>
              </a:rPr>
              <a:t/>
            </a:r>
            <a:br>
              <a:rPr lang="en-US" sz="2800" b="1" dirty="0" smtClean="0">
                <a:solidFill>
                  <a:srgbClr val="FF0000"/>
                </a:solidFill>
                <a:effectLst/>
              </a:rPr>
            </a:br>
            <a:r>
              <a:rPr lang="en-US" sz="2800" b="1" dirty="0">
                <a:solidFill>
                  <a:srgbClr val="FF0000"/>
                </a:solidFill>
              </a:rPr>
              <a:t> Complications of </a:t>
            </a:r>
            <a:r>
              <a:rPr lang="en-US" sz="2800" b="1" dirty="0" err="1">
                <a:solidFill>
                  <a:srgbClr val="FF0000"/>
                </a:solidFill>
              </a:rPr>
              <a:t>Hyperadrenocorticism</a:t>
            </a:r>
            <a:r>
              <a:rPr lang="en-US" sz="2800" b="1" dirty="0">
                <a:solidFill>
                  <a:srgbClr val="FF0000"/>
                </a:solidFill>
              </a:rPr>
              <a:t> </a:t>
            </a:r>
          </a:p>
        </p:txBody>
      </p:sp>
      <p:sp>
        <p:nvSpPr>
          <p:cNvPr id="7" name="Content Placeholder 6"/>
          <p:cNvSpPr>
            <a:spLocks noGrp="1"/>
          </p:cNvSpPr>
          <p:nvPr>
            <p:ph sz="half" idx="4294967295"/>
          </p:nvPr>
        </p:nvSpPr>
        <p:spPr>
          <a:xfrm>
            <a:off x="1142999" y="1194708"/>
            <a:ext cx="4800600" cy="4510087"/>
          </a:xfrm>
        </p:spPr>
        <p:txBody>
          <a:bodyPr/>
          <a:lstStyle/>
          <a:p>
            <a:r>
              <a:rPr lang="en-US" dirty="0"/>
              <a:t>Hypertension (&gt; 50%) </a:t>
            </a:r>
          </a:p>
          <a:p>
            <a:r>
              <a:rPr lang="en-US" dirty="0"/>
              <a:t>Urinary tract infection (UTI) </a:t>
            </a:r>
          </a:p>
          <a:p>
            <a:pPr marL="0" indent="0">
              <a:buNone/>
            </a:pPr>
            <a:r>
              <a:rPr lang="en-US" dirty="0" smtClean="0"/>
              <a:t>	o </a:t>
            </a:r>
            <a:r>
              <a:rPr lang="en-US" dirty="0"/>
              <a:t>Pyelonephritis </a:t>
            </a:r>
          </a:p>
          <a:p>
            <a:pPr marL="0" indent="0">
              <a:buNone/>
            </a:pPr>
            <a:r>
              <a:rPr lang="en-US" dirty="0" smtClean="0"/>
              <a:t>	o </a:t>
            </a:r>
            <a:r>
              <a:rPr lang="en-US" dirty="0"/>
              <a:t>Cystitis (clinically silent) </a:t>
            </a:r>
          </a:p>
          <a:p>
            <a:r>
              <a:rPr lang="en-US" dirty="0" err="1"/>
              <a:t>Urolithiasis</a:t>
            </a:r>
            <a:r>
              <a:rPr lang="en-US" dirty="0"/>
              <a:t> </a:t>
            </a:r>
          </a:p>
          <a:p>
            <a:pPr marL="0" indent="0">
              <a:buNone/>
            </a:pPr>
            <a:r>
              <a:rPr lang="en-US" dirty="0" smtClean="0"/>
              <a:t>	o </a:t>
            </a:r>
            <a:r>
              <a:rPr lang="en-US" dirty="0"/>
              <a:t>Calcium-containing </a:t>
            </a:r>
          </a:p>
          <a:p>
            <a:pPr marL="0" indent="0">
              <a:buNone/>
            </a:pPr>
            <a:r>
              <a:rPr lang="en-US" dirty="0" smtClean="0"/>
              <a:t>	o </a:t>
            </a:r>
            <a:r>
              <a:rPr lang="en-US" dirty="0" err="1"/>
              <a:t>Struvite</a:t>
            </a:r>
            <a:r>
              <a:rPr lang="en-US" dirty="0"/>
              <a:t>, related to UTI </a:t>
            </a:r>
          </a:p>
          <a:p>
            <a:r>
              <a:rPr lang="en-US" dirty="0"/>
              <a:t>Congestive heart failure </a:t>
            </a:r>
          </a:p>
          <a:p>
            <a:pPr marL="0" indent="0">
              <a:buNone/>
            </a:pPr>
            <a:endParaRPr lang="en-US" dirty="0"/>
          </a:p>
        </p:txBody>
      </p:sp>
      <p:sp>
        <p:nvSpPr>
          <p:cNvPr id="8" name="Content Placeholder 7"/>
          <p:cNvSpPr>
            <a:spLocks noGrp="1"/>
          </p:cNvSpPr>
          <p:nvPr>
            <p:ph sz="half" idx="4294967295"/>
          </p:nvPr>
        </p:nvSpPr>
        <p:spPr>
          <a:xfrm>
            <a:off x="6150429" y="1266825"/>
            <a:ext cx="4800600" cy="4638675"/>
          </a:xfrm>
        </p:spPr>
        <p:txBody>
          <a:bodyPr/>
          <a:lstStyle/>
          <a:p>
            <a:r>
              <a:rPr lang="en-US" dirty="0"/>
              <a:t>Pancreatitis??? </a:t>
            </a:r>
          </a:p>
          <a:p>
            <a:r>
              <a:rPr lang="en-US" dirty="0"/>
              <a:t>Diabetes mellitus </a:t>
            </a:r>
          </a:p>
          <a:p>
            <a:r>
              <a:rPr lang="en-US" dirty="0"/>
              <a:t>Poor wound healing </a:t>
            </a:r>
          </a:p>
          <a:p>
            <a:r>
              <a:rPr lang="en-US" dirty="0"/>
              <a:t>Recurrent infections </a:t>
            </a:r>
          </a:p>
          <a:p>
            <a:r>
              <a:rPr lang="en-US" dirty="0"/>
              <a:t>Joint laxity </a:t>
            </a:r>
          </a:p>
          <a:p>
            <a:r>
              <a:rPr lang="en-US" dirty="0"/>
              <a:t>Hypercoagulability </a:t>
            </a:r>
          </a:p>
          <a:p>
            <a:pPr lvl="1"/>
            <a:r>
              <a:rPr lang="en-US" dirty="0"/>
              <a:t>Pulmonary thromboembolism </a:t>
            </a:r>
          </a:p>
          <a:p>
            <a:pPr lvl="1"/>
            <a:r>
              <a:rPr lang="en-US" dirty="0"/>
              <a:t>Aortic thromboembolism </a:t>
            </a:r>
          </a:p>
          <a:p>
            <a:pPr marL="0" indent="0">
              <a:buNone/>
            </a:pPr>
            <a:endParaRPr lang="en-US" dirty="0"/>
          </a:p>
        </p:txBody>
      </p:sp>
    </p:spTree>
    <p:extLst>
      <p:ext uri="{BB962C8B-B14F-4D97-AF65-F5344CB8AC3E}">
        <p14:creationId xmlns:p14="http://schemas.microsoft.com/office/powerpoint/2010/main" val="1001616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033236" y="578530"/>
            <a:ext cx="10179050" cy="755650"/>
          </a:xfrm>
        </p:spPr>
        <p:txBody>
          <a:bodyPr>
            <a:normAutofit fontScale="90000"/>
          </a:bodyPr>
          <a:lstStyle/>
          <a:p>
            <a:r>
              <a:rPr lang="en-US" sz="3100" b="1" dirty="0">
                <a:solidFill>
                  <a:srgbClr val="FF0000"/>
                </a:solidFill>
              </a:rPr>
              <a:t>Diagnosis of Canine </a:t>
            </a:r>
            <a:r>
              <a:rPr lang="en-US" sz="3100" b="1" dirty="0" err="1">
                <a:solidFill>
                  <a:srgbClr val="FF0000"/>
                </a:solidFill>
              </a:rPr>
              <a:t>Hyperadrenocorticism</a:t>
            </a:r>
            <a:r>
              <a:rPr lang="en-US" sz="3100" b="1" dirty="0">
                <a:solidFill>
                  <a:srgbClr val="FF0000"/>
                </a:solidFill>
              </a:rPr>
              <a:t> </a:t>
            </a:r>
            <a:r>
              <a:rPr lang="en-US" b="1" dirty="0" smtClean="0">
                <a:solidFill>
                  <a:srgbClr val="FF0000"/>
                </a:solidFill>
                <a:effectLst/>
              </a:rPr>
              <a:t/>
            </a:r>
            <a:br>
              <a:rPr lang="en-US" b="1" dirty="0" smtClean="0">
                <a:solidFill>
                  <a:srgbClr val="FF0000"/>
                </a:solidFill>
                <a:effectLst/>
              </a:rPr>
            </a:br>
            <a:endParaRPr lang="en-US" b="1" dirty="0">
              <a:solidFill>
                <a:srgbClr val="FF0000"/>
              </a:solidFill>
            </a:endParaRPr>
          </a:p>
        </p:txBody>
      </p:sp>
      <p:sp>
        <p:nvSpPr>
          <p:cNvPr id="5" name="Content Placeholder 4"/>
          <p:cNvSpPr>
            <a:spLocks noGrp="1"/>
          </p:cNvSpPr>
          <p:nvPr>
            <p:ph idx="4294967295"/>
          </p:nvPr>
        </p:nvSpPr>
        <p:spPr>
          <a:xfrm>
            <a:off x="837293" y="1540328"/>
            <a:ext cx="10179050" cy="4356100"/>
          </a:xfrm>
        </p:spPr>
        <p:txBody>
          <a:bodyPr/>
          <a:lstStyle/>
          <a:p>
            <a:r>
              <a:rPr lang="en-US" sz="2400" dirty="0"/>
              <a:t>Screening tests </a:t>
            </a:r>
          </a:p>
          <a:p>
            <a:r>
              <a:rPr lang="en-US" sz="2400" dirty="0"/>
              <a:t>Differentiation tests </a:t>
            </a:r>
          </a:p>
          <a:p>
            <a:r>
              <a:rPr lang="en-US" sz="2400" dirty="0"/>
              <a:t>Need to understand sensitivity and specificity </a:t>
            </a:r>
          </a:p>
          <a:p>
            <a:pPr marL="0" indent="0">
              <a:buNone/>
            </a:pPr>
            <a:r>
              <a:rPr lang="en-US" sz="2400" dirty="0" smtClean="0"/>
              <a:t>	o </a:t>
            </a:r>
            <a:r>
              <a:rPr lang="en-US" sz="2400" dirty="0"/>
              <a:t>False positives and false negatives </a:t>
            </a:r>
          </a:p>
          <a:p>
            <a:r>
              <a:rPr lang="en-US" sz="2400" dirty="0"/>
              <a:t>Can improve predictive value of tests by only testing the appropriate population </a:t>
            </a:r>
          </a:p>
          <a:p>
            <a:pPr marL="0" indent="0">
              <a:buNone/>
            </a:pPr>
            <a:r>
              <a:rPr lang="en-US" sz="2400" dirty="0" smtClean="0"/>
              <a:t> 	o </a:t>
            </a:r>
            <a:r>
              <a:rPr lang="en-US" sz="2400" dirty="0"/>
              <a:t>Consistent clinical signs o No concurrent illnesses </a:t>
            </a:r>
          </a:p>
          <a:p>
            <a:pPr marL="0" indent="0">
              <a:buNone/>
            </a:pPr>
            <a:endParaRPr lang="en-US" dirty="0"/>
          </a:p>
        </p:txBody>
      </p:sp>
    </p:spTree>
    <p:extLst>
      <p:ext uri="{BB962C8B-B14F-4D97-AF65-F5344CB8AC3E}">
        <p14:creationId xmlns:p14="http://schemas.microsoft.com/office/powerpoint/2010/main" val="11850046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555171"/>
            <a:ext cx="11734800" cy="648154"/>
          </a:xfrm>
        </p:spPr>
        <p:txBody>
          <a:bodyPr>
            <a:normAutofit fontScale="90000"/>
          </a:bodyPr>
          <a:lstStyle/>
          <a:p>
            <a:r>
              <a:rPr lang="en-US" b="1" dirty="0">
                <a:solidFill>
                  <a:srgbClr val="FF0000"/>
                </a:solidFill>
              </a:rPr>
              <a:t>Screening Test: Basal Cortisol</a:t>
            </a:r>
          </a:p>
        </p:txBody>
      </p:sp>
      <p:sp>
        <p:nvSpPr>
          <p:cNvPr id="3" name="Content Placeholder 2"/>
          <p:cNvSpPr>
            <a:spLocks noGrp="1"/>
          </p:cNvSpPr>
          <p:nvPr>
            <p:ph idx="4294967295"/>
          </p:nvPr>
        </p:nvSpPr>
        <p:spPr>
          <a:xfrm>
            <a:off x="573542" y="1570945"/>
            <a:ext cx="10491787" cy="3735841"/>
          </a:xfrm>
        </p:spPr>
        <p:txBody>
          <a:bodyPr>
            <a:normAutofit/>
          </a:bodyPr>
          <a:lstStyle/>
          <a:p>
            <a:r>
              <a:rPr lang="en-US" sz="2400" dirty="0"/>
              <a:t>Just say NO for Cushing’s diagnosis </a:t>
            </a:r>
            <a:endParaRPr lang="en-US" sz="2400" dirty="0" smtClean="0">
              <a:effectLst/>
            </a:endParaRPr>
          </a:p>
          <a:p>
            <a:pPr lvl="1"/>
            <a:r>
              <a:rPr lang="en-US" sz="2400" dirty="0"/>
              <a:t>Wide fluctuations throughout the day </a:t>
            </a:r>
          </a:p>
          <a:p>
            <a:pPr lvl="1"/>
            <a:r>
              <a:rPr lang="en-US" sz="2400" dirty="0"/>
              <a:t>Normal dogs can be out of the reference range </a:t>
            </a:r>
          </a:p>
          <a:p>
            <a:pPr lvl="1"/>
            <a:r>
              <a:rPr lang="en-US" sz="2400" dirty="0"/>
              <a:t>Basal levels higher with stress or other illnesses </a:t>
            </a:r>
          </a:p>
          <a:p>
            <a:pPr lvl="1"/>
            <a:r>
              <a:rPr lang="en-US" sz="2400" dirty="0"/>
              <a:t>Cushing’s dogs usually in reference range </a:t>
            </a:r>
          </a:p>
          <a:p>
            <a:pPr lvl="1"/>
            <a:r>
              <a:rPr lang="en-US" sz="2400" dirty="0"/>
              <a:t>Typical reference range: 1-5 </a:t>
            </a:r>
            <a:r>
              <a:rPr lang="en-US" sz="2400" dirty="0" err="1"/>
              <a:t>ug</a:t>
            </a:r>
            <a:r>
              <a:rPr lang="en-US" sz="2400" dirty="0"/>
              <a:t>/dl </a:t>
            </a:r>
          </a:p>
          <a:p>
            <a:pPr lvl="1"/>
            <a:endParaRPr lang="en-US" sz="2400" dirty="0"/>
          </a:p>
          <a:p>
            <a:pPr marL="0" indent="0">
              <a:buNone/>
            </a:pPr>
            <a:r>
              <a:rPr lang="en-US" sz="2400" i="1" dirty="0"/>
              <a:t>N</a:t>
            </a:r>
            <a:r>
              <a:rPr lang="en-US" sz="2400" i="1" dirty="0" smtClean="0"/>
              <a:t>OTE</a:t>
            </a:r>
            <a:r>
              <a:rPr lang="en-US" sz="2400" i="1" dirty="0"/>
              <a:t>: Can be used to RULE OUT </a:t>
            </a:r>
            <a:r>
              <a:rPr lang="en-US" sz="2400" i="1" dirty="0" err="1"/>
              <a:t>hypoadrenocorticism</a:t>
            </a:r>
            <a:r>
              <a:rPr lang="en-US" sz="2400" i="1" dirty="0"/>
              <a:t> </a:t>
            </a:r>
            <a:endParaRPr lang="en-US" sz="2400" dirty="0" smtClean="0">
              <a:effectLst/>
            </a:endParaRPr>
          </a:p>
          <a:p>
            <a:pPr marL="0" indent="0">
              <a:buNone/>
            </a:pPr>
            <a:endParaRPr lang="en-US" sz="2400" dirty="0"/>
          </a:p>
        </p:txBody>
      </p:sp>
    </p:spTree>
    <p:extLst>
      <p:ext uri="{BB962C8B-B14F-4D97-AF65-F5344CB8AC3E}">
        <p14:creationId xmlns:p14="http://schemas.microsoft.com/office/powerpoint/2010/main" val="10449100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22993" y="327025"/>
            <a:ext cx="10179050" cy="1238250"/>
          </a:xfrm>
        </p:spPr>
        <p:txBody>
          <a:bodyPr>
            <a:noAutofit/>
          </a:bodyPr>
          <a:lstStyle/>
          <a:p>
            <a:r>
              <a:rPr lang="en-US" sz="3600" b="1" dirty="0">
                <a:solidFill>
                  <a:srgbClr val="FF0000"/>
                </a:solidFill>
              </a:rPr>
              <a:t>Screening Test: Urine Cortisol: Creatinine Ratio </a:t>
            </a:r>
            <a:r>
              <a:rPr lang="en-US" sz="3600" dirty="0" smtClean="0">
                <a:effectLst/>
              </a:rPr>
              <a:t/>
            </a:r>
            <a:br>
              <a:rPr lang="en-US" sz="3600" dirty="0" smtClean="0">
                <a:effectLst/>
              </a:rPr>
            </a:br>
            <a:endParaRPr lang="en-US" sz="3600" dirty="0"/>
          </a:p>
        </p:txBody>
      </p:sp>
      <p:sp>
        <p:nvSpPr>
          <p:cNvPr id="3" name="Content Placeholder 2"/>
          <p:cNvSpPr>
            <a:spLocks noGrp="1"/>
          </p:cNvSpPr>
          <p:nvPr>
            <p:ph idx="4294967295"/>
          </p:nvPr>
        </p:nvSpPr>
        <p:spPr>
          <a:xfrm>
            <a:off x="282121" y="1793875"/>
            <a:ext cx="11469007" cy="4149725"/>
          </a:xfrm>
        </p:spPr>
        <p:txBody>
          <a:bodyPr>
            <a:noAutofit/>
          </a:bodyPr>
          <a:lstStyle/>
          <a:p>
            <a:r>
              <a:rPr lang="en-US" sz="2400" dirty="0"/>
              <a:t>UCCR: screening test </a:t>
            </a:r>
            <a:endParaRPr lang="en-US" sz="2400" dirty="0" smtClean="0">
              <a:effectLst/>
            </a:endParaRPr>
          </a:p>
          <a:p>
            <a:pPr lvl="1"/>
            <a:r>
              <a:rPr lang="en-US" sz="2400" dirty="0"/>
              <a:t>High </a:t>
            </a:r>
            <a:r>
              <a:rPr lang="en-US" sz="2400" dirty="0" smtClean="0"/>
              <a:t>sensitivity, But </a:t>
            </a:r>
            <a:r>
              <a:rPr lang="en-US" sz="2400" dirty="0"/>
              <a:t>not 100% </a:t>
            </a:r>
          </a:p>
          <a:p>
            <a:pPr lvl="1"/>
            <a:r>
              <a:rPr lang="en-US" sz="2400" dirty="0"/>
              <a:t>Few false negatives - but how few? </a:t>
            </a:r>
          </a:p>
          <a:p>
            <a:pPr marL="457200" lvl="1" indent="0">
              <a:buNone/>
            </a:pPr>
            <a:r>
              <a:rPr lang="en-US" sz="2400" dirty="0" smtClean="0"/>
              <a:t>		o </a:t>
            </a:r>
            <a:r>
              <a:rPr lang="en-US" sz="2400" dirty="0"/>
              <a:t>Depends on study:</a:t>
            </a:r>
            <a:br>
              <a:rPr lang="en-US" sz="2400" dirty="0"/>
            </a:br>
            <a:r>
              <a:rPr lang="en-US" sz="2400" dirty="0" smtClean="0"/>
              <a:t>				o </a:t>
            </a:r>
            <a:r>
              <a:rPr lang="en-US" sz="2400" dirty="0"/>
              <a:t>one study: 75% sensitive</a:t>
            </a:r>
            <a:br>
              <a:rPr lang="en-US" sz="2400" dirty="0"/>
            </a:br>
            <a:r>
              <a:rPr lang="en-US" sz="2400" dirty="0" smtClean="0"/>
              <a:t>				o </a:t>
            </a:r>
            <a:r>
              <a:rPr lang="en-US" sz="2400" dirty="0"/>
              <a:t>earlier study: 99% sensitive</a:t>
            </a:r>
            <a:br>
              <a:rPr lang="en-US" sz="2400" dirty="0"/>
            </a:br>
            <a:r>
              <a:rPr lang="en-US" sz="2400" dirty="0" smtClean="0"/>
              <a:t>				o </a:t>
            </a:r>
            <a:r>
              <a:rPr lang="en-US" sz="2400" dirty="0"/>
              <a:t>May have 1/100 - 25/100 false negatives </a:t>
            </a:r>
          </a:p>
          <a:p>
            <a:pPr lvl="1"/>
            <a:r>
              <a:rPr lang="en-US" sz="2400" dirty="0"/>
              <a:t>Low </a:t>
            </a:r>
            <a:r>
              <a:rPr lang="en-US" sz="2400" dirty="0" smtClean="0"/>
              <a:t>specificity</a:t>
            </a:r>
          </a:p>
          <a:p>
            <a:pPr marL="457200" lvl="1" indent="0">
              <a:buNone/>
            </a:pPr>
            <a:r>
              <a:rPr lang="en-US" sz="2400" dirty="0"/>
              <a:t>	</a:t>
            </a:r>
            <a:r>
              <a:rPr lang="en-US" sz="2400" dirty="0" smtClean="0"/>
              <a:t>			o </a:t>
            </a:r>
            <a:r>
              <a:rPr lang="en-US" sz="2400" dirty="0"/>
              <a:t>Many false positives </a:t>
            </a:r>
          </a:p>
          <a:p>
            <a:pPr marL="457200" lvl="1" indent="0">
              <a:buNone/>
            </a:pPr>
            <a:r>
              <a:rPr lang="en-US" sz="2400" dirty="0" smtClean="0"/>
              <a:t>				o </a:t>
            </a:r>
            <a:r>
              <a:rPr lang="en-US" sz="2400" dirty="0" smtClean="0">
                <a:effectLst/>
                <a:latin typeface="Wingdings" charset="2"/>
              </a:rPr>
              <a:t></a:t>
            </a:r>
            <a:r>
              <a:rPr lang="en-US" sz="2400" dirty="0"/>
              <a:t>UCCR in 75 - 85% dogs with NON-adrenal disease </a:t>
            </a:r>
          </a:p>
          <a:p>
            <a:pPr lvl="1"/>
            <a:r>
              <a:rPr lang="en-US" sz="2400" dirty="0" smtClean="0"/>
              <a:t>Quick</a:t>
            </a:r>
            <a:r>
              <a:rPr lang="en-US" sz="2400" dirty="0"/>
              <a:t>, easy, outpatient test </a:t>
            </a:r>
          </a:p>
          <a:p>
            <a:pPr marL="0" indent="0">
              <a:buNone/>
            </a:pPr>
            <a:endParaRPr lang="en-US" sz="2400" dirty="0"/>
          </a:p>
        </p:txBody>
      </p:sp>
    </p:spTree>
    <p:extLst>
      <p:ext uri="{BB962C8B-B14F-4D97-AF65-F5344CB8AC3E}">
        <p14:creationId xmlns:p14="http://schemas.microsoft.com/office/powerpoint/2010/main" val="6863267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26571" y="785813"/>
            <a:ext cx="11865429" cy="5094287"/>
          </a:xfrm>
        </p:spPr>
        <p:txBody>
          <a:bodyPr>
            <a:normAutofit/>
          </a:bodyPr>
          <a:lstStyle/>
          <a:p>
            <a:r>
              <a:rPr lang="en-US" sz="2400" b="1" dirty="0">
                <a:solidFill>
                  <a:srgbClr val="FF0000"/>
                </a:solidFill>
              </a:rPr>
              <a:t>Screening Test: ACTH Stimulation Test </a:t>
            </a:r>
            <a:endParaRPr lang="en-US" sz="2400" b="1" dirty="0" smtClean="0">
              <a:solidFill>
                <a:srgbClr val="FF0000"/>
              </a:solidFill>
            </a:endParaRPr>
          </a:p>
          <a:p>
            <a:endParaRPr lang="en-US" sz="2400" dirty="0" smtClean="0">
              <a:solidFill>
                <a:srgbClr val="FF0000"/>
              </a:solidFill>
              <a:effectLst/>
            </a:endParaRPr>
          </a:p>
          <a:p>
            <a:r>
              <a:rPr lang="en-US" sz="2400" dirty="0"/>
              <a:t>Screening test – measures maximum secretory capacity of the adrenal cortex. </a:t>
            </a:r>
            <a:endParaRPr lang="en-US" sz="2400" dirty="0" smtClean="0">
              <a:effectLst/>
            </a:endParaRPr>
          </a:p>
          <a:p>
            <a:r>
              <a:rPr lang="en-US" sz="2400" dirty="0" smtClean="0">
                <a:effectLst/>
                <a:latin typeface="Wingdings" charset="2"/>
              </a:rPr>
              <a:t> </a:t>
            </a:r>
            <a:r>
              <a:rPr lang="en-US" sz="2400" i="1" dirty="0"/>
              <a:t>How to do it: </a:t>
            </a:r>
            <a:endParaRPr lang="en-US" sz="2400" dirty="0" smtClean="0">
              <a:effectLst/>
            </a:endParaRPr>
          </a:p>
          <a:p>
            <a:r>
              <a:rPr lang="en-US" sz="2400" dirty="0"/>
              <a:t>Obtain baseline cortisol sample </a:t>
            </a:r>
            <a:endParaRPr lang="en-US" sz="2400" dirty="0" smtClean="0">
              <a:effectLst/>
            </a:endParaRPr>
          </a:p>
          <a:p>
            <a:r>
              <a:rPr lang="en-US" sz="2400" dirty="0"/>
              <a:t>• Inject </a:t>
            </a:r>
            <a:r>
              <a:rPr lang="en-US" sz="2400" dirty="0" err="1"/>
              <a:t>Cortrosyn</a:t>
            </a:r>
            <a:r>
              <a:rPr lang="en-US" sz="2400" dirty="0"/>
              <a:t> IV </a:t>
            </a:r>
            <a:endParaRPr lang="en-US" sz="2400" dirty="0" smtClean="0">
              <a:effectLst/>
            </a:endParaRPr>
          </a:p>
          <a:p>
            <a:r>
              <a:rPr lang="en-US" sz="2400" dirty="0"/>
              <a:t>o 5ug/kg(upto250ugmax) o 1 vial if &gt;25 kg </a:t>
            </a:r>
            <a:endParaRPr lang="en-US" sz="2400" dirty="0" smtClean="0">
              <a:effectLst/>
            </a:endParaRPr>
          </a:p>
          <a:p>
            <a:r>
              <a:rPr lang="en-US" sz="2400" dirty="0"/>
              <a:t>o 1/2vialif&lt;25kg</a:t>
            </a:r>
            <a:br>
              <a:rPr lang="en-US" sz="2400" dirty="0"/>
            </a:br>
            <a:r>
              <a:rPr lang="en-US" sz="2400" dirty="0">
                <a:solidFill>
                  <a:srgbClr val="FF0000"/>
                </a:solidFill>
              </a:rPr>
              <a:t>Obtain 1-hour post ACTH cortisol sample </a:t>
            </a:r>
            <a:endParaRPr lang="en-US" sz="2400" dirty="0" smtClean="0">
              <a:solidFill>
                <a:srgbClr val="FF0000"/>
              </a:solidFill>
            </a:endParaRPr>
          </a:p>
          <a:p>
            <a:endParaRPr lang="en-US" sz="2400" dirty="0"/>
          </a:p>
        </p:txBody>
      </p:sp>
    </p:spTree>
    <p:extLst>
      <p:ext uri="{BB962C8B-B14F-4D97-AF65-F5344CB8AC3E}">
        <p14:creationId xmlns:p14="http://schemas.microsoft.com/office/powerpoint/2010/main" val="12336791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1885" y="235631"/>
            <a:ext cx="10179050" cy="612775"/>
          </a:xfrm>
        </p:spPr>
        <p:txBody>
          <a:bodyPr>
            <a:normAutofit fontScale="90000"/>
          </a:bodyPr>
          <a:lstStyle/>
          <a:p>
            <a:r>
              <a:rPr lang="en-US" b="1" dirty="0" smtClean="0">
                <a:solidFill>
                  <a:srgbClr val="FF0000"/>
                </a:solidFill>
              </a:rPr>
              <a:t/>
            </a:r>
            <a:br>
              <a:rPr lang="en-US" b="1" dirty="0" smtClean="0">
                <a:solidFill>
                  <a:srgbClr val="FF0000"/>
                </a:solidFill>
              </a:rPr>
            </a:br>
            <a:r>
              <a:rPr lang="en-US" b="1" dirty="0">
                <a:solidFill>
                  <a:srgbClr val="FF0000"/>
                </a:solidFill>
              </a:rPr>
              <a:t> How to interpret it: </a:t>
            </a:r>
          </a:p>
        </p:txBody>
      </p:sp>
      <p:sp>
        <p:nvSpPr>
          <p:cNvPr id="3" name="Content Placeholder 2"/>
          <p:cNvSpPr>
            <a:spLocks noGrp="1"/>
          </p:cNvSpPr>
          <p:nvPr>
            <p:ph idx="4294967295"/>
          </p:nvPr>
        </p:nvSpPr>
        <p:spPr>
          <a:xfrm>
            <a:off x="690335" y="1687740"/>
            <a:ext cx="10179050" cy="4371975"/>
          </a:xfrm>
        </p:spPr>
        <p:txBody>
          <a:bodyPr>
            <a:normAutofit/>
          </a:bodyPr>
          <a:lstStyle/>
          <a:p>
            <a:pPr marL="0" indent="0">
              <a:buNone/>
            </a:pPr>
            <a:r>
              <a:rPr lang="en-US" sz="2400" dirty="0"/>
              <a:t>  Pre-ACTH cortisol: normal: 0.5 - 6.0 μg/dl </a:t>
            </a:r>
            <a:endParaRPr lang="en-US" sz="2400" dirty="0" smtClean="0">
              <a:effectLst/>
            </a:endParaRPr>
          </a:p>
          <a:p>
            <a:pPr marL="0" indent="0">
              <a:buNone/>
            </a:pPr>
            <a:r>
              <a:rPr lang="en-US" sz="2400" dirty="0"/>
              <a:t>  Post-ACTH cortisol: </a:t>
            </a:r>
            <a:endParaRPr lang="en-US" sz="2400" dirty="0" smtClean="0">
              <a:effectLst/>
            </a:endParaRPr>
          </a:p>
          <a:p>
            <a:pPr marL="0" indent="0">
              <a:buNone/>
            </a:pPr>
            <a:r>
              <a:rPr lang="en-US" sz="2400" dirty="0" smtClean="0"/>
              <a:t>	o </a:t>
            </a:r>
            <a:r>
              <a:rPr lang="en-US" sz="2400" dirty="0"/>
              <a:t>Normal: &lt;18 </a:t>
            </a:r>
            <a:r>
              <a:rPr lang="en-US" sz="2400" dirty="0" smtClean="0"/>
              <a:t>μg/dl</a:t>
            </a:r>
          </a:p>
          <a:p>
            <a:pPr marL="0" indent="0">
              <a:buNone/>
            </a:pPr>
            <a:r>
              <a:rPr lang="en-US" sz="2400" dirty="0"/>
              <a:t>	</a:t>
            </a:r>
            <a:r>
              <a:rPr lang="en-US" sz="2400" dirty="0" smtClean="0"/>
              <a:t>o </a:t>
            </a:r>
            <a:r>
              <a:rPr lang="en-US" sz="2400" dirty="0"/>
              <a:t>Exaggerated: &gt;22 μg/dl o Grey zone: 18 - 22 μg/dl </a:t>
            </a:r>
            <a:endParaRPr lang="en-US" sz="2400" dirty="0" smtClean="0">
              <a:effectLst/>
            </a:endParaRPr>
          </a:p>
          <a:p>
            <a:pPr marL="0" indent="0">
              <a:buNone/>
            </a:pPr>
            <a:r>
              <a:rPr lang="en-US" sz="2400" dirty="0"/>
              <a:t>  </a:t>
            </a:r>
            <a:r>
              <a:rPr lang="en-US" sz="2400" dirty="0" err="1"/>
              <a:t>Hypoadrenocorticism</a:t>
            </a:r>
            <a:r>
              <a:rPr lang="en-US" sz="2400" dirty="0"/>
              <a:t>: both values &lt; 2 μg/dl </a:t>
            </a:r>
            <a:endParaRPr lang="en-US" sz="2400" dirty="0" smtClean="0">
              <a:effectLst/>
            </a:endParaRPr>
          </a:p>
          <a:p>
            <a:pPr marL="0" indent="0">
              <a:buNone/>
            </a:pPr>
            <a:r>
              <a:rPr lang="en-US" sz="2400" dirty="0"/>
              <a:t>  Usually &lt; 0.2 μg/dl </a:t>
            </a:r>
            <a:endParaRPr lang="en-US" sz="2400" dirty="0" smtClean="0">
              <a:effectLst/>
            </a:endParaRPr>
          </a:p>
          <a:p>
            <a:pPr marL="0" indent="0">
              <a:buNone/>
            </a:pPr>
            <a:endParaRPr lang="en-US" sz="2400" dirty="0"/>
          </a:p>
        </p:txBody>
      </p:sp>
    </p:spTree>
    <p:extLst>
      <p:ext uri="{BB962C8B-B14F-4D97-AF65-F5344CB8AC3E}">
        <p14:creationId xmlns:p14="http://schemas.microsoft.com/office/powerpoint/2010/main" val="3492276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41514" y="0"/>
            <a:ext cx="10058400" cy="1449387"/>
          </a:xfrm>
        </p:spPr>
        <p:txBody>
          <a:bodyPr>
            <a:normAutofit/>
          </a:bodyPr>
          <a:lstStyle/>
          <a:p>
            <a:r>
              <a:rPr lang="en-US" sz="4000" b="1" dirty="0">
                <a:solidFill>
                  <a:srgbClr val="FF0000"/>
                </a:solidFill>
              </a:rPr>
              <a:t>Pros and Cons of the ACTH Stimulation Test </a:t>
            </a:r>
            <a:r>
              <a:rPr lang="en-US" dirty="0" smtClean="0"/>
              <a:t/>
            </a:r>
            <a:br>
              <a:rPr lang="en-US" dirty="0" smtClean="0"/>
            </a:br>
            <a:endParaRPr lang="en-US" dirty="0"/>
          </a:p>
        </p:txBody>
      </p:sp>
      <p:sp>
        <p:nvSpPr>
          <p:cNvPr id="3" name="Content Placeholder 2"/>
          <p:cNvSpPr>
            <a:spLocks noGrp="1"/>
          </p:cNvSpPr>
          <p:nvPr>
            <p:ph idx="4294967295"/>
          </p:nvPr>
        </p:nvSpPr>
        <p:spPr>
          <a:xfrm>
            <a:off x="380427" y="1237510"/>
            <a:ext cx="11538857" cy="4700588"/>
          </a:xfrm>
        </p:spPr>
        <p:txBody>
          <a:bodyPr>
            <a:normAutofit fontScale="92500" lnSpcReduction="20000"/>
          </a:bodyPr>
          <a:lstStyle/>
          <a:p>
            <a:pPr marL="0" indent="0">
              <a:buNone/>
            </a:pPr>
            <a:r>
              <a:rPr lang="en-US" dirty="0"/>
              <a:t> </a:t>
            </a:r>
            <a:r>
              <a:rPr lang="en-US" sz="2600" dirty="0"/>
              <a:t>More false negatives than LDDST </a:t>
            </a:r>
            <a:endParaRPr lang="en-US" sz="2600" dirty="0" smtClean="0"/>
          </a:p>
          <a:p>
            <a:pPr marL="0" indent="0">
              <a:buNone/>
            </a:pPr>
            <a:r>
              <a:rPr lang="en-US" sz="2600" dirty="0" smtClean="0"/>
              <a:t>	o </a:t>
            </a:r>
            <a:r>
              <a:rPr lang="en-US" sz="2600" dirty="0"/>
              <a:t>Lower sensitivity </a:t>
            </a:r>
            <a:endParaRPr lang="en-US" sz="2600" dirty="0" smtClean="0"/>
          </a:p>
          <a:p>
            <a:pPr marL="0" indent="0">
              <a:buNone/>
            </a:pPr>
            <a:r>
              <a:rPr lang="en-US" sz="2600" dirty="0"/>
              <a:t>  Fewer false positives than LDDST o Higher specificity </a:t>
            </a:r>
            <a:endParaRPr lang="en-US" sz="2600" dirty="0" smtClean="0">
              <a:effectLst/>
            </a:endParaRPr>
          </a:p>
          <a:p>
            <a:pPr marL="0" indent="0">
              <a:buNone/>
            </a:pPr>
            <a:r>
              <a:rPr lang="en-US" sz="2600" dirty="0"/>
              <a:t>  Does not distinguish between PDH and AT </a:t>
            </a:r>
            <a:endParaRPr lang="en-US" sz="2600" dirty="0" smtClean="0">
              <a:effectLst/>
            </a:endParaRPr>
          </a:p>
          <a:p>
            <a:pPr marL="0" indent="0">
              <a:buNone/>
            </a:pPr>
            <a:r>
              <a:rPr lang="en-US" sz="2600" dirty="0"/>
              <a:t>  One hour test </a:t>
            </a:r>
            <a:endParaRPr lang="en-US" sz="2600" dirty="0" smtClean="0">
              <a:effectLst/>
            </a:endParaRPr>
          </a:p>
          <a:p>
            <a:pPr marL="0" indent="0">
              <a:buNone/>
            </a:pPr>
            <a:r>
              <a:rPr lang="en-US" sz="2600" dirty="0"/>
              <a:t>  Can combine with other procedures (e.g. ultrasound) </a:t>
            </a:r>
            <a:endParaRPr lang="en-US" sz="2600" dirty="0" smtClean="0">
              <a:effectLst/>
            </a:endParaRPr>
          </a:p>
          <a:p>
            <a:pPr marL="0" indent="0">
              <a:buNone/>
            </a:pPr>
            <a:r>
              <a:rPr lang="en-US" sz="2600" dirty="0"/>
              <a:t>  Useful in a referral setting </a:t>
            </a:r>
            <a:endParaRPr lang="en-US" sz="2600" dirty="0" smtClean="0">
              <a:effectLst/>
            </a:endParaRPr>
          </a:p>
          <a:p>
            <a:pPr marL="0" indent="0">
              <a:buNone/>
            </a:pPr>
            <a:r>
              <a:rPr lang="en-US" sz="2600" dirty="0"/>
              <a:t>  Only test for: </a:t>
            </a:r>
            <a:endParaRPr lang="en-US" sz="2600" dirty="0" smtClean="0">
              <a:effectLst/>
            </a:endParaRPr>
          </a:p>
          <a:p>
            <a:pPr marL="0" indent="0">
              <a:buNone/>
            </a:pPr>
            <a:r>
              <a:rPr lang="en-US" sz="2600" dirty="0" smtClean="0"/>
              <a:t>	o </a:t>
            </a:r>
            <a:r>
              <a:rPr lang="en-US" sz="2600" dirty="0"/>
              <a:t>Iatrogenic Cushing’s</a:t>
            </a:r>
            <a:br>
              <a:rPr lang="en-US" sz="2600" dirty="0"/>
            </a:br>
            <a:r>
              <a:rPr lang="en-US" sz="2600" dirty="0" smtClean="0"/>
              <a:t>	o </a:t>
            </a:r>
            <a:r>
              <a:rPr lang="en-US" sz="2600" dirty="0" err="1"/>
              <a:t>Hypoadrenocorticism</a:t>
            </a:r>
            <a:r>
              <a:rPr lang="en-US" sz="2600" dirty="0"/>
              <a:t/>
            </a:r>
            <a:br>
              <a:rPr lang="en-US" sz="2600" dirty="0"/>
            </a:br>
            <a:r>
              <a:rPr lang="en-US" sz="2600" dirty="0" smtClean="0"/>
              <a:t>	o </a:t>
            </a:r>
            <a:r>
              <a:rPr lang="en-US" sz="2600" dirty="0"/>
              <a:t>Monitoring </a:t>
            </a:r>
            <a:r>
              <a:rPr lang="en-US" sz="2600" dirty="0" err="1"/>
              <a:t>mitotane</a:t>
            </a:r>
            <a:r>
              <a:rPr lang="en-US" sz="2600" dirty="0"/>
              <a:t> or </a:t>
            </a:r>
            <a:r>
              <a:rPr lang="en-US" sz="2600" dirty="0" err="1"/>
              <a:t>trilostane</a:t>
            </a:r>
            <a:r>
              <a:rPr lang="en-US" sz="2600" dirty="0"/>
              <a:t> therapy </a:t>
            </a:r>
          </a:p>
          <a:p>
            <a:pPr marL="0" indent="0">
              <a:buNone/>
            </a:pPr>
            <a:endParaRPr lang="en-US" dirty="0"/>
          </a:p>
        </p:txBody>
      </p:sp>
    </p:spTree>
    <p:extLst>
      <p:ext uri="{BB962C8B-B14F-4D97-AF65-F5344CB8AC3E}">
        <p14:creationId xmlns:p14="http://schemas.microsoft.com/office/powerpoint/2010/main" val="5632286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0629" y="334963"/>
            <a:ext cx="12061371" cy="1189037"/>
          </a:xfrm>
        </p:spPr>
        <p:txBody>
          <a:bodyPr>
            <a:noAutofit/>
          </a:bodyPr>
          <a:lstStyle/>
          <a:p>
            <a:r>
              <a:rPr lang="en-US" sz="3600" b="1" smtClean="0">
                <a:solidFill>
                  <a:srgbClr val="FF0000"/>
                </a:solidFill>
                <a:effectLst/>
              </a:rPr>
              <a:t/>
            </a:r>
            <a:br>
              <a:rPr lang="en-US" sz="3600" b="1" smtClean="0">
                <a:solidFill>
                  <a:srgbClr val="FF0000"/>
                </a:solidFill>
                <a:effectLst/>
              </a:rPr>
            </a:br>
            <a:r>
              <a:rPr lang="en-US" sz="3600" b="1">
                <a:solidFill>
                  <a:srgbClr val="FF0000"/>
                </a:solidFill>
              </a:rPr>
              <a:t> Screening Test: Low-Dose Dexamethasone Suppression Test (LDDST) </a:t>
            </a:r>
            <a:endParaRPr lang="en-US" sz="3600" b="1" dirty="0">
              <a:solidFill>
                <a:srgbClr val="FF0000"/>
              </a:solidFill>
            </a:endParaRPr>
          </a:p>
        </p:txBody>
      </p:sp>
      <p:sp>
        <p:nvSpPr>
          <p:cNvPr id="3" name="Content Placeholder 2"/>
          <p:cNvSpPr>
            <a:spLocks noGrp="1"/>
          </p:cNvSpPr>
          <p:nvPr>
            <p:ph idx="4294967295"/>
          </p:nvPr>
        </p:nvSpPr>
        <p:spPr>
          <a:xfrm>
            <a:off x="130629" y="2009775"/>
            <a:ext cx="10179050" cy="4098925"/>
          </a:xfrm>
        </p:spPr>
        <p:txBody>
          <a:bodyPr>
            <a:normAutofit/>
          </a:bodyPr>
          <a:lstStyle/>
          <a:p>
            <a:pPr marL="0" indent="0">
              <a:buNone/>
            </a:pPr>
            <a:r>
              <a:rPr lang="en-US" sz="2400" dirty="0"/>
              <a:t>  More sensitive (95%) than ACTH stimulation test </a:t>
            </a:r>
            <a:endParaRPr lang="en-US" sz="2400" dirty="0" smtClean="0">
              <a:effectLst/>
            </a:endParaRPr>
          </a:p>
          <a:p>
            <a:pPr marL="0" indent="0">
              <a:buNone/>
            </a:pPr>
            <a:r>
              <a:rPr lang="en-US" sz="2400" dirty="0"/>
              <a:t>  Less specific (more false positives) </a:t>
            </a:r>
            <a:endParaRPr lang="en-US" sz="2400" dirty="0" smtClean="0">
              <a:effectLst/>
            </a:endParaRPr>
          </a:p>
          <a:p>
            <a:pPr marL="0" indent="0">
              <a:buNone/>
            </a:pPr>
            <a:r>
              <a:rPr lang="en-US" sz="2400" dirty="0"/>
              <a:t>  CAN distinguish between PDH and A T </a:t>
            </a:r>
            <a:endParaRPr lang="en-US" sz="2400" dirty="0" smtClean="0">
              <a:effectLst/>
            </a:endParaRPr>
          </a:p>
          <a:p>
            <a:pPr marL="0" indent="0">
              <a:buNone/>
            </a:pPr>
            <a:r>
              <a:rPr lang="en-US" sz="2400" dirty="0"/>
              <a:t>  Not useful for iatrogenic Cushing’s or </a:t>
            </a:r>
            <a:r>
              <a:rPr lang="en-US" sz="2400" dirty="0" err="1"/>
              <a:t>hypoadrenocorticism</a:t>
            </a:r>
            <a:r>
              <a:rPr lang="en-US" sz="2400" dirty="0"/>
              <a:t> </a:t>
            </a:r>
            <a:endParaRPr lang="en-US" sz="2400" dirty="0" smtClean="0">
              <a:effectLst/>
            </a:endParaRPr>
          </a:p>
          <a:p>
            <a:endParaRPr lang="en-US" sz="2400" dirty="0"/>
          </a:p>
        </p:txBody>
      </p:sp>
    </p:spTree>
    <p:extLst>
      <p:ext uri="{BB962C8B-B14F-4D97-AF65-F5344CB8AC3E}">
        <p14:creationId xmlns:p14="http://schemas.microsoft.com/office/powerpoint/2010/main" val="333672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92364" y="736827"/>
            <a:ext cx="10179050" cy="5094287"/>
          </a:xfrm>
        </p:spPr>
        <p:txBody>
          <a:bodyPr>
            <a:normAutofit/>
          </a:bodyPr>
          <a:lstStyle/>
          <a:p>
            <a:pPr marL="0" indent="0">
              <a:buNone/>
            </a:pPr>
            <a:r>
              <a:rPr lang="en-US" sz="2400" dirty="0" err="1"/>
              <a:t>Hyperadrenocorticism</a:t>
            </a:r>
            <a:r>
              <a:rPr lang="en-US" sz="2400" dirty="0"/>
              <a:t> (HAC</a:t>
            </a:r>
            <a:r>
              <a:rPr lang="en-US" sz="2400" dirty="0" smtClean="0"/>
              <a:t>) is caused by excess circulating </a:t>
            </a:r>
            <a:r>
              <a:rPr lang="en-US" sz="2400" dirty="0" err="1" smtClean="0"/>
              <a:t>coortisol</a:t>
            </a:r>
            <a:r>
              <a:rPr lang="en-US" sz="2400" dirty="0" smtClean="0"/>
              <a:t> or other steroid hormones. </a:t>
            </a:r>
          </a:p>
          <a:p>
            <a:pPr marL="0" indent="0">
              <a:buNone/>
            </a:pPr>
            <a:endParaRPr lang="en-US" sz="2400" dirty="0" smtClean="0"/>
          </a:p>
          <a:p>
            <a:pPr marL="0" indent="0">
              <a:buNone/>
            </a:pPr>
            <a:r>
              <a:rPr lang="en-US" sz="2400" b="1" dirty="0">
                <a:solidFill>
                  <a:srgbClr val="FF0000"/>
                </a:solidFill>
              </a:rPr>
              <a:t>Pituitary-Dependent </a:t>
            </a:r>
            <a:r>
              <a:rPr lang="en-US" sz="2400" b="1" dirty="0" err="1">
                <a:solidFill>
                  <a:srgbClr val="FF0000"/>
                </a:solidFill>
              </a:rPr>
              <a:t>Hyperadrenocorticism</a:t>
            </a:r>
            <a:r>
              <a:rPr lang="en-US" sz="2400" b="1" dirty="0">
                <a:solidFill>
                  <a:srgbClr val="FF0000"/>
                </a:solidFill>
              </a:rPr>
              <a:t> (PDH) </a:t>
            </a:r>
            <a:r>
              <a:rPr lang="en-US" sz="2400" dirty="0"/>
              <a:t/>
            </a:r>
            <a:br>
              <a:rPr lang="en-US" sz="2400" dirty="0"/>
            </a:br>
            <a:endParaRPr lang="en-US" sz="2400" dirty="0"/>
          </a:p>
          <a:p>
            <a:pPr marL="0" indent="0">
              <a:buNone/>
            </a:pPr>
            <a:r>
              <a:rPr lang="en-US" sz="2400" b="1" dirty="0">
                <a:solidFill>
                  <a:srgbClr val="FF0000"/>
                </a:solidFill>
              </a:rPr>
              <a:t>Adrenal Tumor (AT</a:t>
            </a:r>
            <a:r>
              <a:rPr lang="en-US" sz="2400" b="1" dirty="0" smtClean="0">
                <a:solidFill>
                  <a:srgbClr val="FF0000"/>
                </a:solidFill>
              </a:rPr>
              <a:t>)</a:t>
            </a:r>
          </a:p>
          <a:p>
            <a:pPr marL="0" indent="0">
              <a:buNone/>
            </a:pPr>
            <a:endParaRPr lang="en-US" sz="2400" b="1" dirty="0">
              <a:solidFill>
                <a:srgbClr val="FF0000"/>
              </a:solidFill>
            </a:endParaRPr>
          </a:p>
          <a:p>
            <a:pPr marL="0" indent="0">
              <a:buNone/>
            </a:pPr>
            <a:r>
              <a:rPr lang="en-US" sz="2400" b="1" dirty="0">
                <a:solidFill>
                  <a:srgbClr val="FF0000"/>
                </a:solidFill>
              </a:rPr>
              <a:t>Iatrogenic </a:t>
            </a:r>
            <a:r>
              <a:rPr lang="en-US" sz="2400" b="1" dirty="0" err="1">
                <a:solidFill>
                  <a:srgbClr val="FF0000"/>
                </a:solidFill>
              </a:rPr>
              <a:t>Hyperadrenocorticism</a:t>
            </a:r>
            <a:endParaRPr lang="en-US" sz="2400" dirty="0" smtClean="0"/>
          </a:p>
          <a:p>
            <a:pPr marL="0" indent="0">
              <a:buNone/>
            </a:pPr>
            <a:r>
              <a:rPr lang="en-US" sz="2400" dirty="0" smtClean="0"/>
              <a:t> </a:t>
            </a:r>
            <a:endParaRPr lang="en-US" sz="2400" dirty="0"/>
          </a:p>
        </p:txBody>
      </p:sp>
    </p:spTree>
    <p:extLst>
      <p:ext uri="{BB962C8B-B14F-4D97-AF65-F5344CB8AC3E}">
        <p14:creationId xmlns:p14="http://schemas.microsoft.com/office/powerpoint/2010/main" val="17474391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45407" y="382588"/>
            <a:ext cx="10179050" cy="981075"/>
          </a:xfrm>
        </p:spPr>
        <p:txBody>
          <a:bodyPr>
            <a:normAutofit fontScale="90000"/>
          </a:bodyPr>
          <a:lstStyle/>
          <a:p>
            <a:r>
              <a:rPr lang="en-US" b="1" dirty="0" smtClean="0">
                <a:solidFill>
                  <a:srgbClr val="FF0000"/>
                </a:solidFill>
              </a:rPr>
              <a:t>How </a:t>
            </a:r>
            <a:r>
              <a:rPr lang="en-US" b="1" dirty="0">
                <a:solidFill>
                  <a:srgbClr val="FF0000"/>
                </a:solidFill>
              </a:rPr>
              <a:t>to do it </a:t>
            </a:r>
            <a:r>
              <a:rPr lang="en-US" dirty="0" smtClean="0">
                <a:effectLst/>
              </a:rPr>
              <a:t/>
            </a:r>
            <a:br>
              <a:rPr lang="en-US" dirty="0" smtClean="0">
                <a:effectLst/>
              </a:rPr>
            </a:br>
            <a:endParaRPr lang="en-US" dirty="0"/>
          </a:p>
        </p:txBody>
      </p:sp>
      <p:sp>
        <p:nvSpPr>
          <p:cNvPr id="3" name="Content Placeholder 2"/>
          <p:cNvSpPr>
            <a:spLocks noGrp="1"/>
          </p:cNvSpPr>
          <p:nvPr>
            <p:ph idx="4294967295"/>
          </p:nvPr>
        </p:nvSpPr>
        <p:spPr>
          <a:xfrm>
            <a:off x="445407" y="1363663"/>
            <a:ext cx="10179050" cy="4403725"/>
          </a:xfrm>
        </p:spPr>
        <p:txBody>
          <a:bodyPr>
            <a:normAutofit/>
          </a:bodyPr>
          <a:lstStyle/>
          <a:p>
            <a:pPr marL="0" indent="0">
              <a:buNone/>
            </a:pPr>
            <a:r>
              <a:rPr lang="en-US" sz="2400" dirty="0"/>
              <a:t>  Blood sample at 0 (pre), 4, and 8 hours </a:t>
            </a:r>
            <a:endParaRPr lang="en-US" sz="2400" dirty="0" smtClean="0">
              <a:effectLst/>
            </a:endParaRPr>
          </a:p>
          <a:p>
            <a:pPr marL="0" indent="0">
              <a:buNone/>
            </a:pPr>
            <a:r>
              <a:rPr lang="en-US" sz="2400" dirty="0"/>
              <a:t>  Give 0.01 mg/kg dexamethasone IV (0.015?) </a:t>
            </a:r>
            <a:endParaRPr lang="en-US" sz="2400" dirty="0" smtClean="0">
              <a:effectLst/>
            </a:endParaRPr>
          </a:p>
          <a:p>
            <a:pPr marL="0" indent="0">
              <a:buNone/>
            </a:pPr>
            <a:r>
              <a:rPr lang="en-US" sz="2400" dirty="0"/>
              <a:t>  Less expensive than ACTH stimulation test (at current price of </a:t>
            </a:r>
            <a:r>
              <a:rPr lang="en-US" sz="2400" dirty="0" err="1"/>
              <a:t>Cortrosyn</a:t>
            </a:r>
            <a:r>
              <a:rPr lang="en-US" sz="2400" dirty="0"/>
              <a:t>) </a:t>
            </a:r>
            <a:endParaRPr lang="en-US" sz="2400" dirty="0" smtClean="0">
              <a:effectLst/>
            </a:endParaRPr>
          </a:p>
          <a:p>
            <a:pPr marL="0" indent="0">
              <a:buNone/>
            </a:pPr>
            <a:r>
              <a:rPr lang="en-US" sz="2400" dirty="0"/>
              <a:t>  Takes 8 hours </a:t>
            </a:r>
            <a:endParaRPr lang="en-US" sz="2400" dirty="0" smtClean="0">
              <a:effectLst/>
            </a:endParaRPr>
          </a:p>
          <a:p>
            <a:pPr marL="0" indent="0">
              <a:buNone/>
            </a:pPr>
            <a:r>
              <a:rPr lang="en-US" sz="2400" dirty="0"/>
              <a:t>  Avoid stress, excitement, handling, other tests </a:t>
            </a:r>
            <a:endParaRPr lang="en-US" sz="2400" dirty="0" smtClean="0">
              <a:effectLst/>
            </a:endParaRPr>
          </a:p>
          <a:p>
            <a:endParaRPr lang="en-US" sz="2400" dirty="0"/>
          </a:p>
        </p:txBody>
      </p:sp>
    </p:spTree>
    <p:extLst>
      <p:ext uri="{BB962C8B-B14F-4D97-AF65-F5344CB8AC3E}">
        <p14:creationId xmlns:p14="http://schemas.microsoft.com/office/powerpoint/2010/main" val="6044742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49729" y="507773"/>
            <a:ext cx="10179050" cy="1044575"/>
          </a:xfrm>
        </p:spPr>
        <p:txBody>
          <a:bodyPr>
            <a:normAutofit fontScale="90000"/>
          </a:bodyPr>
          <a:lstStyle/>
          <a:p>
            <a:r>
              <a:rPr lang="en-US" dirty="0" smtClean="0">
                <a:solidFill>
                  <a:srgbClr val="FF0000"/>
                </a:solidFill>
              </a:rPr>
              <a:t>How </a:t>
            </a:r>
            <a:r>
              <a:rPr lang="en-US" dirty="0">
                <a:solidFill>
                  <a:srgbClr val="FF0000"/>
                </a:solidFill>
              </a:rPr>
              <a:t>to interpret it </a:t>
            </a:r>
            <a:r>
              <a:rPr lang="en-US" dirty="0" smtClean="0">
                <a:effectLst/>
              </a:rPr>
              <a:t/>
            </a:r>
            <a:br>
              <a:rPr lang="en-US" dirty="0" smtClean="0">
                <a:effectLst/>
              </a:rPr>
            </a:br>
            <a:endParaRPr lang="en-US" dirty="0"/>
          </a:p>
        </p:txBody>
      </p:sp>
      <p:sp>
        <p:nvSpPr>
          <p:cNvPr id="3" name="Content Placeholder 2"/>
          <p:cNvSpPr>
            <a:spLocks noGrp="1"/>
          </p:cNvSpPr>
          <p:nvPr>
            <p:ph idx="4294967295"/>
          </p:nvPr>
        </p:nvSpPr>
        <p:spPr>
          <a:xfrm>
            <a:off x="549729" y="1552348"/>
            <a:ext cx="10058400" cy="4022725"/>
          </a:xfrm>
        </p:spPr>
        <p:txBody>
          <a:bodyPr/>
          <a:lstStyle/>
          <a:p>
            <a:pPr marL="0" indent="0">
              <a:buNone/>
            </a:pPr>
            <a:r>
              <a:rPr lang="en-US" sz="2400" dirty="0"/>
              <a:t>LDDST Results </a:t>
            </a:r>
            <a:endParaRPr lang="en-US" sz="2400" dirty="0" smtClean="0"/>
          </a:p>
          <a:p>
            <a:pPr marL="0" indent="0">
              <a:buNone/>
            </a:pPr>
            <a:r>
              <a:rPr lang="en-US" sz="2400" dirty="0" smtClean="0"/>
              <a:t>Normal </a:t>
            </a:r>
            <a:r>
              <a:rPr lang="en-US" sz="2400" dirty="0"/>
              <a:t>patient: </a:t>
            </a:r>
            <a:endParaRPr lang="en-US" sz="2400" dirty="0" smtClean="0">
              <a:effectLst/>
            </a:endParaRPr>
          </a:p>
          <a:p>
            <a:pPr lvl="1"/>
            <a:r>
              <a:rPr lang="en-US" sz="2400" dirty="0"/>
              <a:t>  0hr:Cortisol=1-5mg/dl </a:t>
            </a:r>
            <a:endParaRPr lang="en-US" sz="2400" dirty="0" smtClean="0">
              <a:effectLst/>
            </a:endParaRPr>
          </a:p>
          <a:p>
            <a:pPr lvl="1"/>
            <a:r>
              <a:rPr lang="en-US" sz="2400" dirty="0"/>
              <a:t>  4 </a:t>
            </a:r>
            <a:r>
              <a:rPr lang="en-US" sz="2400" dirty="0" err="1"/>
              <a:t>hr</a:t>
            </a:r>
            <a:r>
              <a:rPr lang="en-US" sz="2400" dirty="0"/>
              <a:t>: Cortisol &lt; 1.4 mg/dl </a:t>
            </a:r>
            <a:endParaRPr lang="en-US" sz="2400" dirty="0" smtClean="0">
              <a:effectLst/>
            </a:endParaRPr>
          </a:p>
          <a:p>
            <a:pPr lvl="1"/>
            <a:r>
              <a:rPr lang="en-US" sz="2400" dirty="0"/>
              <a:t>  8 </a:t>
            </a:r>
            <a:r>
              <a:rPr lang="en-US" sz="2400" dirty="0" err="1"/>
              <a:t>hr</a:t>
            </a:r>
            <a:r>
              <a:rPr lang="en-US" sz="2400" dirty="0"/>
              <a:t>: Cortisol &lt; 1.4 </a:t>
            </a:r>
            <a:r>
              <a:rPr lang="en-US" sz="2400" dirty="0" smtClean="0"/>
              <a:t>mg/dl</a:t>
            </a:r>
          </a:p>
          <a:p>
            <a:pPr lvl="1"/>
            <a:endParaRPr lang="en-US" sz="2400" dirty="0" smtClean="0"/>
          </a:p>
          <a:p>
            <a:pPr marL="0" indent="0">
              <a:buNone/>
            </a:pPr>
            <a:r>
              <a:rPr lang="en-US" sz="2400" dirty="0" smtClean="0"/>
              <a:t>Cushing’s patient: </a:t>
            </a:r>
            <a:endParaRPr lang="en-US" sz="2400" dirty="0" smtClean="0">
              <a:effectLst/>
            </a:endParaRPr>
          </a:p>
          <a:p>
            <a:r>
              <a:rPr lang="en-US" sz="2400" dirty="0" smtClean="0"/>
              <a:t> 8 </a:t>
            </a:r>
            <a:r>
              <a:rPr lang="en-US" sz="2400" dirty="0" err="1" smtClean="0"/>
              <a:t>hr</a:t>
            </a:r>
            <a:r>
              <a:rPr lang="en-US" sz="2400" dirty="0" smtClean="0"/>
              <a:t>: Cortisol &gt; 1.5 mg/dl </a:t>
            </a:r>
            <a:endParaRPr lang="en-US" sz="2400" dirty="0" smtClean="0">
              <a:effectLst/>
            </a:endParaRPr>
          </a:p>
          <a:p>
            <a:pPr lvl="1"/>
            <a:endParaRPr lang="en-US" dirty="0" smtClean="0"/>
          </a:p>
        </p:txBody>
      </p:sp>
    </p:spTree>
    <p:extLst>
      <p:ext uri="{BB962C8B-B14F-4D97-AF65-F5344CB8AC3E}">
        <p14:creationId xmlns:p14="http://schemas.microsoft.com/office/powerpoint/2010/main" val="3443898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20486" y="702130"/>
            <a:ext cx="9481457" cy="4849586"/>
          </a:xfrm>
        </p:spPr>
        <p:txBody>
          <a:bodyPr/>
          <a:lstStyle/>
          <a:p>
            <a:pPr marL="0" indent="0">
              <a:buNone/>
            </a:pPr>
            <a:r>
              <a:rPr lang="en-US" sz="2400" b="1" dirty="0">
                <a:solidFill>
                  <a:srgbClr val="FF0000"/>
                </a:solidFill>
              </a:rPr>
              <a:t>Discrimination Test: LDDST </a:t>
            </a:r>
            <a:endParaRPr lang="en-US" sz="2400" b="1" dirty="0" smtClean="0">
              <a:solidFill>
                <a:srgbClr val="FF0000"/>
              </a:solidFill>
            </a:endParaRPr>
          </a:p>
          <a:p>
            <a:pPr marL="0" indent="0">
              <a:buNone/>
            </a:pPr>
            <a:endParaRPr lang="en-US" sz="2400" dirty="0" smtClean="0">
              <a:solidFill>
                <a:srgbClr val="FF0000"/>
              </a:solidFill>
            </a:endParaRPr>
          </a:p>
          <a:p>
            <a:pPr marL="0" indent="0">
              <a:buNone/>
            </a:pPr>
            <a:r>
              <a:rPr lang="en-US" sz="2400" dirty="0" smtClean="0"/>
              <a:t>Discriminatory </a:t>
            </a:r>
            <a:r>
              <a:rPr lang="en-US" sz="2400" dirty="0"/>
              <a:t>test in some cases o Cannot confirm AT </a:t>
            </a:r>
            <a:endParaRPr lang="en-US" sz="2400" dirty="0" smtClean="0">
              <a:effectLst/>
            </a:endParaRPr>
          </a:p>
          <a:p>
            <a:pPr marL="0" indent="0">
              <a:buNone/>
            </a:pPr>
            <a:r>
              <a:rPr lang="en-US" sz="2400" dirty="0" smtClean="0"/>
              <a:t>“</a:t>
            </a:r>
            <a:r>
              <a:rPr lang="en-US" sz="2400" dirty="0"/>
              <a:t>Decrease” occurs in 60 - 65% of dogs with PDH: </a:t>
            </a:r>
            <a:endParaRPr lang="en-US" sz="2400" dirty="0" smtClean="0"/>
          </a:p>
          <a:p>
            <a:pPr marL="0" indent="0">
              <a:buNone/>
            </a:pPr>
            <a:r>
              <a:rPr lang="en-US" sz="2400" dirty="0" smtClean="0"/>
              <a:t>o </a:t>
            </a:r>
            <a:r>
              <a:rPr lang="en-US" sz="2400" dirty="0"/>
              <a:t>4 </a:t>
            </a:r>
            <a:r>
              <a:rPr lang="en-US" sz="2400" dirty="0" err="1"/>
              <a:t>hr</a:t>
            </a:r>
            <a:r>
              <a:rPr lang="en-US" sz="2400" dirty="0"/>
              <a:t>: Cortisol &lt; 1.4 </a:t>
            </a:r>
            <a:r>
              <a:rPr lang="en-US" sz="2400" dirty="0" err="1" smtClean="0"/>
              <a:t>ug</a:t>
            </a:r>
            <a:r>
              <a:rPr lang="en-US" sz="2400" dirty="0" smtClean="0"/>
              <a:t>/dl</a:t>
            </a:r>
            <a:r>
              <a:rPr lang="en-US" sz="2400" dirty="0"/>
              <a:t>, or </a:t>
            </a:r>
            <a:endParaRPr lang="en-US" sz="2400" dirty="0" smtClean="0">
              <a:effectLst/>
            </a:endParaRPr>
          </a:p>
          <a:p>
            <a:pPr marL="0" indent="0">
              <a:buNone/>
            </a:pPr>
            <a:r>
              <a:rPr lang="en-US" sz="2400" dirty="0"/>
              <a:t>o 4 </a:t>
            </a:r>
            <a:r>
              <a:rPr lang="en-US" sz="2400" dirty="0" err="1"/>
              <a:t>hr</a:t>
            </a:r>
            <a:r>
              <a:rPr lang="en-US" sz="2400" dirty="0"/>
              <a:t> or 8 </a:t>
            </a:r>
            <a:r>
              <a:rPr lang="en-US" sz="2400" dirty="0" err="1"/>
              <a:t>hr</a:t>
            </a:r>
            <a:r>
              <a:rPr lang="en-US" sz="2400" dirty="0"/>
              <a:t>: Cortisol &lt; 50% baseline </a:t>
            </a:r>
            <a:endParaRPr lang="en-US" sz="2400" dirty="0" smtClean="0"/>
          </a:p>
          <a:p>
            <a:pPr marL="0" indent="0">
              <a:buNone/>
            </a:pPr>
            <a:r>
              <a:rPr lang="en-US" sz="2400" dirty="0" smtClean="0"/>
              <a:t>o </a:t>
            </a:r>
            <a:r>
              <a:rPr lang="en-US" sz="2400" dirty="0"/>
              <a:t>Confirms PDH </a:t>
            </a:r>
            <a:endParaRPr lang="en-US" sz="2400" dirty="0" smtClean="0"/>
          </a:p>
          <a:p>
            <a:endParaRPr lang="en-US" dirty="0"/>
          </a:p>
        </p:txBody>
      </p:sp>
    </p:spTree>
    <p:extLst>
      <p:ext uri="{BB962C8B-B14F-4D97-AF65-F5344CB8AC3E}">
        <p14:creationId xmlns:p14="http://schemas.microsoft.com/office/powerpoint/2010/main" val="18394554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55171" y="309789"/>
            <a:ext cx="10809515" cy="5818188"/>
          </a:xfrm>
        </p:spPr>
        <p:txBody>
          <a:bodyPr>
            <a:normAutofit/>
          </a:bodyPr>
          <a:lstStyle/>
          <a:p>
            <a:r>
              <a:rPr lang="en-US" sz="2400" b="1" dirty="0">
                <a:solidFill>
                  <a:srgbClr val="FF0000"/>
                </a:solidFill>
              </a:rPr>
              <a:t>Discrimination Test: High Dose Dexamethasone Suppression test (</a:t>
            </a:r>
            <a:r>
              <a:rPr lang="en-US" sz="2400" b="1" dirty="0" smtClean="0">
                <a:solidFill>
                  <a:srgbClr val="FF0000"/>
                </a:solidFill>
              </a:rPr>
              <a:t>HDDST)</a:t>
            </a:r>
            <a:endParaRPr lang="en-US" sz="2400" dirty="0" smtClean="0">
              <a:effectLst/>
            </a:endParaRPr>
          </a:p>
          <a:p>
            <a:r>
              <a:rPr lang="en-US" sz="2400" b="1" dirty="0" smtClean="0">
                <a:solidFill>
                  <a:srgbClr val="FF0000"/>
                </a:solidFill>
                <a:effectLst/>
                <a:latin typeface="Wingdings" charset="2"/>
              </a:rPr>
              <a:t> </a:t>
            </a:r>
            <a:r>
              <a:rPr lang="en-US" sz="2400" b="1" i="1" dirty="0">
                <a:solidFill>
                  <a:srgbClr val="FF0000"/>
                </a:solidFill>
              </a:rPr>
              <a:t>How to do it </a:t>
            </a:r>
            <a:endParaRPr lang="en-US" sz="2400" b="1" dirty="0" smtClean="0">
              <a:solidFill>
                <a:srgbClr val="FF0000"/>
              </a:solidFill>
              <a:effectLst/>
            </a:endParaRPr>
          </a:p>
          <a:p>
            <a:pPr lvl="1"/>
            <a:r>
              <a:rPr lang="en-US" sz="2400" dirty="0"/>
              <a:t>  Give 0.1 mg/kg dexamethasone iv </a:t>
            </a:r>
            <a:endParaRPr lang="en-US" sz="2400" dirty="0" smtClean="0">
              <a:effectLst/>
            </a:endParaRPr>
          </a:p>
          <a:p>
            <a:pPr lvl="1"/>
            <a:r>
              <a:rPr lang="en-US" sz="2400" dirty="0"/>
              <a:t>  Blood sample at 0 (pre), 4, and 8 hours </a:t>
            </a:r>
            <a:endParaRPr lang="en-US" sz="2400" dirty="0" smtClean="0">
              <a:effectLst/>
            </a:endParaRPr>
          </a:p>
          <a:p>
            <a:pPr lvl="1"/>
            <a:r>
              <a:rPr lang="en-US" sz="2400" dirty="0"/>
              <a:t>  AT: no suppression at 4 or 8 hours </a:t>
            </a:r>
            <a:endParaRPr lang="en-US" sz="2400" dirty="0" smtClean="0">
              <a:effectLst/>
            </a:endParaRPr>
          </a:p>
          <a:p>
            <a:pPr lvl="1"/>
            <a:r>
              <a:rPr lang="en-US" sz="2400" dirty="0"/>
              <a:t>  PDH: </a:t>
            </a:r>
          </a:p>
          <a:p>
            <a:pPr lvl="1">
              <a:buFont typeface="Wingdings" charset="2"/>
              <a:buChar char="v"/>
            </a:pPr>
            <a:r>
              <a:rPr lang="en-US" sz="2400" dirty="0" smtClean="0"/>
              <a:t>Cortisol </a:t>
            </a:r>
            <a:r>
              <a:rPr lang="en-US" sz="2400" dirty="0"/>
              <a:t>&lt; 1.4 mg/dl at 4 or 8 hours</a:t>
            </a:r>
            <a:br>
              <a:rPr lang="en-US" sz="2400" dirty="0"/>
            </a:br>
            <a:r>
              <a:rPr lang="en-US" sz="2400" dirty="0" smtClean="0"/>
              <a:t>Cortisol </a:t>
            </a:r>
            <a:r>
              <a:rPr lang="en-US" sz="2400" dirty="0"/>
              <a:t>&lt; 50% baseline at 4 or 8 hours o 25% PDH cases do NOT </a:t>
            </a:r>
            <a:r>
              <a:rPr lang="en-US" sz="2400" dirty="0" smtClean="0"/>
              <a:t>suppress</a:t>
            </a:r>
            <a:endParaRPr lang="en-US" sz="2400" dirty="0"/>
          </a:p>
          <a:p>
            <a:pPr lvl="1">
              <a:buFont typeface="Wingdings" charset="2"/>
              <a:buChar char="v"/>
            </a:pPr>
            <a:r>
              <a:rPr lang="en-US" sz="2400" dirty="0" smtClean="0"/>
              <a:t> 35-40</a:t>
            </a:r>
            <a:r>
              <a:rPr lang="en-US" sz="2400" dirty="0"/>
              <a:t>% do not suppress on </a:t>
            </a:r>
            <a:r>
              <a:rPr lang="en-US" sz="2400" dirty="0" smtClean="0"/>
              <a:t>LDDST</a:t>
            </a:r>
            <a:endParaRPr lang="en-US" sz="2400" dirty="0"/>
          </a:p>
          <a:p>
            <a:pPr lvl="1">
              <a:buFont typeface="Wingdings" charset="2"/>
              <a:buChar char="v"/>
            </a:pPr>
            <a:r>
              <a:rPr lang="en-US" sz="2400" dirty="0" smtClean="0"/>
              <a:t>25</a:t>
            </a:r>
            <a:r>
              <a:rPr lang="en-US" sz="2400" dirty="0"/>
              <a:t>% do not suppress on </a:t>
            </a:r>
            <a:r>
              <a:rPr lang="en-US" sz="2400" dirty="0" smtClean="0"/>
              <a:t>HDDST</a:t>
            </a:r>
            <a:endParaRPr lang="en-US" sz="2400" dirty="0"/>
          </a:p>
          <a:p>
            <a:pPr lvl="1">
              <a:buFont typeface="Wingdings" charset="2"/>
              <a:buChar char="v"/>
            </a:pPr>
            <a:r>
              <a:rPr lang="en-US" sz="2400" dirty="0" smtClean="0"/>
              <a:t>If </a:t>
            </a:r>
            <a:r>
              <a:rPr lang="en-US" sz="2400" dirty="0"/>
              <a:t>no suppression on LDDST, will only pick up another 10-15% on the HDDST, </a:t>
            </a:r>
            <a:r>
              <a:rPr lang="en-US" sz="2400" dirty="0" smtClean="0"/>
              <a:t>so </a:t>
            </a:r>
            <a:r>
              <a:rPr lang="en-US" sz="2400" dirty="0"/>
              <a:t>probably better to choose another </a:t>
            </a:r>
            <a:r>
              <a:rPr lang="en-US" sz="2400" dirty="0" smtClean="0"/>
              <a:t>test</a:t>
            </a:r>
            <a:endParaRPr lang="en-US" sz="2400" dirty="0"/>
          </a:p>
          <a:p>
            <a:pPr lvl="1">
              <a:buFont typeface="Wingdings" charset="2"/>
              <a:buChar char="v"/>
            </a:pPr>
            <a:r>
              <a:rPr lang="en-US" sz="2400" dirty="0" smtClean="0"/>
              <a:t>Can </a:t>
            </a:r>
            <a:r>
              <a:rPr lang="en-US" sz="2400" dirty="0"/>
              <a:t>NEVER DIAGNOSE adrenal tumor on LDDST or HDDST </a:t>
            </a:r>
            <a:endParaRPr lang="en-US" sz="2400" dirty="0" smtClean="0">
              <a:effectLst/>
            </a:endParaRPr>
          </a:p>
          <a:p>
            <a:pPr>
              <a:buFont typeface="Wingdings" charset="2"/>
              <a:buChar char="v"/>
            </a:pPr>
            <a:endParaRPr lang="en-US" sz="2400" dirty="0"/>
          </a:p>
        </p:txBody>
      </p:sp>
    </p:spTree>
    <p:extLst>
      <p:ext uri="{BB962C8B-B14F-4D97-AF65-F5344CB8AC3E}">
        <p14:creationId xmlns:p14="http://schemas.microsoft.com/office/powerpoint/2010/main" val="2910373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25286" y="702129"/>
            <a:ext cx="10058400" cy="854982"/>
          </a:xfrm>
        </p:spPr>
        <p:txBody>
          <a:bodyPr>
            <a:normAutofit/>
          </a:bodyPr>
          <a:lstStyle/>
          <a:p>
            <a:r>
              <a:rPr lang="en-US" sz="3200" b="1" dirty="0">
                <a:solidFill>
                  <a:srgbClr val="FF0000"/>
                </a:solidFill>
              </a:rPr>
              <a:t>Treatment of </a:t>
            </a:r>
            <a:r>
              <a:rPr lang="en-US" sz="3200" b="1" dirty="0" err="1">
                <a:solidFill>
                  <a:srgbClr val="FF0000"/>
                </a:solidFill>
              </a:rPr>
              <a:t>Hyperadrenocorticism</a:t>
            </a:r>
            <a:r>
              <a:rPr lang="en-US" sz="3200" b="1" dirty="0">
                <a:solidFill>
                  <a:srgbClr val="FF0000"/>
                </a:solidFill>
              </a:rPr>
              <a:t> </a:t>
            </a:r>
            <a:endParaRPr lang="en-US" sz="3200" b="1" dirty="0">
              <a:solidFill>
                <a:srgbClr val="FF0000"/>
              </a:solidFill>
              <a:effectLst/>
            </a:endParaRPr>
          </a:p>
        </p:txBody>
      </p:sp>
      <p:sp>
        <p:nvSpPr>
          <p:cNvPr id="3" name="Content Placeholder 2"/>
          <p:cNvSpPr>
            <a:spLocks noGrp="1"/>
          </p:cNvSpPr>
          <p:nvPr>
            <p:ph idx="4294967295"/>
          </p:nvPr>
        </p:nvSpPr>
        <p:spPr>
          <a:xfrm>
            <a:off x="533400" y="1932667"/>
            <a:ext cx="10058400" cy="4132263"/>
          </a:xfrm>
        </p:spPr>
        <p:txBody>
          <a:bodyPr>
            <a:normAutofit/>
          </a:bodyPr>
          <a:lstStyle/>
          <a:p>
            <a:r>
              <a:rPr lang="en-US" sz="2400" dirty="0"/>
              <a:t>Before commencing treatment </a:t>
            </a:r>
            <a:endParaRPr lang="en-US" sz="2400" dirty="0" smtClean="0"/>
          </a:p>
          <a:p>
            <a:endParaRPr lang="en-US" sz="2400" dirty="0" smtClean="0">
              <a:effectLst/>
            </a:endParaRPr>
          </a:p>
          <a:p>
            <a:pPr lvl="1"/>
            <a:r>
              <a:rPr lang="en-US" sz="2400" dirty="0"/>
              <a:t>Be confident of the diagnosis </a:t>
            </a:r>
          </a:p>
          <a:p>
            <a:pPr lvl="1"/>
            <a:r>
              <a:rPr lang="en-US" sz="2400" dirty="0"/>
              <a:t>Patient must have consistent clinical signs, </a:t>
            </a:r>
            <a:r>
              <a:rPr lang="en-US" sz="2400" dirty="0" err="1"/>
              <a:t>clinicopathological</a:t>
            </a:r>
            <a:r>
              <a:rPr lang="en-US" sz="2400" dirty="0"/>
              <a:t> findings, and positive </a:t>
            </a:r>
            <a:r>
              <a:rPr lang="en-US" sz="2400" dirty="0" smtClean="0"/>
              <a:t>diagnostic </a:t>
            </a:r>
            <a:r>
              <a:rPr lang="en-US" sz="2400" dirty="0"/>
              <a:t>testing </a:t>
            </a:r>
          </a:p>
          <a:p>
            <a:endParaRPr lang="en-US" sz="2400" dirty="0"/>
          </a:p>
        </p:txBody>
      </p:sp>
    </p:spTree>
    <p:extLst>
      <p:ext uri="{BB962C8B-B14F-4D97-AF65-F5344CB8AC3E}">
        <p14:creationId xmlns:p14="http://schemas.microsoft.com/office/powerpoint/2010/main" val="1735704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76463" y="240632"/>
            <a:ext cx="11421979" cy="5936331"/>
          </a:xfrm>
        </p:spPr>
        <p:txBody>
          <a:bodyPr>
            <a:normAutofit/>
          </a:bodyPr>
          <a:lstStyle/>
          <a:p>
            <a:r>
              <a:rPr lang="en-US" dirty="0" smtClean="0">
                <a:solidFill>
                  <a:srgbClr val="FF0000"/>
                </a:solidFill>
                <a:effectLst/>
                <a:latin typeface="Wingdings" charset="2"/>
              </a:rPr>
              <a:t> </a:t>
            </a:r>
            <a:r>
              <a:rPr lang="en-US" sz="2400" b="1" i="1" dirty="0" smtClean="0">
                <a:solidFill>
                  <a:srgbClr val="FF0000"/>
                </a:solidFill>
              </a:rPr>
              <a:t>What </a:t>
            </a:r>
            <a:r>
              <a:rPr lang="en-US" sz="2400" b="1" i="1" dirty="0">
                <a:solidFill>
                  <a:srgbClr val="FF0000"/>
                </a:solidFill>
              </a:rPr>
              <a:t>to do if HAC strongly suspected but tests do not confirm? </a:t>
            </a:r>
            <a:endParaRPr lang="en-US" sz="2400" b="1" dirty="0" smtClean="0">
              <a:solidFill>
                <a:srgbClr val="FF0000"/>
              </a:solidFill>
              <a:effectLst/>
            </a:endParaRPr>
          </a:p>
          <a:p>
            <a:pPr marL="201168" lvl="1" indent="0">
              <a:buNone/>
            </a:pPr>
            <a:r>
              <a:rPr lang="en-US" sz="2400" dirty="0"/>
              <a:t>Wait and retest </a:t>
            </a:r>
          </a:p>
          <a:p>
            <a:pPr marL="201168" lvl="1" indent="0">
              <a:buNone/>
            </a:pPr>
            <a:r>
              <a:rPr lang="en-US" sz="2400" dirty="0"/>
              <a:t>Consider ACTH stimulation with sex hormone panel (controversial) </a:t>
            </a:r>
          </a:p>
          <a:p>
            <a:pPr marL="201168" lvl="1" indent="0">
              <a:buNone/>
            </a:pPr>
            <a:endParaRPr lang="en-US" sz="2400" b="1" dirty="0" smtClean="0">
              <a:solidFill>
                <a:srgbClr val="FF0000"/>
              </a:solidFill>
              <a:effectLst/>
              <a:latin typeface="Wingdings" charset="2"/>
            </a:endParaRPr>
          </a:p>
          <a:p>
            <a:pPr marL="201168" lvl="1" indent="0">
              <a:buNone/>
            </a:pPr>
            <a:r>
              <a:rPr lang="en-US" sz="2400" b="1" dirty="0" smtClean="0">
                <a:solidFill>
                  <a:srgbClr val="FF0000"/>
                </a:solidFill>
                <a:effectLst/>
                <a:latin typeface="Wingdings" charset="2"/>
              </a:rPr>
              <a:t> </a:t>
            </a:r>
            <a:r>
              <a:rPr lang="en-US" sz="2400" b="1" i="1" dirty="0">
                <a:solidFill>
                  <a:srgbClr val="FF0000"/>
                </a:solidFill>
              </a:rPr>
              <a:t>What to do if tests confirm HAC but patient has minimal signs? </a:t>
            </a:r>
            <a:endParaRPr lang="en-US" sz="2400" b="1" dirty="0">
              <a:solidFill>
                <a:srgbClr val="FF0000"/>
              </a:solidFill>
            </a:endParaRPr>
          </a:p>
          <a:p>
            <a:pPr marL="201168" lvl="1" indent="0">
              <a:buNone/>
            </a:pPr>
            <a:r>
              <a:rPr lang="en-US" sz="2400" dirty="0"/>
              <a:t>Ensure that test results are not false positive </a:t>
            </a:r>
            <a:endParaRPr lang="en-US" sz="2400" dirty="0" smtClean="0"/>
          </a:p>
          <a:p>
            <a:pPr marL="201168" lvl="1" indent="0">
              <a:buNone/>
            </a:pPr>
            <a:r>
              <a:rPr lang="en-US" sz="2400" dirty="0" smtClean="0"/>
              <a:t>Stress </a:t>
            </a:r>
            <a:endParaRPr lang="en-US" sz="2400" dirty="0"/>
          </a:p>
          <a:p>
            <a:pPr marL="201168" lvl="1" indent="0">
              <a:buNone/>
            </a:pPr>
            <a:r>
              <a:rPr lang="en-US" sz="2400" dirty="0" smtClean="0"/>
              <a:t>Concurrent </a:t>
            </a:r>
            <a:r>
              <a:rPr lang="en-US" sz="2400" dirty="0"/>
              <a:t>non-adrenal illness </a:t>
            </a:r>
            <a:endParaRPr lang="en-US" sz="2400" dirty="0" smtClean="0"/>
          </a:p>
          <a:p>
            <a:pPr marL="201168" lvl="1" indent="0">
              <a:buNone/>
            </a:pPr>
            <a:r>
              <a:rPr lang="en-US" sz="2400" dirty="0" smtClean="0"/>
              <a:t>No </a:t>
            </a:r>
            <a:r>
              <a:rPr lang="en-US" sz="2400" dirty="0"/>
              <a:t>evidence that early treatment is beneficial </a:t>
            </a:r>
          </a:p>
          <a:p>
            <a:pPr marL="201168" lvl="1" indent="0">
              <a:buNone/>
            </a:pPr>
            <a:r>
              <a:rPr lang="en-US" sz="2400" dirty="0"/>
              <a:t>T</a:t>
            </a:r>
            <a:r>
              <a:rPr lang="en-US" sz="2400" dirty="0" smtClean="0"/>
              <a:t>reat </a:t>
            </a:r>
            <a:r>
              <a:rPr lang="en-US" sz="2400" dirty="0"/>
              <a:t>when </a:t>
            </a:r>
          </a:p>
          <a:p>
            <a:pPr marL="457200" lvl="1" indent="0">
              <a:buNone/>
            </a:pPr>
            <a:r>
              <a:rPr lang="en-US" sz="2400" dirty="0" smtClean="0"/>
              <a:t>	o </a:t>
            </a:r>
            <a:r>
              <a:rPr lang="en-US" sz="2400" dirty="0"/>
              <a:t>Signs affecting quality of life of dog, </a:t>
            </a:r>
            <a:r>
              <a:rPr lang="en-US" sz="2400" dirty="0" smtClean="0"/>
              <a:t>or</a:t>
            </a:r>
            <a:r>
              <a:rPr lang="en-US" sz="2400" dirty="0"/>
              <a:t> </a:t>
            </a:r>
            <a:r>
              <a:rPr lang="en-US" sz="2400" dirty="0" smtClean="0"/>
              <a:t>Signs </a:t>
            </a:r>
            <a:r>
              <a:rPr lang="en-US" sz="2400" dirty="0"/>
              <a:t>affecting quality of life of owner, or </a:t>
            </a:r>
            <a:r>
              <a:rPr lang="en-US" sz="2400" dirty="0" smtClean="0"/>
              <a:t>Signs </a:t>
            </a:r>
            <a:r>
              <a:rPr lang="en-US" sz="2400" dirty="0"/>
              <a:t>concerning to veterinarian </a:t>
            </a:r>
          </a:p>
          <a:p>
            <a:pPr lvl="1"/>
            <a:r>
              <a:rPr lang="en-US" sz="2400" dirty="0" smtClean="0">
                <a:effectLst/>
                <a:latin typeface="Wingdings" charset="2"/>
              </a:rPr>
              <a:t> </a:t>
            </a:r>
            <a:r>
              <a:rPr lang="en-US" sz="2400" dirty="0"/>
              <a:t>Monitor for occult complications of HAC </a:t>
            </a:r>
            <a:endParaRPr lang="en-US" sz="2400" dirty="0" smtClean="0"/>
          </a:p>
          <a:p>
            <a:pPr marL="457200" lvl="1" indent="0">
              <a:buNone/>
            </a:pPr>
            <a:r>
              <a:rPr lang="en-US" sz="2400" dirty="0"/>
              <a:t>	</a:t>
            </a:r>
            <a:r>
              <a:rPr lang="en-US" sz="2400" dirty="0" smtClean="0"/>
              <a:t>	 </a:t>
            </a:r>
            <a:r>
              <a:rPr lang="en-US" sz="2400" dirty="0"/>
              <a:t>Hypertension </a:t>
            </a:r>
            <a:r>
              <a:rPr lang="en-US" sz="2400" dirty="0" smtClean="0"/>
              <a:t> UTI </a:t>
            </a:r>
            <a:r>
              <a:rPr lang="en-US" sz="2400" dirty="0"/>
              <a:t>Proteinuria </a:t>
            </a:r>
            <a:endParaRPr lang="en-US" sz="2400" dirty="0" smtClean="0"/>
          </a:p>
          <a:p>
            <a:pPr marL="457200" lvl="1" indent="0">
              <a:buNone/>
            </a:pPr>
            <a:endParaRPr lang="en-US" sz="2400" dirty="0"/>
          </a:p>
          <a:p>
            <a:endParaRPr lang="en-US" dirty="0"/>
          </a:p>
        </p:txBody>
      </p:sp>
    </p:spTree>
    <p:extLst>
      <p:ext uri="{BB962C8B-B14F-4D97-AF65-F5344CB8AC3E}">
        <p14:creationId xmlns:p14="http://schemas.microsoft.com/office/powerpoint/2010/main" val="18562043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898232" y="818147"/>
            <a:ext cx="3869467" cy="1028669"/>
          </a:xfrm>
        </p:spPr>
        <p:txBody>
          <a:bodyPr>
            <a:normAutofit/>
          </a:bodyPr>
          <a:lstStyle/>
          <a:p>
            <a:pPr algn="ctr"/>
            <a:r>
              <a:rPr lang="en-US" sz="3200" b="1" dirty="0">
                <a:solidFill>
                  <a:srgbClr val="FF0000"/>
                </a:solidFill>
              </a:rPr>
              <a:t>Client Education </a:t>
            </a:r>
            <a:r>
              <a:rPr lang="en-US" sz="3200" dirty="0" smtClean="0"/>
              <a:t/>
            </a:r>
            <a:br>
              <a:rPr lang="en-US" sz="3200" dirty="0" smtClean="0"/>
            </a:br>
            <a:endParaRPr lang="en-US" sz="3200" dirty="0"/>
          </a:p>
        </p:txBody>
      </p:sp>
      <p:sp>
        <p:nvSpPr>
          <p:cNvPr id="3" name="Content Placeholder 2"/>
          <p:cNvSpPr>
            <a:spLocks noGrp="1"/>
          </p:cNvSpPr>
          <p:nvPr>
            <p:ph idx="4294967295"/>
          </p:nvPr>
        </p:nvSpPr>
        <p:spPr>
          <a:xfrm>
            <a:off x="262204" y="2006250"/>
            <a:ext cx="11817501" cy="2918677"/>
          </a:xfrm>
        </p:spPr>
        <p:txBody>
          <a:bodyPr>
            <a:normAutofit/>
          </a:bodyPr>
          <a:lstStyle/>
          <a:p>
            <a:pPr>
              <a:lnSpc>
                <a:spcPct val="150000"/>
              </a:lnSpc>
            </a:pPr>
            <a:r>
              <a:rPr lang="en-US" sz="2400" dirty="0"/>
              <a:t>Medical therapy is indicated for PDH and for adrenal tumors in which surgery is not an option. </a:t>
            </a:r>
            <a:endParaRPr lang="en-US" sz="2400" dirty="0" smtClean="0"/>
          </a:p>
          <a:p>
            <a:pPr>
              <a:lnSpc>
                <a:spcPct val="150000"/>
              </a:lnSpc>
            </a:pPr>
            <a:r>
              <a:rPr lang="en-US" sz="2400" dirty="0" smtClean="0"/>
              <a:t>Medical </a:t>
            </a:r>
            <a:r>
              <a:rPr lang="en-US" sz="2400" dirty="0"/>
              <a:t>therapy for HAC is life long, requires diligent monitoring and follow-up, and is potentially expensive. </a:t>
            </a:r>
            <a:endParaRPr lang="en-US" sz="2400" dirty="0" smtClean="0"/>
          </a:p>
          <a:p>
            <a:pPr>
              <a:lnSpc>
                <a:spcPct val="150000"/>
              </a:lnSpc>
            </a:pPr>
            <a:r>
              <a:rPr lang="en-US" sz="2400" dirty="0" smtClean="0"/>
              <a:t>Serious </a:t>
            </a:r>
            <a:r>
              <a:rPr lang="en-US" sz="2400" dirty="0"/>
              <a:t>side effects are possible with all forms of medical therapy. </a:t>
            </a:r>
            <a:endParaRPr lang="en-US" sz="2400" dirty="0" smtClean="0"/>
          </a:p>
          <a:p>
            <a:pPr>
              <a:lnSpc>
                <a:spcPct val="150000"/>
              </a:lnSpc>
            </a:pPr>
            <a:endParaRPr lang="en-US" sz="2400" dirty="0"/>
          </a:p>
        </p:txBody>
      </p:sp>
    </p:spTree>
    <p:extLst>
      <p:ext uri="{BB962C8B-B14F-4D97-AF65-F5344CB8AC3E}">
        <p14:creationId xmlns:p14="http://schemas.microsoft.com/office/powerpoint/2010/main" val="2527107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46841" y="87642"/>
            <a:ext cx="10058400" cy="1449387"/>
          </a:xfrm>
        </p:spPr>
        <p:txBody>
          <a:bodyPr/>
          <a:lstStyle/>
          <a:p>
            <a:r>
              <a:rPr lang="en-US" sz="3200" b="1" dirty="0" smtClean="0">
                <a:solidFill>
                  <a:srgbClr val="FF0000"/>
                </a:solidFill>
              </a:rPr>
              <a:t>Surgical Therapy </a:t>
            </a:r>
            <a:r>
              <a:rPr lang="en-US" b="1" dirty="0" smtClean="0">
                <a:solidFill>
                  <a:srgbClr val="FF0000"/>
                </a:solidFill>
              </a:rPr>
              <a:t/>
            </a:r>
            <a:br>
              <a:rPr lang="en-US" b="1" dirty="0" smtClean="0">
                <a:solidFill>
                  <a:srgbClr val="FF0000"/>
                </a:solidFill>
              </a:rPr>
            </a:br>
            <a:endParaRPr lang="en-US" b="1" dirty="0">
              <a:solidFill>
                <a:srgbClr val="FF0000"/>
              </a:solidFill>
            </a:endParaRPr>
          </a:p>
        </p:txBody>
      </p:sp>
      <p:sp>
        <p:nvSpPr>
          <p:cNvPr id="3" name="Content Placeholder 2"/>
          <p:cNvSpPr>
            <a:spLocks noGrp="1"/>
          </p:cNvSpPr>
          <p:nvPr>
            <p:ph idx="4294967295"/>
          </p:nvPr>
        </p:nvSpPr>
        <p:spPr>
          <a:xfrm>
            <a:off x="730688" y="1208251"/>
            <a:ext cx="10179050" cy="4967960"/>
          </a:xfrm>
        </p:spPr>
        <p:txBody>
          <a:bodyPr>
            <a:normAutofit fontScale="85000" lnSpcReduction="20000"/>
          </a:bodyPr>
          <a:lstStyle/>
          <a:p>
            <a:pPr marL="0" indent="0">
              <a:buNone/>
            </a:pPr>
            <a:r>
              <a:rPr lang="en-US" sz="2600" dirty="0" smtClean="0"/>
              <a:t>Surgery </a:t>
            </a:r>
            <a:r>
              <a:rPr lang="en-US" sz="2600" dirty="0"/>
              <a:t>is indicated for functional adrenocortical tumors </a:t>
            </a:r>
            <a:endParaRPr lang="en-US" sz="2600" dirty="0" smtClean="0"/>
          </a:p>
          <a:p>
            <a:pPr marL="0" indent="0">
              <a:buNone/>
            </a:pPr>
            <a:r>
              <a:rPr lang="en-US" sz="2600" dirty="0" smtClean="0"/>
              <a:t>o </a:t>
            </a:r>
            <a:r>
              <a:rPr lang="en-US" sz="2600" dirty="0"/>
              <a:t>Adenoma – good prognosis</a:t>
            </a:r>
            <a:br>
              <a:rPr lang="en-US" sz="2600" dirty="0"/>
            </a:br>
            <a:r>
              <a:rPr lang="en-US" sz="2600" dirty="0"/>
              <a:t>o Carcinoma with no metastases </a:t>
            </a:r>
          </a:p>
          <a:p>
            <a:pPr marL="0" indent="0">
              <a:buNone/>
            </a:pPr>
            <a:r>
              <a:rPr lang="en-US" sz="2600" dirty="0" smtClean="0">
                <a:effectLst/>
                <a:latin typeface="Wingdings" charset="2"/>
              </a:rPr>
              <a:t> </a:t>
            </a:r>
            <a:r>
              <a:rPr lang="en-US" sz="2600" dirty="0"/>
              <a:t>Ultrasound </a:t>
            </a:r>
            <a:r>
              <a:rPr lang="en-US" sz="2600" dirty="0" smtClean="0">
                <a:effectLst/>
                <a:latin typeface="Wingdings" charset="2"/>
              </a:rPr>
              <a:t> </a:t>
            </a:r>
            <a:r>
              <a:rPr lang="en-US" sz="2600" dirty="0" smtClean="0"/>
              <a:t>CT </a:t>
            </a:r>
            <a:r>
              <a:rPr lang="en-US" sz="2600" dirty="0" smtClean="0">
                <a:effectLst/>
                <a:latin typeface="Wingdings" charset="2"/>
              </a:rPr>
              <a:t> </a:t>
            </a:r>
            <a:r>
              <a:rPr lang="en-US" sz="2600" dirty="0" smtClean="0"/>
              <a:t>Radiographs </a:t>
            </a:r>
          </a:p>
          <a:p>
            <a:pPr marL="0" indent="0">
              <a:buNone/>
            </a:pPr>
            <a:r>
              <a:rPr lang="en-US" sz="2600" dirty="0"/>
              <a:t/>
            </a:r>
            <a:br>
              <a:rPr lang="en-US" sz="2600" dirty="0"/>
            </a:br>
            <a:r>
              <a:rPr lang="en-US" sz="2600" dirty="0" smtClean="0"/>
              <a:t>Recommend </a:t>
            </a:r>
            <a:r>
              <a:rPr lang="en-US" sz="2600" dirty="0"/>
              <a:t>referral to specialists </a:t>
            </a:r>
            <a:endParaRPr lang="en-US" sz="2600" dirty="0" smtClean="0"/>
          </a:p>
          <a:p>
            <a:pPr marL="0" indent="0">
              <a:buNone/>
            </a:pPr>
            <a:r>
              <a:rPr lang="en-US" sz="2600" dirty="0" smtClean="0"/>
              <a:t>o </a:t>
            </a:r>
            <a:r>
              <a:rPr lang="en-US" sz="2600" dirty="0"/>
              <a:t>Experienced surgeon </a:t>
            </a:r>
          </a:p>
          <a:p>
            <a:pPr marL="0" indent="0">
              <a:buNone/>
            </a:pPr>
            <a:r>
              <a:rPr lang="en-US" sz="2600" dirty="0"/>
              <a:t>o Good anesthetic support</a:t>
            </a:r>
            <a:br>
              <a:rPr lang="en-US" sz="2600" dirty="0"/>
            </a:br>
            <a:r>
              <a:rPr lang="en-US" sz="2600" dirty="0"/>
              <a:t>o Internist for management pre- and post-surgery </a:t>
            </a:r>
          </a:p>
          <a:p>
            <a:pPr marL="0" indent="0">
              <a:buNone/>
            </a:pPr>
            <a:r>
              <a:rPr lang="en-US" sz="2600" dirty="0" smtClean="0">
                <a:effectLst/>
                <a:latin typeface="Wingdings" charset="2"/>
              </a:rPr>
              <a:t> </a:t>
            </a:r>
            <a:r>
              <a:rPr lang="en-US" sz="2600" dirty="0"/>
              <a:t>Hypertension</a:t>
            </a:r>
            <a:br>
              <a:rPr lang="en-US" sz="2600" dirty="0"/>
            </a:br>
            <a:r>
              <a:rPr lang="en-US" sz="2600" dirty="0" smtClean="0">
                <a:effectLst/>
                <a:latin typeface="Wingdings" charset="2"/>
              </a:rPr>
              <a:t> </a:t>
            </a:r>
            <a:r>
              <a:rPr lang="en-US" sz="2600" dirty="0"/>
              <a:t>Hypercoagulability</a:t>
            </a:r>
            <a:br>
              <a:rPr lang="en-US" sz="2600" dirty="0"/>
            </a:br>
            <a:r>
              <a:rPr lang="en-US" sz="2600" dirty="0" smtClean="0">
                <a:effectLst/>
                <a:latin typeface="Wingdings" charset="2"/>
              </a:rPr>
              <a:t> </a:t>
            </a:r>
            <a:r>
              <a:rPr lang="en-US" sz="2600" dirty="0"/>
              <a:t>Post-operative </a:t>
            </a:r>
            <a:r>
              <a:rPr lang="en-US" sz="2600" dirty="0" err="1"/>
              <a:t>hypoadrenocorticism</a:t>
            </a:r>
            <a:r>
              <a:rPr lang="en-US" sz="2600" dirty="0"/>
              <a:t> </a:t>
            </a:r>
          </a:p>
          <a:p>
            <a:pPr marL="0" indent="0">
              <a:buNone/>
            </a:pPr>
            <a:r>
              <a:rPr lang="en-US" sz="2600" dirty="0"/>
              <a:t>Surgery for pituitary </a:t>
            </a:r>
            <a:r>
              <a:rPr lang="en-US" sz="2600" dirty="0" smtClean="0"/>
              <a:t>tumors</a:t>
            </a:r>
          </a:p>
          <a:p>
            <a:pPr marL="0" indent="0">
              <a:buNone/>
            </a:pPr>
            <a:r>
              <a:rPr lang="en-US" sz="2600" dirty="0" smtClean="0"/>
              <a:t> </a:t>
            </a:r>
            <a:r>
              <a:rPr lang="en-US" sz="2600" dirty="0"/>
              <a:t>o </a:t>
            </a:r>
            <a:r>
              <a:rPr lang="en-US" sz="2600" dirty="0" err="1"/>
              <a:t>Hypophysectomy</a:t>
            </a:r>
            <a:r>
              <a:rPr lang="en-US" sz="2600" dirty="0"/>
              <a:t>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7628800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89185" y="756033"/>
            <a:ext cx="11794268" cy="5746750"/>
          </a:xfrm>
        </p:spPr>
        <p:txBody>
          <a:bodyPr>
            <a:normAutofit fontScale="92500" lnSpcReduction="10000"/>
          </a:bodyPr>
          <a:lstStyle/>
          <a:p>
            <a:r>
              <a:rPr lang="en-US" dirty="0"/>
              <a:t> Safe, if used carefully </a:t>
            </a:r>
            <a:endParaRPr lang="en-US" dirty="0" smtClean="0">
              <a:effectLst/>
            </a:endParaRPr>
          </a:p>
          <a:p>
            <a:r>
              <a:rPr lang="en-US" dirty="0"/>
              <a:t>  Normal dogs are relatively resistant </a:t>
            </a:r>
            <a:endParaRPr lang="en-US" dirty="0" smtClean="0">
              <a:effectLst/>
            </a:endParaRPr>
          </a:p>
          <a:p>
            <a:r>
              <a:rPr lang="en-US" dirty="0"/>
              <a:t>o Reduced GI absorption in normal dogs compared to dogs with </a:t>
            </a:r>
            <a:r>
              <a:rPr lang="en-US" dirty="0" err="1" smtClean="0"/>
              <a:t>hyperadrenocorticism</a:t>
            </a:r>
            <a:r>
              <a:rPr lang="en-US" dirty="0"/>
              <a:t/>
            </a:r>
            <a:br>
              <a:rPr lang="en-US" dirty="0"/>
            </a:br>
            <a:r>
              <a:rPr lang="en-US" dirty="0"/>
              <a:t>o Cortex is damaged but dogs not clinically affected</a:t>
            </a:r>
            <a:br>
              <a:rPr lang="en-US" dirty="0"/>
            </a:br>
            <a:r>
              <a:rPr lang="en-US" dirty="0"/>
              <a:t>o (HAC dogs more sensitive to loss of cortical function) </a:t>
            </a:r>
            <a:endParaRPr lang="en-US" dirty="0" smtClean="0"/>
          </a:p>
          <a:p>
            <a:r>
              <a:rPr lang="en-US" dirty="0"/>
              <a:t>  Some Cushing’s dogs appear “resistant” o Not getting drug </a:t>
            </a:r>
            <a:endParaRPr lang="en-US" dirty="0" smtClean="0">
              <a:effectLst/>
            </a:endParaRPr>
          </a:p>
          <a:p>
            <a:r>
              <a:rPr lang="en-US" dirty="0"/>
              <a:t>o Drug not absorbed (give with food, crush or make suspension) o Bad batch of medication</a:t>
            </a:r>
            <a:br>
              <a:rPr lang="en-US" dirty="0"/>
            </a:br>
            <a:r>
              <a:rPr lang="en-US" dirty="0"/>
              <a:t>o Other medications interfering</a:t>
            </a:r>
            <a:br>
              <a:rPr lang="en-US" dirty="0"/>
            </a:br>
            <a:r>
              <a:rPr lang="en-US" dirty="0"/>
              <a:t>o Adrenal tumor </a:t>
            </a:r>
            <a:endParaRPr lang="en-US" dirty="0" smtClean="0">
              <a:effectLst/>
            </a:endParaRPr>
          </a:p>
          <a:p>
            <a:r>
              <a:rPr lang="en-US" dirty="0"/>
              <a:t>o Resistant form of PDH (need a higher dose) o Incorrect diagnosis </a:t>
            </a:r>
            <a:endParaRPr lang="en-US" dirty="0" smtClean="0">
              <a:effectLst/>
            </a:endParaRPr>
          </a:p>
          <a:p>
            <a:r>
              <a:rPr lang="en-US" dirty="0"/>
              <a:t>  2 phases of therapy:</a:t>
            </a:r>
            <a:br>
              <a:rPr lang="en-US" dirty="0"/>
            </a:br>
            <a:r>
              <a:rPr lang="en-US" dirty="0"/>
              <a:t>o Loading/induction </a:t>
            </a:r>
            <a:endParaRPr lang="en-US" dirty="0" smtClean="0">
              <a:effectLst/>
            </a:endParaRPr>
          </a:p>
          <a:p>
            <a:r>
              <a:rPr lang="en-US" dirty="0"/>
              <a:t>o Maintenance </a:t>
            </a:r>
            <a:endParaRPr lang="en-US" dirty="0" smtClean="0">
              <a:effectLst/>
            </a:endParaRPr>
          </a:p>
          <a:p>
            <a:r>
              <a:rPr lang="en-US" dirty="0"/>
              <a:t>  Monitoring is key: </a:t>
            </a:r>
            <a:endParaRPr lang="en-US" dirty="0" smtClean="0">
              <a:effectLst/>
            </a:endParaRPr>
          </a:p>
          <a:p>
            <a:r>
              <a:rPr lang="en-US" dirty="0"/>
              <a:t>o ACTH stimulation test</a:t>
            </a:r>
            <a:br>
              <a:rPr lang="en-US" dirty="0"/>
            </a:br>
            <a:r>
              <a:rPr lang="en-US" dirty="0" smtClean="0">
                <a:effectLst/>
                <a:latin typeface="Wingdings" charset="2"/>
              </a:rPr>
              <a:t> </a:t>
            </a:r>
            <a:r>
              <a:rPr lang="en-US" dirty="0"/>
              <a:t>Determine end-point of induction</a:t>
            </a:r>
            <a:br>
              <a:rPr lang="en-US" dirty="0"/>
            </a:br>
            <a:r>
              <a:rPr lang="en-US" dirty="0" smtClean="0">
                <a:effectLst/>
                <a:latin typeface="Wingdings" charset="2"/>
              </a:rPr>
              <a:t> </a:t>
            </a:r>
            <a:r>
              <a:rPr lang="en-US" dirty="0"/>
              <a:t>Confirm ongoing successful maintenance </a:t>
            </a:r>
            <a:endParaRPr lang="en-US" dirty="0" smtClean="0">
              <a:effectLst/>
            </a:endParaRPr>
          </a:p>
          <a:p>
            <a:endParaRPr lang="en-US" dirty="0"/>
          </a:p>
        </p:txBody>
      </p:sp>
      <p:sp>
        <p:nvSpPr>
          <p:cNvPr id="4" name="Title 1"/>
          <p:cNvSpPr txBox="1">
            <a:spLocks/>
          </p:cNvSpPr>
          <p:nvPr/>
        </p:nvSpPr>
        <p:spPr>
          <a:xfrm>
            <a:off x="294289" y="0"/>
            <a:ext cx="3202889" cy="872358"/>
          </a:xfrm>
          <a:prstGeom prst="rect">
            <a:avLst/>
          </a:prstGeom>
        </p:spPr>
        <p:txBody>
          <a:bodyPr vert="horz" lIns="91440" tIns="45720" rIns="91440" bIns="45720"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2400" b="1" dirty="0" err="1" smtClean="0">
                <a:solidFill>
                  <a:srgbClr val="FF0000"/>
                </a:solidFill>
              </a:rPr>
              <a:t>Mitotane</a:t>
            </a:r>
            <a:r>
              <a:rPr lang="en-US" sz="2400" b="1" dirty="0" smtClean="0">
                <a:solidFill>
                  <a:srgbClr val="FF0000"/>
                </a:solidFill>
              </a:rPr>
              <a:t> </a:t>
            </a:r>
            <a:br>
              <a:rPr lang="en-US" sz="2400" b="1" dirty="0" smtClean="0">
                <a:solidFill>
                  <a:srgbClr val="FF0000"/>
                </a:solidFill>
              </a:rPr>
            </a:br>
            <a:endParaRPr lang="en-US" sz="2400" b="1" dirty="0">
              <a:solidFill>
                <a:srgbClr val="FF0000"/>
              </a:solidFill>
            </a:endParaRPr>
          </a:p>
        </p:txBody>
      </p:sp>
    </p:spTree>
    <p:extLst>
      <p:ext uri="{BB962C8B-B14F-4D97-AF65-F5344CB8AC3E}">
        <p14:creationId xmlns:p14="http://schemas.microsoft.com/office/powerpoint/2010/main" val="19109726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64585" y="175938"/>
            <a:ext cx="6765925" cy="980200"/>
          </a:xfrm>
        </p:spPr>
        <p:txBody>
          <a:bodyPr>
            <a:noAutofit/>
          </a:bodyPr>
          <a:lstStyle/>
          <a:p>
            <a:r>
              <a:rPr lang="en-US" sz="3200" b="1" dirty="0" err="1">
                <a:solidFill>
                  <a:srgbClr val="FF0000"/>
                </a:solidFill>
              </a:rPr>
              <a:t>Mitotane</a:t>
            </a:r>
            <a:r>
              <a:rPr lang="en-US" sz="3200" b="1" dirty="0">
                <a:solidFill>
                  <a:srgbClr val="FF0000"/>
                </a:solidFill>
              </a:rPr>
              <a:t> </a:t>
            </a:r>
            <a:r>
              <a:rPr lang="en-US" sz="3200" b="1" dirty="0" smtClean="0">
                <a:solidFill>
                  <a:srgbClr val="FF0000"/>
                </a:solidFill>
              </a:rPr>
              <a:t>Induction</a:t>
            </a:r>
            <a:r>
              <a:rPr lang="en-US" sz="3200" b="1" dirty="0" smtClean="0">
                <a:solidFill>
                  <a:srgbClr val="FF0000"/>
                </a:solidFill>
                <a:effectLst/>
              </a:rPr>
              <a:t/>
            </a:r>
            <a:br>
              <a:rPr lang="en-US" sz="3200" b="1" dirty="0" smtClean="0">
                <a:solidFill>
                  <a:srgbClr val="FF0000"/>
                </a:solidFill>
                <a:effectLst/>
              </a:rPr>
            </a:br>
            <a:endParaRPr lang="en-US" sz="3200" b="1" dirty="0">
              <a:solidFill>
                <a:srgbClr val="FF0000"/>
              </a:solidFill>
            </a:endParaRPr>
          </a:p>
        </p:txBody>
      </p:sp>
      <p:sp>
        <p:nvSpPr>
          <p:cNvPr id="3" name="Content Placeholder 2"/>
          <p:cNvSpPr>
            <a:spLocks noGrp="1"/>
          </p:cNvSpPr>
          <p:nvPr>
            <p:ph idx="4294967295"/>
          </p:nvPr>
        </p:nvSpPr>
        <p:spPr>
          <a:xfrm>
            <a:off x="538983" y="821231"/>
            <a:ext cx="11001375" cy="5432425"/>
          </a:xfrm>
        </p:spPr>
        <p:txBody>
          <a:bodyPr>
            <a:normAutofit/>
          </a:bodyPr>
          <a:lstStyle/>
          <a:p>
            <a:pPr marL="0" indent="0">
              <a:buNone/>
            </a:pPr>
            <a:r>
              <a:rPr lang="en-US" dirty="0"/>
              <a:t>Dose: 50 mg/kg </a:t>
            </a:r>
            <a:r>
              <a:rPr lang="en-US" dirty="0" smtClean="0"/>
              <a:t> </a:t>
            </a:r>
            <a:r>
              <a:rPr lang="en-US" dirty="0"/>
              <a:t>o Divide daily dose  </a:t>
            </a:r>
            <a:r>
              <a:rPr lang="en-US" dirty="0" smtClean="0"/>
              <a:t>o </a:t>
            </a:r>
            <a:r>
              <a:rPr lang="en-US" dirty="0"/>
              <a:t>Give with food </a:t>
            </a:r>
            <a:endParaRPr lang="en-US" dirty="0" smtClean="0">
              <a:effectLst/>
            </a:endParaRPr>
          </a:p>
          <a:p>
            <a:pPr marL="0" indent="0">
              <a:buNone/>
            </a:pPr>
            <a:r>
              <a:rPr lang="en-US" dirty="0"/>
              <a:t/>
            </a:r>
            <a:br>
              <a:rPr lang="en-US" dirty="0"/>
            </a:br>
            <a:r>
              <a:rPr lang="en-US" dirty="0"/>
              <a:t>o Pick up subtle signs of induction</a:t>
            </a:r>
            <a:br>
              <a:rPr lang="en-US" dirty="0"/>
            </a:br>
            <a:r>
              <a:rPr lang="en-US" dirty="0"/>
              <a:t>o Reinforces importance of close monitoring </a:t>
            </a:r>
            <a:endParaRPr lang="en-US" dirty="0" smtClean="0">
              <a:effectLst/>
            </a:endParaRPr>
          </a:p>
          <a:p>
            <a:pPr marL="0" indent="0">
              <a:buNone/>
            </a:pPr>
            <a:r>
              <a:rPr lang="en-US" dirty="0"/>
              <a:t>  Stop therapy and do ACTH stimulation test when see:</a:t>
            </a:r>
            <a:br>
              <a:rPr lang="en-US" dirty="0"/>
            </a:br>
            <a:r>
              <a:rPr lang="en-US" dirty="0"/>
              <a:t>o Subtle decrease in appetite (usually happens first), or o Decrease in PUPD, or</a:t>
            </a:r>
            <a:br>
              <a:rPr lang="en-US" dirty="0"/>
            </a:br>
            <a:r>
              <a:rPr lang="en-US" dirty="0"/>
              <a:t>o Vomiting, anorexia, diarrhea, or </a:t>
            </a:r>
            <a:endParaRPr lang="en-US" dirty="0" smtClean="0">
              <a:effectLst/>
            </a:endParaRPr>
          </a:p>
          <a:p>
            <a:pPr marL="0" indent="0">
              <a:buNone/>
            </a:pPr>
            <a:r>
              <a:rPr lang="en-US" dirty="0"/>
              <a:t>  ACTH stimulation test at 7 days even if no change in signs </a:t>
            </a:r>
            <a:endParaRPr lang="en-US" dirty="0" smtClean="0">
              <a:effectLst/>
            </a:endParaRPr>
          </a:p>
          <a:p>
            <a:pPr marL="0" indent="0">
              <a:buNone/>
            </a:pPr>
            <a:r>
              <a:rPr lang="en-US" dirty="0"/>
              <a:t>  Concurrent prednisone: NO </a:t>
            </a:r>
            <a:endParaRPr lang="en-US" dirty="0" smtClean="0">
              <a:effectLst/>
            </a:endParaRPr>
          </a:p>
          <a:p>
            <a:pPr marL="0" indent="0">
              <a:buNone/>
            </a:pPr>
            <a:r>
              <a:rPr lang="en-US" dirty="0"/>
              <a:t>  Owner has prednisone on hand - call first </a:t>
            </a:r>
            <a:endParaRPr lang="en-US" dirty="0" smtClean="0">
              <a:effectLst/>
            </a:endParaRPr>
          </a:p>
          <a:p>
            <a:pPr marL="0" indent="0">
              <a:buNone/>
            </a:pPr>
            <a:r>
              <a:rPr lang="en-US" dirty="0"/>
              <a:t>  Successful induction is achieved when basal and post-ACTH cortisol: o both &lt; 4 (5) mg/dl (40 ng/ml) and &gt; 1 mg/dl </a:t>
            </a:r>
            <a:endParaRPr lang="en-US" dirty="0" smtClean="0"/>
          </a:p>
          <a:p>
            <a:pPr marL="0" indent="0">
              <a:buNone/>
            </a:pPr>
            <a:r>
              <a:rPr lang="en-US" dirty="0"/>
              <a:t> Most cases take 5 - 15 days </a:t>
            </a:r>
            <a:endParaRPr lang="en-US" dirty="0" smtClean="0"/>
          </a:p>
          <a:p>
            <a:endParaRPr lang="en-US" dirty="0" smtClean="0">
              <a:effectLst/>
            </a:endParaRPr>
          </a:p>
          <a:p>
            <a:endParaRPr lang="en-US" dirty="0"/>
          </a:p>
        </p:txBody>
      </p:sp>
    </p:spTree>
    <p:extLst>
      <p:ext uri="{BB962C8B-B14F-4D97-AF65-F5344CB8AC3E}">
        <p14:creationId xmlns:p14="http://schemas.microsoft.com/office/powerpoint/2010/main" val="1887056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10722" y="382588"/>
            <a:ext cx="10179050" cy="820737"/>
          </a:xfrm>
        </p:spPr>
        <p:txBody>
          <a:bodyPr>
            <a:normAutofit/>
          </a:bodyPr>
          <a:lstStyle/>
          <a:p>
            <a:r>
              <a:rPr lang="en-US" sz="2800" b="1" dirty="0">
                <a:solidFill>
                  <a:srgbClr val="FF0000"/>
                </a:solidFill>
              </a:rPr>
              <a:t>Pituitary-Dependent </a:t>
            </a:r>
            <a:r>
              <a:rPr lang="en-US" sz="2800" b="1" dirty="0" err="1">
                <a:solidFill>
                  <a:srgbClr val="FF0000"/>
                </a:solidFill>
              </a:rPr>
              <a:t>Hyperadrenocorticism</a:t>
            </a:r>
            <a:r>
              <a:rPr lang="en-US" sz="2800" b="1" dirty="0">
                <a:solidFill>
                  <a:srgbClr val="FF0000"/>
                </a:solidFill>
              </a:rPr>
              <a:t> (PDH) </a:t>
            </a:r>
            <a:r>
              <a:rPr lang="en-US" sz="2800" dirty="0" smtClean="0"/>
              <a:t/>
            </a:r>
            <a:br>
              <a:rPr lang="en-US" sz="2800" dirty="0" smtClean="0"/>
            </a:br>
            <a:endParaRPr lang="en-US" sz="2800" dirty="0"/>
          </a:p>
        </p:txBody>
      </p:sp>
      <p:sp>
        <p:nvSpPr>
          <p:cNvPr id="3" name="Content Placeholder 2"/>
          <p:cNvSpPr>
            <a:spLocks noGrp="1"/>
          </p:cNvSpPr>
          <p:nvPr>
            <p:ph idx="4294967295"/>
          </p:nvPr>
        </p:nvSpPr>
        <p:spPr>
          <a:xfrm>
            <a:off x="510721" y="1404257"/>
            <a:ext cx="11000921" cy="5453743"/>
          </a:xfrm>
        </p:spPr>
        <p:txBody>
          <a:bodyPr>
            <a:noAutofit/>
          </a:bodyPr>
          <a:lstStyle/>
          <a:p>
            <a:pPr marL="0" indent="0">
              <a:buNone/>
            </a:pPr>
            <a:r>
              <a:rPr lang="en-US" sz="2400" dirty="0" smtClean="0"/>
              <a:t>80-85</a:t>
            </a:r>
            <a:r>
              <a:rPr lang="en-US" sz="2400" dirty="0"/>
              <a:t>% dogs with HAC </a:t>
            </a:r>
            <a:endParaRPr lang="en-US" sz="2400" dirty="0" smtClean="0"/>
          </a:p>
          <a:p>
            <a:pPr marL="0" indent="0">
              <a:buNone/>
            </a:pPr>
            <a:r>
              <a:rPr lang="en-US" sz="2400" dirty="0" smtClean="0"/>
              <a:t>Most </a:t>
            </a:r>
            <a:r>
              <a:rPr lang="en-US" sz="2400" dirty="0"/>
              <a:t>have pituitary adenoma in pars </a:t>
            </a:r>
            <a:r>
              <a:rPr lang="en-US" sz="2400" dirty="0" err="1" smtClean="0"/>
              <a:t>distalis</a:t>
            </a:r>
            <a:endParaRPr lang="en-US" sz="2400" dirty="0" smtClean="0"/>
          </a:p>
          <a:p>
            <a:pPr marL="0" indent="0">
              <a:buNone/>
            </a:pPr>
            <a:r>
              <a:rPr lang="en-US" sz="2400" dirty="0" smtClean="0"/>
              <a:t>Most </a:t>
            </a:r>
            <a:r>
              <a:rPr lang="en-US" sz="2400" b="1" dirty="0" err="1"/>
              <a:t>microadenomas</a:t>
            </a:r>
            <a:r>
              <a:rPr lang="en-US" sz="2400" b="1" dirty="0"/>
              <a:t> </a:t>
            </a:r>
            <a:r>
              <a:rPr lang="en-US" sz="2400" dirty="0"/>
              <a:t>(&lt; 1 cm</a:t>
            </a:r>
            <a:r>
              <a:rPr lang="en-US" sz="2400" dirty="0" smtClean="0"/>
              <a:t>)</a:t>
            </a:r>
            <a:r>
              <a:rPr lang="en-US" sz="2400" dirty="0"/>
              <a:t/>
            </a:r>
            <a:br>
              <a:rPr lang="en-US" sz="2400" dirty="0"/>
            </a:br>
            <a:r>
              <a:rPr lang="en-US" sz="2400" dirty="0" smtClean="0"/>
              <a:t>10-20</a:t>
            </a:r>
            <a:r>
              <a:rPr lang="en-US" sz="2400" dirty="0"/>
              <a:t>% </a:t>
            </a:r>
            <a:r>
              <a:rPr lang="en-US" sz="2400" b="1" dirty="0" err="1"/>
              <a:t>macroadenomas</a:t>
            </a:r>
            <a:r>
              <a:rPr lang="en-US" sz="2400" b="1" dirty="0"/>
              <a:t> </a:t>
            </a:r>
            <a:r>
              <a:rPr lang="en-US" sz="2400" dirty="0"/>
              <a:t>(&gt; 1 cm) </a:t>
            </a:r>
          </a:p>
          <a:p>
            <a:pPr marL="0" indent="0">
              <a:buNone/>
            </a:pPr>
            <a:r>
              <a:rPr lang="en-US" sz="2400" dirty="0" smtClean="0"/>
              <a:t>	Frequency </a:t>
            </a:r>
            <a:r>
              <a:rPr lang="en-US" sz="2400" dirty="0"/>
              <a:t>and amplitude of ACTH “bursts” are chronically excessive </a:t>
            </a:r>
            <a:r>
              <a:rPr lang="en-US" sz="2400" dirty="0" smtClean="0"/>
              <a:t>	Chronic </a:t>
            </a:r>
            <a:r>
              <a:rPr lang="en-US" sz="2400" dirty="0"/>
              <a:t>excess cortisol secretion</a:t>
            </a:r>
            <a:br>
              <a:rPr lang="en-US" sz="2400" dirty="0"/>
            </a:br>
            <a:r>
              <a:rPr lang="en-US" sz="2400" dirty="0" smtClean="0"/>
              <a:t> 	Adrenocortical </a:t>
            </a:r>
            <a:r>
              <a:rPr lang="en-US" sz="2400" dirty="0"/>
              <a:t>hyperplasia</a:t>
            </a:r>
            <a:br>
              <a:rPr lang="en-US" sz="2400" dirty="0"/>
            </a:br>
            <a:r>
              <a:rPr lang="en-US" sz="2400" dirty="0" smtClean="0"/>
              <a:t>	Relatively </a:t>
            </a:r>
            <a:r>
              <a:rPr lang="en-US" sz="2400" dirty="0"/>
              <a:t>ineffective feedback on pituitary adenoma </a:t>
            </a:r>
            <a:endParaRPr lang="en-US" sz="2400" dirty="0" smtClean="0"/>
          </a:p>
          <a:p>
            <a:pPr marL="0" indent="0">
              <a:buNone/>
            </a:pPr>
            <a:r>
              <a:rPr lang="en-US" sz="2400" dirty="0" smtClean="0"/>
              <a:t>	Suppression </a:t>
            </a:r>
            <a:r>
              <a:rPr lang="en-US" sz="2400" dirty="0"/>
              <a:t>of hypothalamic function and CRH </a:t>
            </a:r>
            <a:endParaRPr lang="en-US" sz="2400" dirty="0">
              <a:latin typeface="Wingdings" charset="2"/>
            </a:endParaRPr>
          </a:p>
          <a:p>
            <a:pPr marL="0" indent="0">
              <a:buNone/>
            </a:pPr>
            <a:r>
              <a:rPr lang="en-US" sz="2400" dirty="0" smtClean="0">
                <a:latin typeface="Wingdings" charset="2"/>
              </a:rPr>
              <a:t>	</a:t>
            </a:r>
            <a:r>
              <a:rPr lang="en-US" sz="2400" dirty="0" smtClean="0"/>
              <a:t>Loss </a:t>
            </a:r>
            <a:r>
              <a:rPr lang="en-US" sz="2400" dirty="0"/>
              <a:t>of hypothalamic </a:t>
            </a:r>
            <a:r>
              <a:rPr lang="en-US" sz="2400" dirty="0" smtClean="0"/>
              <a:t>	control </a:t>
            </a:r>
            <a:r>
              <a:rPr lang="en-US" sz="2400" dirty="0"/>
              <a:t>of ACTH </a:t>
            </a:r>
            <a:endParaRPr lang="en-US" sz="2400" dirty="0" smtClean="0"/>
          </a:p>
          <a:p>
            <a:pPr marL="0" indent="0">
              <a:buNone/>
            </a:pPr>
            <a:r>
              <a:rPr lang="en-US" sz="2400" dirty="0" smtClean="0"/>
              <a:t>ACTH </a:t>
            </a:r>
            <a:r>
              <a:rPr lang="en-US" sz="2400" dirty="0"/>
              <a:t>and cortisol levels usually within reference ranges on single blood samples </a:t>
            </a:r>
            <a:r>
              <a:rPr lang="en-US" sz="2400" dirty="0" smtClean="0"/>
              <a:t> </a:t>
            </a:r>
          </a:p>
          <a:p>
            <a:pPr marL="0" indent="0">
              <a:buNone/>
            </a:pPr>
            <a:endParaRPr lang="en-US" sz="2400" dirty="0" smtClean="0"/>
          </a:p>
          <a:p>
            <a:endParaRPr lang="en-US" sz="2400" dirty="0"/>
          </a:p>
        </p:txBody>
      </p:sp>
    </p:spTree>
    <p:extLst>
      <p:ext uri="{BB962C8B-B14F-4D97-AF65-F5344CB8AC3E}">
        <p14:creationId xmlns:p14="http://schemas.microsoft.com/office/powerpoint/2010/main" val="4042626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99089" y="273982"/>
            <a:ext cx="10515600" cy="5997575"/>
          </a:xfrm>
        </p:spPr>
        <p:txBody>
          <a:bodyPr>
            <a:normAutofit/>
          </a:bodyPr>
          <a:lstStyle/>
          <a:p>
            <a:r>
              <a:rPr lang="en-US" b="1" i="1" dirty="0" err="1">
                <a:solidFill>
                  <a:srgbClr val="FF0000"/>
                </a:solidFill>
              </a:rPr>
              <a:t>Mitotane</a:t>
            </a:r>
            <a:r>
              <a:rPr lang="en-US" b="1" i="1" dirty="0">
                <a:solidFill>
                  <a:srgbClr val="FF0000"/>
                </a:solidFill>
              </a:rPr>
              <a:t> Maintenance: </a:t>
            </a:r>
            <a:endParaRPr lang="en-US" b="1" dirty="0" smtClean="0">
              <a:solidFill>
                <a:srgbClr val="FF0000"/>
              </a:solidFill>
            </a:endParaRPr>
          </a:p>
          <a:p>
            <a:r>
              <a:rPr lang="en-US" dirty="0"/>
              <a:t>  Give daily induction dose weekly (divided) </a:t>
            </a:r>
            <a:endParaRPr lang="en-US" dirty="0" smtClean="0">
              <a:effectLst/>
            </a:endParaRPr>
          </a:p>
          <a:p>
            <a:r>
              <a:rPr lang="en-US" dirty="0"/>
              <a:t>  Example:</a:t>
            </a:r>
            <a:br>
              <a:rPr lang="en-US" dirty="0"/>
            </a:br>
            <a:r>
              <a:rPr lang="en-US" dirty="0"/>
              <a:t>o 10 kg dog required 250 mg BID for induction (7 days) o Maintenance dose would be 250 mg twice weekly</a:t>
            </a:r>
            <a:br>
              <a:rPr lang="en-US" dirty="0"/>
            </a:br>
            <a:r>
              <a:rPr lang="en-US" dirty="0"/>
              <a:t>o Divide dose (125 mg BID) </a:t>
            </a:r>
            <a:endParaRPr lang="en-US" dirty="0" smtClean="0">
              <a:effectLst/>
            </a:endParaRPr>
          </a:p>
          <a:p>
            <a:r>
              <a:rPr lang="en-US" dirty="0"/>
              <a:t>  Continue to monitor with ACTH stimulation tests </a:t>
            </a:r>
            <a:endParaRPr lang="en-US" dirty="0" smtClean="0">
              <a:effectLst/>
            </a:endParaRPr>
          </a:p>
          <a:p>
            <a:r>
              <a:rPr lang="en-US" b="1" i="1" dirty="0" err="1">
                <a:solidFill>
                  <a:srgbClr val="FF0000"/>
                </a:solidFill>
              </a:rPr>
              <a:t>Mitotane</a:t>
            </a:r>
            <a:r>
              <a:rPr lang="en-US" b="1" i="1" dirty="0">
                <a:solidFill>
                  <a:srgbClr val="FF0000"/>
                </a:solidFill>
              </a:rPr>
              <a:t> Monitoring: </a:t>
            </a:r>
            <a:endParaRPr lang="en-US" b="1" dirty="0" smtClean="0">
              <a:solidFill>
                <a:srgbClr val="FF0000"/>
              </a:solidFill>
              <a:effectLst/>
            </a:endParaRPr>
          </a:p>
          <a:p>
            <a:pPr lvl="1"/>
            <a:r>
              <a:rPr lang="en-US" dirty="0"/>
              <a:t>  ACTH stimulation test:</a:t>
            </a:r>
            <a:br>
              <a:rPr lang="en-US" dirty="0"/>
            </a:br>
            <a:r>
              <a:rPr lang="en-US" dirty="0"/>
              <a:t>o At end of induction </a:t>
            </a:r>
            <a:endParaRPr lang="en-US" dirty="0" smtClean="0">
              <a:effectLst/>
            </a:endParaRPr>
          </a:p>
          <a:p>
            <a:pPr lvl="1"/>
            <a:r>
              <a:rPr lang="en-US" dirty="0"/>
              <a:t>o 1 month later</a:t>
            </a:r>
            <a:br>
              <a:rPr lang="en-US" dirty="0"/>
            </a:br>
            <a:r>
              <a:rPr lang="en-US" dirty="0"/>
              <a:t>o 3 months later</a:t>
            </a:r>
            <a:br>
              <a:rPr lang="en-US" dirty="0"/>
            </a:br>
            <a:r>
              <a:rPr lang="en-US" dirty="0"/>
              <a:t>o every 6 months</a:t>
            </a:r>
            <a:br>
              <a:rPr lang="en-US" dirty="0"/>
            </a:br>
            <a:r>
              <a:rPr lang="en-US" dirty="0"/>
              <a:t>o 1 - 2 months after every dosage change o If problems arise </a:t>
            </a:r>
            <a:endParaRPr lang="en-US" dirty="0" smtClean="0">
              <a:effectLst/>
            </a:endParaRPr>
          </a:p>
          <a:p>
            <a:pPr lvl="1"/>
            <a:r>
              <a:rPr lang="en-US" dirty="0"/>
              <a:t>  POST ACTH cortisol is the most important </a:t>
            </a:r>
            <a:endParaRPr lang="en-US" dirty="0" smtClean="0">
              <a:effectLst/>
            </a:endParaRPr>
          </a:p>
          <a:p>
            <a:pPr lvl="1"/>
            <a:r>
              <a:rPr lang="en-US" dirty="0"/>
              <a:t>  CANNOT monitor with basal cortisol! </a:t>
            </a:r>
            <a:endParaRPr lang="en-US" dirty="0" smtClean="0">
              <a:effectLst/>
            </a:endParaRPr>
          </a:p>
          <a:p>
            <a:endParaRPr lang="en-US" dirty="0"/>
          </a:p>
        </p:txBody>
      </p:sp>
    </p:spTree>
    <p:extLst>
      <p:ext uri="{BB962C8B-B14F-4D97-AF65-F5344CB8AC3E}">
        <p14:creationId xmlns:p14="http://schemas.microsoft.com/office/powerpoint/2010/main" val="4225403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extLst>
              <p:ext uri="{D42A27DB-BD31-4B8C-83A1-F6EECF244321}">
                <p14:modId xmlns:p14="http://schemas.microsoft.com/office/powerpoint/2010/main" val="366423766"/>
              </p:ext>
            </p:extLst>
          </p:nvPr>
        </p:nvGraphicFramePr>
        <p:xfrm>
          <a:off x="433135" y="1049374"/>
          <a:ext cx="10571748" cy="4042046"/>
        </p:xfrm>
        <a:graphic>
          <a:graphicData uri="http://schemas.openxmlformats.org/drawingml/2006/table">
            <a:tbl>
              <a:tblPr/>
              <a:tblGrid>
                <a:gridCol w="5285874"/>
                <a:gridCol w="5285874"/>
              </a:tblGrid>
              <a:tr h="553850">
                <a:tc>
                  <a:txBody>
                    <a:bodyPr/>
                    <a:lstStyle/>
                    <a:p>
                      <a:r>
                        <a:rPr lang="en-US" sz="2400" b="1" dirty="0">
                          <a:effectLst/>
                          <a:latin typeface="TimesNewRomanPS" charset="0"/>
                        </a:rPr>
                        <a:t>Pre and Post ACTH Cortisol </a:t>
                      </a:r>
                      <a:r>
                        <a:rPr lang="en-US" sz="2400" b="1" dirty="0" smtClean="0">
                          <a:effectLst/>
                          <a:latin typeface="TimesNewRomanPS" charset="0"/>
                        </a:rPr>
                        <a:t>(mg/dl </a:t>
                      </a:r>
                      <a:r>
                        <a:rPr lang="en-US" sz="2400" b="1" dirty="0">
                          <a:effectLst/>
                          <a:latin typeface="TimesNewRomanPS" charset="0"/>
                        </a:rPr>
                        <a:t>) </a:t>
                      </a:r>
                      <a:endParaRPr lang="en-US" sz="2400" dirty="0">
                        <a:effectLst/>
                      </a:endParaRPr>
                    </a:p>
                  </a:txBody>
                  <a:tcPr anchor="ctr">
                    <a:lnL w="6096"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83"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c>
                  <a:txBody>
                    <a:bodyPr/>
                    <a:lstStyle/>
                    <a:p>
                      <a:r>
                        <a:rPr lang="en-US" sz="2400" b="1">
                          <a:effectLst/>
                          <a:latin typeface="TimesNewRomanPS" charset="0"/>
                        </a:rPr>
                        <a:t>ACTION </a:t>
                      </a:r>
                      <a:endParaRPr lang="en-US" sz="2400">
                        <a:effectLst/>
                      </a:endParaRP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83"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r>
              <a:tr h="958114">
                <a:tc>
                  <a:txBody>
                    <a:bodyPr/>
                    <a:lstStyle/>
                    <a:p>
                      <a:r>
                        <a:rPr lang="en-US" sz="2400">
                          <a:effectLst/>
                          <a:latin typeface="TimesNewRomanPSMT" charset="0"/>
                        </a:rPr>
                        <a:t>0.2 and 0.2 (goal is both values 1- 4 </a:t>
                      </a:r>
                      <a:r>
                        <a:rPr lang="en-US" sz="2400">
                          <a:effectLst/>
                          <a:latin typeface="SymbolMT" charset="0"/>
                        </a:rPr>
                        <a:t></a:t>
                      </a:r>
                      <a:r>
                        <a:rPr lang="en-US" sz="2400">
                          <a:effectLst/>
                          <a:latin typeface="TimesNewRomanPSMT" charset="0"/>
                        </a:rPr>
                        <a:t>g/dl) </a:t>
                      </a:r>
                      <a:endParaRPr lang="en-US" sz="2400">
                        <a:effectLst/>
                      </a:endParaRPr>
                    </a:p>
                  </a:txBody>
                  <a:tcPr anchor="ctr">
                    <a:lnL w="6096"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c>
                  <a:txBody>
                    <a:bodyPr/>
                    <a:lstStyle/>
                    <a:p>
                      <a:r>
                        <a:rPr lang="en-US" sz="2400">
                          <a:effectLst/>
                          <a:latin typeface="TimesNewRomanPSMT" charset="0"/>
                        </a:rPr>
                        <a:t>Stop mitotane, give prednisone, check electrolytes, monitor ACTH stimulation tests </a:t>
                      </a:r>
                      <a:endParaRPr lang="en-US" sz="2400">
                        <a:effectLst/>
                      </a:endParaRP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r>
              <a:tr h="574869">
                <a:tc>
                  <a:txBody>
                    <a:bodyPr/>
                    <a:lstStyle/>
                    <a:p>
                      <a:r>
                        <a:rPr lang="en-US" sz="2400" dirty="0">
                          <a:effectLst/>
                          <a:latin typeface="TimesNewRomanPSMT" charset="0"/>
                        </a:rPr>
                        <a:t>1 and 3 </a:t>
                      </a:r>
                      <a:endParaRPr lang="en-US" sz="2400" dirty="0">
                        <a:effectLst/>
                      </a:endParaRPr>
                    </a:p>
                  </a:txBody>
                  <a:tcPr anchor="ctr">
                    <a:lnL w="6096"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c>
                  <a:txBody>
                    <a:bodyPr/>
                    <a:lstStyle/>
                    <a:p>
                      <a:r>
                        <a:rPr lang="en-US" sz="2400">
                          <a:effectLst/>
                          <a:latin typeface="TimesNewRomanPSMT" charset="0"/>
                        </a:rPr>
                        <a:t>Continue maintenance dose </a:t>
                      </a:r>
                      <a:endParaRPr lang="en-US" sz="2400">
                        <a:effectLst/>
                      </a:endParaRP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r>
              <a:tr h="574869">
                <a:tc>
                  <a:txBody>
                    <a:bodyPr/>
                    <a:lstStyle/>
                    <a:p>
                      <a:r>
                        <a:rPr lang="en-US" sz="2400">
                          <a:effectLst/>
                          <a:latin typeface="TimesNewRomanPSMT" charset="0"/>
                        </a:rPr>
                        <a:t>0.2 and 2 </a:t>
                      </a:r>
                      <a:endParaRPr lang="en-US" sz="2400">
                        <a:effectLst/>
                      </a:endParaRPr>
                    </a:p>
                  </a:txBody>
                  <a:tcPr anchor="ctr">
                    <a:lnL w="6096"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c>
                  <a:txBody>
                    <a:bodyPr/>
                    <a:lstStyle/>
                    <a:p>
                      <a:r>
                        <a:rPr lang="en-US" sz="2400">
                          <a:effectLst/>
                          <a:latin typeface="TimesNewRomanPSMT" charset="0"/>
                        </a:rPr>
                        <a:t>Continue maintenance dose </a:t>
                      </a:r>
                      <a:endParaRPr lang="en-US" sz="2400">
                        <a:effectLst/>
                      </a:endParaRP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r>
              <a:tr h="574869">
                <a:tc>
                  <a:txBody>
                    <a:bodyPr/>
                    <a:lstStyle/>
                    <a:p>
                      <a:r>
                        <a:rPr lang="en-US" sz="2400">
                          <a:effectLst/>
                          <a:latin typeface="TimesNewRomanPSMT" charset="0"/>
                        </a:rPr>
                        <a:t>1 and 6 </a:t>
                      </a:r>
                      <a:endParaRPr lang="en-US" sz="2400">
                        <a:effectLst/>
                      </a:endParaRPr>
                    </a:p>
                  </a:txBody>
                  <a:tcPr anchor="ctr">
                    <a:lnL w="6096"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c>
                  <a:txBody>
                    <a:bodyPr/>
                    <a:lstStyle/>
                    <a:p>
                      <a:r>
                        <a:rPr lang="en-US" sz="2400" dirty="0">
                          <a:effectLst/>
                          <a:latin typeface="TimesNewRomanPSMT" charset="0"/>
                        </a:rPr>
                        <a:t>Increase weekly maintenance dose </a:t>
                      </a:r>
                      <a:endParaRPr lang="en-US" sz="2400" dirty="0">
                        <a:effectLst/>
                      </a:endParaRP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r>
              <a:tr h="574869">
                <a:tc>
                  <a:txBody>
                    <a:bodyPr/>
                    <a:lstStyle/>
                    <a:p>
                      <a:r>
                        <a:rPr lang="en-US" sz="2400" dirty="0">
                          <a:effectLst/>
                          <a:latin typeface="TimesNewRomanPSMT" charset="0"/>
                        </a:rPr>
                        <a:t>3 and 9 </a:t>
                      </a:r>
                      <a:endParaRPr lang="en-US" sz="2400" dirty="0">
                        <a:effectLst/>
                      </a:endParaRPr>
                    </a:p>
                  </a:txBody>
                  <a:tcPr anchor="ctr">
                    <a:lnL w="6096"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c>
                  <a:txBody>
                    <a:bodyPr/>
                    <a:lstStyle/>
                    <a:p>
                      <a:r>
                        <a:rPr lang="en-US" sz="2400" dirty="0">
                          <a:effectLst/>
                          <a:latin typeface="TimesNewRomanPSMT" charset="0"/>
                        </a:rPr>
                        <a:t>Re-induce </a:t>
                      </a:r>
                      <a:endParaRPr lang="en-US" sz="2400" dirty="0">
                        <a:effectLst/>
                      </a:endParaRP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6956064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09296" y="266318"/>
            <a:ext cx="10058400" cy="1449387"/>
          </a:xfrm>
        </p:spPr>
        <p:txBody>
          <a:bodyPr/>
          <a:lstStyle/>
          <a:p>
            <a:r>
              <a:rPr lang="en-US" b="1" dirty="0">
                <a:solidFill>
                  <a:srgbClr val="FF0000"/>
                </a:solidFill>
              </a:rPr>
              <a:t>Medical Therapy: </a:t>
            </a:r>
            <a:r>
              <a:rPr lang="en-US" b="1" dirty="0" err="1">
                <a:solidFill>
                  <a:srgbClr val="FF0000"/>
                </a:solidFill>
              </a:rPr>
              <a:t>Trilostane</a:t>
            </a:r>
            <a:r>
              <a:rPr lang="en-US" b="1" dirty="0">
                <a:solidFill>
                  <a:srgbClr val="FF0000"/>
                </a:solidFill>
              </a:rPr>
              <a:t> </a:t>
            </a:r>
            <a:r>
              <a:rPr lang="en-US" dirty="0" smtClean="0">
                <a:solidFill>
                  <a:srgbClr val="FF0000"/>
                </a:solidFill>
                <a:effectLst/>
              </a:rPr>
              <a:t/>
            </a:r>
            <a:br>
              <a:rPr lang="en-US" dirty="0" smtClean="0">
                <a:solidFill>
                  <a:srgbClr val="FF0000"/>
                </a:solidFill>
                <a:effectLst/>
              </a:rPr>
            </a:br>
            <a:endParaRPr lang="en-US" dirty="0">
              <a:solidFill>
                <a:srgbClr val="FF0000"/>
              </a:solidFill>
            </a:endParaRPr>
          </a:p>
        </p:txBody>
      </p:sp>
      <p:sp>
        <p:nvSpPr>
          <p:cNvPr id="3" name="Content Placeholder 2"/>
          <p:cNvSpPr>
            <a:spLocks noGrp="1"/>
          </p:cNvSpPr>
          <p:nvPr>
            <p:ph idx="4294967295"/>
          </p:nvPr>
        </p:nvSpPr>
        <p:spPr>
          <a:xfrm>
            <a:off x="620110" y="1397876"/>
            <a:ext cx="10058400" cy="4513153"/>
          </a:xfrm>
        </p:spPr>
        <p:txBody>
          <a:bodyPr>
            <a:normAutofit lnSpcReduction="10000"/>
          </a:bodyPr>
          <a:lstStyle/>
          <a:p>
            <a:pPr>
              <a:lnSpc>
                <a:spcPct val="150000"/>
              </a:lnSpc>
            </a:pPr>
            <a:r>
              <a:rPr lang="en-US" dirty="0" err="1"/>
              <a:t>Vetoryl</a:t>
            </a:r>
            <a:r>
              <a:rPr lang="en-US" dirty="0"/>
              <a:t>® (</a:t>
            </a:r>
            <a:r>
              <a:rPr lang="en-US" dirty="0" err="1"/>
              <a:t>Dechra</a:t>
            </a:r>
            <a:r>
              <a:rPr lang="en-US" dirty="0"/>
              <a:t>)</a:t>
            </a:r>
            <a:br>
              <a:rPr lang="en-US" dirty="0"/>
            </a:br>
            <a:r>
              <a:rPr lang="en-US" dirty="0"/>
              <a:t>o Tested and licensed in Europe and USA for canine Cushing’s o Competitively inhibits steroid synthesis </a:t>
            </a:r>
            <a:endParaRPr lang="en-US" dirty="0" smtClean="0"/>
          </a:p>
          <a:p>
            <a:pPr>
              <a:lnSpc>
                <a:spcPct val="150000"/>
              </a:lnSpc>
            </a:pPr>
            <a:r>
              <a:rPr lang="en-US" dirty="0" smtClean="0"/>
              <a:t>Inhibits </a:t>
            </a:r>
            <a:r>
              <a:rPr lang="en-US" dirty="0"/>
              <a:t>3--</a:t>
            </a:r>
            <a:r>
              <a:rPr lang="en-US" dirty="0" err="1"/>
              <a:t>hydroxysteroid</a:t>
            </a:r>
            <a:r>
              <a:rPr lang="en-US" dirty="0"/>
              <a:t> dehydrogenase</a:t>
            </a:r>
            <a:br>
              <a:rPr lang="en-US" dirty="0"/>
            </a:br>
            <a:r>
              <a:rPr lang="en-US" dirty="0" smtClean="0"/>
              <a:t>Converts </a:t>
            </a:r>
            <a:r>
              <a:rPr lang="en-US" dirty="0" err="1"/>
              <a:t>pregnenolone</a:t>
            </a:r>
            <a:r>
              <a:rPr lang="en-US" dirty="0"/>
              <a:t> to progesterone</a:t>
            </a:r>
            <a:br>
              <a:rPr lang="en-US" dirty="0"/>
            </a:br>
            <a:r>
              <a:rPr lang="en-US" dirty="0" smtClean="0"/>
              <a:t>Converts </a:t>
            </a:r>
            <a:r>
              <a:rPr lang="en-US" dirty="0"/>
              <a:t>17-OH </a:t>
            </a:r>
            <a:r>
              <a:rPr lang="en-US" dirty="0" err="1"/>
              <a:t>pregnenolone</a:t>
            </a:r>
            <a:r>
              <a:rPr lang="en-US" dirty="0"/>
              <a:t> to 17-OH progesterone </a:t>
            </a:r>
            <a:endParaRPr lang="en-US" dirty="0" smtClean="0"/>
          </a:p>
          <a:p>
            <a:pPr>
              <a:lnSpc>
                <a:spcPct val="150000"/>
              </a:lnSpc>
            </a:pPr>
            <a:r>
              <a:rPr lang="en-US" dirty="0"/>
              <a:t>o Appears safe and effective</a:t>
            </a:r>
            <a:br>
              <a:rPr lang="en-US" dirty="0"/>
            </a:br>
            <a:r>
              <a:rPr lang="en-US" dirty="0"/>
              <a:t>o Monitor with ACTH stimulation tests o Adrenals keep getting bigger</a:t>
            </a:r>
            <a:br>
              <a:rPr lang="en-US" dirty="0"/>
            </a:br>
            <a:r>
              <a:rPr lang="en-US" dirty="0"/>
              <a:t>o Some reports of adrenal necrosis </a:t>
            </a:r>
            <a:endParaRPr lang="en-US" dirty="0" smtClean="0"/>
          </a:p>
          <a:p>
            <a:pPr>
              <a:lnSpc>
                <a:spcPct val="150000"/>
              </a:lnSpc>
            </a:pPr>
            <a:endParaRPr lang="en-US" dirty="0"/>
          </a:p>
        </p:txBody>
      </p:sp>
    </p:spTree>
    <p:extLst>
      <p:ext uri="{BB962C8B-B14F-4D97-AF65-F5344CB8AC3E}">
        <p14:creationId xmlns:p14="http://schemas.microsoft.com/office/powerpoint/2010/main" val="3205972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49179" y="914126"/>
            <a:ext cx="10954545" cy="4909157"/>
          </a:xfrm>
        </p:spPr>
        <p:txBody>
          <a:bodyPr>
            <a:normAutofit/>
          </a:bodyPr>
          <a:lstStyle/>
          <a:p>
            <a:r>
              <a:rPr lang="en-US" sz="2400" i="1" dirty="0">
                <a:solidFill>
                  <a:srgbClr val="FF0000"/>
                </a:solidFill>
              </a:rPr>
              <a:t>Using </a:t>
            </a:r>
            <a:r>
              <a:rPr lang="en-US" sz="2400" i="1" dirty="0" err="1">
                <a:solidFill>
                  <a:srgbClr val="FF0000"/>
                </a:solidFill>
              </a:rPr>
              <a:t>Trilostane</a:t>
            </a:r>
            <a:r>
              <a:rPr lang="en-US" sz="2400" i="1" dirty="0">
                <a:solidFill>
                  <a:srgbClr val="FF0000"/>
                </a:solidFill>
              </a:rPr>
              <a:t> </a:t>
            </a:r>
            <a:endParaRPr lang="en-US" sz="2400" dirty="0" smtClean="0">
              <a:solidFill>
                <a:srgbClr val="FF0000"/>
              </a:solidFill>
            </a:endParaRPr>
          </a:p>
          <a:p>
            <a:r>
              <a:rPr lang="en-US" sz="2400" dirty="0"/>
              <a:t>Start with lower dose</a:t>
            </a:r>
            <a:br>
              <a:rPr lang="en-US" sz="2400" dirty="0"/>
            </a:br>
            <a:r>
              <a:rPr lang="en-US" sz="2400" dirty="0"/>
              <a:t>o 1 mg/kg BID (or less) </a:t>
            </a:r>
          </a:p>
          <a:p>
            <a:r>
              <a:rPr lang="en-US" sz="2400" dirty="0"/>
              <a:t>ACTH stimulation tests</a:t>
            </a:r>
            <a:br>
              <a:rPr lang="en-US" sz="2400" dirty="0"/>
            </a:br>
            <a:r>
              <a:rPr lang="en-US" sz="2400" dirty="0"/>
              <a:t>o Start 3-4 hours post-pill </a:t>
            </a:r>
          </a:p>
          <a:p>
            <a:r>
              <a:rPr lang="en-US" sz="2400" dirty="0"/>
              <a:t>o 10-14 days</a:t>
            </a:r>
            <a:br>
              <a:rPr lang="en-US" sz="2400" dirty="0"/>
            </a:br>
            <a:r>
              <a:rPr lang="en-US" sz="2400" dirty="0" smtClean="0">
                <a:effectLst/>
                <a:latin typeface="Wingdings" charset="2"/>
              </a:rPr>
              <a:t> </a:t>
            </a:r>
            <a:r>
              <a:rPr lang="en-US" sz="2400" dirty="0"/>
              <a:t>Ensure not over-dosing </a:t>
            </a:r>
          </a:p>
          <a:p>
            <a:r>
              <a:rPr lang="en-US" sz="2400" dirty="0"/>
              <a:t>o Monthly</a:t>
            </a:r>
            <a:br>
              <a:rPr lang="en-US" sz="2400" dirty="0"/>
            </a:br>
            <a:r>
              <a:rPr lang="en-US" sz="2400" dirty="0"/>
              <a:t>o Whenever clinical signs change</a:t>
            </a:r>
            <a:br>
              <a:rPr lang="en-US" sz="2400" dirty="0"/>
            </a:br>
            <a:r>
              <a:rPr lang="en-US" sz="2400" dirty="0"/>
              <a:t>o Aim for pre and post values between 2 and 6 </a:t>
            </a:r>
            <a:r>
              <a:rPr lang="en-US" sz="2400" dirty="0" err="1"/>
              <a:t>ug</a:t>
            </a:r>
            <a:r>
              <a:rPr lang="en-US" sz="2400" dirty="0"/>
              <a:t>/dl o ACTH response may decrease over time</a:t>
            </a:r>
            <a:br>
              <a:rPr lang="en-US" sz="2400" dirty="0"/>
            </a:br>
            <a:r>
              <a:rPr lang="en-US" sz="2400" dirty="0"/>
              <a:t>o Do not be too quick to increase dose </a:t>
            </a:r>
          </a:p>
          <a:p>
            <a:endParaRPr lang="en-US" dirty="0"/>
          </a:p>
        </p:txBody>
      </p:sp>
    </p:spTree>
    <p:extLst>
      <p:ext uri="{BB962C8B-B14F-4D97-AF65-F5344CB8AC3E}">
        <p14:creationId xmlns:p14="http://schemas.microsoft.com/office/powerpoint/2010/main" val="620115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420414" y="1598667"/>
            <a:ext cx="8839200" cy="4065588"/>
          </a:xfrm>
        </p:spPr>
        <p:txBody>
          <a:bodyPr>
            <a:normAutofit/>
          </a:bodyPr>
          <a:lstStyle/>
          <a:p>
            <a:r>
              <a:rPr lang="en-US" dirty="0">
                <a:solidFill>
                  <a:srgbClr val="FF0000"/>
                </a:solidFill>
              </a:rPr>
              <a:t>Canine Hypothyroidism </a:t>
            </a:r>
            <a:br>
              <a:rPr lang="en-US" dirty="0">
                <a:solidFill>
                  <a:srgbClr val="FF0000"/>
                </a:solidFill>
              </a:rPr>
            </a:br>
            <a:endParaRPr lang="en-US" dirty="0">
              <a:solidFill>
                <a:srgbClr val="FF0000"/>
              </a:solidFill>
            </a:endParaRPr>
          </a:p>
        </p:txBody>
      </p:sp>
    </p:spTree>
    <p:extLst>
      <p:ext uri="{BB962C8B-B14F-4D97-AF65-F5344CB8AC3E}">
        <p14:creationId xmlns:p14="http://schemas.microsoft.com/office/powerpoint/2010/main" val="20328981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99157" y="1402802"/>
            <a:ext cx="10914774" cy="2887663"/>
          </a:xfrm>
        </p:spPr>
        <p:txBody>
          <a:bodyPr>
            <a:noAutofit/>
          </a:bodyPr>
          <a:lstStyle/>
          <a:p>
            <a:pPr algn="just"/>
            <a:r>
              <a:rPr lang="en-US" sz="2400" dirty="0"/>
              <a:t>Hypothyroidism is an </a:t>
            </a:r>
            <a:r>
              <a:rPr lang="en-US" sz="2400" dirty="0" err="1"/>
              <a:t>endocrinopathy</a:t>
            </a:r>
            <a:r>
              <a:rPr lang="en-US" sz="2400" dirty="0"/>
              <a:t> caused </a:t>
            </a:r>
            <a:r>
              <a:rPr lang="en-US" sz="2400" dirty="0" smtClean="0"/>
              <a:t>by decreased </a:t>
            </a:r>
            <a:r>
              <a:rPr lang="en-US" sz="2400" dirty="0"/>
              <a:t>production of thyroid hormone. </a:t>
            </a:r>
            <a:endParaRPr lang="en-US" sz="2400" dirty="0" smtClean="0"/>
          </a:p>
          <a:p>
            <a:pPr algn="just"/>
            <a:r>
              <a:rPr lang="en-US" sz="2400" dirty="0"/>
              <a:t>Because most cells in the body are affected by thyroid hormone, hypothyroidism can affect most organs</a:t>
            </a:r>
            <a:r>
              <a:rPr lang="en-US" sz="2400" dirty="0" smtClean="0"/>
              <a:t>.</a:t>
            </a:r>
            <a:endParaRPr lang="en-US" sz="2400" dirty="0"/>
          </a:p>
          <a:p>
            <a:pPr algn="just"/>
            <a:r>
              <a:rPr lang="en-US" sz="2400" dirty="0" smtClean="0"/>
              <a:t> </a:t>
            </a:r>
            <a:r>
              <a:rPr lang="en-US" sz="2400" dirty="0"/>
              <a:t>Common signs are related to the dermatologic </a:t>
            </a:r>
            <a:r>
              <a:rPr lang="en-US" sz="2400" dirty="0" smtClean="0"/>
              <a:t>system and </a:t>
            </a:r>
            <a:r>
              <a:rPr lang="en-US" sz="2400" dirty="0"/>
              <a:t>decreased metabolic rate. </a:t>
            </a:r>
            <a:endParaRPr lang="en-US" sz="2400" dirty="0" smtClean="0"/>
          </a:p>
          <a:p>
            <a:pPr algn="just"/>
            <a:r>
              <a:rPr lang="en-US" sz="2400" dirty="0"/>
              <a:t>Approximately 1 in 200 dogs is </a:t>
            </a:r>
            <a:r>
              <a:rPr lang="en-US" sz="2400" dirty="0" smtClean="0"/>
              <a:t>affected.</a:t>
            </a:r>
            <a:endParaRPr lang="en-US" sz="2400" dirty="0"/>
          </a:p>
          <a:p>
            <a:pPr marL="0" indent="0" algn="just">
              <a:buNone/>
            </a:pPr>
            <a:endParaRPr lang="en-US" sz="2400" dirty="0"/>
          </a:p>
          <a:p>
            <a:pPr algn="just"/>
            <a:endParaRPr lang="en-US" sz="2400" dirty="0"/>
          </a:p>
        </p:txBody>
      </p:sp>
    </p:spTree>
    <p:extLst>
      <p:ext uri="{BB962C8B-B14F-4D97-AF65-F5344CB8AC3E}">
        <p14:creationId xmlns:p14="http://schemas.microsoft.com/office/powerpoint/2010/main" val="19241384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20480" y="0"/>
            <a:ext cx="10058400" cy="1449387"/>
          </a:xfrm>
        </p:spPr>
        <p:txBody>
          <a:bodyPr>
            <a:normAutofit/>
          </a:bodyPr>
          <a:lstStyle/>
          <a:p>
            <a:r>
              <a:rPr lang="en-US" sz="3200" b="1" dirty="0" err="1">
                <a:solidFill>
                  <a:srgbClr val="FF0000"/>
                </a:solidFill>
              </a:rPr>
              <a:t>Signalment</a:t>
            </a:r>
            <a:r>
              <a:rPr lang="en-US" sz="3200" b="1" dirty="0">
                <a:solidFill>
                  <a:srgbClr val="FF0000"/>
                </a:solidFill>
              </a:rPr>
              <a:t> </a:t>
            </a:r>
            <a:r>
              <a:rPr lang="en-US" sz="3200" dirty="0"/>
              <a:t/>
            </a:r>
            <a:br>
              <a:rPr lang="en-US" sz="3200" dirty="0"/>
            </a:br>
            <a:endParaRPr lang="en-US" sz="3200" dirty="0"/>
          </a:p>
        </p:txBody>
      </p:sp>
      <p:sp>
        <p:nvSpPr>
          <p:cNvPr id="3" name="Content Placeholder 2"/>
          <p:cNvSpPr>
            <a:spLocks noGrp="1"/>
          </p:cNvSpPr>
          <p:nvPr>
            <p:ph idx="4294967295"/>
          </p:nvPr>
        </p:nvSpPr>
        <p:spPr>
          <a:xfrm>
            <a:off x="520480" y="1397165"/>
            <a:ext cx="11398803" cy="4786312"/>
          </a:xfrm>
        </p:spPr>
        <p:txBody>
          <a:bodyPr/>
          <a:lstStyle/>
          <a:p>
            <a:r>
              <a:rPr lang="en-US" sz="2400" b="1" dirty="0"/>
              <a:t>Breed </a:t>
            </a:r>
            <a:endParaRPr lang="en-US" sz="2400" dirty="0"/>
          </a:p>
          <a:p>
            <a:pPr lvl="1"/>
            <a:r>
              <a:rPr lang="en-US" sz="2400" dirty="0" smtClean="0"/>
              <a:t>Golden </a:t>
            </a:r>
            <a:r>
              <a:rPr lang="en-US" sz="2400" dirty="0"/>
              <a:t>retrievers, Doberman pinschers, and spaniels are </a:t>
            </a:r>
            <a:r>
              <a:rPr lang="en-US" sz="2400" dirty="0" smtClean="0"/>
              <a:t>predisposed.</a:t>
            </a:r>
            <a:endParaRPr lang="en-US" sz="2400" dirty="0"/>
          </a:p>
          <a:p>
            <a:pPr lvl="1"/>
            <a:r>
              <a:rPr lang="en-US" sz="2400" dirty="0"/>
              <a:t>T</a:t>
            </a:r>
            <a:r>
              <a:rPr lang="en-US" sz="2400" dirty="0" smtClean="0"/>
              <a:t>here </a:t>
            </a:r>
            <a:r>
              <a:rPr lang="en-US" sz="2400" dirty="0"/>
              <a:t>may be regional </a:t>
            </a:r>
            <a:r>
              <a:rPr lang="en-US" sz="2400" dirty="0" smtClean="0"/>
              <a:t>differences.</a:t>
            </a:r>
            <a:endParaRPr lang="en-US" sz="2400" dirty="0"/>
          </a:p>
          <a:p>
            <a:pPr lvl="1"/>
            <a:r>
              <a:rPr lang="en-US" sz="2400" dirty="0" smtClean="0"/>
              <a:t>Multiple </a:t>
            </a:r>
            <a:r>
              <a:rPr lang="en-US" sz="2400" dirty="0"/>
              <a:t>breeds are predisposed to lymphocytic </a:t>
            </a:r>
            <a:r>
              <a:rPr lang="en-US" sz="2400" dirty="0" smtClean="0"/>
              <a:t>thyroiditis </a:t>
            </a:r>
            <a:r>
              <a:rPr lang="en-US" sz="2400" dirty="0"/>
              <a:t>and likely predisposed to hypothyroidism,3 but any breed may develop hypothyroidism. </a:t>
            </a:r>
          </a:p>
          <a:p>
            <a:r>
              <a:rPr lang="en-US" sz="2400" b="1" dirty="0"/>
              <a:t>Age &amp; Range </a:t>
            </a:r>
            <a:endParaRPr lang="en-US" sz="2400" dirty="0"/>
          </a:p>
          <a:p>
            <a:pPr lvl="1"/>
            <a:r>
              <a:rPr lang="en-US" sz="2400" dirty="0"/>
              <a:t>Mean age is 7 years (range, 0.5–15 years</a:t>
            </a:r>
            <a:r>
              <a:rPr lang="en-US" sz="2400" dirty="0" smtClean="0"/>
              <a:t>).</a:t>
            </a:r>
            <a:endParaRPr lang="en-US" sz="2400" dirty="0"/>
          </a:p>
          <a:p>
            <a:pPr lvl="1"/>
            <a:r>
              <a:rPr lang="en-US" sz="2400" dirty="0" smtClean="0"/>
              <a:t> </a:t>
            </a:r>
            <a:r>
              <a:rPr lang="en-US" sz="2400" dirty="0"/>
              <a:t>Hypothyroidism secondary to lymphocytic thyroiditis </a:t>
            </a:r>
            <a:r>
              <a:rPr lang="en-US" sz="2400" dirty="0" smtClean="0"/>
              <a:t>appears </a:t>
            </a:r>
            <a:r>
              <a:rPr lang="en-US" sz="2400" dirty="0"/>
              <a:t>to develop at a younger age than idiopathic thyroid atrophy. </a:t>
            </a:r>
            <a:endParaRPr lang="en-US" sz="2400" dirty="0" smtClean="0"/>
          </a:p>
          <a:p>
            <a:r>
              <a:rPr lang="en-US" sz="2400" b="1" dirty="0" smtClean="0"/>
              <a:t>Sex</a:t>
            </a:r>
            <a:endParaRPr lang="en-US" sz="2400" b="1" dirty="0"/>
          </a:p>
          <a:p>
            <a:pPr lvl="1"/>
            <a:r>
              <a:rPr lang="en-US" sz="2400" dirty="0" smtClean="0"/>
              <a:t>Spayed </a:t>
            </a:r>
            <a:r>
              <a:rPr lang="en-US" sz="2400" dirty="0"/>
              <a:t>and neutered dogs are at increased risk compared with intact dogs </a:t>
            </a:r>
          </a:p>
          <a:p>
            <a:endParaRPr lang="en-US" sz="2400" dirty="0"/>
          </a:p>
          <a:p>
            <a:pPr lvl="1"/>
            <a:endParaRPr lang="en-US" sz="2400" dirty="0"/>
          </a:p>
          <a:p>
            <a:endParaRPr lang="en-US" sz="2400" dirty="0"/>
          </a:p>
        </p:txBody>
      </p:sp>
    </p:spTree>
    <p:extLst>
      <p:ext uri="{BB962C8B-B14F-4D97-AF65-F5344CB8AC3E}">
        <p14:creationId xmlns:p14="http://schemas.microsoft.com/office/powerpoint/2010/main" val="9395450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83780" y="304800"/>
            <a:ext cx="10058400" cy="896226"/>
          </a:xfrm>
        </p:spPr>
        <p:txBody>
          <a:bodyPr>
            <a:normAutofit/>
          </a:bodyPr>
          <a:lstStyle/>
          <a:p>
            <a:r>
              <a:rPr lang="en-US" sz="3200" b="1" dirty="0">
                <a:solidFill>
                  <a:srgbClr val="FF0000"/>
                </a:solidFill>
              </a:rPr>
              <a:t>Causes </a:t>
            </a:r>
          </a:p>
        </p:txBody>
      </p:sp>
      <p:sp>
        <p:nvSpPr>
          <p:cNvPr id="3" name="Content Placeholder 2"/>
          <p:cNvSpPr>
            <a:spLocks noGrp="1"/>
          </p:cNvSpPr>
          <p:nvPr>
            <p:ph idx="4294967295"/>
          </p:nvPr>
        </p:nvSpPr>
        <p:spPr>
          <a:xfrm>
            <a:off x="123359" y="1489783"/>
            <a:ext cx="11779883" cy="4248150"/>
          </a:xfrm>
        </p:spPr>
        <p:txBody>
          <a:bodyPr>
            <a:normAutofit fontScale="92500" lnSpcReduction="20000"/>
          </a:bodyPr>
          <a:lstStyle/>
          <a:p>
            <a:pPr>
              <a:lnSpc>
                <a:spcPct val="170000"/>
              </a:lnSpc>
            </a:pPr>
            <a:r>
              <a:rPr lang="en-US" sz="2400" dirty="0"/>
              <a:t>Primary hypothyroidism, the most common form, results from destruction of the thyroid glands. </a:t>
            </a:r>
          </a:p>
          <a:p>
            <a:pPr>
              <a:lnSpc>
                <a:spcPct val="170000"/>
              </a:lnSpc>
            </a:pPr>
            <a:r>
              <a:rPr lang="en-US" sz="2400" dirty="0" smtClean="0"/>
              <a:t>Secondary </a:t>
            </a:r>
            <a:r>
              <a:rPr lang="en-US" sz="2400" dirty="0"/>
              <a:t>hypothyroidism, caused by decreased thyroid- stimulating hormone (TSH) release from the pituitary, has rarely been reported. </a:t>
            </a:r>
          </a:p>
          <a:p>
            <a:pPr>
              <a:lnSpc>
                <a:spcPct val="170000"/>
              </a:lnSpc>
            </a:pPr>
            <a:r>
              <a:rPr lang="en-US" sz="2400" dirty="0" smtClean="0"/>
              <a:t>Tertiary </a:t>
            </a:r>
            <a:r>
              <a:rPr lang="en-US" sz="2400" dirty="0"/>
              <a:t>hypothyroidism, caused by hypothalamic </a:t>
            </a:r>
            <a:r>
              <a:rPr lang="en-US" sz="2400" dirty="0" smtClean="0"/>
              <a:t>dysfunction</a:t>
            </a:r>
            <a:r>
              <a:rPr lang="en-US" sz="2400" dirty="0"/>
              <a:t>, has not been proven in dogs. </a:t>
            </a:r>
          </a:p>
          <a:p>
            <a:pPr>
              <a:lnSpc>
                <a:spcPct val="170000"/>
              </a:lnSpc>
            </a:pPr>
            <a:r>
              <a:rPr lang="en-US" sz="2400" dirty="0" smtClean="0"/>
              <a:t>Congenital </a:t>
            </a:r>
            <a:r>
              <a:rPr lang="en-US" sz="2400" dirty="0"/>
              <a:t>hypothyroidism from thyroid peroxidase deficiency has been seen in rat terriers and toy fox terriers. Giant schnauzers also develop congenital hypothyroidism, probably from TSH or </a:t>
            </a:r>
            <a:r>
              <a:rPr lang="en-US" sz="2400" dirty="0" err="1"/>
              <a:t>thyrotropin</a:t>
            </a:r>
            <a:r>
              <a:rPr lang="en-US" sz="2400" dirty="0"/>
              <a:t>-releasing hormone (TRH) deficiency. </a:t>
            </a:r>
          </a:p>
          <a:p>
            <a:endParaRPr lang="en-US" dirty="0"/>
          </a:p>
        </p:txBody>
      </p:sp>
    </p:spTree>
    <p:extLst>
      <p:ext uri="{BB962C8B-B14F-4D97-AF65-F5344CB8AC3E}">
        <p14:creationId xmlns:p14="http://schemas.microsoft.com/office/powerpoint/2010/main" val="208097503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10208" y="126124"/>
            <a:ext cx="11193517" cy="1042988"/>
          </a:xfrm>
        </p:spPr>
        <p:txBody>
          <a:bodyPr>
            <a:normAutofit fontScale="90000"/>
          </a:bodyPr>
          <a:lstStyle/>
          <a:p>
            <a:r>
              <a:rPr lang="en-US" sz="3600" b="1" dirty="0" smtClean="0">
                <a:solidFill>
                  <a:srgbClr val="FF0000"/>
                </a:solidFill>
              </a:rPr>
              <a:t/>
            </a:r>
            <a:br>
              <a:rPr lang="en-US" sz="3600" b="1" dirty="0" smtClean="0">
                <a:solidFill>
                  <a:srgbClr val="FF0000"/>
                </a:solidFill>
              </a:rPr>
            </a:br>
            <a:r>
              <a:rPr lang="en-US" sz="3600" b="1" dirty="0">
                <a:solidFill>
                  <a:srgbClr val="FF0000"/>
                </a:solidFill>
              </a:rPr>
              <a:t/>
            </a:r>
            <a:br>
              <a:rPr lang="en-US" sz="3600" b="1" dirty="0">
                <a:solidFill>
                  <a:srgbClr val="FF0000"/>
                </a:solidFill>
              </a:rPr>
            </a:br>
            <a:r>
              <a:rPr lang="en-US" sz="3600" b="1" dirty="0" smtClean="0">
                <a:solidFill>
                  <a:srgbClr val="FF0000"/>
                </a:solidFill>
              </a:rPr>
              <a:t>Pathophysiology </a:t>
            </a:r>
            <a:r>
              <a:rPr lang="en-US" sz="3600" b="1" dirty="0">
                <a:solidFill>
                  <a:srgbClr val="FF0000"/>
                </a:solidFill>
              </a:rPr>
              <a:t/>
            </a:r>
            <a:br>
              <a:rPr lang="en-US" sz="3600" b="1" dirty="0">
                <a:solidFill>
                  <a:srgbClr val="FF0000"/>
                </a:solidFill>
              </a:rPr>
            </a:br>
            <a:endParaRPr lang="en-US" sz="3600" b="1" dirty="0">
              <a:solidFill>
                <a:srgbClr val="FF0000"/>
              </a:solidFill>
            </a:endParaRPr>
          </a:p>
        </p:txBody>
      </p:sp>
      <p:sp>
        <p:nvSpPr>
          <p:cNvPr id="3" name="Content Placeholder 2"/>
          <p:cNvSpPr>
            <a:spLocks noGrp="1"/>
          </p:cNvSpPr>
          <p:nvPr>
            <p:ph idx="4294967295"/>
          </p:nvPr>
        </p:nvSpPr>
        <p:spPr>
          <a:xfrm>
            <a:off x="115614" y="1042988"/>
            <a:ext cx="12076386" cy="5518150"/>
          </a:xfrm>
        </p:spPr>
        <p:txBody>
          <a:bodyPr>
            <a:normAutofit/>
          </a:bodyPr>
          <a:lstStyle/>
          <a:p>
            <a:r>
              <a:rPr lang="en-US" sz="2400" dirty="0" smtClean="0"/>
              <a:t>Adult-onset </a:t>
            </a:r>
            <a:r>
              <a:rPr lang="en-US" sz="2400" dirty="0"/>
              <a:t>hypothyroidism is typically caused by lymphocytic thyroiditis or idiopathic thyroid atrophy. </a:t>
            </a:r>
          </a:p>
          <a:p>
            <a:r>
              <a:rPr lang="en-US" sz="2400" dirty="0" smtClean="0"/>
              <a:t>Lymphocytic </a:t>
            </a:r>
            <a:r>
              <a:rPr lang="en-US" sz="2400" dirty="0"/>
              <a:t>thyroiditis is characterized by infiltration of the thyroid gland by lymphocytes, plasma cells, and macrophages</a:t>
            </a:r>
            <a:r>
              <a:rPr lang="en-US" sz="2400" dirty="0" smtClean="0"/>
              <a:t>.</a:t>
            </a:r>
          </a:p>
          <a:p>
            <a:pPr lvl="1"/>
            <a:r>
              <a:rPr lang="en-US" sz="2400" dirty="0"/>
              <a:t>Eventually, fibrous connective tissue replaces </a:t>
            </a:r>
            <a:r>
              <a:rPr lang="en-US" sz="2400" dirty="0" smtClean="0"/>
              <a:t>parenchyma</a:t>
            </a:r>
            <a:r>
              <a:rPr lang="en-US" sz="2400" dirty="0"/>
              <a:t/>
            </a:r>
            <a:br>
              <a:rPr lang="en-US" sz="2400" dirty="0"/>
            </a:br>
            <a:endParaRPr lang="en-US" sz="2400" dirty="0"/>
          </a:p>
          <a:p>
            <a:r>
              <a:rPr lang="en-US" sz="2400" dirty="0"/>
              <a:t>Idiopathic thyroid atrophy is characterized by thyroid </a:t>
            </a:r>
            <a:r>
              <a:rPr lang="en-US" sz="2400" dirty="0" smtClean="0"/>
              <a:t>parenchyma </a:t>
            </a:r>
            <a:r>
              <a:rPr lang="en-US" sz="2400" dirty="0"/>
              <a:t>being replaced by adipose tissue</a:t>
            </a:r>
            <a:r>
              <a:rPr lang="en-US" sz="2400" dirty="0" smtClean="0"/>
              <a:t>.</a:t>
            </a:r>
          </a:p>
          <a:p>
            <a:pPr lvl="1"/>
            <a:r>
              <a:rPr lang="en-US" sz="2400" dirty="0"/>
              <a:t>Fibrosis and inflammation are </a:t>
            </a:r>
            <a:r>
              <a:rPr lang="en-US" sz="2400" dirty="0" smtClean="0"/>
              <a:t>minimal.</a:t>
            </a:r>
            <a:endParaRPr lang="en-US" sz="2400" dirty="0"/>
          </a:p>
          <a:p>
            <a:pPr lvl="1"/>
            <a:r>
              <a:rPr lang="en-US" sz="2400" dirty="0" smtClean="0"/>
              <a:t>Idiopathic </a:t>
            </a:r>
            <a:r>
              <a:rPr lang="en-US" sz="2400" dirty="0"/>
              <a:t>thyroid atrophy may be the result of </a:t>
            </a:r>
            <a:r>
              <a:rPr lang="en-US" sz="2400" dirty="0" smtClean="0"/>
              <a:t> thyroiditis</a:t>
            </a:r>
            <a:r>
              <a:rPr lang="en-US" sz="2400" dirty="0"/>
              <a:t>.</a:t>
            </a:r>
            <a:br>
              <a:rPr lang="en-US" sz="2400" dirty="0"/>
            </a:br>
            <a:endParaRPr lang="en-US" sz="2400" dirty="0"/>
          </a:p>
          <a:p>
            <a:r>
              <a:rPr lang="en-US" sz="2400" dirty="0"/>
              <a:t>Thyroid carcinoma is a rare cause of hypothyroidism, </a:t>
            </a:r>
            <a:r>
              <a:rPr lang="en-US" sz="2400" dirty="0" smtClean="0"/>
              <a:t> which </a:t>
            </a:r>
            <a:r>
              <a:rPr lang="en-US" sz="2400" dirty="0"/>
              <a:t>does not develop until at least 75% of the thyroid has been destroyed. </a:t>
            </a:r>
            <a:r>
              <a:rPr lang="en-US" dirty="0"/>
              <a:t/>
            </a:r>
            <a:br>
              <a:rPr lang="en-US" dirty="0"/>
            </a:br>
            <a:endParaRPr lang="en-US" dirty="0"/>
          </a:p>
          <a:p>
            <a:endParaRPr lang="en-US" dirty="0"/>
          </a:p>
        </p:txBody>
      </p:sp>
    </p:spTree>
    <p:extLst>
      <p:ext uri="{BB962C8B-B14F-4D97-AF65-F5344CB8AC3E}">
        <p14:creationId xmlns:p14="http://schemas.microsoft.com/office/powerpoint/2010/main" val="54239651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0"/>
            <a:ext cx="10179050" cy="944562"/>
          </a:xfrm>
        </p:spPr>
        <p:txBody>
          <a:bodyPr>
            <a:normAutofit/>
          </a:bodyPr>
          <a:lstStyle/>
          <a:p>
            <a:r>
              <a:rPr lang="en-US" sz="3200" b="1" dirty="0" smtClean="0">
                <a:solidFill>
                  <a:srgbClr val="FF0000"/>
                </a:solidFill>
              </a:rPr>
              <a:t>Signs </a:t>
            </a:r>
            <a:endParaRPr lang="en-US" sz="3200" b="1" dirty="0">
              <a:solidFill>
                <a:srgbClr val="FF0000"/>
              </a:solidFill>
            </a:endParaRPr>
          </a:p>
        </p:txBody>
      </p:sp>
      <p:sp>
        <p:nvSpPr>
          <p:cNvPr id="3" name="Content Placeholder 2"/>
          <p:cNvSpPr>
            <a:spLocks noGrp="1"/>
          </p:cNvSpPr>
          <p:nvPr>
            <p:ph idx="4294967295"/>
          </p:nvPr>
        </p:nvSpPr>
        <p:spPr>
          <a:xfrm>
            <a:off x="278743" y="1158985"/>
            <a:ext cx="11692540" cy="5289550"/>
          </a:xfrm>
        </p:spPr>
        <p:txBody>
          <a:bodyPr>
            <a:normAutofit/>
          </a:bodyPr>
          <a:lstStyle/>
          <a:p>
            <a:r>
              <a:rPr lang="en-US" dirty="0"/>
              <a:t>Common metabolic signs include weight gain, lethargy, and weakness; cold intolerance or heat-seeking behavior; and mental dullness. </a:t>
            </a:r>
            <a:endParaRPr lang="en-US" dirty="0" smtClean="0"/>
          </a:p>
          <a:p>
            <a:endParaRPr lang="en-US" dirty="0"/>
          </a:p>
          <a:p>
            <a:r>
              <a:rPr lang="en-US" dirty="0" smtClean="0"/>
              <a:t>Dermatologic </a:t>
            </a:r>
            <a:r>
              <a:rPr lang="en-US" dirty="0"/>
              <a:t>changes are </a:t>
            </a:r>
            <a:r>
              <a:rPr lang="en-US" dirty="0" smtClean="0"/>
              <a:t>common.</a:t>
            </a:r>
          </a:p>
          <a:p>
            <a:pPr marL="0" indent="0">
              <a:buNone/>
            </a:pPr>
            <a:endParaRPr lang="en-US" dirty="0"/>
          </a:p>
          <a:p>
            <a:r>
              <a:rPr lang="en-US" dirty="0" smtClean="0"/>
              <a:t>Neurologic </a:t>
            </a:r>
            <a:r>
              <a:rPr lang="en-US" dirty="0"/>
              <a:t>dysfunction is uncommon and resolves with levothyroxine </a:t>
            </a:r>
            <a:r>
              <a:rPr lang="en-US" dirty="0" smtClean="0"/>
              <a:t>supplementation.</a:t>
            </a:r>
          </a:p>
          <a:p>
            <a:pPr marL="0" indent="0">
              <a:buNone/>
            </a:pPr>
            <a:r>
              <a:rPr lang="en-US" dirty="0" smtClean="0"/>
              <a:t>	Peripheral </a:t>
            </a:r>
            <a:r>
              <a:rPr lang="en-US" dirty="0"/>
              <a:t>neuropathy may result </a:t>
            </a:r>
            <a:r>
              <a:rPr lang="en-US" dirty="0" smtClean="0"/>
              <a:t>in </a:t>
            </a:r>
            <a:r>
              <a:rPr lang="en-US" dirty="0"/>
              <a:t>exercise intolerance, ataxia, weakness, conscious </a:t>
            </a:r>
            <a:r>
              <a:rPr lang="en-US" dirty="0" smtClean="0"/>
              <a:t>	proprioception </a:t>
            </a:r>
            <a:r>
              <a:rPr lang="en-US" dirty="0"/>
              <a:t>deficits, and </a:t>
            </a:r>
            <a:r>
              <a:rPr lang="en-US" dirty="0" err="1" smtClean="0"/>
              <a:t>hyporeflexia</a:t>
            </a:r>
            <a:r>
              <a:rPr lang="en-US" dirty="0" smtClean="0"/>
              <a:t>\</a:t>
            </a:r>
          </a:p>
          <a:p>
            <a:pPr marL="0" indent="0">
              <a:buNone/>
            </a:pPr>
            <a:r>
              <a:rPr lang="en-US" dirty="0"/>
              <a:t>	Recent studies suggest that </a:t>
            </a:r>
            <a:r>
              <a:rPr lang="en-US" dirty="0" smtClean="0"/>
              <a:t>abnormalities </a:t>
            </a:r>
            <a:r>
              <a:rPr lang="en-US" dirty="0"/>
              <a:t>in the limbs are more related to muscle than </a:t>
            </a:r>
            <a:r>
              <a:rPr lang="en-US" dirty="0" smtClean="0"/>
              <a:t>	nerve</a:t>
            </a:r>
            <a:r>
              <a:rPr lang="en-US" dirty="0"/>
              <a:t>. </a:t>
            </a:r>
          </a:p>
          <a:p>
            <a:pPr marL="0" indent="0">
              <a:buNone/>
            </a:pPr>
            <a:r>
              <a:rPr lang="en-US" dirty="0" smtClean="0"/>
              <a:t>Cranial </a:t>
            </a:r>
            <a:r>
              <a:rPr lang="en-US" dirty="0"/>
              <a:t>nerve dysfunction (V, VII, VIII) and peripheral and central vestibular disease have been reported. </a:t>
            </a:r>
            <a:endParaRPr lang="en-US" dirty="0" smtClean="0"/>
          </a:p>
          <a:p>
            <a:pPr marL="0" indent="0">
              <a:buNone/>
            </a:pPr>
            <a:r>
              <a:rPr lang="en-US" dirty="0" smtClean="0"/>
              <a:t>Seizures </a:t>
            </a:r>
            <a:r>
              <a:rPr lang="en-US" dirty="0"/>
              <a:t>are </a:t>
            </a:r>
            <a:r>
              <a:rPr lang="en-US" dirty="0" smtClean="0"/>
              <a:t>rare</a:t>
            </a:r>
            <a:endParaRPr lang="en-US" dirty="0"/>
          </a:p>
        </p:txBody>
      </p:sp>
    </p:spTree>
    <p:extLst>
      <p:ext uri="{BB962C8B-B14F-4D97-AF65-F5344CB8AC3E}">
        <p14:creationId xmlns:p14="http://schemas.microsoft.com/office/powerpoint/2010/main" val="1041430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80093" y="594860"/>
            <a:ext cx="10179050" cy="755650"/>
          </a:xfrm>
        </p:spPr>
        <p:txBody>
          <a:bodyPr>
            <a:normAutofit/>
          </a:bodyPr>
          <a:lstStyle/>
          <a:p>
            <a:r>
              <a:rPr lang="en-US" sz="3200" b="1" dirty="0" smtClean="0">
                <a:solidFill>
                  <a:srgbClr val="FF0000"/>
                </a:solidFill>
              </a:rPr>
              <a:t>Adrenal Tumor (AT)</a:t>
            </a:r>
            <a:endParaRPr lang="en-US" sz="3200" b="1" dirty="0">
              <a:solidFill>
                <a:srgbClr val="FF0000"/>
              </a:solidFill>
            </a:endParaRPr>
          </a:p>
        </p:txBody>
      </p:sp>
      <p:sp>
        <p:nvSpPr>
          <p:cNvPr id="3" name="Content Placeholder 2"/>
          <p:cNvSpPr>
            <a:spLocks noGrp="1"/>
          </p:cNvSpPr>
          <p:nvPr>
            <p:ph idx="4294967295"/>
          </p:nvPr>
        </p:nvSpPr>
        <p:spPr>
          <a:xfrm>
            <a:off x="380093" y="1583871"/>
            <a:ext cx="10179050" cy="3757386"/>
          </a:xfrm>
        </p:spPr>
        <p:txBody>
          <a:bodyPr>
            <a:normAutofit/>
          </a:bodyPr>
          <a:lstStyle/>
          <a:p>
            <a:pPr marL="0" indent="0">
              <a:lnSpc>
                <a:spcPct val="150000"/>
              </a:lnSpc>
              <a:buNone/>
            </a:pPr>
            <a:r>
              <a:rPr lang="en-US" sz="2400" smtClean="0"/>
              <a:t>Adenoma </a:t>
            </a:r>
            <a:r>
              <a:rPr lang="en-US" sz="2400" dirty="0"/>
              <a:t>or carcinoma (carcinomas larger) (50:50 distribution)</a:t>
            </a:r>
            <a:br>
              <a:rPr lang="en-US" sz="2400" dirty="0"/>
            </a:br>
            <a:r>
              <a:rPr lang="en-US" sz="2400" dirty="0" smtClean="0"/>
              <a:t>Cortisol </a:t>
            </a:r>
            <a:r>
              <a:rPr lang="en-US" sz="2400" dirty="0"/>
              <a:t>secretion independent of pituitary control</a:t>
            </a:r>
            <a:br>
              <a:rPr lang="en-US" sz="2400" dirty="0"/>
            </a:br>
            <a:r>
              <a:rPr lang="en-US" sz="2400" dirty="0" smtClean="0"/>
              <a:t>Suppression </a:t>
            </a:r>
            <a:r>
              <a:rPr lang="en-US" sz="2400" dirty="0"/>
              <a:t>of CRH and ACTH</a:t>
            </a:r>
            <a:br>
              <a:rPr lang="en-US" sz="2400" dirty="0"/>
            </a:br>
            <a:r>
              <a:rPr lang="en-US" sz="2400" dirty="0" smtClean="0"/>
              <a:t>Atrophy </a:t>
            </a:r>
            <a:r>
              <a:rPr lang="en-US" sz="2400" dirty="0"/>
              <a:t>of contralateral adrenal and normal cells in affected adrenal </a:t>
            </a:r>
            <a:endParaRPr lang="en-US" sz="2400" dirty="0" smtClean="0"/>
          </a:p>
          <a:p>
            <a:pPr marL="0" indent="0">
              <a:lnSpc>
                <a:spcPct val="150000"/>
              </a:lnSpc>
              <a:buNone/>
            </a:pPr>
            <a:r>
              <a:rPr lang="en-US" sz="2400" dirty="0" smtClean="0"/>
              <a:t>Episodic </a:t>
            </a:r>
            <a:r>
              <a:rPr lang="en-US" sz="2400" dirty="0"/>
              <a:t>random cortisol </a:t>
            </a:r>
            <a:r>
              <a:rPr lang="en-US" sz="2400" dirty="0" smtClean="0"/>
              <a:t>secretion can </a:t>
            </a:r>
            <a:r>
              <a:rPr lang="en-US" sz="2400" dirty="0"/>
              <a:t>respond to ACTH </a:t>
            </a:r>
            <a:endParaRPr lang="en-US" sz="2400" dirty="0" smtClean="0"/>
          </a:p>
        </p:txBody>
      </p:sp>
    </p:spTree>
    <p:extLst>
      <p:ext uri="{BB962C8B-B14F-4D97-AF65-F5344CB8AC3E}">
        <p14:creationId xmlns:p14="http://schemas.microsoft.com/office/powerpoint/2010/main" val="3488665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06276" y="712491"/>
            <a:ext cx="11450802" cy="5014541"/>
          </a:xfrm>
        </p:spPr>
        <p:txBody>
          <a:bodyPr/>
          <a:lstStyle/>
          <a:p>
            <a:pPr algn="just"/>
            <a:r>
              <a:rPr lang="en-US" sz="2400" dirty="0"/>
              <a:t>Cardiac abnormalities (</a:t>
            </a:r>
            <a:r>
              <a:rPr lang="en-US" sz="2400" dirty="0" err="1"/>
              <a:t>eg</a:t>
            </a:r>
            <a:r>
              <a:rPr lang="en-US" sz="2400" dirty="0"/>
              <a:t>, weak apex </a:t>
            </a:r>
            <a:r>
              <a:rPr lang="en-US" sz="2400" dirty="0" smtClean="0"/>
              <a:t>beat</a:t>
            </a:r>
            <a:r>
              <a:rPr lang="en-US" sz="2400" dirty="0"/>
              <a:t>, bradycardia) are uncommon. </a:t>
            </a:r>
          </a:p>
          <a:p>
            <a:pPr algn="just"/>
            <a:r>
              <a:rPr lang="en-US" sz="2400" dirty="0" smtClean="0"/>
              <a:t>Reproductive </a:t>
            </a:r>
            <a:r>
              <a:rPr lang="en-US" sz="2400" dirty="0"/>
              <a:t>abnormalities include </a:t>
            </a:r>
            <a:r>
              <a:rPr lang="en-US" sz="2400" dirty="0" smtClean="0"/>
              <a:t> </a:t>
            </a:r>
            <a:r>
              <a:rPr lang="en-US" sz="2400" dirty="0" err="1" smtClean="0"/>
              <a:t>periparturient</a:t>
            </a:r>
            <a:r>
              <a:rPr lang="en-US" sz="2400" dirty="0" smtClean="0"/>
              <a:t> </a:t>
            </a:r>
            <a:r>
              <a:rPr lang="en-US" sz="2400" dirty="0"/>
              <a:t>mortality and lower birth weight in pups born to </a:t>
            </a:r>
            <a:r>
              <a:rPr lang="en-US" sz="2400" dirty="0" smtClean="0"/>
              <a:t>hypothyroid </a:t>
            </a:r>
            <a:r>
              <a:rPr lang="en-US" sz="2400" dirty="0"/>
              <a:t>bitches</a:t>
            </a:r>
            <a:r>
              <a:rPr lang="en-US" sz="2400" dirty="0" smtClean="0"/>
              <a:t>, </a:t>
            </a:r>
            <a:r>
              <a:rPr lang="en-US" sz="2400" dirty="0"/>
              <a:t>and inappropriate </a:t>
            </a:r>
            <a:r>
              <a:rPr lang="en-US" sz="2400" dirty="0" err="1" smtClean="0"/>
              <a:t>galactorrhea</a:t>
            </a:r>
            <a:r>
              <a:rPr lang="en-US" sz="2400" dirty="0" smtClean="0"/>
              <a:t> </a:t>
            </a:r>
            <a:r>
              <a:rPr lang="en-US" sz="2400" dirty="0"/>
              <a:t>in </a:t>
            </a:r>
            <a:r>
              <a:rPr lang="en-US" sz="2400" dirty="0" err="1" smtClean="0"/>
              <a:t>females.Decreased</a:t>
            </a:r>
            <a:r>
              <a:rPr lang="en-US" sz="2400" dirty="0" smtClean="0"/>
              <a:t> </a:t>
            </a:r>
            <a:r>
              <a:rPr lang="en-US" sz="2400" dirty="0"/>
              <a:t>fertility is not well documented in hypothyroid bitches. Decreased libido and fertility have been reported in males of other species</a:t>
            </a:r>
            <a:r>
              <a:rPr lang="en-US" sz="2400" dirty="0" smtClean="0"/>
              <a:t>;.</a:t>
            </a:r>
          </a:p>
          <a:p>
            <a:pPr algn="just"/>
            <a:endParaRPr lang="en-US" sz="2400" dirty="0" smtClean="0"/>
          </a:p>
          <a:p>
            <a:pPr algn="just"/>
            <a:r>
              <a:rPr lang="en-US" sz="2400" dirty="0"/>
              <a:t>Ocular changes may include corneal </a:t>
            </a:r>
            <a:r>
              <a:rPr lang="en-US" sz="2400" dirty="0" smtClean="0"/>
              <a:t>lipid </a:t>
            </a:r>
            <a:r>
              <a:rPr lang="en-US" sz="2400" dirty="0"/>
              <a:t>deposits, </a:t>
            </a:r>
            <a:r>
              <a:rPr lang="en-US" sz="2400" dirty="0" err="1"/>
              <a:t>lipemia</a:t>
            </a:r>
            <a:r>
              <a:rPr lang="en-US" sz="2400" dirty="0"/>
              <a:t> </a:t>
            </a:r>
            <a:r>
              <a:rPr lang="en-US" sz="2400" dirty="0" err="1"/>
              <a:t>retinalis</a:t>
            </a:r>
            <a:r>
              <a:rPr lang="en-US" sz="2400" dirty="0"/>
              <a:t>, uveitis, secondary glaucoma, and </a:t>
            </a:r>
            <a:r>
              <a:rPr lang="en-US" sz="2400" dirty="0" err="1" smtClean="0"/>
              <a:t>keratoconjunctivitis</a:t>
            </a:r>
            <a:r>
              <a:rPr lang="en-US" sz="2400" dirty="0" smtClean="0"/>
              <a:t> </a:t>
            </a:r>
            <a:r>
              <a:rPr lang="en-US" sz="2400" dirty="0"/>
              <a:t>sicca. </a:t>
            </a:r>
          </a:p>
          <a:p>
            <a:pPr algn="just"/>
            <a:r>
              <a:rPr lang="en-US" sz="2400" dirty="0" smtClean="0"/>
              <a:t>Laryngeal </a:t>
            </a:r>
            <a:r>
              <a:rPr lang="en-US" sz="2400" dirty="0"/>
              <a:t>paralysis and </a:t>
            </a:r>
            <a:r>
              <a:rPr lang="en-US" sz="2400" dirty="0" err="1" smtClean="0"/>
              <a:t>megaesophagus</a:t>
            </a:r>
            <a:r>
              <a:rPr lang="en-US" sz="2400" dirty="0" smtClean="0"/>
              <a:t> </a:t>
            </a:r>
            <a:r>
              <a:rPr lang="en-US" sz="2400" dirty="0"/>
              <a:t>have been reported, but no causal relationship has been proven. </a:t>
            </a:r>
          </a:p>
          <a:p>
            <a:pPr algn="just"/>
            <a:r>
              <a:rPr lang="en-US" sz="2400" dirty="0" smtClean="0"/>
              <a:t>Myxedema </a:t>
            </a:r>
            <a:r>
              <a:rPr lang="en-US" sz="2400" dirty="0"/>
              <a:t>coma is very rare. </a:t>
            </a:r>
          </a:p>
          <a:p>
            <a:pPr algn="just"/>
            <a:endParaRPr lang="en-US" dirty="0"/>
          </a:p>
          <a:p>
            <a:endParaRPr lang="en-US" dirty="0"/>
          </a:p>
        </p:txBody>
      </p:sp>
    </p:spTree>
    <p:extLst>
      <p:ext uri="{BB962C8B-B14F-4D97-AF65-F5344CB8AC3E}">
        <p14:creationId xmlns:p14="http://schemas.microsoft.com/office/powerpoint/2010/main" val="3765980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67862" y="208547"/>
            <a:ext cx="10179050" cy="1156375"/>
          </a:xfrm>
        </p:spPr>
        <p:txBody>
          <a:bodyPr>
            <a:normAutofit fontScale="90000"/>
          </a:bodyPr>
          <a:lstStyle/>
          <a:p>
            <a:r>
              <a:rPr lang="en-US" sz="3600" b="1" smtClean="0">
                <a:solidFill>
                  <a:srgbClr val="FF0000"/>
                </a:solidFill>
              </a:rPr>
              <a:t/>
            </a:r>
            <a:br>
              <a:rPr lang="en-US" sz="3600" b="1" smtClean="0">
                <a:solidFill>
                  <a:srgbClr val="FF0000"/>
                </a:solidFill>
              </a:rPr>
            </a:br>
            <a:r>
              <a:rPr lang="en-US" sz="3600" b="1" smtClean="0">
                <a:solidFill>
                  <a:srgbClr val="FF0000"/>
                </a:solidFill>
              </a:rPr>
              <a:t>Diagnosis</a:t>
            </a:r>
            <a:r>
              <a:rPr lang="en-US" sz="3600" b="1" smtClean="0"/>
              <a:t> </a:t>
            </a:r>
            <a:r>
              <a:rPr lang="en-US" dirty="0"/>
              <a:t/>
            </a:r>
            <a:br>
              <a:rPr lang="en-US" dirty="0"/>
            </a:br>
            <a:endParaRPr lang="en-US" dirty="0"/>
          </a:p>
        </p:txBody>
      </p:sp>
      <p:sp>
        <p:nvSpPr>
          <p:cNvPr id="3" name="Content Placeholder 2"/>
          <p:cNvSpPr>
            <a:spLocks noGrp="1"/>
          </p:cNvSpPr>
          <p:nvPr>
            <p:ph idx="4294967295"/>
          </p:nvPr>
        </p:nvSpPr>
        <p:spPr>
          <a:xfrm>
            <a:off x="367862" y="1571023"/>
            <a:ext cx="11824138" cy="4319587"/>
          </a:xfrm>
        </p:spPr>
        <p:txBody>
          <a:bodyPr/>
          <a:lstStyle/>
          <a:p>
            <a:r>
              <a:rPr lang="en-US" b="1" dirty="0"/>
              <a:t>Differentials</a:t>
            </a:r>
            <a:r>
              <a:rPr lang="en-US" dirty="0"/>
              <a:t> </a:t>
            </a:r>
          </a:p>
          <a:p>
            <a:r>
              <a:rPr lang="en-US" dirty="0" smtClean="0"/>
              <a:t>Dermatologic </a:t>
            </a:r>
            <a:r>
              <a:rPr lang="en-US" dirty="0"/>
              <a:t>abnormalities could be caused by </a:t>
            </a:r>
            <a:r>
              <a:rPr lang="en-US" dirty="0" err="1"/>
              <a:t>hyperadrenocorticism</a:t>
            </a:r>
            <a:r>
              <a:rPr lang="en-US" dirty="0"/>
              <a:t> and alopecia </a:t>
            </a:r>
            <a:r>
              <a:rPr lang="en-US" dirty="0" smtClean="0"/>
              <a:t>X.</a:t>
            </a:r>
          </a:p>
          <a:p>
            <a:r>
              <a:rPr lang="en-US" dirty="0" smtClean="0"/>
              <a:t>Metabolic signs could be caused by many other disease processes. </a:t>
            </a:r>
          </a:p>
          <a:p>
            <a:r>
              <a:rPr lang="en-US" b="1" dirty="0"/>
              <a:t>Laboratory Findings </a:t>
            </a:r>
          </a:p>
          <a:p>
            <a:r>
              <a:rPr lang="en-US" dirty="0"/>
              <a:t>CBC, serum biochemistry profile, and urinalysis are indicated to rule out other diseases before thyroid-specific tests are conducted. </a:t>
            </a:r>
          </a:p>
          <a:p>
            <a:r>
              <a:rPr lang="en-US" dirty="0" smtClean="0"/>
              <a:t>Mild </a:t>
            </a:r>
            <a:r>
              <a:rPr lang="en-US" dirty="0" err="1"/>
              <a:t>nonregenerative</a:t>
            </a:r>
            <a:r>
              <a:rPr lang="en-US" dirty="0"/>
              <a:t> anemia is </a:t>
            </a:r>
            <a:r>
              <a:rPr lang="en-US" dirty="0" smtClean="0"/>
              <a:t>common</a:t>
            </a:r>
            <a:r>
              <a:rPr lang="en-US" dirty="0"/>
              <a:t>. </a:t>
            </a:r>
          </a:p>
          <a:p>
            <a:r>
              <a:rPr lang="en-US" dirty="0" smtClean="0"/>
              <a:t>Most </a:t>
            </a:r>
            <a:r>
              <a:rPr lang="en-US" dirty="0"/>
              <a:t>hypothyroid dogs have fasting hypercholesterolemia and hyper- </a:t>
            </a:r>
            <a:r>
              <a:rPr lang="en-US" dirty="0" err="1"/>
              <a:t>triglyceridemia</a:t>
            </a:r>
            <a:r>
              <a:rPr lang="en-US" dirty="0"/>
              <a:t>. </a:t>
            </a:r>
          </a:p>
          <a:p>
            <a:r>
              <a:rPr lang="en-US" dirty="0" smtClean="0"/>
              <a:t>Alkaline </a:t>
            </a:r>
            <a:r>
              <a:rPr lang="en-US" dirty="0"/>
              <a:t>phosphatase (ALP) and </a:t>
            </a:r>
            <a:r>
              <a:rPr lang="en-US" dirty="0" smtClean="0"/>
              <a:t>alanine </a:t>
            </a:r>
            <a:r>
              <a:rPr lang="en-US" dirty="0"/>
              <a:t>aminotransferase (ALT) may be slightly elevated. </a:t>
            </a:r>
          </a:p>
          <a:p>
            <a:endParaRPr lang="en-US" dirty="0"/>
          </a:p>
        </p:txBody>
      </p:sp>
    </p:spTree>
    <p:extLst>
      <p:ext uri="{BB962C8B-B14F-4D97-AF65-F5344CB8AC3E}">
        <p14:creationId xmlns:p14="http://schemas.microsoft.com/office/powerpoint/2010/main" val="19759316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10207" y="179388"/>
            <a:ext cx="11981793" cy="6383337"/>
          </a:xfrm>
        </p:spPr>
        <p:txBody>
          <a:bodyPr>
            <a:normAutofit/>
          </a:bodyPr>
          <a:lstStyle/>
          <a:p>
            <a:r>
              <a:rPr lang="en-US" b="1" dirty="0" smtClean="0">
                <a:solidFill>
                  <a:srgbClr val="FF0000"/>
                </a:solidFill>
              </a:rPr>
              <a:t>Thyroid-Specific Diagnostics</a:t>
            </a:r>
            <a:r>
              <a:rPr lang="en-US" b="1" dirty="0" smtClean="0"/>
              <a:t> </a:t>
            </a:r>
          </a:p>
          <a:p>
            <a:r>
              <a:rPr lang="en-US" dirty="0" smtClean="0"/>
              <a:t>Total </a:t>
            </a:r>
            <a:r>
              <a:rPr lang="en-US" dirty="0"/>
              <a:t>T4 (TT4) concentration is a </a:t>
            </a:r>
            <a:r>
              <a:rPr lang="en-US" dirty="0" smtClean="0"/>
              <a:t>sensitive </a:t>
            </a:r>
            <a:r>
              <a:rPr lang="en-US" dirty="0"/>
              <a:t>but nonspecific screening test; values are low in most patients. </a:t>
            </a:r>
          </a:p>
          <a:p>
            <a:r>
              <a:rPr lang="en-US" dirty="0"/>
              <a:t>Additional testing (free T4 [fT4 ], TSH) is recommended before </a:t>
            </a:r>
            <a:r>
              <a:rPr lang="en-US" dirty="0" smtClean="0"/>
              <a:t>diagnosing </a:t>
            </a:r>
            <a:r>
              <a:rPr lang="en-US" dirty="0"/>
              <a:t>hypothyroidism</a:t>
            </a:r>
            <a:r>
              <a:rPr lang="en-US" dirty="0" smtClean="0"/>
              <a:t>.</a:t>
            </a:r>
          </a:p>
          <a:p>
            <a:r>
              <a:rPr lang="en-US" dirty="0" err="1"/>
              <a:t>Euthyroid</a:t>
            </a:r>
            <a:r>
              <a:rPr lang="en-US" dirty="0"/>
              <a:t> dogs may have low TT4 levels because of individual </a:t>
            </a:r>
            <a:r>
              <a:rPr lang="en-US" dirty="0" err="1"/>
              <a:t>varia</a:t>
            </a:r>
            <a:r>
              <a:rPr lang="en-US" dirty="0"/>
              <a:t>- </a:t>
            </a:r>
            <a:r>
              <a:rPr lang="en-US" dirty="0" err="1"/>
              <a:t>tion</a:t>
            </a:r>
            <a:r>
              <a:rPr lang="en-US" dirty="0"/>
              <a:t>, </a:t>
            </a:r>
            <a:r>
              <a:rPr lang="en-US" dirty="0" err="1"/>
              <a:t>nonthyroid</a:t>
            </a:r>
            <a:r>
              <a:rPr lang="en-US" dirty="0"/>
              <a:t> illness, or drug </a:t>
            </a:r>
            <a:r>
              <a:rPr lang="en-US" dirty="0" smtClean="0"/>
              <a:t>administration.</a:t>
            </a:r>
            <a:endParaRPr lang="en-US" dirty="0"/>
          </a:p>
          <a:p>
            <a:r>
              <a:rPr lang="en-US" dirty="0" err="1"/>
              <a:t>Euthyroid</a:t>
            </a:r>
            <a:r>
              <a:rPr lang="en-US" dirty="0"/>
              <a:t> sight hounds and sled dogs often have levels below the reference range, leading to </a:t>
            </a:r>
            <a:r>
              <a:rPr lang="en-US" dirty="0" smtClean="0"/>
              <a:t>inaccurate </a:t>
            </a:r>
            <a:r>
              <a:rPr lang="en-US" dirty="0"/>
              <a:t>diagnosis. </a:t>
            </a:r>
          </a:p>
          <a:p>
            <a:r>
              <a:rPr lang="en-US" dirty="0" smtClean="0"/>
              <a:t>Measurement </a:t>
            </a:r>
            <a:r>
              <a:rPr lang="en-US" dirty="0"/>
              <a:t>of fT4 by equilibrium dialysis is a more accurate indicator of thyroid function than TT4, as fT4 (not bound to proteins) is the active form. </a:t>
            </a:r>
            <a:endParaRPr lang="en-US" dirty="0" smtClean="0"/>
          </a:p>
          <a:p>
            <a:pPr lvl="1"/>
            <a:r>
              <a:rPr lang="en-US" dirty="0" smtClean="0"/>
              <a:t>It </a:t>
            </a:r>
            <a:r>
              <a:rPr lang="en-US" dirty="0"/>
              <a:t>is also less affected by </a:t>
            </a:r>
            <a:r>
              <a:rPr lang="en-US" dirty="0" err="1"/>
              <a:t>nonthyroid</a:t>
            </a:r>
            <a:r>
              <a:rPr lang="en-US" dirty="0"/>
              <a:t> </a:t>
            </a:r>
            <a:r>
              <a:rPr lang="en-US" dirty="0" smtClean="0"/>
              <a:t>illness </a:t>
            </a:r>
            <a:r>
              <a:rPr lang="en-US" dirty="0"/>
              <a:t>when compared with TT4. </a:t>
            </a:r>
            <a:endParaRPr lang="en-US" dirty="0" smtClean="0"/>
          </a:p>
          <a:p>
            <a:pPr lvl="1"/>
            <a:r>
              <a:rPr lang="en-US" dirty="0" smtClean="0"/>
              <a:t>Measurement </a:t>
            </a:r>
            <a:r>
              <a:rPr lang="en-US" dirty="0"/>
              <a:t>of fT4 without an </a:t>
            </a:r>
            <a:r>
              <a:rPr lang="en-US" dirty="0" smtClean="0"/>
              <a:t>equilibrium </a:t>
            </a:r>
            <a:r>
              <a:rPr lang="en-US" dirty="0"/>
              <a:t>dialysis step offers no </a:t>
            </a:r>
            <a:r>
              <a:rPr lang="en-US" dirty="0" smtClean="0"/>
              <a:t>diagnostic </a:t>
            </a:r>
            <a:r>
              <a:rPr lang="en-US" dirty="0"/>
              <a:t>benefit over TT4.</a:t>
            </a:r>
            <a:br>
              <a:rPr lang="en-US" dirty="0"/>
            </a:br>
            <a:endParaRPr lang="en-US" dirty="0"/>
          </a:p>
          <a:p>
            <a:r>
              <a:rPr lang="en-US" dirty="0"/>
              <a:t>Because of decreased negative feed- back, TSH concentrations are often </a:t>
            </a:r>
            <a:r>
              <a:rPr lang="en-US" dirty="0" smtClean="0"/>
              <a:t> elevated </a:t>
            </a:r>
            <a:r>
              <a:rPr lang="en-US" dirty="0"/>
              <a:t>in hypothyroid </a:t>
            </a:r>
            <a:r>
              <a:rPr lang="en-US" dirty="0" smtClean="0"/>
              <a:t>dogs.</a:t>
            </a:r>
          </a:p>
          <a:p>
            <a:pPr marL="0" indent="0">
              <a:buNone/>
            </a:pPr>
            <a:r>
              <a:rPr lang="en-US" dirty="0" smtClean="0"/>
              <a:t>Increased </a:t>
            </a:r>
            <a:r>
              <a:rPr lang="en-US" dirty="0"/>
              <a:t>TSH in conjunction with decreased TT4 or fT4 is specific for </a:t>
            </a:r>
            <a:r>
              <a:rPr lang="en-US" dirty="0" smtClean="0"/>
              <a:t>hypothyroidism</a:t>
            </a:r>
            <a:r>
              <a:rPr lang="en-US" dirty="0"/>
              <a:t>; </a:t>
            </a:r>
            <a:r>
              <a:rPr lang="en-US" dirty="0" smtClean="0"/>
              <a:t>	however</a:t>
            </a:r>
            <a:r>
              <a:rPr lang="en-US" dirty="0"/>
              <a:t>, up to 33% of hypothyroid dogs have nor- mal TSH concentrations. </a:t>
            </a:r>
            <a:br>
              <a:rPr lang="en-US" dirty="0"/>
            </a:br>
            <a:endParaRPr lang="en-US" dirty="0"/>
          </a:p>
          <a:p>
            <a:endParaRPr lang="en-US" dirty="0"/>
          </a:p>
        </p:txBody>
      </p:sp>
    </p:spTree>
    <p:extLst>
      <p:ext uri="{BB962C8B-B14F-4D97-AF65-F5344CB8AC3E}">
        <p14:creationId xmlns:p14="http://schemas.microsoft.com/office/powerpoint/2010/main" val="8606425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62522" y="414173"/>
            <a:ext cx="10956816" cy="6207125"/>
          </a:xfrm>
        </p:spPr>
        <p:txBody>
          <a:bodyPr>
            <a:normAutofit/>
          </a:bodyPr>
          <a:lstStyle/>
          <a:p>
            <a:r>
              <a:rPr lang="en-US" dirty="0" smtClean="0"/>
              <a:t>Measurement </a:t>
            </a:r>
            <a:r>
              <a:rPr lang="en-US" dirty="0"/>
              <a:t>of T3 concentrations is less accurate than measurements of TT4 and fT4. </a:t>
            </a:r>
            <a:endParaRPr lang="en-US" dirty="0" smtClean="0"/>
          </a:p>
          <a:p>
            <a:r>
              <a:rPr lang="en-US" dirty="0"/>
              <a:t>The TSH stimulation test evaluates thyroid reserve.</a:t>
            </a:r>
            <a:br>
              <a:rPr lang="en-US" dirty="0"/>
            </a:br>
            <a:endParaRPr lang="en-US" dirty="0"/>
          </a:p>
          <a:p>
            <a:pPr lvl="1"/>
            <a:r>
              <a:rPr lang="en-US" dirty="0"/>
              <a:t>Lack of increase in T4 </a:t>
            </a:r>
            <a:r>
              <a:rPr lang="en-US" dirty="0" smtClean="0"/>
              <a:t>concentration </a:t>
            </a:r>
            <a:r>
              <a:rPr lang="en-US" dirty="0"/>
              <a:t>4–6 hours after TSH </a:t>
            </a:r>
            <a:r>
              <a:rPr lang="en-US" dirty="0" err="1"/>
              <a:t>adminis</a:t>
            </a:r>
            <a:r>
              <a:rPr lang="en-US" dirty="0"/>
              <a:t>- </a:t>
            </a:r>
            <a:r>
              <a:rPr lang="en-US" dirty="0" err="1"/>
              <a:t>tration</a:t>
            </a:r>
            <a:r>
              <a:rPr lang="en-US" dirty="0"/>
              <a:t> is standard for diagnosis of hypothyroidism, but the expense of human recombinant TSH limits the test’s clinical </a:t>
            </a:r>
            <a:r>
              <a:rPr lang="en-US" dirty="0" smtClean="0"/>
              <a:t>usefulness</a:t>
            </a:r>
          </a:p>
          <a:p>
            <a:pPr lvl="1"/>
            <a:endParaRPr lang="en-US" dirty="0" smtClean="0"/>
          </a:p>
          <a:p>
            <a:r>
              <a:rPr lang="en-US" dirty="0"/>
              <a:t>The TRH stimulation test is less straightforward, less reliable, and more difficult to obtain than the TSH stimulation test. </a:t>
            </a:r>
            <a:endParaRPr lang="en-US" dirty="0" smtClean="0"/>
          </a:p>
          <a:p>
            <a:endParaRPr lang="en-US" dirty="0"/>
          </a:p>
          <a:p>
            <a:r>
              <a:rPr lang="en-US" dirty="0"/>
              <a:t>Of dogs with hypothyroidism, </a:t>
            </a:r>
            <a:r>
              <a:rPr lang="en-US" dirty="0" err="1"/>
              <a:t>antithyroglobulin</a:t>
            </a:r>
            <a:r>
              <a:rPr lang="en-US" dirty="0"/>
              <a:t> antibodies (ATAs) are found in ~35%, anti-T3 antibodies in 34%, and anti-T4 antibodies in 15% </a:t>
            </a:r>
            <a:endParaRPr lang="en-US" dirty="0" smtClean="0"/>
          </a:p>
          <a:p>
            <a:endParaRPr lang="en-US" dirty="0"/>
          </a:p>
          <a:p>
            <a:r>
              <a:rPr lang="en-US" dirty="0"/>
              <a:t>Antibody presence is not diagnostic of hypothyroidism; &lt;20% of </a:t>
            </a:r>
            <a:r>
              <a:rPr lang="en-US" dirty="0" err="1"/>
              <a:t>euthy</a:t>
            </a:r>
            <a:r>
              <a:rPr lang="en-US" dirty="0"/>
              <a:t>- </a:t>
            </a:r>
            <a:r>
              <a:rPr lang="en-US" dirty="0" err="1"/>
              <a:t>roid</a:t>
            </a:r>
            <a:r>
              <a:rPr lang="en-US" dirty="0"/>
              <a:t> dogs with ATAs develop hypothyroidism signs within 1 year. </a:t>
            </a:r>
          </a:p>
          <a:p>
            <a:endParaRPr lang="en-US" dirty="0"/>
          </a:p>
        </p:txBody>
      </p:sp>
    </p:spTree>
    <p:extLst>
      <p:ext uri="{BB962C8B-B14F-4D97-AF65-F5344CB8AC3E}">
        <p14:creationId xmlns:p14="http://schemas.microsoft.com/office/powerpoint/2010/main" val="46982338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4294967295"/>
          </p:nvPr>
        </p:nvSpPr>
        <p:spPr>
          <a:xfrm>
            <a:off x="546538" y="788277"/>
            <a:ext cx="10795230" cy="5091824"/>
          </a:xfrm>
        </p:spPr>
        <p:txBody>
          <a:bodyPr/>
          <a:lstStyle/>
          <a:p>
            <a:r>
              <a:rPr lang="en-US" sz="2400" dirty="0"/>
              <a:t>In patients with consistent signs, CBC results, and serum biochemistry </a:t>
            </a:r>
            <a:r>
              <a:rPr lang="en-US" sz="2400" dirty="0" smtClean="0"/>
              <a:t>findings</a:t>
            </a:r>
            <a:r>
              <a:rPr lang="en-US" sz="2400" dirty="0"/>
              <a:t>, begin by measuring TT4 </a:t>
            </a:r>
            <a:r>
              <a:rPr lang="en-US" sz="2400" dirty="0" smtClean="0"/>
              <a:t>concentration</a:t>
            </a:r>
            <a:r>
              <a:rPr lang="en-US" sz="2400" dirty="0"/>
              <a:t>. If value is low, fT4 and TSH concentrations are measured. A low fT4 concentration with an increased TSH concentration is approximately 86% accurate for diagnosis. </a:t>
            </a:r>
            <a:endParaRPr lang="en-US" sz="2400" dirty="0" smtClean="0"/>
          </a:p>
          <a:p>
            <a:endParaRPr lang="en-US" sz="2400" dirty="0"/>
          </a:p>
          <a:p>
            <a:pPr lvl="1"/>
            <a:r>
              <a:rPr lang="en-US" sz="2400" dirty="0"/>
              <a:t>As some hypothyroid patients will have TSH concentrations within reference range, therapeutic trial is recommended in patients with low fT4 and strong clinical suspicion. </a:t>
            </a:r>
            <a:endParaRPr lang="en-US" sz="2400" dirty="0" smtClean="0"/>
          </a:p>
          <a:p>
            <a:pPr lvl="1"/>
            <a:endParaRPr lang="en-US" sz="2400" dirty="0"/>
          </a:p>
          <a:p>
            <a:r>
              <a:rPr lang="en-US" sz="2400" dirty="0"/>
              <a:t>While owners may avoid additional diagnostics beyond decreased TT4 concentration, treatment without appropriate diagnostics should be avoided. Cost of treatment is expensive over time, and inappropriate diagnosis may lead to delayed diagnosis of another disease </a:t>
            </a:r>
          </a:p>
          <a:p>
            <a:endParaRPr lang="en-US" dirty="0"/>
          </a:p>
          <a:p>
            <a:endParaRPr lang="en-US" dirty="0"/>
          </a:p>
        </p:txBody>
      </p:sp>
    </p:spTree>
    <p:extLst>
      <p:ext uri="{BB962C8B-B14F-4D97-AF65-F5344CB8AC3E}">
        <p14:creationId xmlns:p14="http://schemas.microsoft.com/office/powerpoint/2010/main" val="21083963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77517" y="248278"/>
            <a:ext cx="10058400" cy="1032292"/>
          </a:xfrm>
        </p:spPr>
        <p:txBody>
          <a:bodyPr>
            <a:normAutofit/>
          </a:bodyPr>
          <a:lstStyle/>
          <a:p>
            <a:pPr algn="ctr"/>
            <a:r>
              <a:rPr lang="en-US" sz="3200" b="1" dirty="0">
                <a:solidFill>
                  <a:srgbClr val="FF0000"/>
                </a:solidFill>
              </a:rPr>
              <a:t>Drug Interference with Thyroid </a:t>
            </a:r>
            <a:r>
              <a:rPr lang="en-US" sz="3200" b="1" dirty="0" smtClean="0">
                <a:solidFill>
                  <a:srgbClr val="FF0000"/>
                </a:solidFill>
              </a:rPr>
              <a:t>Testing </a:t>
            </a:r>
            <a:r>
              <a:rPr lang="en-US" sz="3200" dirty="0">
                <a:solidFill>
                  <a:srgbClr val="FF0000"/>
                </a:solidFill>
              </a:rPr>
              <a:t/>
            </a:r>
            <a:br>
              <a:rPr lang="en-US" sz="3200" dirty="0">
                <a:solidFill>
                  <a:srgbClr val="FF0000"/>
                </a:solidFill>
              </a:rPr>
            </a:br>
            <a:endParaRPr lang="en-US" sz="3200" dirty="0">
              <a:solidFill>
                <a:srgbClr val="FF0000"/>
              </a:solidFill>
            </a:endParaRPr>
          </a:p>
        </p:txBody>
      </p:sp>
      <p:sp>
        <p:nvSpPr>
          <p:cNvPr id="3" name="Content Placeholder 2"/>
          <p:cNvSpPr>
            <a:spLocks noGrp="1"/>
          </p:cNvSpPr>
          <p:nvPr>
            <p:ph idx="4294967295"/>
          </p:nvPr>
        </p:nvSpPr>
        <p:spPr>
          <a:xfrm>
            <a:off x="192507" y="879517"/>
            <a:ext cx="11790946" cy="5328777"/>
          </a:xfrm>
        </p:spPr>
        <p:txBody>
          <a:bodyPr>
            <a:noAutofit/>
          </a:bodyPr>
          <a:lstStyle/>
          <a:p>
            <a:pPr>
              <a:lnSpc>
                <a:spcPct val="150000"/>
              </a:lnSpc>
            </a:pPr>
            <a:r>
              <a:rPr lang="en-US" sz="2400" dirty="0"/>
              <a:t>Several medications can affect thyroid hormone </a:t>
            </a:r>
            <a:r>
              <a:rPr lang="en-US" sz="2400" dirty="0" smtClean="0"/>
              <a:t>concentrations; </a:t>
            </a:r>
            <a:r>
              <a:rPr lang="en-US" sz="2400" dirty="0"/>
              <a:t>these drugs (except sulfonamides) rarely cause clinical hypothyroidism but can </a:t>
            </a:r>
            <a:r>
              <a:rPr lang="en-US" sz="2400" dirty="0" smtClean="0"/>
              <a:t>interfere </a:t>
            </a:r>
            <a:r>
              <a:rPr lang="en-US" sz="2400" dirty="0"/>
              <a:t>with test results. </a:t>
            </a:r>
            <a:endParaRPr lang="en-US" sz="2400" dirty="0" smtClean="0"/>
          </a:p>
          <a:p>
            <a:pPr lvl="1">
              <a:lnSpc>
                <a:spcPct val="150000"/>
              </a:lnSpc>
            </a:pPr>
            <a:r>
              <a:rPr lang="en-US" sz="2400" dirty="0"/>
              <a:t>Glucocorticoids decrease TT4, fT4, and sometimes TSH in a dose- dependent </a:t>
            </a:r>
            <a:r>
              <a:rPr lang="en-US" sz="2400" dirty="0" smtClean="0"/>
              <a:t>manner.</a:t>
            </a:r>
          </a:p>
          <a:p>
            <a:pPr lvl="1">
              <a:lnSpc>
                <a:spcPct val="150000"/>
              </a:lnSpc>
            </a:pPr>
            <a:r>
              <a:rPr lang="en-US" sz="2400" dirty="0" smtClean="0"/>
              <a:t> </a:t>
            </a:r>
            <a:r>
              <a:rPr lang="en-US" sz="2400" dirty="0"/>
              <a:t>Such testing should be avoided </a:t>
            </a:r>
            <a:r>
              <a:rPr lang="en-US" sz="2400" dirty="0" smtClean="0"/>
              <a:t>when </a:t>
            </a:r>
            <a:r>
              <a:rPr lang="en-US" sz="2400" dirty="0"/>
              <a:t>steroids are administered </a:t>
            </a:r>
            <a:endParaRPr lang="en-US" sz="2400" dirty="0" smtClean="0"/>
          </a:p>
          <a:p>
            <a:pPr>
              <a:lnSpc>
                <a:spcPct val="150000"/>
              </a:lnSpc>
            </a:pPr>
            <a:r>
              <a:rPr lang="en-US" sz="2400" dirty="0">
                <a:solidFill>
                  <a:srgbClr val="FF0000"/>
                </a:solidFill>
              </a:rPr>
              <a:t>Phenobarbital </a:t>
            </a:r>
            <a:r>
              <a:rPr lang="en-US" sz="2400" dirty="0"/>
              <a:t>can cause decreased TT4 and fT4 and slightly increased </a:t>
            </a:r>
            <a:r>
              <a:rPr lang="en-US" sz="2400" dirty="0" smtClean="0"/>
              <a:t> TSH </a:t>
            </a:r>
            <a:r>
              <a:rPr lang="en-US" sz="2400" dirty="0"/>
              <a:t>but does not cause clinical </a:t>
            </a:r>
            <a:r>
              <a:rPr lang="en-US" sz="2400" dirty="0" err="1" smtClean="0"/>
              <a:t>hypothyroidism.</a:t>
            </a:r>
            <a:r>
              <a:rPr lang="en-US" sz="2400" dirty="0" err="1" smtClean="0">
                <a:solidFill>
                  <a:srgbClr val="FF0000"/>
                </a:solidFill>
              </a:rPr>
              <a:t>Sulfonamides</a:t>
            </a:r>
            <a:r>
              <a:rPr lang="en-US" sz="2400" dirty="0" smtClean="0">
                <a:solidFill>
                  <a:srgbClr val="FF0000"/>
                </a:solidFill>
              </a:rPr>
              <a:t> </a:t>
            </a:r>
            <a:r>
              <a:rPr lang="en-US" sz="2400" dirty="0">
                <a:solidFill>
                  <a:srgbClr val="FF0000"/>
                </a:solidFill>
              </a:rPr>
              <a:t>block </a:t>
            </a:r>
            <a:r>
              <a:rPr lang="en-US" sz="2400" dirty="0"/>
              <a:t>T3 and T4 synthesis and long-term </a:t>
            </a:r>
            <a:r>
              <a:rPr lang="en-US" sz="2400" dirty="0" smtClean="0"/>
              <a:t>administration </a:t>
            </a:r>
            <a:r>
              <a:rPr lang="en-US" sz="2400" dirty="0"/>
              <a:t>can cause clinical hypo- </a:t>
            </a:r>
            <a:r>
              <a:rPr lang="en-US" sz="2400" dirty="0" err="1"/>
              <a:t>thyroidism</a:t>
            </a:r>
            <a:r>
              <a:rPr lang="en-US" sz="2400" dirty="0"/>
              <a:t> with increased </a:t>
            </a:r>
            <a:r>
              <a:rPr lang="en-US" sz="2400" dirty="0" smtClean="0"/>
              <a:t>TSH. </a:t>
            </a:r>
            <a:r>
              <a:rPr lang="en-US" sz="2400" dirty="0" smtClean="0">
                <a:solidFill>
                  <a:srgbClr val="FF0000"/>
                </a:solidFill>
              </a:rPr>
              <a:t>Aspirin </a:t>
            </a:r>
            <a:r>
              <a:rPr lang="en-US" sz="2400" dirty="0"/>
              <a:t>decreases TT4 and fT4 concentrations. </a:t>
            </a:r>
            <a:r>
              <a:rPr lang="en-US" sz="2400" dirty="0" err="1" smtClean="0">
                <a:solidFill>
                  <a:srgbClr val="FF0000"/>
                </a:solidFill>
              </a:rPr>
              <a:t>Carprofen</a:t>
            </a:r>
            <a:r>
              <a:rPr lang="en-US" sz="2400" dirty="0"/>
              <a:t>, meloxicam, and </a:t>
            </a:r>
            <a:r>
              <a:rPr lang="en-US" sz="2400" dirty="0" err="1" smtClean="0"/>
              <a:t>deracoxib</a:t>
            </a:r>
            <a:r>
              <a:rPr lang="en-US" sz="2400" dirty="0" smtClean="0"/>
              <a:t> </a:t>
            </a:r>
            <a:r>
              <a:rPr lang="en-US" sz="2400" dirty="0"/>
              <a:t>do not appear to significantly affect thyroid function. </a:t>
            </a:r>
          </a:p>
          <a:p>
            <a:endParaRPr lang="en-US" dirty="0"/>
          </a:p>
          <a:p>
            <a:pPr marL="0" indent="0">
              <a:buNone/>
            </a:pPr>
            <a:r>
              <a:rPr lang="en-US" dirty="0"/>
              <a:t/>
            </a:r>
            <a:br>
              <a:rPr lang="en-US" dirty="0"/>
            </a:br>
            <a:endParaRPr lang="en-US" dirty="0"/>
          </a:p>
          <a:p>
            <a:pPr lvl="1"/>
            <a:endParaRPr lang="en-US" sz="2000" dirty="0"/>
          </a:p>
          <a:p>
            <a:pPr lvl="1"/>
            <a:endParaRPr lang="en-US" sz="2000" dirty="0"/>
          </a:p>
          <a:p>
            <a:pPr lvl="1"/>
            <a:endParaRPr lang="en-US" sz="2000" dirty="0"/>
          </a:p>
        </p:txBody>
      </p:sp>
    </p:spTree>
    <p:extLst>
      <p:ext uri="{BB962C8B-B14F-4D97-AF65-F5344CB8AC3E}">
        <p14:creationId xmlns:p14="http://schemas.microsoft.com/office/powerpoint/2010/main" val="43489180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026695" y="287338"/>
            <a:ext cx="10058400" cy="1449387"/>
          </a:xfrm>
        </p:spPr>
        <p:txBody>
          <a:bodyPr/>
          <a:lstStyle/>
          <a:p>
            <a:r>
              <a:rPr lang="en-US" sz="3600" b="1" dirty="0">
                <a:solidFill>
                  <a:srgbClr val="FF0000"/>
                </a:solidFill>
              </a:rPr>
              <a:t>Medications </a:t>
            </a:r>
            <a:r>
              <a:rPr lang="en-US" dirty="0">
                <a:solidFill>
                  <a:srgbClr val="FF0000"/>
                </a:solidFill>
              </a:rPr>
              <a:t/>
            </a:r>
            <a:br>
              <a:rPr lang="en-US" dirty="0">
                <a:solidFill>
                  <a:srgbClr val="FF0000"/>
                </a:solidFill>
              </a:rPr>
            </a:br>
            <a:endParaRPr lang="en-US" dirty="0">
              <a:solidFill>
                <a:srgbClr val="FF0000"/>
              </a:solidFill>
            </a:endParaRPr>
          </a:p>
        </p:txBody>
      </p:sp>
      <p:sp>
        <p:nvSpPr>
          <p:cNvPr id="3" name="Content Placeholder 2"/>
          <p:cNvSpPr>
            <a:spLocks noGrp="1"/>
          </p:cNvSpPr>
          <p:nvPr>
            <p:ph idx="4294967295"/>
          </p:nvPr>
        </p:nvSpPr>
        <p:spPr>
          <a:xfrm>
            <a:off x="497305" y="1203159"/>
            <a:ext cx="10299032" cy="4556292"/>
          </a:xfrm>
        </p:spPr>
        <p:txBody>
          <a:bodyPr>
            <a:normAutofit/>
          </a:bodyPr>
          <a:lstStyle/>
          <a:p>
            <a:pPr>
              <a:lnSpc>
                <a:spcPct val="150000"/>
              </a:lnSpc>
            </a:pPr>
            <a:r>
              <a:rPr lang="en-US" sz="2400" dirty="0" smtClean="0"/>
              <a:t>Oral </a:t>
            </a:r>
            <a:r>
              <a:rPr lang="en-US" sz="2400" dirty="0"/>
              <a:t>levothyroxine supplementation is initiated at 0.02 mg/kg q12h. Dose may be based on surface area for larger dogs (0.5 mg/m2). </a:t>
            </a:r>
          </a:p>
          <a:p>
            <a:pPr marL="0" indent="0">
              <a:lnSpc>
                <a:spcPct val="150000"/>
              </a:lnSpc>
              <a:buNone/>
            </a:pPr>
            <a:r>
              <a:rPr lang="en-US" sz="2400" dirty="0" smtClean="0"/>
              <a:t>Patients </a:t>
            </a:r>
            <a:r>
              <a:rPr lang="en-US" sz="2400" dirty="0"/>
              <a:t>that respond to therapy and have appropriate TT4 </a:t>
            </a:r>
            <a:r>
              <a:rPr lang="en-US" sz="2400" dirty="0" err="1" smtClean="0"/>
              <a:t>concen-trations</a:t>
            </a:r>
            <a:r>
              <a:rPr lang="en-US" sz="2400" dirty="0" smtClean="0"/>
              <a:t> </a:t>
            </a:r>
            <a:r>
              <a:rPr lang="en-US" sz="2400" dirty="0"/>
              <a:t>can be switched to q24h therapy but may require q12h dose if response is not maintained. </a:t>
            </a:r>
          </a:p>
          <a:p>
            <a:pPr>
              <a:lnSpc>
                <a:spcPct val="150000"/>
              </a:lnSpc>
            </a:pPr>
            <a:r>
              <a:rPr lang="en-US" sz="2400" dirty="0">
                <a:solidFill>
                  <a:srgbClr val="FF0000"/>
                </a:solidFill>
              </a:rPr>
              <a:t>Precautions </a:t>
            </a:r>
          </a:p>
          <a:p>
            <a:pPr>
              <a:lnSpc>
                <a:spcPct val="150000"/>
              </a:lnSpc>
            </a:pPr>
            <a:r>
              <a:rPr lang="en-US" sz="2400" dirty="0" smtClean="0"/>
              <a:t>Because </a:t>
            </a:r>
            <a:r>
              <a:rPr lang="en-US" sz="2400" dirty="0" err="1"/>
              <a:t>thyroxine</a:t>
            </a:r>
            <a:r>
              <a:rPr lang="en-US" sz="2400" dirty="0"/>
              <a:t> increases cardiac oxygen demand, initial dose should be decreased by 25%–50% in patients with </a:t>
            </a:r>
            <a:r>
              <a:rPr lang="en-US" sz="2400" dirty="0" smtClean="0"/>
              <a:t>cardiomyopathy.</a:t>
            </a:r>
            <a:endParaRPr lang="en-US" sz="2400" dirty="0"/>
          </a:p>
          <a:p>
            <a:endParaRPr lang="en-US" sz="2400" dirty="0"/>
          </a:p>
        </p:txBody>
      </p:sp>
    </p:spTree>
    <p:extLst>
      <p:ext uri="{BB962C8B-B14F-4D97-AF65-F5344CB8AC3E}">
        <p14:creationId xmlns:p14="http://schemas.microsoft.com/office/powerpoint/2010/main" val="164646714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106905" y="191086"/>
            <a:ext cx="10058400" cy="1449387"/>
          </a:xfrm>
        </p:spPr>
        <p:txBody>
          <a:bodyPr/>
          <a:lstStyle/>
          <a:p>
            <a:r>
              <a:rPr lang="en-US" dirty="0">
                <a:solidFill>
                  <a:srgbClr val="FF0000"/>
                </a:solidFill>
              </a:rPr>
              <a:t>Patient Monitoring </a:t>
            </a:r>
          </a:p>
        </p:txBody>
      </p:sp>
      <p:sp>
        <p:nvSpPr>
          <p:cNvPr id="3" name="Content Placeholder 2"/>
          <p:cNvSpPr>
            <a:spLocks noGrp="1"/>
          </p:cNvSpPr>
          <p:nvPr>
            <p:ph idx="4294967295"/>
          </p:nvPr>
        </p:nvSpPr>
        <p:spPr>
          <a:xfrm>
            <a:off x="529389" y="1958558"/>
            <a:ext cx="10635916" cy="4022725"/>
          </a:xfrm>
        </p:spPr>
        <p:txBody>
          <a:bodyPr>
            <a:normAutofit/>
          </a:bodyPr>
          <a:lstStyle/>
          <a:p>
            <a:r>
              <a:rPr lang="en-US" sz="2400" dirty="0"/>
              <a:t>Concentrations of TT4 should be assessed 4 weeks (sooner in patients with clinical signs of hyperthyroidism) after initiation of levothyroxine </a:t>
            </a:r>
            <a:r>
              <a:rPr lang="en-US" sz="2400" dirty="0" err="1"/>
              <a:t>ther</a:t>
            </a:r>
            <a:r>
              <a:rPr lang="en-US" sz="2400" dirty="0"/>
              <a:t>- </a:t>
            </a:r>
            <a:r>
              <a:rPr lang="en-US" sz="2400" dirty="0" err="1"/>
              <a:t>apy</a:t>
            </a:r>
            <a:r>
              <a:rPr lang="en-US" sz="2400" dirty="0"/>
              <a:t> or dose adjustment. </a:t>
            </a:r>
          </a:p>
          <a:p>
            <a:r>
              <a:rPr lang="en-US" sz="2400" dirty="0" smtClean="0"/>
              <a:t>Adjustments </a:t>
            </a:r>
            <a:r>
              <a:rPr lang="en-US" sz="2400" dirty="0"/>
              <a:t>should be made based on both TT4 concentrations and clinical response to </a:t>
            </a:r>
            <a:r>
              <a:rPr lang="en-US" sz="2400" dirty="0" smtClean="0"/>
              <a:t>therapy.</a:t>
            </a:r>
            <a:endParaRPr lang="en-US" sz="2400" dirty="0"/>
          </a:p>
          <a:p>
            <a:r>
              <a:rPr lang="en-US" sz="2400" dirty="0" smtClean="0"/>
              <a:t>Once </a:t>
            </a:r>
            <a:r>
              <a:rPr lang="en-US" sz="2400" dirty="0"/>
              <a:t>an appropriate treatment is </a:t>
            </a:r>
            <a:r>
              <a:rPr lang="en-US" sz="2400" dirty="0" smtClean="0"/>
              <a:t>established</a:t>
            </a:r>
            <a:r>
              <a:rPr lang="en-US" sz="2400" dirty="0"/>
              <a:t>, TT4 concentrations </a:t>
            </a:r>
            <a:r>
              <a:rPr lang="en-US" sz="2400" dirty="0" smtClean="0"/>
              <a:t> should </a:t>
            </a:r>
            <a:r>
              <a:rPr lang="en-US" sz="2400" dirty="0"/>
              <a:t>be measured </a:t>
            </a:r>
            <a:r>
              <a:rPr lang="en-US" sz="2400" dirty="0" smtClean="0"/>
              <a:t>q6 mo</a:t>
            </a:r>
            <a:r>
              <a:rPr lang="en-US" sz="2400" dirty="0"/>
              <a:t>.</a:t>
            </a:r>
            <a:br>
              <a:rPr lang="en-US" sz="2400" dirty="0"/>
            </a:br>
            <a:endParaRPr lang="en-US" sz="2400" dirty="0"/>
          </a:p>
          <a:p>
            <a:endParaRPr lang="en-US" sz="2400" dirty="0"/>
          </a:p>
        </p:txBody>
      </p:sp>
    </p:spTree>
    <p:extLst>
      <p:ext uri="{BB962C8B-B14F-4D97-AF65-F5344CB8AC3E}">
        <p14:creationId xmlns:p14="http://schemas.microsoft.com/office/powerpoint/2010/main" val="435807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49464" y="562202"/>
            <a:ext cx="10179050" cy="739775"/>
          </a:xfrm>
        </p:spPr>
        <p:txBody>
          <a:bodyPr>
            <a:normAutofit/>
          </a:bodyPr>
          <a:lstStyle/>
          <a:p>
            <a:r>
              <a:rPr lang="en-US" sz="3200" b="1" dirty="0" smtClean="0">
                <a:solidFill>
                  <a:srgbClr val="FF0000"/>
                </a:solidFill>
              </a:rPr>
              <a:t>Iatrogenic </a:t>
            </a:r>
            <a:r>
              <a:rPr lang="en-US" sz="3200" b="1" dirty="0" err="1" smtClean="0">
                <a:solidFill>
                  <a:srgbClr val="FF0000"/>
                </a:solidFill>
              </a:rPr>
              <a:t>Hyperadrenocorticism</a:t>
            </a:r>
            <a:endParaRPr lang="en-US" sz="3200" b="1" dirty="0">
              <a:solidFill>
                <a:srgbClr val="FF0000"/>
              </a:solidFill>
            </a:endParaRPr>
          </a:p>
        </p:txBody>
      </p:sp>
      <p:sp>
        <p:nvSpPr>
          <p:cNvPr id="3" name="Content Placeholder 2"/>
          <p:cNvSpPr>
            <a:spLocks noGrp="1"/>
          </p:cNvSpPr>
          <p:nvPr>
            <p:ph idx="4294967295"/>
          </p:nvPr>
        </p:nvSpPr>
        <p:spPr>
          <a:xfrm>
            <a:off x="461735" y="1762806"/>
            <a:ext cx="10179050" cy="3970337"/>
          </a:xfrm>
        </p:spPr>
        <p:txBody>
          <a:bodyPr>
            <a:normAutofit/>
          </a:bodyPr>
          <a:lstStyle/>
          <a:p>
            <a:pPr marL="0" indent="0">
              <a:buNone/>
            </a:pPr>
            <a:r>
              <a:rPr lang="en-US" sz="2400" dirty="0"/>
              <a:t/>
            </a:r>
            <a:br>
              <a:rPr lang="en-US" sz="2400" dirty="0"/>
            </a:br>
            <a:r>
              <a:rPr lang="en-US" sz="2400" dirty="0" smtClean="0"/>
              <a:t>Excessive </a:t>
            </a:r>
            <a:r>
              <a:rPr lang="en-US" sz="2400" dirty="0"/>
              <a:t>administration of glucocorticoids </a:t>
            </a:r>
          </a:p>
          <a:p>
            <a:pPr marL="800100" lvl="1" indent="-342900">
              <a:lnSpc>
                <a:spcPct val="150000"/>
              </a:lnSpc>
            </a:pPr>
            <a:r>
              <a:rPr lang="en-US" sz="2400" dirty="0" smtClean="0"/>
              <a:t>Allergic </a:t>
            </a:r>
            <a:r>
              <a:rPr lang="en-US" sz="2400" dirty="0"/>
              <a:t>or immune-mediated disease </a:t>
            </a:r>
            <a:endParaRPr lang="en-US" sz="2400" dirty="0" smtClean="0"/>
          </a:p>
          <a:p>
            <a:pPr marL="800100" lvl="1" indent="-342900">
              <a:lnSpc>
                <a:spcPct val="150000"/>
              </a:lnSpc>
            </a:pPr>
            <a:r>
              <a:rPr lang="en-US" sz="2400" dirty="0" smtClean="0"/>
              <a:t>Oral</a:t>
            </a:r>
            <a:r>
              <a:rPr lang="en-US" sz="2400" dirty="0"/>
              <a:t>, eye, ear, or skin </a:t>
            </a:r>
            <a:r>
              <a:rPr lang="en-US" sz="2400" dirty="0" smtClean="0"/>
              <a:t>medications</a:t>
            </a:r>
          </a:p>
          <a:p>
            <a:pPr marL="800100" lvl="1" indent="-342900">
              <a:lnSpc>
                <a:spcPct val="150000"/>
              </a:lnSpc>
            </a:pPr>
            <a:r>
              <a:rPr lang="en-US" sz="2400" dirty="0" smtClean="0"/>
              <a:t>Suppression </a:t>
            </a:r>
            <a:r>
              <a:rPr lang="en-US" sz="2400" dirty="0"/>
              <a:t>of endogenous </a:t>
            </a:r>
            <a:r>
              <a:rPr lang="en-US" sz="2400" dirty="0" smtClean="0"/>
              <a:t>ACTH</a:t>
            </a:r>
          </a:p>
          <a:p>
            <a:pPr marL="800100" lvl="1" indent="-342900">
              <a:lnSpc>
                <a:spcPct val="150000"/>
              </a:lnSpc>
            </a:pPr>
            <a:r>
              <a:rPr lang="en-US" sz="2400" dirty="0" smtClean="0"/>
              <a:t>Bilateral </a:t>
            </a:r>
            <a:r>
              <a:rPr lang="en-US" sz="2400" dirty="0"/>
              <a:t>adrenocortical atrophy </a:t>
            </a:r>
            <a:endParaRPr lang="en-US" sz="2400" dirty="0" smtClean="0"/>
          </a:p>
          <a:p>
            <a:pPr marL="0" indent="0">
              <a:lnSpc>
                <a:spcPct val="150000"/>
              </a:lnSpc>
              <a:buNone/>
            </a:pPr>
            <a:endParaRPr lang="en-US" sz="2400" dirty="0"/>
          </a:p>
        </p:txBody>
      </p:sp>
    </p:spTree>
    <p:extLst>
      <p:ext uri="{BB962C8B-B14F-4D97-AF65-F5344CB8AC3E}">
        <p14:creationId xmlns:p14="http://schemas.microsoft.com/office/powerpoint/2010/main" val="670554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59707" y="605745"/>
            <a:ext cx="4616450" cy="5078412"/>
          </a:xfrm>
          <a:ln>
            <a:solidFill>
              <a:schemeClr val="accent2"/>
            </a:solidFill>
          </a:ln>
        </p:spPr>
        <p:txBody>
          <a:bodyPr>
            <a:normAutofit/>
          </a:bodyPr>
          <a:lstStyle/>
          <a:p>
            <a:r>
              <a:rPr lang="en-US" sz="2400" dirty="0"/>
              <a:t>Middle-aged and older dogs </a:t>
            </a:r>
          </a:p>
          <a:p>
            <a:endParaRPr lang="en-US" sz="2400" dirty="0" smtClean="0"/>
          </a:p>
          <a:p>
            <a:pPr marL="0" indent="0">
              <a:buNone/>
            </a:pPr>
            <a:r>
              <a:rPr lang="en-US" sz="2400" dirty="0" smtClean="0"/>
              <a:t>	• </a:t>
            </a:r>
            <a:r>
              <a:rPr lang="en-US" sz="2400" dirty="0"/>
              <a:t>PDH: 55-60% female </a:t>
            </a:r>
            <a:endParaRPr lang="en-US" sz="2400" dirty="0" smtClean="0"/>
          </a:p>
          <a:p>
            <a:pPr marL="0" indent="0">
              <a:buNone/>
            </a:pPr>
            <a:r>
              <a:rPr lang="en-US" sz="2400" dirty="0" smtClean="0"/>
              <a:t>		o </a:t>
            </a:r>
            <a:r>
              <a:rPr lang="en-US" sz="2400" dirty="0"/>
              <a:t>75%&gt;9yrs </a:t>
            </a:r>
            <a:endParaRPr lang="en-US" sz="2400" dirty="0" smtClean="0"/>
          </a:p>
          <a:p>
            <a:pPr marL="0" indent="0">
              <a:buNone/>
            </a:pPr>
            <a:r>
              <a:rPr lang="en-US" sz="2400" dirty="0" smtClean="0"/>
              <a:t>		o </a:t>
            </a:r>
            <a:r>
              <a:rPr lang="en-US" sz="2400" dirty="0"/>
              <a:t>Median 11.4 </a:t>
            </a:r>
            <a:r>
              <a:rPr lang="en-US" sz="2400" dirty="0" err="1" smtClean="0"/>
              <a:t>yr</a:t>
            </a:r>
            <a:endParaRPr lang="en-US" sz="2400" dirty="0" smtClean="0"/>
          </a:p>
          <a:p>
            <a:pPr marL="0" indent="0">
              <a:buNone/>
            </a:pPr>
            <a:r>
              <a:rPr lang="en-US" sz="2400" dirty="0"/>
              <a:t>	</a:t>
            </a:r>
            <a:r>
              <a:rPr lang="en-US" sz="2400" dirty="0" smtClean="0"/>
              <a:t>• AT</a:t>
            </a:r>
            <a:r>
              <a:rPr lang="en-US" sz="2400" dirty="0"/>
              <a:t>: 60-65% female </a:t>
            </a:r>
            <a:endParaRPr lang="en-US" sz="2400" dirty="0" smtClean="0"/>
          </a:p>
          <a:p>
            <a:pPr marL="0" indent="0">
              <a:buNone/>
            </a:pPr>
            <a:r>
              <a:rPr lang="en-US" sz="2400" dirty="0" smtClean="0"/>
              <a:t>		o </a:t>
            </a:r>
            <a:r>
              <a:rPr lang="en-US" sz="2400" dirty="0"/>
              <a:t>90%&gt;9yrs </a:t>
            </a:r>
            <a:endParaRPr lang="en-US" sz="2400" dirty="0" smtClean="0"/>
          </a:p>
          <a:p>
            <a:pPr marL="0" indent="0">
              <a:buNone/>
            </a:pPr>
            <a:r>
              <a:rPr lang="en-US" sz="2400" dirty="0" smtClean="0"/>
              <a:t>		o </a:t>
            </a:r>
            <a:r>
              <a:rPr lang="en-US" sz="2400" dirty="0"/>
              <a:t>Median 11.6 </a:t>
            </a:r>
            <a:r>
              <a:rPr lang="en-US" sz="2400" dirty="0" err="1"/>
              <a:t>yr</a:t>
            </a:r>
            <a:r>
              <a:rPr lang="en-US" sz="2400" dirty="0"/>
              <a:t> </a:t>
            </a:r>
            <a:endParaRPr lang="en-US" sz="2400" dirty="0" smtClean="0"/>
          </a:p>
          <a:p>
            <a:endParaRPr lang="en-US" sz="2400" dirty="0"/>
          </a:p>
        </p:txBody>
      </p:sp>
      <p:sp>
        <p:nvSpPr>
          <p:cNvPr id="4" name="Content Placeholder 2"/>
          <p:cNvSpPr txBox="1">
            <a:spLocks/>
          </p:cNvSpPr>
          <p:nvPr/>
        </p:nvSpPr>
        <p:spPr>
          <a:xfrm>
            <a:off x="5388429" y="605745"/>
            <a:ext cx="6629399" cy="5078412"/>
          </a:xfrm>
          <a:prstGeom prst="rect">
            <a:avLst/>
          </a:prstGeom>
          <a:ln>
            <a:solidFill>
              <a:schemeClr val="accent2"/>
            </a:solidFill>
          </a:ln>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sz="2400" dirty="0" smtClean="0"/>
              <a:t>  Any breed can be affected </a:t>
            </a:r>
          </a:p>
          <a:p>
            <a:pPr marL="0" indent="0">
              <a:buFont typeface="Calibri" panose="020F0502020204030204" pitchFamily="34" charset="0"/>
              <a:buNone/>
            </a:pPr>
            <a:r>
              <a:rPr lang="en-US" sz="2400" b="1" dirty="0" smtClean="0"/>
              <a:t>     PDH:</a:t>
            </a:r>
            <a:r>
              <a:rPr lang="en-US" sz="2400" dirty="0" smtClean="0"/>
              <a:t/>
            </a:r>
            <a:br>
              <a:rPr lang="en-US" sz="2400" dirty="0" smtClean="0"/>
            </a:br>
            <a:r>
              <a:rPr lang="en-US" sz="2400" dirty="0" smtClean="0"/>
              <a:t>          Poodles, dachshund, terriers, beagles, German          shepherd dogs </a:t>
            </a:r>
            <a:endParaRPr lang="en-US" sz="2400" dirty="0"/>
          </a:p>
          <a:p>
            <a:pPr marL="0" indent="0">
              <a:buFont typeface="Calibri" panose="020F0502020204030204" pitchFamily="34" charset="0"/>
              <a:buNone/>
            </a:pPr>
            <a:r>
              <a:rPr lang="en-US" sz="2400" dirty="0" smtClean="0"/>
              <a:t>          75%&lt;20kg </a:t>
            </a:r>
          </a:p>
          <a:p>
            <a:pPr marL="0" indent="0">
              <a:buFont typeface="Calibri" panose="020F0502020204030204" pitchFamily="34" charset="0"/>
              <a:buNone/>
            </a:pPr>
            <a:r>
              <a:rPr lang="en-US" sz="2400" b="1" dirty="0" smtClean="0"/>
              <a:t>       AT:</a:t>
            </a:r>
            <a:r>
              <a:rPr lang="en-US" sz="2400" dirty="0" smtClean="0"/>
              <a:t/>
            </a:r>
            <a:br>
              <a:rPr lang="en-US" sz="2400" dirty="0" smtClean="0"/>
            </a:br>
            <a:r>
              <a:rPr lang="en-US" sz="2400" dirty="0" smtClean="0"/>
              <a:t>         Poodles, GSD, dachshund, labs, terriers </a:t>
            </a:r>
          </a:p>
          <a:p>
            <a:pPr marL="0" indent="0">
              <a:buFont typeface="Calibri" panose="020F0502020204030204" pitchFamily="34" charset="0"/>
              <a:buNone/>
            </a:pPr>
            <a:r>
              <a:rPr lang="en-US" sz="2400" dirty="0" smtClean="0"/>
              <a:t>          50%&gt;20kg </a:t>
            </a:r>
          </a:p>
          <a:p>
            <a:endParaRPr lang="en-US" sz="2400" dirty="0"/>
          </a:p>
        </p:txBody>
      </p:sp>
    </p:spTree>
    <p:extLst>
      <p:ext uri="{BB962C8B-B14F-4D97-AF65-F5344CB8AC3E}">
        <p14:creationId xmlns:p14="http://schemas.microsoft.com/office/powerpoint/2010/main" val="998797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0964" y="11564"/>
            <a:ext cx="10179050" cy="885825"/>
          </a:xfrm>
        </p:spPr>
        <p:txBody>
          <a:bodyPr>
            <a:noAutofit/>
          </a:bodyPr>
          <a:lstStyle/>
          <a:p>
            <a:r>
              <a:rPr lang="en-US" sz="4000" b="1" dirty="0">
                <a:solidFill>
                  <a:srgbClr val="FF0000"/>
                </a:solidFill>
              </a:rPr>
              <a:t/>
            </a:r>
            <a:br>
              <a:rPr lang="en-US" sz="4000" b="1" dirty="0">
                <a:solidFill>
                  <a:srgbClr val="FF0000"/>
                </a:solidFill>
              </a:rPr>
            </a:br>
            <a:r>
              <a:rPr lang="en-US" sz="4000" b="1" dirty="0">
                <a:solidFill>
                  <a:srgbClr val="FF0000"/>
                </a:solidFill>
              </a:rPr>
              <a:t> Clinical Signs, History, Physical Examination</a:t>
            </a:r>
          </a:p>
        </p:txBody>
      </p:sp>
      <p:sp>
        <p:nvSpPr>
          <p:cNvPr id="3" name="Content Placeholder 2"/>
          <p:cNvSpPr>
            <a:spLocks noGrp="1"/>
          </p:cNvSpPr>
          <p:nvPr>
            <p:ph sz="half" idx="4294967295"/>
          </p:nvPr>
        </p:nvSpPr>
        <p:spPr>
          <a:xfrm>
            <a:off x="327251" y="995363"/>
            <a:ext cx="5583238" cy="5454650"/>
          </a:xfrm>
        </p:spPr>
        <p:txBody>
          <a:bodyPr>
            <a:normAutofit lnSpcReduction="10000"/>
          </a:bodyPr>
          <a:lstStyle/>
          <a:p>
            <a:r>
              <a:rPr lang="en-US" sz="2200" dirty="0"/>
              <a:t>Polyphagia (&gt; 90%) </a:t>
            </a:r>
          </a:p>
          <a:p>
            <a:r>
              <a:rPr lang="en-US" sz="2200" dirty="0"/>
              <a:t>PUPD (80-85%) </a:t>
            </a:r>
          </a:p>
          <a:p>
            <a:r>
              <a:rPr lang="en-US" sz="2200" dirty="0"/>
              <a:t>Abdominal enlargement (&gt;80%) – “pot-bellied” </a:t>
            </a:r>
          </a:p>
          <a:p>
            <a:pPr marL="0" indent="0">
              <a:buNone/>
            </a:pPr>
            <a:r>
              <a:rPr lang="en-US" sz="2200" dirty="0" smtClean="0"/>
              <a:t>	o </a:t>
            </a:r>
            <a:r>
              <a:rPr lang="en-US" sz="2200" dirty="0"/>
              <a:t>Hepatomegaly</a:t>
            </a:r>
            <a:br>
              <a:rPr lang="en-US" sz="2200" dirty="0"/>
            </a:br>
            <a:r>
              <a:rPr lang="en-US" sz="2200" dirty="0" smtClean="0"/>
              <a:t>	o </a:t>
            </a:r>
            <a:r>
              <a:rPr lang="en-US" sz="2200" dirty="0"/>
              <a:t>Redistribution of fat</a:t>
            </a:r>
            <a:br>
              <a:rPr lang="en-US" sz="2200" dirty="0"/>
            </a:br>
            <a:r>
              <a:rPr lang="en-US" sz="2200" dirty="0" smtClean="0"/>
              <a:t>	o </a:t>
            </a:r>
            <a:r>
              <a:rPr lang="en-US" sz="2200" dirty="0"/>
              <a:t>Abdominal muscle weakness </a:t>
            </a:r>
          </a:p>
          <a:p>
            <a:r>
              <a:rPr lang="en-US" sz="2200" dirty="0"/>
              <a:t>Muscle weakness (75-85%) </a:t>
            </a:r>
          </a:p>
          <a:p>
            <a:r>
              <a:rPr lang="en-US" sz="2200" dirty="0" smtClean="0"/>
              <a:t>Lethargy </a:t>
            </a:r>
            <a:endParaRPr lang="en-US" sz="2200" dirty="0"/>
          </a:p>
          <a:p>
            <a:r>
              <a:rPr lang="en-US" sz="2200" dirty="0"/>
              <a:t>Obesity </a:t>
            </a:r>
          </a:p>
          <a:p>
            <a:r>
              <a:rPr lang="en-US" sz="2200" dirty="0"/>
              <a:t>Heat intolerance </a:t>
            </a:r>
          </a:p>
          <a:p>
            <a:r>
              <a:rPr lang="en-US" sz="2200" dirty="0"/>
              <a:t>Alopecia </a:t>
            </a:r>
          </a:p>
          <a:p>
            <a:pPr marL="0" indent="0">
              <a:buNone/>
            </a:pPr>
            <a:r>
              <a:rPr lang="en-US" sz="2200" dirty="0" smtClean="0"/>
              <a:t>	o </a:t>
            </a:r>
            <a:r>
              <a:rPr lang="en-US" sz="2200" dirty="0" err="1"/>
              <a:t>Truncal</a:t>
            </a:r>
            <a:r>
              <a:rPr lang="en-US" sz="2200" dirty="0"/>
              <a:t> </a:t>
            </a:r>
            <a:r>
              <a:rPr lang="en-US" sz="2200" dirty="0" smtClean="0"/>
              <a:t>o </a:t>
            </a:r>
            <a:r>
              <a:rPr lang="en-US" sz="2200" dirty="0"/>
              <a:t>Bilaterally symmetrical </a:t>
            </a:r>
          </a:p>
          <a:p>
            <a:r>
              <a:rPr lang="en-US" sz="2200" dirty="0" smtClean="0"/>
              <a:t>Calcinosis cutis </a:t>
            </a:r>
          </a:p>
          <a:p>
            <a:endParaRPr lang="en-US" dirty="0"/>
          </a:p>
        </p:txBody>
      </p:sp>
      <p:sp>
        <p:nvSpPr>
          <p:cNvPr id="4" name="Content Placeholder 3"/>
          <p:cNvSpPr>
            <a:spLocks noGrp="1"/>
          </p:cNvSpPr>
          <p:nvPr>
            <p:ph sz="half" idx="4294967295"/>
          </p:nvPr>
        </p:nvSpPr>
        <p:spPr>
          <a:xfrm>
            <a:off x="6693127" y="995363"/>
            <a:ext cx="4800600" cy="5246688"/>
          </a:xfrm>
        </p:spPr>
        <p:txBody>
          <a:bodyPr>
            <a:normAutofit/>
          </a:bodyPr>
          <a:lstStyle/>
          <a:p>
            <a:r>
              <a:rPr lang="en-US" sz="2200" dirty="0"/>
              <a:t>Thin skin, bruising, </a:t>
            </a:r>
            <a:r>
              <a:rPr lang="en-US" sz="2200" dirty="0" err="1"/>
              <a:t>striae</a:t>
            </a:r>
            <a:r>
              <a:rPr lang="en-US" sz="2200" dirty="0"/>
              <a:t> </a:t>
            </a:r>
          </a:p>
          <a:p>
            <a:r>
              <a:rPr lang="en-US" sz="2200" dirty="0"/>
              <a:t>Seborrhea, </a:t>
            </a:r>
            <a:r>
              <a:rPr lang="en-US" sz="2200" dirty="0" err="1"/>
              <a:t>pyoderma</a:t>
            </a:r>
            <a:r>
              <a:rPr lang="en-US" sz="2200" dirty="0"/>
              <a:t> </a:t>
            </a:r>
          </a:p>
          <a:p>
            <a:r>
              <a:rPr lang="en-US" sz="2200" dirty="0" err="1"/>
              <a:t>Comedones</a:t>
            </a:r>
            <a:r>
              <a:rPr lang="en-US" sz="2200" dirty="0"/>
              <a:t> </a:t>
            </a:r>
          </a:p>
          <a:p>
            <a:r>
              <a:rPr lang="en-US" sz="2200" dirty="0"/>
              <a:t>Hyperpigmentation </a:t>
            </a:r>
          </a:p>
          <a:p>
            <a:r>
              <a:rPr lang="en-US" sz="2200" dirty="0"/>
              <a:t>Anestrus </a:t>
            </a:r>
          </a:p>
          <a:p>
            <a:r>
              <a:rPr lang="en-US" sz="2200" dirty="0"/>
              <a:t>Testicular atrophy </a:t>
            </a:r>
          </a:p>
          <a:p>
            <a:r>
              <a:rPr lang="en-US" sz="2200" dirty="0"/>
              <a:t>Facial paralysis </a:t>
            </a:r>
          </a:p>
          <a:p>
            <a:r>
              <a:rPr lang="en-US" sz="2200" dirty="0" err="1"/>
              <a:t>Pseudomyotonia</a:t>
            </a:r>
            <a:r>
              <a:rPr lang="en-US" sz="2200" dirty="0"/>
              <a:t> </a:t>
            </a:r>
            <a:endParaRPr lang="en-US" sz="2200" dirty="0" smtClean="0"/>
          </a:p>
          <a:p>
            <a:endParaRPr lang="en-US" dirty="0"/>
          </a:p>
        </p:txBody>
      </p:sp>
    </p:spTree>
    <p:extLst>
      <p:ext uri="{BB962C8B-B14F-4D97-AF65-F5344CB8AC3E}">
        <p14:creationId xmlns:p14="http://schemas.microsoft.com/office/powerpoint/2010/main" val="4875335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4294967295"/>
          </p:nvPr>
        </p:nvSpPr>
        <p:spPr>
          <a:xfrm>
            <a:off x="261257" y="594178"/>
            <a:ext cx="5157788" cy="622300"/>
          </a:xfrm>
        </p:spPr>
        <p:txBody>
          <a:bodyPr/>
          <a:lstStyle/>
          <a:p>
            <a:r>
              <a:rPr lang="en-US" sz="2800" b="1" dirty="0">
                <a:solidFill>
                  <a:srgbClr val="FF0000"/>
                </a:solidFill>
              </a:rPr>
              <a:t>CBC </a:t>
            </a:r>
          </a:p>
        </p:txBody>
      </p:sp>
      <p:sp>
        <p:nvSpPr>
          <p:cNvPr id="5" name="Content Placeholder 4"/>
          <p:cNvSpPr>
            <a:spLocks noGrp="1"/>
          </p:cNvSpPr>
          <p:nvPr>
            <p:ph sz="half" idx="4294967295"/>
          </p:nvPr>
        </p:nvSpPr>
        <p:spPr>
          <a:xfrm>
            <a:off x="538843" y="1100138"/>
            <a:ext cx="5495925" cy="4464050"/>
          </a:xfrm>
        </p:spPr>
        <p:txBody>
          <a:bodyPr>
            <a:normAutofit/>
          </a:bodyPr>
          <a:lstStyle/>
          <a:p>
            <a:r>
              <a:rPr lang="en-US" dirty="0"/>
              <a:t>“Stress </a:t>
            </a:r>
            <a:r>
              <a:rPr lang="en-US" dirty="0" err="1"/>
              <a:t>leukogram</a:t>
            </a:r>
            <a:r>
              <a:rPr lang="en-US" dirty="0"/>
              <a:t>” </a:t>
            </a:r>
          </a:p>
          <a:p>
            <a:pPr marL="0" indent="0">
              <a:buNone/>
            </a:pPr>
            <a:r>
              <a:rPr lang="en-US" dirty="0" smtClean="0"/>
              <a:t>	o </a:t>
            </a:r>
            <a:r>
              <a:rPr lang="en-US" dirty="0" err="1"/>
              <a:t>Neutrophilia</a:t>
            </a:r>
            <a:r>
              <a:rPr lang="en-US" dirty="0"/>
              <a:t> </a:t>
            </a:r>
            <a:endParaRPr lang="en-US" dirty="0" smtClean="0"/>
          </a:p>
          <a:p>
            <a:pPr marL="0" indent="0">
              <a:buNone/>
            </a:pPr>
            <a:r>
              <a:rPr lang="en-US" dirty="0"/>
              <a:t>	</a:t>
            </a:r>
            <a:r>
              <a:rPr lang="en-US" dirty="0" smtClean="0"/>
              <a:t>o </a:t>
            </a:r>
            <a:r>
              <a:rPr lang="en-US" dirty="0" err="1"/>
              <a:t>Monocytosis</a:t>
            </a:r>
            <a:r>
              <a:rPr lang="en-US" dirty="0"/>
              <a:t> </a:t>
            </a:r>
            <a:endParaRPr lang="en-US" dirty="0" smtClean="0"/>
          </a:p>
          <a:p>
            <a:pPr marL="0" indent="0">
              <a:buNone/>
            </a:pPr>
            <a:r>
              <a:rPr lang="en-US" dirty="0"/>
              <a:t>	</a:t>
            </a:r>
            <a:r>
              <a:rPr lang="en-US" dirty="0" smtClean="0"/>
              <a:t>o </a:t>
            </a:r>
            <a:r>
              <a:rPr lang="en-US" dirty="0" err="1"/>
              <a:t>Lymphopenia</a:t>
            </a:r>
            <a:r>
              <a:rPr lang="en-US" dirty="0"/>
              <a:t> </a:t>
            </a:r>
            <a:endParaRPr lang="en-US" dirty="0" smtClean="0"/>
          </a:p>
          <a:p>
            <a:pPr marL="0" indent="0">
              <a:buNone/>
            </a:pPr>
            <a:r>
              <a:rPr lang="en-US" dirty="0"/>
              <a:t>	</a:t>
            </a:r>
            <a:r>
              <a:rPr lang="en-US" dirty="0" smtClean="0"/>
              <a:t>o </a:t>
            </a:r>
            <a:r>
              <a:rPr lang="en-US" dirty="0" err="1"/>
              <a:t>Eosinopenia</a:t>
            </a:r>
            <a:r>
              <a:rPr lang="en-US" dirty="0"/>
              <a:t> </a:t>
            </a:r>
          </a:p>
          <a:p>
            <a:r>
              <a:rPr lang="en-US" dirty="0"/>
              <a:t>Thrombocytosis </a:t>
            </a:r>
          </a:p>
          <a:p>
            <a:r>
              <a:rPr lang="en-US" dirty="0" err="1"/>
              <a:t>nRBCS</a:t>
            </a:r>
            <a:r>
              <a:rPr lang="en-US" dirty="0"/>
              <a:t> </a:t>
            </a:r>
          </a:p>
          <a:p>
            <a:r>
              <a:rPr lang="en-US" dirty="0"/>
              <a:t>Mild </a:t>
            </a:r>
            <a:r>
              <a:rPr lang="en-US" dirty="0" err="1"/>
              <a:t>erythrocytosis</a:t>
            </a:r>
            <a:r>
              <a:rPr lang="en-US" dirty="0"/>
              <a:t> (females - androgens) </a:t>
            </a:r>
          </a:p>
          <a:p>
            <a:endParaRPr lang="en-US" dirty="0"/>
          </a:p>
        </p:txBody>
      </p:sp>
      <p:sp>
        <p:nvSpPr>
          <p:cNvPr id="6" name="Text Placeholder 5"/>
          <p:cNvSpPr>
            <a:spLocks noGrp="1"/>
          </p:cNvSpPr>
          <p:nvPr>
            <p:ph type="body" sz="quarter" idx="4294967295"/>
          </p:nvPr>
        </p:nvSpPr>
        <p:spPr>
          <a:xfrm>
            <a:off x="6538913" y="505052"/>
            <a:ext cx="5183187" cy="646112"/>
          </a:xfrm>
        </p:spPr>
        <p:txBody>
          <a:bodyPr>
            <a:normAutofit fontScale="55000" lnSpcReduction="20000"/>
          </a:bodyPr>
          <a:lstStyle/>
          <a:p>
            <a:endParaRPr lang="en-US" b="1" dirty="0" smtClean="0">
              <a:solidFill>
                <a:srgbClr val="FF0000"/>
              </a:solidFill>
            </a:endParaRPr>
          </a:p>
          <a:p>
            <a:r>
              <a:rPr lang="en-US" sz="4000" b="1" dirty="0" smtClean="0">
                <a:solidFill>
                  <a:srgbClr val="FF0000"/>
                </a:solidFill>
              </a:rPr>
              <a:t>SERUM BIOCHEMISTRY</a:t>
            </a:r>
            <a:endParaRPr lang="en-US" sz="4000" b="1" dirty="0">
              <a:solidFill>
                <a:srgbClr val="FF0000"/>
              </a:solidFill>
            </a:endParaRPr>
          </a:p>
        </p:txBody>
      </p:sp>
      <p:sp>
        <p:nvSpPr>
          <p:cNvPr id="7" name="Content Placeholder 6"/>
          <p:cNvSpPr>
            <a:spLocks noGrp="1"/>
          </p:cNvSpPr>
          <p:nvPr>
            <p:ph sz="quarter" idx="4294967295"/>
          </p:nvPr>
        </p:nvSpPr>
        <p:spPr>
          <a:xfrm>
            <a:off x="6312354" y="1271587"/>
            <a:ext cx="5653087" cy="4464050"/>
          </a:xfrm>
        </p:spPr>
        <p:txBody>
          <a:bodyPr>
            <a:normAutofit/>
          </a:bodyPr>
          <a:lstStyle/>
          <a:p>
            <a:pPr marL="0" indent="0">
              <a:buNone/>
            </a:pPr>
            <a:r>
              <a:rPr lang="en-US" dirty="0" smtClean="0"/>
              <a:t>	 ALT (&lt; 400) </a:t>
            </a:r>
          </a:p>
          <a:p>
            <a:r>
              <a:rPr lang="en-US" dirty="0" smtClean="0"/>
              <a:t>Mildly  fasting BG </a:t>
            </a:r>
          </a:p>
          <a:p>
            <a:r>
              <a:rPr lang="en-US" dirty="0" smtClean="0"/>
              <a:t>Normal </a:t>
            </a:r>
            <a:r>
              <a:rPr lang="en-US" dirty="0"/>
              <a:t>to  BUN </a:t>
            </a:r>
          </a:p>
          <a:p>
            <a:r>
              <a:rPr lang="en-US" dirty="0"/>
              <a:t> cholesterol and triglycerides </a:t>
            </a:r>
          </a:p>
          <a:p>
            <a:r>
              <a:rPr lang="en-US" dirty="0"/>
              <a:t>Mildly  bile acids </a:t>
            </a:r>
          </a:p>
          <a:p>
            <a:r>
              <a:rPr lang="en-US" dirty="0"/>
              <a:t>Mild  Na </a:t>
            </a:r>
          </a:p>
          <a:p>
            <a:r>
              <a:rPr lang="en-US" dirty="0" err="1"/>
              <a:t>MildK</a:t>
            </a:r>
            <a:r>
              <a:rPr lang="en-US" dirty="0"/>
              <a:t> </a:t>
            </a:r>
          </a:p>
          <a:p>
            <a:endParaRPr lang="en-US" dirty="0"/>
          </a:p>
        </p:txBody>
      </p:sp>
    </p:spTree>
    <p:extLst>
      <p:ext uri="{BB962C8B-B14F-4D97-AF65-F5344CB8AC3E}">
        <p14:creationId xmlns:p14="http://schemas.microsoft.com/office/powerpoint/2010/main" val="1316158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idx="4294967295"/>
          </p:nvPr>
        </p:nvSpPr>
        <p:spPr>
          <a:xfrm>
            <a:off x="304800" y="396876"/>
            <a:ext cx="10058400" cy="1449387"/>
          </a:xfrm>
        </p:spPr>
        <p:txBody>
          <a:bodyPr/>
          <a:lstStyle/>
          <a:p>
            <a:r>
              <a:rPr lang="en-US" sz="4400" b="1" dirty="0" smtClean="0">
                <a:solidFill>
                  <a:srgbClr val="FF0000"/>
                </a:solidFill>
              </a:rPr>
              <a:t>Urinalysis </a:t>
            </a:r>
            <a:r>
              <a:rPr lang="en-US" dirty="0" smtClean="0">
                <a:effectLst/>
              </a:rPr>
              <a:t/>
            </a:r>
            <a:br>
              <a:rPr lang="en-US" dirty="0" smtClean="0">
                <a:effectLst/>
              </a:rPr>
            </a:br>
            <a:endParaRPr lang="en-US" dirty="0"/>
          </a:p>
        </p:txBody>
      </p:sp>
      <p:sp>
        <p:nvSpPr>
          <p:cNvPr id="8" name="Content Placeholder 7"/>
          <p:cNvSpPr>
            <a:spLocks noGrp="1"/>
          </p:cNvSpPr>
          <p:nvPr>
            <p:ph idx="4294967295"/>
          </p:nvPr>
        </p:nvSpPr>
        <p:spPr>
          <a:xfrm>
            <a:off x="304800" y="1846263"/>
            <a:ext cx="10058400" cy="4022725"/>
          </a:xfrm>
        </p:spPr>
        <p:txBody>
          <a:bodyPr>
            <a:normAutofit/>
          </a:bodyPr>
          <a:lstStyle/>
          <a:p>
            <a:pPr lvl="1"/>
            <a:r>
              <a:rPr lang="en-US" sz="2400" dirty="0" smtClean="0"/>
              <a:t>SG </a:t>
            </a:r>
            <a:r>
              <a:rPr lang="en-US" sz="2400" dirty="0"/>
              <a:t>&lt; 1.015, often &lt; 1.008 </a:t>
            </a:r>
          </a:p>
          <a:p>
            <a:pPr lvl="1"/>
            <a:r>
              <a:rPr lang="en-US" sz="2400" dirty="0"/>
              <a:t>Mild increase in UP:C (less than 5) </a:t>
            </a:r>
          </a:p>
          <a:p>
            <a:pPr lvl="1"/>
            <a:r>
              <a:rPr lang="en-US" sz="2400" dirty="0"/>
              <a:t>Urinary Tract Infection (UTI) in 40-50% </a:t>
            </a:r>
          </a:p>
          <a:p>
            <a:pPr lvl="1"/>
            <a:r>
              <a:rPr lang="en-US" sz="2400" dirty="0"/>
              <a:t>UTI often “silent” </a:t>
            </a:r>
          </a:p>
          <a:p>
            <a:pPr lvl="1"/>
            <a:r>
              <a:rPr lang="en-US" sz="2400" dirty="0"/>
              <a:t>o Inactive sediment</a:t>
            </a:r>
            <a:br>
              <a:rPr lang="en-US" sz="2400" dirty="0"/>
            </a:br>
            <a:r>
              <a:rPr lang="en-US" sz="2400" dirty="0"/>
              <a:t>o No clinical signs</a:t>
            </a:r>
            <a:br>
              <a:rPr lang="en-US" sz="2400" dirty="0"/>
            </a:br>
            <a:r>
              <a:rPr lang="en-US" sz="2400" dirty="0"/>
              <a:t>o Low USG</a:t>
            </a:r>
            <a:br>
              <a:rPr lang="en-US" sz="2400" dirty="0"/>
            </a:br>
            <a:endParaRPr lang="en-US" sz="2400" dirty="0"/>
          </a:p>
        </p:txBody>
      </p:sp>
    </p:spTree>
    <p:extLst>
      <p:ext uri="{BB962C8B-B14F-4D97-AF65-F5344CB8AC3E}">
        <p14:creationId xmlns:p14="http://schemas.microsoft.com/office/powerpoint/2010/main" val="1249628258"/>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7029</TotalTime>
  <Words>1744</Words>
  <Application>Microsoft Macintosh PowerPoint</Application>
  <PresentationFormat>Widescreen</PresentationFormat>
  <Paragraphs>395</Paragraphs>
  <Slides>47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47</vt:i4>
      </vt:variant>
    </vt:vector>
  </HeadingPairs>
  <TitlesOfParts>
    <vt:vector size="54" baseType="lpstr">
      <vt:lpstr>Calibri</vt:lpstr>
      <vt:lpstr>Calibri Light</vt:lpstr>
      <vt:lpstr>SymbolMT</vt:lpstr>
      <vt:lpstr>TimesNewRomanPS</vt:lpstr>
      <vt:lpstr>TimesNewRomanPSMT</vt:lpstr>
      <vt:lpstr>Wingdings</vt:lpstr>
      <vt:lpstr>Retrospect</vt:lpstr>
      <vt:lpstr>Hyperadrenocorticism in Dogs  </vt:lpstr>
      <vt:lpstr>PowerPoint Presentation</vt:lpstr>
      <vt:lpstr>Pituitary-Dependent Hyperadrenocorticism (PDH)  </vt:lpstr>
      <vt:lpstr>Adrenal Tumor (AT)</vt:lpstr>
      <vt:lpstr>Iatrogenic Hyperadrenocorticism</vt:lpstr>
      <vt:lpstr>PowerPoint Presentation</vt:lpstr>
      <vt:lpstr>  Clinical Signs, History, Physical Examination</vt:lpstr>
      <vt:lpstr>PowerPoint Presentation</vt:lpstr>
      <vt:lpstr>Urinalysis  </vt:lpstr>
      <vt:lpstr>Diagnostic Imaging  </vt:lpstr>
      <vt:lpstr>PowerPoint Presentation</vt:lpstr>
      <vt:lpstr>  Complications of Hyperadrenocorticism </vt:lpstr>
      <vt:lpstr>Diagnosis of Canine Hyperadrenocorticism  </vt:lpstr>
      <vt:lpstr>Screening Test: Basal Cortisol</vt:lpstr>
      <vt:lpstr>Screening Test: Urine Cortisol: Creatinine Ratio  </vt:lpstr>
      <vt:lpstr>PowerPoint Presentation</vt:lpstr>
      <vt:lpstr>  How to interpret it: </vt:lpstr>
      <vt:lpstr>Pros and Cons of the ACTH Stimulation Test  </vt:lpstr>
      <vt:lpstr>  Screening Test: Low-Dose Dexamethasone Suppression Test (LDDST) </vt:lpstr>
      <vt:lpstr>How to do it  </vt:lpstr>
      <vt:lpstr>How to interpret it  </vt:lpstr>
      <vt:lpstr>PowerPoint Presentation</vt:lpstr>
      <vt:lpstr>PowerPoint Presentation</vt:lpstr>
      <vt:lpstr>Treatment of Hyperadrenocorticism </vt:lpstr>
      <vt:lpstr>PowerPoint Presentation</vt:lpstr>
      <vt:lpstr>Client Education  </vt:lpstr>
      <vt:lpstr>Surgical Therapy  </vt:lpstr>
      <vt:lpstr>PowerPoint Presentation</vt:lpstr>
      <vt:lpstr>Mitotane Induction </vt:lpstr>
      <vt:lpstr>PowerPoint Presentation</vt:lpstr>
      <vt:lpstr>PowerPoint Presentation</vt:lpstr>
      <vt:lpstr>Medical Therapy: Trilostane  </vt:lpstr>
      <vt:lpstr>PowerPoint Presentation</vt:lpstr>
      <vt:lpstr>Canine Hypothyroidism  </vt:lpstr>
      <vt:lpstr>PowerPoint Presentation</vt:lpstr>
      <vt:lpstr>Signalment  </vt:lpstr>
      <vt:lpstr>Causes </vt:lpstr>
      <vt:lpstr>  Pathophysiology  </vt:lpstr>
      <vt:lpstr>Signs </vt:lpstr>
      <vt:lpstr>PowerPoint Presentation</vt:lpstr>
      <vt:lpstr> Diagnosis  </vt:lpstr>
      <vt:lpstr>PowerPoint Presentation</vt:lpstr>
      <vt:lpstr>PowerPoint Presentation</vt:lpstr>
      <vt:lpstr>PowerPoint Presentation</vt:lpstr>
      <vt:lpstr>Drug Interference with Thyroid Testing  </vt:lpstr>
      <vt:lpstr>Medications  </vt:lpstr>
      <vt:lpstr>Patient Monitoring </vt:lpstr>
    </vt:vector>
  </TitlesOfParts>
  <Company/>
  <LinksUpToDate>false</LinksUpToDate>
  <SharedDoc>false</SharedDoc>
  <HyperlinksChanged>false</HyperlinksChanged>
  <AppVersion>15.0040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idil bastan</dc:creator>
  <cp:lastModifiedBy>Microsoft Office User</cp:lastModifiedBy>
  <cp:revision>88</cp:revision>
  <cp:lastPrinted>2017-12-05T05:25:55Z</cp:lastPrinted>
  <dcterms:created xsi:type="dcterms:W3CDTF">2017-10-19T17:00:55Z</dcterms:created>
  <dcterms:modified xsi:type="dcterms:W3CDTF">2017-12-05T05:48:49Z</dcterms:modified>
</cp:coreProperties>
</file>