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0" r:id="rId3"/>
    <p:sldId id="324" r:id="rId4"/>
    <p:sldId id="322" r:id="rId5"/>
    <p:sldId id="292" r:id="rId6"/>
    <p:sldId id="325" r:id="rId7"/>
    <p:sldId id="326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1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81CD-4926-4E79-AAA4-06E93FA5FFFE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CB53-064D-4E08-86FB-1D8EADBFF1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7927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81CD-4926-4E79-AAA4-06E93FA5FFFE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CB53-064D-4E08-86FB-1D8EADBFF1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3005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81CD-4926-4E79-AAA4-06E93FA5FFFE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CB53-064D-4E08-86FB-1D8EADBFF1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383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81CD-4926-4E79-AAA4-06E93FA5FFFE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CB53-064D-4E08-86FB-1D8EADBFF1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065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81CD-4926-4E79-AAA4-06E93FA5FFFE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CB53-064D-4E08-86FB-1D8EADBFF1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5461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81CD-4926-4E79-AAA4-06E93FA5FFFE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CB53-064D-4E08-86FB-1D8EADBFF1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90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81CD-4926-4E79-AAA4-06E93FA5FFFE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CB53-064D-4E08-86FB-1D8EADBFF1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112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81CD-4926-4E79-AAA4-06E93FA5FFFE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CB53-064D-4E08-86FB-1D8EADBFF1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730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81CD-4926-4E79-AAA4-06E93FA5FFFE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CB53-064D-4E08-86FB-1D8EADBFF1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9878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81CD-4926-4E79-AAA4-06E93FA5FFFE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CB53-064D-4E08-86FB-1D8EADBFF1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07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281CD-4926-4E79-AAA4-06E93FA5FFFE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0CB53-064D-4E08-86FB-1D8EADBFF1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645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281CD-4926-4E79-AAA4-06E93FA5FFFE}" type="datetimeFigureOut">
              <a:rPr lang="tr-TR" smtClean="0"/>
              <a:t>23.01.2018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0CB53-064D-4E08-86FB-1D8EADBFF1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6447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Gecekondu Sorunu ve Politikası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dirty="0" smtClean="0"/>
              <a:t>14. </a:t>
            </a:r>
            <a:r>
              <a:rPr lang="tr-TR" b="1" dirty="0"/>
              <a:t>Hafta Ders İçeriğinin Başlıkları</a:t>
            </a:r>
          </a:p>
          <a:p>
            <a:endParaRPr lang="tr-TR" b="1" dirty="0" smtClean="0"/>
          </a:p>
          <a:p>
            <a:r>
              <a:rPr lang="tr-TR" b="1" dirty="0" smtClean="0"/>
              <a:t>Gecekonduya Yönelik Tanımlar</a:t>
            </a:r>
          </a:p>
          <a:p>
            <a:r>
              <a:rPr lang="tr-TR" b="1" dirty="0" smtClean="0"/>
              <a:t>Türkiye’de Gecekondu </a:t>
            </a:r>
            <a:r>
              <a:rPr lang="tr-TR" b="1" dirty="0" smtClean="0"/>
              <a:t>Sorunu</a:t>
            </a:r>
            <a:endParaRPr lang="tr-TR" b="1" dirty="0" smtClean="0"/>
          </a:p>
          <a:p>
            <a:r>
              <a:rPr lang="tr-TR" b="1" dirty="0" smtClean="0"/>
              <a:t>Türkiye’de Gecekondu Politikası ve 775 </a:t>
            </a:r>
            <a:r>
              <a:rPr lang="tr-TR" b="1" dirty="0" smtClean="0"/>
              <a:t>Sayılı Gecekondu Yasası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2680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Gecekonduya Yönelik </a:t>
            </a:r>
            <a:r>
              <a:rPr lang="tr-TR" b="1" dirty="0" smtClean="0"/>
              <a:t>Tanımlar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33159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dirty="0" smtClean="0"/>
              <a:t>Gecekondu </a:t>
            </a:r>
            <a:r>
              <a:rPr lang="tr-TR" dirty="0"/>
              <a:t>için </a:t>
            </a:r>
            <a:r>
              <a:rPr lang="tr-TR" dirty="0" smtClean="0"/>
              <a:t>çeşitli tanımlar </a:t>
            </a:r>
            <a:r>
              <a:rPr lang="tr-TR" dirty="0"/>
              <a:t>yapılmıştır. </a:t>
            </a:r>
          </a:p>
          <a:p>
            <a:pPr algn="just"/>
            <a:r>
              <a:rPr lang="tr-TR" dirty="0" smtClean="0"/>
              <a:t>«Gecekondu</a:t>
            </a:r>
            <a:r>
              <a:rPr lang="tr-TR" dirty="0"/>
              <a:t>, imar yasalarına aykırı olarak, çoğu zaman ilkel, denetimsiz ve sağlık koşullarından da yoksun</a:t>
            </a:r>
            <a:r>
              <a:rPr lang="tr-TR" b="1" dirty="0"/>
              <a:t> </a:t>
            </a:r>
            <a:r>
              <a:rPr lang="tr-TR" dirty="0"/>
              <a:t>olarak, acele yapılmış olan konutlara verilen  </a:t>
            </a:r>
            <a:r>
              <a:rPr lang="tr-TR" dirty="0" err="1" smtClean="0"/>
              <a:t>isim»dir</a:t>
            </a:r>
            <a:r>
              <a:rPr lang="tr-TR" dirty="0"/>
              <a:t>. </a:t>
            </a:r>
          </a:p>
          <a:p>
            <a:pPr algn="just"/>
            <a:r>
              <a:rPr lang="tr-TR" dirty="0" smtClean="0"/>
              <a:t>Gecekondu</a:t>
            </a:r>
            <a:r>
              <a:rPr lang="tr-TR" dirty="0"/>
              <a:t>, </a:t>
            </a:r>
            <a:r>
              <a:rPr lang="tr-TR" dirty="0" smtClean="0"/>
              <a:t>«Kendisine </a:t>
            </a:r>
            <a:r>
              <a:rPr lang="tr-TR" dirty="0"/>
              <a:t>ait olmayan yerde, imar yasalarına, sağlık ve fen kurallarına aykırı olarak, alelacele yapılmış bir </a:t>
            </a:r>
            <a:r>
              <a:rPr lang="tr-TR" dirty="0" err="1" smtClean="0"/>
              <a:t>barınak»tır</a:t>
            </a:r>
            <a:r>
              <a:rPr lang="tr-TR" dirty="0"/>
              <a:t>.</a:t>
            </a:r>
          </a:p>
          <a:p>
            <a:pPr algn="just"/>
            <a:r>
              <a:rPr lang="tr-TR" dirty="0" err="1"/>
              <a:t>Kentbilim</a:t>
            </a:r>
            <a:r>
              <a:rPr lang="tr-TR" dirty="0"/>
              <a:t> Terimleri Sözlüğünde gecekondu </a:t>
            </a:r>
            <a:r>
              <a:rPr lang="tr-TR" dirty="0" smtClean="0"/>
              <a:t>«Bayındırlık </a:t>
            </a:r>
            <a:r>
              <a:rPr lang="tr-TR" dirty="0"/>
              <a:t>ve yapı kurallarına aykırı olarak, gerçek ya da tüzel, kamusal ve özel kişilerin toprakları üzerine, toprak sahibinin istenç ve bilgisi dışında, </a:t>
            </a:r>
            <a:r>
              <a:rPr lang="tr-TR" dirty="0" err="1"/>
              <a:t>onamsız</a:t>
            </a:r>
            <a:r>
              <a:rPr lang="tr-TR" dirty="0"/>
              <a:t> olarak yapılan, barınma gereksinmeleri devletçe ve kent yönetimlerince karşılanamayan yoksul ya da dar gelirli ailelerin yaşadığı barınak </a:t>
            </a:r>
            <a:r>
              <a:rPr lang="tr-TR" dirty="0" smtClean="0"/>
              <a:t>türü» </a:t>
            </a:r>
            <a:r>
              <a:rPr lang="tr-TR" dirty="0"/>
              <a:t>şeklinde tanımlanmıştır</a:t>
            </a:r>
            <a:r>
              <a:rPr lang="tr-TR" dirty="0" smtClean="0"/>
              <a:t>.</a:t>
            </a:r>
          </a:p>
          <a:p>
            <a:pPr algn="just"/>
            <a:r>
              <a:rPr lang="tr-TR" dirty="0"/>
              <a:t>1966 yılında kabul edilmiş olan Gecekondu Yasası, gecekonduyu, «İmar ve yapı işlerini düzenleyen mevzuata ve genel hükümlere bağlı kalınmaksızın, kendisine ait olmayan arazi veya arsalar üzerinde</a:t>
            </a:r>
            <a:r>
              <a:rPr lang="tr-TR" b="1" dirty="0"/>
              <a:t>, </a:t>
            </a:r>
            <a:r>
              <a:rPr lang="tr-TR" dirty="0"/>
              <a:t>sahibinin rızası alınmadan yapılan izinsiz yapılar» biçiminde tanımlamıştır.</a:t>
            </a:r>
          </a:p>
          <a:p>
            <a:pPr algn="just"/>
            <a:endParaRPr lang="tr-TR" dirty="0">
              <a:solidFill>
                <a:srgbClr val="FF0000"/>
              </a:solidFill>
            </a:endParaRP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0594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Türkiye’de Gecekondu Sorunu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Gecekondu, </a:t>
            </a:r>
            <a:r>
              <a:rPr lang="tr-TR" dirty="0" smtClean="0"/>
              <a:t>Türkiye’de </a:t>
            </a:r>
            <a:r>
              <a:rPr lang="tr-TR" dirty="0"/>
              <a:t>II. Dünya Savaşı yılları içinde ortaya çıkmış toplumsal bir olaydır. 1948 yılında, gecekonduları önlemeyi amaçlayan ilk yasa çıkarılıncaya değin, büyük kentlerde 25-30 bin gecekondunun yapıldığı sanılmaktadır. Bu sayı, 1960 yılında 240 binden, 1983 yılında 1.250.000’e, 2003 yılındaysa 2.250.000’e yükselmiştir.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9840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775 Sayılı Gecekondu </a:t>
            </a:r>
            <a:r>
              <a:rPr lang="tr-TR" b="1" dirty="0" smtClean="0"/>
              <a:t>Yasası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/>
              <a:t>Gecekondu konusunda, planlı dönemde, 1966 tarihli ve 775 sayılı Gecekondu Yasası düzenlenmiştir. Kanunun kapsamı, mevcut gecekonduların ıslahı, tasfiyesi, yeniden gecekondu yapımının önlenmesi ve bu amaçlarla alınması gereken tedbirler olarak belirlenmiştir. </a:t>
            </a:r>
          </a:p>
          <a:p>
            <a:pPr algn="just"/>
            <a:r>
              <a:rPr lang="tr-TR" dirty="0"/>
              <a:t>1966 yılında çıkarılmış bulunan 775 sayılı Gecekondu Yasası, Türkiye’de  </a:t>
            </a:r>
            <a:r>
              <a:rPr lang="tr-TR" dirty="0" smtClean="0"/>
              <a:t>adında «gecekondu» </a:t>
            </a:r>
            <a:r>
              <a:rPr lang="tr-TR" dirty="0"/>
              <a:t>bulunan ilk yasadır. </a:t>
            </a:r>
          </a:p>
          <a:p>
            <a:pPr algn="just"/>
            <a:r>
              <a:rPr lang="tr-TR" dirty="0"/>
              <a:t>Bugün de uygulanmakta olan bu yasa, çıkarıldığı tarihlerde yürürlükte olan Kalkınma Planının benimsediği ilkelere ana çizgileriyle uyan bir gecekondu politikası belirlemiştir.  </a:t>
            </a:r>
          </a:p>
          <a:p>
            <a:pPr algn="just"/>
            <a:r>
              <a:rPr lang="tr-TR" dirty="0" smtClean="0"/>
              <a:t>«İyileştirme», «ortadan kaldırma» ve «önleme», </a:t>
            </a:r>
            <a:r>
              <a:rPr lang="tr-TR" dirty="0"/>
              <a:t>bu yasanın ulaşmak istediği başlıca amaçlardır.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5373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Gecekondu Bölgelerinin Saptanması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Yasa, iyileştirme ve ortadan kaldırma bölgelerinin sınırlarını belediyelerin belirlemesini istemektedir. Belediyeler bunu yapmak için Valiliklerden yardım isteyebilirler.</a:t>
            </a:r>
          </a:p>
          <a:p>
            <a:pPr algn="just"/>
            <a:r>
              <a:rPr lang="tr-TR" dirty="0" smtClean="0"/>
              <a:t>Bu </a:t>
            </a:r>
            <a:r>
              <a:rPr lang="tr-TR" dirty="0" smtClean="0"/>
              <a:t>bölgeler içinde bulunan bütün yapılar, gerek belediyelerin ve gerekse yardımcı olabilecek diğer daire ve kurumların durum ve imkanları da </a:t>
            </a:r>
            <a:r>
              <a:rPr lang="tr-TR" dirty="0" smtClean="0"/>
              <a:t>göz önüne </a:t>
            </a:r>
            <a:r>
              <a:rPr lang="tr-TR" dirty="0" smtClean="0"/>
              <a:t>alınarak, Toplu Konut İdaresi Başkanlığınca tayin edilecek şekil ve süreler içerisinde, mümkünse hava fotoğraflarında veya haritalarda, mümkün </a:t>
            </a:r>
            <a:r>
              <a:rPr lang="tr-TR" dirty="0" smtClean="0"/>
              <a:t>olmayan </a:t>
            </a:r>
            <a:r>
              <a:rPr lang="tr-TR" dirty="0" smtClean="0"/>
              <a:t>yerlerde ise ölçekli krokilerde gösterilir.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7093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Gecekondu Tasfiye Bölgelerinin </a:t>
            </a:r>
            <a:r>
              <a:rPr lang="tr-TR" b="1" dirty="0" smtClean="0"/>
              <a:t>Tespiti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02770"/>
            <a:ext cx="10515600" cy="4685014"/>
          </a:xfrm>
        </p:spPr>
        <p:txBody>
          <a:bodyPr>
            <a:normAutofit lnSpcReduction="10000"/>
          </a:bodyPr>
          <a:lstStyle/>
          <a:p>
            <a:pPr algn="just" fontAlgn="t"/>
            <a:r>
              <a:rPr lang="tr-TR" dirty="0"/>
              <a:t>Gecekondu Kanunu Uygulama </a:t>
            </a:r>
            <a:r>
              <a:rPr lang="tr-TR" dirty="0" smtClean="0"/>
              <a:t>Yönetmeliğine göre </a:t>
            </a:r>
            <a:endParaRPr lang="tr-TR" dirty="0"/>
          </a:p>
          <a:p>
            <a:pPr algn="just" fontAlgn="t"/>
            <a:r>
              <a:rPr lang="tr-TR" dirty="0"/>
              <a:t>Madde </a:t>
            </a:r>
            <a:r>
              <a:rPr lang="tr-TR" dirty="0" smtClean="0"/>
              <a:t>86 - </a:t>
            </a:r>
            <a:r>
              <a:rPr lang="tr-TR" dirty="0"/>
              <a:t>Gecekondu Kanununun 16. </a:t>
            </a:r>
            <a:r>
              <a:rPr lang="tr-TR" dirty="0" smtClean="0"/>
              <a:t>maddesi </a:t>
            </a:r>
            <a:r>
              <a:rPr lang="tr-TR" dirty="0"/>
              <a:t>gereğince tespiti gereken ıslah ve tasfiye bölgelerinin tespitinde aşağıdaki esaslar göz önünde tutulacaktır.</a:t>
            </a:r>
          </a:p>
          <a:p>
            <a:pPr lvl="1" algn="just" fontAlgn="t"/>
            <a:r>
              <a:rPr lang="tr-TR" dirty="0"/>
              <a:t>1- Afete maruz sahalar,</a:t>
            </a:r>
          </a:p>
          <a:p>
            <a:pPr lvl="1" algn="just" fontAlgn="t"/>
            <a:r>
              <a:rPr lang="tr-TR" dirty="0"/>
              <a:t>2- Gayri sıhhi ve iskana müsait olmayan sahalar,</a:t>
            </a:r>
          </a:p>
          <a:p>
            <a:pPr lvl="1" algn="just" fontAlgn="t"/>
            <a:r>
              <a:rPr lang="tr-TR" dirty="0"/>
              <a:t>3- Tarihi ve turistik sahalar,</a:t>
            </a:r>
          </a:p>
          <a:p>
            <a:pPr lvl="1" algn="just" fontAlgn="t"/>
            <a:r>
              <a:rPr lang="tr-TR" dirty="0"/>
              <a:t>4- Amme hizmetlerinin götürülmesine imkan olmayan veya çok gayri iktisadi olan sahalar,</a:t>
            </a:r>
          </a:p>
          <a:p>
            <a:pPr lvl="1" algn="just" fontAlgn="t"/>
            <a:r>
              <a:rPr lang="tr-TR" dirty="0"/>
              <a:t>5- Normal şehircilik prensipleri içerisinde tahsisi mümkün olmayan sahalar,</a:t>
            </a:r>
          </a:p>
          <a:p>
            <a:pPr lvl="1" algn="just" fontAlgn="t"/>
            <a:r>
              <a:rPr lang="tr-TR" dirty="0"/>
              <a:t>6- Gecekondu ıslah bölgesi olarak ayrılması arsa kıymeti bakımından gayri iktisadi olan </a:t>
            </a:r>
            <a:r>
              <a:rPr lang="tr-TR" dirty="0" smtClean="0"/>
              <a:t>sahalar.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8248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Gecekonduların Yıkımı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/>
              <a:t>Gecekonduların </a:t>
            </a:r>
            <a:r>
              <a:rPr lang="tr-TR" dirty="0" smtClean="0"/>
              <a:t>yıkılması duruma göre farklı </a:t>
            </a:r>
            <a:r>
              <a:rPr lang="tr-TR" dirty="0"/>
              <a:t>işlemler </a:t>
            </a:r>
            <a:r>
              <a:rPr lang="tr-TR" dirty="0" smtClean="0"/>
              <a:t>gerektirir.</a:t>
            </a:r>
          </a:p>
          <a:p>
            <a:pPr algn="just"/>
            <a:r>
              <a:rPr lang="tr-TR" dirty="0" smtClean="0"/>
              <a:t>Gecekondular</a:t>
            </a:r>
            <a:r>
              <a:rPr lang="tr-TR" dirty="0"/>
              <a:t>, kamu tüzel kişilerine ait </a:t>
            </a:r>
            <a:r>
              <a:rPr lang="tr-TR" dirty="0" smtClean="0"/>
              <a:t>arsalar </a:t>
            </a:r>
            <a:r>
              <a:rPr lang="tr-TR" dirty="0"/>
              <a:t>üzerinde yapılmış ya da </a:t>
            </a:r>
            <a:r>
              <a:rPr lang="tr-TR" dirty="0" smtClean="0"/>
              <a:t>yaptırılmaktaysalar yıktırılırlar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smtClean="0"/>
              <a:t>Kamu </a:t>
            </a:r>
            <a:r>
              <a:rPr lang="tr-TR" dirty="0"/>
              <a:t>tüzel kişileri dışında kalan tüzel kişilerle gerçek kişilere ait arsalar üzerinde yapılan gecekonduların yıktırılabilmesi için ise iki yol vardır. </a:t>
            </a:r>
          </a:p>
          <a:p>
            <a:pPr algn="just"/>
            <a:r>
              <a:rPr lang="tr-TR" dirty="0"/>
              <a:t>Saldırıya uğrayan arsanın sahibi yazılı olarak belediyeye başvuruda bulunur ve arsanın iyeliğinin kendisine ait olduğunu belgelerle kanıtlayabilirse, doğrudan doğruya yıktırma yolu seçilir. </a:t>
            </a:r>
          </a:p>
          <a:p>
            <a:pPr algn="just"/>
            <a:r>
              <a:rPr lang="tr-TR" dirty="0"/>
              <a:t>Tersi durumda, yani, mülkiyet durumu belgelerle kanıtlanamadığı durumlarda, İmar </a:t>
            </a:r>
            <a:r>
              <a:rPr lang="tr-TR" dirty="0" smtClean="0"/>
              <a:t>Yasası’nın </a:t>
            </a:r>
            <a:r>
              <a:rPr lang="tr-TR" dirty="0"/>
              <a:t>kaçak yapılarla ilgili kuralları uygulanır. </a:t>
            </a:r>
          </a:p>
        </p:txBody>
      </p:sp>
    </p:spTree>
    <p:extLst>
      <p:ext uri="{BB962C8B-B14F-4D97-AF65-F5344CB8AC3E}">
        <p14:creationId xmlns:p14="http://schemas.microsoft.com/office/powerpoint/2010/main" val="2446507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582</Words>
  <Application>Microsoft Office PowerPoint</Application>
  <PresentationFormat>Geniş ekran</PresentationFormat>
  <Paragraphs>38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Gecekondu Sorunu ve Politikası</vt:lpstr>
      <vt:lpstr>Gecekonduya Yönelik Tanımlar</vt:lpstr>
      <vt:lpstr>Türkiye’de Gecekondu Sorunu </vt:lpstr>
      <vt:lpstr>775 Sayılı Gecekondu Yasası</vt:lpstr>
      <vt:lpstr>Gecekondu Bölgelerinin Saptanması</vt:lpstr>
      <vt:lpstr>Gecekondu Tasfiye Bölgelerinin Tespiti</vt:lpstr>
      <vt:lpstr>Gecekonduların Yıkımı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Gecekondu Sorunu ve Politikası</dc:title>
  <dc:creator>Windows User</dc:creator>
  <cp:lastModifiedBy>Windows User</cp:lastModifiedBy>
  <cp:revision>12</cp:revision>
  <dcterms:created xsi:type="dcterms:W3CDTF">2018-01-20T17:16:09Z</dcterms:created>
  <dcterms:modified xsi:type="dcterms:W3CDTF">2018-01-23T20:36:28Z</dcterms:modified>
</cp:coreProperties>
</file>