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 id="261" r:id="rId9"/>
    <p:sldId id="263" r:id="rId10"/>
    <p:sldId id="264" r:id="rId11"/>
    <p:sldId id="265" r:id="rId12"/>
    <p:sldId id="266" r:id="rId13"/>
    <p:sldId id="268" r:id="rId14"/>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21285" y="1196975"/>
            <a:ext cx="11976735" cy="2691130"/>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57150"/>
            <a:ext cx="12159615" cy="6739890"/>
          </a:xfrm>
        </p:spPr>
        <p:txBody>
          <a:bodyPr/>
          <a:p>
            <a:pPr marL="0" indent="0">
              <a:buNone/>
            </a:pPr>
            <a:r>
              <a:rPr lang="en-US" sz="2400">
                <a:latin typeface="Times New Roman" panose="02020603050405020304" charset="0"/>
              </a:rPr>
              <a:t>Yıllık toplam temizlik maliyeti        288,00 TL </a:t>
            </a:r>
            <a:endParaRPr lang="en-US" sz="2400">
              <a:latin typeface="Times New Roman" panose="02020603050405020304" charset="0"/>
            </a:endParaRPr>
          </a:p>
          <a:p>
            <a:pPr marL="0" indent="0">
              <a:buNone/>
            </a:pPr>
            <a:r>
              <a:rPr lang="en-US" sz="2400">
                <a:latin typeface="Times New Roman" panose="02020603050405020304" charset="0"/>
              </a:rPr>
              <a:t>Yıllık toplam değişmez maliyet       </a:t>
            </a:r>
            <a:r>
              <a:rPr lang="en-US" sz="2400" u="sng">
                <a:latin typeface="Times New Roman" panose="02020603050405020304" charset="0"/>
              </a:rPr>
              <a:t>157,56 TL</a:t>
            </a: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Yıllık toplam değişken maliyet        130,44 TL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Yıllık olarak bulunan bu değişken ve değişmez giderler işletmenin bir sonraki yılki kâr ve zararının hesaplamasında kullanılan parametrelerdir.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Teknik Tahminleme Yöntemi </a:t>
            </a:r>
            <a:endParaRPr lang="en-US"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Bu yöntem, maliyet kalemleriyle otelde yakından ilgilenen bir personelin bulunması ve bu maliyet kalemleri hakkında ortalama bilgilere sahip olarak bilgilendirmesi esasına dayanır.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Böylece maliyetlerdeki değişikliklerin yanında değişikliklerin eğilimi ve değişmez ve değişken maliyet unsurları hakkında daha fazla bilgiye ulaşılmış olunur. Burada personelin kendi bölümü ile ilgili değişimleri sürekli izlemesi ve otelin doluşu ile maliyetler arasındaki değişimi gözleyebilmesi esastır.</a:t>
            </a: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2700"/>
            <a:ext cx="12173585" cy="6837680"/>
          </a:xfrm>
        </p:spPr>
        <p:txBody>
          <a:bodyPr/>
          <a:p>
            <a:pPr marL="0" indent="0">
              <a:buNone/>
            </a:pPr>
            <a:r>
              <a:rPr lang="en-US" sz="2400">
                <a:latin typeface="Times New Roman" panose="02020603050405020304" charset="0"/>
              </a:rPr>
              <a:t>Yöntemin kullanılabilir olması için personelin bilgi ve tecrübesi büyük bir önem arz etmektedir. Eğer yeterlilikleri olmayan bir personeli böyle bir durumda kullanmaya kalkışırsak elde ettiğimiz verilerin güvenilirliği konusunda sıkıntılar yaşarız. Buda karar alma aşamasında sağlıklı kararlar verilmesine en büyük engel teşkil eder.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Uygulamalı Ayrım Yöntemi </a:t>
            </a:r>
            <a:endParaRPr lang="en-US" b="1">
              <a:solidFill>
                <a:srgbClr val="FF0000"/>
              </a:solidFill>
              <a:latin typeface="Times New Roman" panose="02020603050405020304" charset="0"/>
            </a:endParaRPr>
          </a:p>
          <a:p>
            <a:pPr marL="0" indent="0" algn="ctr">
              <a:buNone/>
            </a:pPr>
            <a:endParaRPr lang="en-US" b="1">
              <a:solidFill>
                <a:srgbClr val="FF0000"/>
              </a:solidFill>
              <a:latin typeface="Times New Roman" panose="02020603050405020304" charset="0"/>
            </a:endParaRPr>
          </a:p>
          <a:p>
            <a:pPr marL="0" indent="0">
              <a:buNone/>
            </a:pPr>
            <a:r>
              <a:rPr lang="en-US" sz="2400">
                <a:latin typeface="Times New Roman" panose="02020603050405020304" charset="0"/>
              </a:rPr>
              <a:t>Teknik tahminleme yöntemine yakın bir yöntemdir. Farkı ise uygulamadan kaynaklanmaktadır. Burada sürekli olarak çalıştırılan işçilerin ve olağanüstü durumlarda çalıştırılan işçilerin durumu güzel bir örnektir. Sürekli olarak çalıştırılan işçilerin ve o bölüm yöneticilerinin ücretleri bizim açımızdan değişmez gider olarak değerlendirilirken olağanüstü durumlarda alınan ek işçi veya ek süreli çalıştırılan işçilerin ücretleri değişken giderleri oluşturmaktadır. </a:t>
            </a:r>
            <a:endParaRPr lang="en-US" sz="2400">
              <a:latin typeface="Times New Roman" panose="02020603050405020304" charset="0"/>
            </a:endParaRPr>
          </a:p>
          <a:p>
            <a:pPr marL="0" indent="0">
              <a:buNone/>
            </a:pPr>
            <a:r>
              <a:rPr lang="en-US" sz="2400">
                <a:latin typeface="Times New Roman" panose="02020603050405020304" charset="0"/>
              </a:rPr>
              <a:t>Yöntemin tanımından da anlaşılacağı gibi bu yöntem; daha çok işçi ücretlerinin değişken ve değişmez kısımlarının tespitinde kullanılan bir yöntemdir. Bu yöntemde matematiksel yöntemlere başvurulmasına ihtiyaç yoktur.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1750" y="190500"/>
            <a:ext cx="12228195" cy="582930"/>
          </a:xfrm>
        </p:spPr>
        <p:txBody>
          <a:bodyPr/>
          <a:p>
            <a:pPr algn="ctr"/>
            <a:r>
              <a:rPr lang="en-US" sz="3200" b="1">
                <a:solidFill>
                  <a:srgbClr val="FF0000"/>
                </a:solidFill>
                <a:latin typeface="Times New Roman" panose="02020603050405020304" charset="0"/>
              </a:rPr>
              <a:t>Çok Noktalı Grafik Yöntemi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93345" y="1216660"/>
            <a:ext cx="12103100" cy="495300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yöntemde işletme tüm verileri dikkate alır. Bu yüzden en yüksek ve en düşük noktalar yöntemine göre daha sağlıklı veriler sağlamaktadır. Fakat bu yöntemin düzgün olarak sonuç verebilmesi için grafiği düzenleyen kişinin düzgün grafik çizmesi gerekmektedir. Tüm noktaları grafik üzerinde işaretleyip daha sonra bu noktaların tam ortasından geçen bir doğru çizmesi gerekir. Çizilen bu doğrunun grafik üzerinde maliyet doğrusunu kestiği nokta işletmenin değişken maliyetlerinin başladığı değişmez maliyet doğrusunun çizildiği noktayı gösterir.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Toplam maliyet (TL)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487805" y="1153160"/>
            <a:ext cx="8825230" cy="51930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0800" y="57150"/>
            <a:ext cx="12130405" cy="4953000"/>
          </a:xfrm>
        </p:spPr>
        <p:txBody>
          <a:bodyPr/>
          <a:p>
            <a:pPr marL="0" indent="0">
              <a:buNone/>
            </a:pPr>
            <a:r>
              <a:rPr lang="tr-TR" altLang="en-US" sz="2800" b="1">
                <a:latin typeface="Times New Roman" panose="02020603050405020304" charset="0"/>
              </a:rPr>
              <a:t>* </a:t>
            </a:r>
            <a:r>
              <a:rPr lang="en-US" sz="2800" b="1">
                <a:latin typeface="Times New Roman" panose="02020603050405020304" charset="0"/>
              </a:rPr>
              <a:t>Örnek: </a:t>
            </a:r>
            <a:r>
              <a:rPr lang="en-US" sz="2400">
                <a:latin typeface="Times New Roman" panose="02020603050405020304" charset="0"/>
              </a:rPr>
              <a:t>Y Otel işletmesinin aylık işçilik ücretleri ve o aylara ait satılan oda sayısı aşağıdaki gibidir;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402205" y="1058545"/>
            <a:ext cx="6030595" cy="558609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226185" y="126365"/>
            <a:ext cx="9739630" cy="660463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43815"/>
            <a:ext cx="12131675" cy="6683375"/>
          </a:xfrm>
        </p:spPr>
        <p:txBody>
          <a:bodyPr/>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yöntemi uygulayan işletmelerde değişken maliyet doğrusunu çizimi çok önem arz etmektedir. Bu çizime göre işletmenin aylık değişmez maliyetinin 5.000,00 TL gibi görünmektedir.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Daha önce söylediğimiz gibi bu doğruyu düzgün çizmediğimiz zaman maliyet hesaplamalarımızı doğru yapmamış oluruz.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Tüm verileri dikkate aldığından en yüksek ve en düşük noktalar yöntemine göre daha doğru ve daha sağlıklı bir yöntemdir. </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3200" b="1">
                <a:solidFill>
                  <a:srgbClr val="FF0000"/>
                </a:solidFill>
                <a:latin typeface="Times New Roman" panose="02020603050405020304" charset="0"/>
              </a:rPr>
              <a:t>En Küçük Kareler Yöntemi</a:t>
            </a:r>
            <a:endParaRPr lang="en-US" sz="3200" b="1">
              <a:solidFill>
                <a:srgbClr val="FF0000"/>
              </a:solidFill>
              <a:latin typeface="Times New Roman" panose="02020603050405020304" charset="0"/>
            </a:endParaRPr>
          </a:p>
        </p:txBody>
      </p:sp>
      <p:sp>
        <p:nvSpPr>
          <p:cNvPr id="3" name="Content Placeholder 2"/>
          <p:cNvSpPr>
            <a:spLocks noGrp="1"/>
          </p:cNvSpPr>
          <p:nvPr>
            <p:ph sz="half" idx="1"/>
          </p:nvPr>
        </p:nvSpPr>
        <p:spPr>
          <a:xfrm>
            <a:off x="-19050" y="773430"/>
            <a:ext cx="12186920" cy="6055995"/>
          </a:xfrm>
        </p:spPr>
        <p:txBody>
          <a:bodyPr/>
          <a:p>
            <a:pPr marL="0" indent="0">
              <a:buNone/>
            </a:pPr>
            <a:r>
              <a:rPr lang="en-US" sz="2400">
                <a:latin typeface="Times New Roman" panose="02020603050405020304" charset="0"/>
              </a:rPr>
              <a:t>En küçük kareler yöntemi tüm verileri dikkate alır. Bunun için etkinlik hacminin (oda satış fiyatı) toplamı, etkinlik hacmine bağlı olarak gerçekleşen yıllık toplam maliyeti ve etkinlik hacmi ile maliyetlerin birbirleriyle çarpımının toplamı ve etkinlik hacminin her ay bazında karelerinin toplamını kullanırız. </a:t>
            </a:r>
            <a:endParaRPr lang="en-US" sz="2400">
              <a:latin typeface="Times New Roman" panose="02020603050405020304" charset="0"/>
            </a:endParaRPr>
          </a:p>
          <a:p>
            <a:pPr marL="0" indent="0">
              <a:buNone/>
            </a:pPr>
            <a:r>
              <a:rPr lang="en-US" sz="2400">
                <a:latin typeface="Times New Roman" panose="02020603050405020304" charset="0"/>
              </a:rPr>
              <a:t>Bu yöntem tüm verileri dikkate aldığı için diğer yöntemler içinde en sağlıklı bilgiyi işletme sahiplerine sunar.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 ; aylık değişmez maliyeti </a:t>
            </a:r>
            <a:endParaRPr lang="en-US" sz="2400">
              <a:latin typeface="Times New Roman" panose="02020603050405020304" charset="0"/>
            </a:endParaRPr>
          </a:p>
          <a:p>
            <a:pPr marL="0" indent="0">
              <a:buNone/>
            </a:pPr>
            <a:r>
              <a:rPr lang="en-US" sz="2400">
                <a:latin typeface="Times New Roman" panose="02020603050405020304" charset="0"/>
              </a:rPr>
              <a:t>x ; aylık etkinlik hacmini (satılan oda sayısını) </a:t>
            </a:r>
            <a:endParaRPr lang="en-US" sz="2400">
              <a:latin typeface="Times New Roman" panose="02020603050405020304" charset="0"/>
            </a:endParaRPr>
          </a:p>
          <a:p>
            <a:pPr marL="0" indent="0">
              <a:buNone/>
            </a:pPr>
            <a:r>
              <a:rPr lang="en-US" sz="2400">
                <a:latin typeface="Times New Roman" panose="02020603050405020304" charset="0"/>
              </a:rPr>
              <a:t>y ; aylık maliyet tutarını </a:t>
            </a:r>
            <a:endParaRPr lang="en-US" sz="2400">
              <a:latin typeface="Times New Roman" panose="02020603050405020304" charset="0"/>
            </a:endParaRPr>
          </a:p>
          <a:p>
            <a:pPr marL="0" indent="0">
              <a:buNone/>
            </a:pPr>
            <a:r>
              <a:rPr lang="en-US" sz="2400">
                <a:latin typeface="Times New Roman" panose="02020603050405020304" charset="0"/>
              </a:rPr>
              <a:t>n ; dönemlik gözlem sayısını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74295" y="3150870"/>
            <a:ext cx="3775710" cy="177736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9525" y="-26035"/>
            <a:ext cx="12172315" cy="4114800"/>
          </a:xfrm>
        </p:spPr>
        <p:txBody>
          <a:bodyPr/>
          <a:p>
            <a:pPr marL="0" indent="0">
              <a:buNone/>
            </a:pPr>
            <a:r>
              <a:rPr lang="tr-TR" altLang="en-US" sz="2800" b="1">
                <a:latin typeface="Times New Roman" panose="02020603050405020304" charset="0"/>
              </a:rPr>
              <a:t>*</a:t>
            </a:r>
            <a:r>
              <a:rPr lang="en-US" sz="2800" b="1">
                <a:latin typeface="Times New Roman" panose="02020603050405020304" charset="0"/>
              </a:rPr>
              <a:t>Örnek: </a:t>
            </a:r>
            <a:r>
              <a:rPr lang="en-US" sz="2400">
                <a:latin typeface="Times New Roman" panose="02020603050405020304" charset="0"/>
              </a:rPr>
              <a:t>100 oda kapasiteli otelimizin aylık oda satışı ve buna bağlı olarak temizlik giderleri şöyledir;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TOPLAM 20.550              288,00 </a:t>
            </a: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476375" y="814705"/>
            <a:ext cx="7021830" cy="49212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8890" y="57150"/>
            <a:ext cx="12172315" cy="6739890"/>
          </a:xfrm>
        </p:spPr>
        <p:txBody>
          <a:bodyPr/>
          <a:p>
            <a:pPr marL="0" indent="0">
              <a:buNone/>
            </a:pPr>
            <a:r>
              <a:rPr lang="en-US" sz="2400">
                <a:latin typeface="Times New Roman" panose="02020603050405020304" charset="0"/>
              </a:rPr>
              <a:t>İşletmemiz bu yıl için 20.550 adet oda satmış olup bu odalar için toplam 288 TL temizlik gideri yapılmıştır. Bu temizlik giderinin ne kadarının değişken ne kadarının değişmez olduğunu yıllık olarak ayıralım.</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nSpc>
                <a:spcPct val="70000"/>
              </a:lnSpc>
              <a:buNone/>
            </a:pPr>
            <a:endParaRPr lang="en-US" sz="2400">
              <a:latin typeface="Times New Roman" panose="02020603050405020304" charset="0"/>
            </a:endParaRPr>
          </a:p>
          <a:p>
            <a:pPr marL="0" indent="0">
              <a:buNone/>
            </a:pPr>
            <a:r>
              <a:rPr lang="en-US" sz="2400">
                <a:latin typeface="Times New Roman" panose="02020603050405020304" charset="0"/>
              </a:rPr>
              <a:t>a = [(41.297.500 x 288 ) – ( 20.550 x 531.950 )] / [(12 x 41.297.500) – (20.550 x 20.550)] </a:t>
            </a:r>
            <a:endParaRPr lang="en-US" sz="2400">
              <a:latin typeface="Times New Roman" panose="02020603050405020304" charset="0"/>
            </a:endParaRPr>
          </a:p>
          <a:p>
            <a:pPr marL="0" indent="0">
              <a:buNone/>
            </a:pPr>
            <a:r>
              <a:rPr lang="en-US" sz="2400">
                <a:latin typeface="Times New Roman" panose="02020603050405020304" charset="0"/>
              </a:rPr>
              <a:t>   = (11.893.680.000 – 10.931.572.500) / (495.570.000 – 422.302.500)  </a:t>
            </a:r>
            <a:endParaRPr lang="en-US" sz="2400">
              <a:latin typeface="Times New Roman" panose="02020603050405020304" charset="0"/>
            </a:endParaRPr>
          </a:p>
          <a:p>
            <a:pPr marL="0" indent="0">
              <a:buNone/>
            </a:pPr>
            <a:r>
              <a:rPr lang="en-US" sz="2400">
                <a:latin typeface="Times New Roman" panose="02020603050405020304" charset="0"/>
              </a:rPr>
              <a:t>   = 962.107.500 / 73.267.500 = 13,131436 aylık değişmez maliyet yuvarladığımızda 13,13 TL'dir. </a:t>
            </a:r>
            <a:endParaRPr lang="en-US" sz="2400">
              <a:latin typeface="Times New Roman" panose="02020603050405020304" charset="0"/>
            </a:endParaRPr>
          </a:p>
          <a:p>
            <a:pPr marL="0" indent="0">
              <a:buNone/>
            </a:pPr>
            <a:r>
              <a:rPr lang="en-US" sz="2400">
                <a:latin typeface="Times New Roman" panose="02020603050405020304" charset="0"/>
              </a:rPr>
              <a:t>13,13 x 12 = 157,56 TL yıllık değişmez maliyet tutarını bulmuş oluyoruz.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454910" y="839470"/>
            <a:ext cx="6752590" cy="4129405"/>
          </a:xfrm>
          <a:prstGeom prst="rect">
            <a:avLst/>
          </a:prstGeom>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4368</Words>
  <Application>WPS Presentation</Application>
  <PresentationFormat>Widescreen</PresentationFormat>
  <Paragraphs>88</Paragraphs>
  <Slides>12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Çok Noktalı Grafik Yöntemi </vt:lpstr>
      <vt:lpstr>PowerPoint 演示文稿</vt:lpstr>
      <vt:lpstr>PowerPoint 演示文稿</vt:lpstr>
      <vt:lpstr>PowerPoint 演示文稿</vt:lpstr>
      <vt:lpstr>PowerPoint 演示文稿</vt:lpstr>
      <vt:lpstr>En Küçük Kareler Yöntemi</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4</cp:revision>
  <dcterms:created xsi:type="dcterms:W3CDTF">2018-02-13T21:51:00Z</dcterms:created>
  <dcterms:modified xsi:type="dcterms:W3CDTF">2018-02-16T11:59:06Z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