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75" r:id="rId4"/>
    <p:sldId id="260" r:id="rId5"/>
    <p:sldId id="277" r:id="rId6"/>
    <p:sldId id="278" r:id="rId7"/>
    <p:sldId id="262" r:id="rId8"/>
    <p:sldId id="263" r:id="rId9"/>
    <p:sldId id="264" r:id="rId10"/>
    <p:sldId id="265" r:id="rId11"/>
    <p:sldId id="266" r:id="rId12"/>
    <p:sldId id="280" r:id="rId13"/>
    <p:sldId id="270" r:id="rId14"/>
    <p:sldId id="271" r:id="rId15"/>
    <p:sldId id="26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E4147DB8-137F-46F7-8D9C-87CB24DEDD00}"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A1B4941E-C674-4B5C-8859-531BB6A882B8}" type="slidenum">
              <a:rPr lang="tr-TR"/>
              <a:pPr>
                <a:defRPr/>
              </a:pPr>
              <a:t>‹#›</a:t>
            </a:fld>
            <a:endParaRPr lang="tr-TR"/>
          </a:p>
        </p:txBody>
      </p:sp>
    </p:spTree>
    <p:extLst>
      <p:ext uri="{BB962C8B-B14F-4D97-AF65-F5344CB8AC3E}">
        <p14:creationId xmlns:p14="http://schemas.microsoft.com/office/powerpoint/2010/main" val="1682238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3532D756-6FB0-4A0D-A386-687A1D2A8D1D}"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C3594604-510B-4DB0-B4C3-DC0D3B257AC2}" type="slidenum">
              <a:rPr lang="tr-TR"/>
              <a:pPr>
                <a:defRPr/>
              </a:pPr>
              <a:t>‹#›</a:t>
            </a:fld>
            <a:endParaRPr lang="tr-TR"/>
          </a:p>
        </p:txBody>
      </p:sp>
    </p:spTree>
    <p:extLst>
      <p:ext uri="{BB962C8B-B14F-4D97-AF65-F5344CB8AC3E}">
        <p14:creationId xmlns:p14="http://schemas.microsoft.com/office/powerpoint/2010/main" val="2561525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AE547A8E-1F88-44D8-B3DB-CC4796FF88EA}"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8E1D4FED-1D7A-464C-A1A0-92BBE7843AFF}" type="slidenum">
              <a:rPr lang="tr-TR"/>
              <a:pPr>
                <a:defRPr/>
              </a:pPr>
              <a:t>‹#›</a:t>
            </a:fld>
            <a:endParaRPr lang="tr-TR"/>
          </a:p>
        </p:txBody>
      </p:sp>
    </p:spTree>
    <p:extLst>
      <p:ext uri="{BB962C8B-B14F-4D97-AF65-F5344CB8AC3E}">
        <p14:creationId xmlns:p14="http://schemas.microsoft.com/office/powerpoint/2010/main" val="201123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fld id="{E4147DB8-137F-46F7-8D9C-87CB24DEDD00}"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A1B4941E-C674-4B5C-8859-531BB6A882B8}" type="slidenum">
              <a:rPr lang="tr-TR"/>
              <a:pPr>
                <a:defRPr/>
              </a:pPr>
              <a:t>‹#›</a:t>
            </a:fld>
            <a:endParaRPr lang="tr-TR"/>
          </a:p>
        </p:txBody>
      </p:sp>
    </p:spTree>
    <p:extLst>
      <p:ext uri="{BB962C8B-B14F-4D97-AF65-F5344CB8AC3E}">
        <p14:creationId xmlns:p14="http://schemas.microsoft.com/office/powerpoint/2010/main" val="3844699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EE84EF0A-1261-44A1-8489-58D3A08F7D71}"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30B52A3F-A4AC-4AB0-A7A7-912C75693650}" type="slidenum">
              <a:rPr lang="tr-TR"/>
              <a:pPr>
                <a:defRPr/>
              </a:pPr>
              <a:t>‹#›</a:t>
            </a:fld>
            <a:endParaRPr lang="tr-TR"/>
          </a:p>
        </p:txBody>
      </p:sp>
    </p:spTree>
    <p:extLst>
      <p:ext uri="{BB962C8B-B14F-4D97-AF65-F5344CB8AC3E}">
        <p14:creationId xmlns:p14="http://schemas.microsoft.com/office/powerpoint/2010/main" val="4054139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86183FA7-60A7-495C-98DF-C3AED1FCE80F}"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B0CAF9F7-61EC-4D3D-895D-241B0CF3F0DF}" type="slidenum">
              <a:rPr lang="tr-TR"/>
              <a:pPr>
                <a:defRPr/>
              </a:pPr>
              <a:t>‹#›</a:t>
            </a:fld>
            <a:endParaRPr lang="tr-TR"/>
          </a:p>
        </p:txBody>
      </p:sp>
    </p:spTree>
    <p:extLst>
      <p:ext uri="{BB962C8B-B14F-4D97-AF65-F5344CB8AC3E}">
        <p14:creationId xmlns:p14="http://schemas.microsoft.com/office/powerpoint/2010/main" val="2679589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A0D50366-9C8E-43BB-99AC-7F563949ACD3}" type="datetimeFigureOut">
              <a:rPr lang="tr-TR">
                <a:solidFill>
                  <a:prstClr val="black">
                    <a:tint val="75000"/>
                  </a:prstClr>
                </a:solidFill>
              </a:rPr>
              <a:pPr>
                <a:defRPr/>
              </a:pPr>
              <a:t>28.11.2020</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1AA83DB-EC4B-4CA3-8310-3C2AA6D9818E}" type="slidenum">
              <a:rPr lang="tr-TR"/>
              <a:pPr>
                <a:defRPr/>
              </a:pPr>
              <a:t>‹#›</a:t>
            </a:fld>
            <a:endParaRPr lang="tr-TR"/>
          </a:p>
        </p:txBody>
      </p:sp>
    </p:spTree>
    <p:extLst>
      <p:ext uri="{BB962C8B-B14F-4D97-AF65-F5344CB8AC3E}">
        <p14:creationId xmlns:p14="http://schemas.microsoft.com/office/powerpoint/2010/main" val="38921357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9C092F46-A149-4675-8584-9A29D4E435A3}" type="datetimeFigureOut">
              <a:rPr lang="tr-TR">
                <a:solidFill>
                  <a:prstClr val="black">
                    <a:tint val="75000"/>
                  </a:prstClr>
                </a:solidFill>
              </a:rPr>
              <a:pPr>
                <a:defRPr/>
              </a:pPr>
              <a:t>28.11.2020</a:t>
            </a:fld>
            <a:endParaRPr lang="tr-TR">
              <a:solidFill>
                <a:prstClr val="black">
                  <a:tint val="75000"/>
                </a:prstClr>
              </a:solidFill>
            </a:endParaRPr>
          </a:p>
        </p:txBody>
      </p:sp>
      <p:sp>
        <p:nvSpPr>
          <p:cNvPr id="8"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Slayt Numarası Yer Tutucusu 5"/>
          <p:cNvSpPr>
            <a:spLocks noGrp="1"/>
          </p:cNvSpPr>
          <p:nvPr>
            <p:ph type="sldNum" sz="quarter" idx="12"/>
          </p:nvPr>
        </p:nvSpPr>
        <p:spPr/>
        <p:txBody>
          <a:bodyPr/>
          <a:lstStyle>
            <a:lvl1pPr>
              <a:defRPr/>
            </a:lvl1pPr>
          </a:lstStyle>
          <a:p>
            <a:pPr>
              <a:defRPr/>
            </a:pPr>
            <a:fld id="{81232AC8-EC04-46EC-9470-E739ED7A4E3F}" type="slidenum">
              <a:rPr lang="tr-TR"/>
              <a:pPr>
                <a:defRPr/>
              </a:pPr>
              <a:t>‹#›</a:t>
            </a:fld>
            <a:endParaRPr lang="tr-TR"/>
          </a:p>
        </p:txBody>
      </p:sp>
    </p:spTree>
    <p:extLst>
      <p:ext uri="{BB962C8B-B14F-4D97-AF65-F5344CB8AC3E}">
        <p14:creationId xmlns:p14="http://schemas.microsoft.com/office/powerpoint/2010/main" val="2514370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AC40853F-29AE-43CA-9BFF-E8F4CCA753A0}" type="datetimeFigureOut">
              <a:rPr lang="tr-TR">
                <a:solidFill>
                  <a:prstClr val="black">
                    <a:tint val="75000"/>
                  </a:prstClr>
                </a:solidFill>
              </a:rPr>
              <a:pPr>
                <a:defRPr/>
              </a:pPr>
              <a:t>28.11.2020</a:t>
            </a:fld>
            <a:endParaRPr lang="tr-TR">
              <a:solidFill>
                <a:prstClr val="black">
                  <a:tint val="75000"/>
                </a:prstClr>
              </a:solidFill>
            </a:endParaRPr>
          </a:p>
        </p:txBody>
      </p:sp>
      <p:sp>
        <p:nvSpPr>
          <p:cNvPr id="4"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Slayt Numarası Yer Tutucusu 5"/>
          <p:cNvSpPr>
            <a:spLocks noGrp="1"/>
          </p:cNvSpPr>
          <p:nvPr>
            <p:ph type="sldNum" sz="quarter" idx="12"/>
          </p:nvPr>
        </p:nvSpPr>
        <p:spPr/>
        <p:txBody>
          <a:bodyPr/>
          <a:lstStyle>
            <a:lvl1pPr>
              <a:defRPr/>
            </a:lvl1pPr>
          </a:lstStyle>
          <a:p>
            <a:pPr>
              <a:defRPr/>
            </a:pPr>
            <a:fld id="{EA26A796-266A-46C7-8393-FD55FD5294C2}" type="slidenum">
              <a:rPr lang="tr-TR"/>
              <a:pPr>
                <a:defRPr/>
              </a:pPr>
              <a:t>‹#›</a:t>
            </a:fld>
            <a:endParaRPr lang="tr-TR"/>
          </a:p>
        </p:txBody>
      </p:sp>
    </p:spTree>
    <p:extLst>
      <p:ext uri="{BB962C8B-B14F-4D97-AF65-F5344CB8AC3E}">
        <p14:creationId xmlns:p14="http://schemas.microsoft.com/office/powerpoint/2010/main" val="37971773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C5EDD047-133C-4A34-800D-531451CE5837}" type="datetimeFigureOut">
              <a:rPr lang="tr-TR">
                <a:solidFill>
                  <a:prstClr val="black">
                    <a:tint val="75000"/>
                  </a:prstClr>
                </a:solidFill>
              </a:rPr>
              <a:pPr>
                <a:defRPr/>
              </a:pPr>
              <a:t>28.11.2020</a:t>
            </a:fld>
            <a:endParaRPr lang="tr-TR">
              <a:solidFill>
                <a:prstClr val="black">
                  <a:tint val="75000"/>
                </a:prstClr>
              </a:solidFill>
            </a:endParaRPr>
          </a:p>
        </p:txBody>
      </p:sp>
      <p:sp>
        <p:nvSpPr>
          <p:cNvPr id="3"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Slayt Numarası Yer Tutucusu 5"/>
          <p:cNvSpPr>
            <a:spLocks noGrp="1"/>
          </p:cNvSpPr>
          <p:nvPr>
            <p:ph type="sldNum" sz="quarter" idx="12"/>
          </p:nvPr>
        </p:nvSpPr>
        <p:spPr/>
        <p:txBody>
          <a:bodyPr/>
          <a:lstStyle>
            <a:lvl1pPr>
              <a:defRPr/>
            </a:lvl1pPr>
          </a:lstStyle>
          <a:p>
            <a:pPr>
              <a:defRPr/>
            </a:pPr>
            <a:fld id="{EE19AC81-E9B4-47AA-B743-510F699FF2A0}" type="slidenum">
              <a:rPr lang="tr-TR"/>
              <a:pPr>
                <a:defRPr/>
              </a:pPr>
              <a:t>‹#›</a:t>
            </a:fld>
            <a:endParaRPr lang="tr-TR"/>
          </a:p>
        </p:txBody>
      </p:sp>
    </p:spTree>
    <p:extLst>
      <p:ext uri="{BB962C8B-B14F-4D97-AF65-F5344CB8AC3E}">
        <p14:creationId xmlns:p14="http://schemas.microsoft.com/office/powerpoint/2010/main" val="25111302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CD0E85C3-AE01-412C-8345-A95B310BD2A9}" type="datetimeFigureOut">
              <a:rPr lang="tr-TR">
                <a:solidFill>
                  <a:prstClr val="black">
                    <a:tint val="75000"/>
                  </a:prstClr>
                </a:solidFill>
              </a:rPr>
              <a:pPr>
                <a:defRPr/>
              </a:pPr>
              <a:t>28.11.2020</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F08D4D81-C067-4D7C-9A3D-09C394BF265B}" type="slidenum">
              <a:rPr lang="tr-TR"/>
              <a:pPr>
                <a:defRPr/>
              </a:pPr>
              <a:t>‹#›</a:t>
            </a:fld>
            <a:endParaRPr lang="tr-TR"/>
          </a:p>
        </p:txBody>
      </p:sp>
    </p:spTree>
    <p:extLst>
      <p:ext uri="{BB962C8B-B14F-4D97-AF65-F5344CB8AC3E}">
        <p14:creationId xmlns:p14="http://schemas.microsoft.com/office/powerpoint/2010/main" val="2392626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EE84EF0A-1261-44A1-8489-58D3A08F7D71}"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30B52A3F-A4AC-4AB0-A7A7-912C75693650}" type="slidenum">
              <a:rPr lang="tr-TR"/>
              <a:pPr>
                <a:defRPr/>
              </a:pPr>
              <a:t>‹#›</a:t>
            </a:fld>
            <a:endParaRPr lang="tr-TR"/>
          </a:p>
        </p:txBody>
      </p:sp>
    </p:spTree>
    <p:extLst>
      <p:ext uri="{BB962C8B-B14F-4D97-AF65-F5344CB8AC3E}">
        <p14:creationId xmlns:p14="http://schemas.microsoft.com/office/powerpoint/2010/main" val="39168051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CBBDD5AE-91FC-4842-A118-EE14650E4125}" type="datetimeFigureOut">
              <a:rPr lang="tr-TR">
                <a:solidFill>
                  <a:prstClr val="black">
                    <a:tint val="75000"/>
                  </a:prstClr>
                </a:solidFill>
              </a:rPr>
              <a:pPr>
                <a:defRPr/>
              </a:pPr>
              <a:t>28.11.2020</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BBA4FC7A-C32E-488D-B165-C494EB20B894}" type="slidenum">
              <a:rPr lang="tr-TR"/>
              <a:pPr>
                <a:defRPr/>
              </a:pPr>
              <a:t>‹#›</a:t>
            </a:fld>
            <a:endParaRPr lang="tr-TR"/>
          </a:p>
        </p:txBody>
      </p:sp>
    </p:spTree>
    <p:extLst>
      <p:ext uri="{BB962C8B-B14F-4D97-AF65-F5344CB8AC3E}">
        <p14:creationId xmlns:p14="http://schemas.microsoft.com/office/powerpoint/2010/main" val="30372543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3532D756-6FB0-4A0D-A386-687A1D2A8D1D}"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C3594604-510B-4DB0-B4C3-DC0D3B257AC2}" type="slidenum">
              <a:rPr lang="tr-TR"/>
              <a:pPr>
                <a:defRPr/>
              </a:pPr>
              <a:t>‹#›</a:t>
            </a:fld>
            <a:endParaRPr lang="tr-TR"/>
          </a:p>
        </p:txBody>
      </p:sp>
    </p:spTree>
    <p:extLst>
      <p:ext uri="{BB962C8B-B14F-4D97-AF65-F5344CB8AC3E}">
        <p14:creationId xmlns:p14="http://schemas.microsoft.com/office/powerpoint/2010/main" val="9262425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fld id="{AE547A8E-1F88-44D8-B3DB-CC4796FF88EA}"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8E1D4FED-1D7A-464C-A1A0-92BBE7843AFF}" type="slidenum">
              <a:rPr lang="tr-TR"/>
              <a:pPr>
                <a:defRPr/>
              </a:pPr>
              <a:t>‹#›</a:t>
            </a:fld>
            <a:endParaRPr lang="tr-TR"/>
          </a:p>
        </p:txBody>
      </p:sp>
    </p:spTree>
    <p:extLst>
      <p:ext uri="{BB962C8B-B14F-4D97-AF65-F5344CB8AC3E}">
        <p14:creationId xmlns:p14="http://schemas.microsoft.com/office/powerpoint/2010/main" val="174316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fld id="{86183FA7-60A7-495C-98DF-C3AED1FCE80F}"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lvl1pPr>
              <a:defRPr/>
            </a:lvl1pPr>
          </a:lstStyle>
          <a:p>
            <a:pPr>
              <a:defRPr/>
            </a:pPr>
            <a:fld id="{B0CAF9F7-61EC-4D3D-895D-241B0CF3F0DF}" type="slidenum">
              <a:rPr lang="tr-TR"/>
              <a:pPr>
                <a:defRPr/>
              </a:pPr>
              <a:t>‹#›</a:t>
            </a:fld>
            <a:endParaRPr lang="tr-TR"/>
          </a:p>
        </p:txBody>
      </p:sp>
    </p:spTree>
    <p:extLst>
      <p:ext uri="{BB962C8B-B14F-4D97-AF65-F5344CB8AC3E}">
        <p14:creationId xmlns:p14="http://schemas.microsoft.com/office/powerpoint/2010/main" val="218154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fld id="{A0D50366-9C8E-43BB-99AC-7F563949ACD3}" type="datetimeFigureOut">
              <a:rPr lang="tr-TR">
                <a:solidFill>
                  <a:prstClr val="black">
                    <a:tint val="75000"/>
                  </a:prstClr>
                </a:solidFill>
              </a:rPr>
              <a:pPr>
                <a:defRPr/>
              </a:pPr>
              <a:t>28.11.2020</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41AA83DB-EC4B-4CA3-8310-3C2AA6D9818E}" type="slidenum">
              <a:rPr lang="tr-TR"/>
              <a:pPr>
                <a:defRPr/>
              </a:pPr>
              <a:t>‹#›</a:t>
            </a:fld>
            <a:endParaRPr lang="tr-TR"/>
          </a:p>
        </p:txBody>
      </p:sp>
    </p:spTree>
    <p:extLst>
      <p:ext uri="{BB962C8B-B14F-4D97-AF65-F5344CB8AC3E}">
        <p14:creationId xmlns:p14="http://schemas.microsoft.com/office/powerpoint/2010/main" val="3910784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fld id="{9C092F46-A149-4675-8584-9A29D4E435A3}" type="datetimeFigureOut">
              <a:rPr lang="tr-TR">
                <a:solidFill>
                  <a:prstClr val="black">
                    <a:tint val="75000"/>
                  </a:prstClr>
                </a:solidFill>
              </a:rPr>
              <a:pPr>
                <a:defRPr/>
              </a:pPr>
              <a:t>28.11.2020</a:t>
            </a:fld>
            <a:endParaRPr lang="tr-TR">
              <a:solidFill>
                <a:prstClr val="black">
                  <a:tint val="75000"/>
                </a:prstClr>
              </a:solidFill>
            </a:endParaRPr>
          </a:p>
        </p:txBody>
      </p:sp>
      <p:sp>
        <p:nvSpPr>
          <p:cNvPr id="8"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9" name="Slayt Numarası Yer Tutucusu 5"/>
          <p:cNvSpPr>
            <a:spLocks noGrp="1"/>
          </p:cNvSpPr>
          <p:nvPr>
            <p:ph type="sldNum" sz="quarter" idx="12"/>
          </p:nvPr>
        </p:nvSpPr>
        <p:spPr/>
        <p:txBody>
          <a:bodyPr/>
          <a:lstStyle>
            <a:lvl1pPr>
              <a:defRPr/>
            </a:lvl1pPr>
          </a:lstStyle>
          <a:p>
            <a:pPr>
              <a:defRPr/>
            </a:pPr>
            <a:fld id="{81232AC8-EC04-46EC-9470-E739ED7A4E3F}" type="slidenum">
              <a:rPr lang="tr-TR"/>
              <a:pPr>
                <a:defRPr/>
              </a:pPr>
              <a:t>‹#›</a:t>
            </a:fld>
            <a:endParaRPr lang="tr-TR"/>
          </a:p>
        </p:txBody>
      </p:sp>
    </p:spTree>
    <p:extLst>
      <p:ext uri="{BB962C8B-B14F-4D97-AF65-F5344CB8AC3E}">
        <p14:creationId xmlns:p14="http://schemas.microsoft.com/office/powerpoint/2010/main" val="72346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fld id="{AC40853F-29AE-43CA-9BFF-E8F4CCA753A0}" type="datetimeFigureOut">
              <a:rPr lang="tr-TR">
                <a:solidFill>
                  <a:prstClr val="black">
                    <a:tint val="75000"/>
                  </a:prstClr>
                </a:solidFill>
              </a:rPr>
              <a:pPr>
                <a:defRPr/>
              </a:pPr>
              <a:t>28.11.2020</a:t>
            </a:fld>
            <a:endParaRPr lang="tr-TR">
              <a:solidFill>
                <a:prstClr val="black">
                  <a:tint val="75000"/>
                </a:prstClr>
              </a:solidFill>
            </a:endParaRPr>
          </a:p>
        </p:txBody>
      </p:sp>
      <p:sp>
        <p:nvSpPr>
          <p:cNvPr id="4"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5" name="Slayt Numarası Yer Tutucusu 5"/>
          <p:cNvSpPr>
            <a:spLocks noGrp="1"/>
          </p:cNvSpPr>
          <p:nvPr>
            <p:ph type="sldNum" sz="quarter" idx="12"/>
          </p:nvPr>
        </p:nvSpPr>
        <p:spPr/>
        <p:txBody>
          <a:bodyPr/>
          <a:lstStyle>
            <a:lvl1pPr>
              <a:defRPr/>
            </a:lvl1pPr>
          </a:lstStyle>
          <a:p>
            <a:pPr>
              <a:defRPr/>
            </a:pPr>
            <a:fld id="{EA26A796-266A-46C7-8393-FD55FD5294C2}" type="slidenum">
              <a:rPr lang="tr-TR"/>
              <a:pPr>
                <a:defRPr/>
              </a:pPr>
              <a:t>‹#›</a:t>
            </a:fld>
            <a:endParaRPr lang="tr-TR"/>
          </a:p>
        </p:txBody>
      </p:sp>
    </p:spTree>
    <p:extLst>
      <p:ext uri="{BB962C8B-B14F-4D97-AF65-F5344CB8AC3E}">
        <p14:creationId xmlns:p14="http://schemas.microsoft.com/office/powerpoint/2010/main" val="3824947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fld id="{C5EDD047-133C-4A34-800D-531451CE5837}" type="datetimeFigureOut">
              <a:rPr lang="tr-TR">
                <a:solidFill>
                  <a:prstClr val="black">
                    <a:tint val="75000"/>
                  </a:prstClr>
                </a:solidFill>
              </a:rPr>
              <a:pPr>
                <a:defRPr/>
              </a:pPr>
              <a:t>28.11.2020</a:t>
            </a:fld>
            <a:endParaRPr lang="tr-TR">
              <a:solidFill>
                <a:prstClr val="black">
                  <a:tint val="75000"/>
                </a:prstClr>
              </a:solidFill>
            </a:endParaRPr>
          </a:p>
        </p:txBody>
      </p:sp>
      <p:sp>
        <p:nvSpPr>
          <p:cNvPr id="3"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4" name="Slayt Numarası Yer Tutucusu 5"/>
          <p:cNvSpPr>
            <a:spLocks noGrp="1"/>
          </p:cNvSpPr>
          <p:nvPr>
            <p:ph type="sldNum" sz="quarter" idx="12"/>
          </p:nvPr>
        </p:nvSpPr>
        <p:spPr/>
        <p:txBody>
          <a:bodyPr/>
          <a:lstStyle>
            <a:lvl1pPr>
              <a:defRPr/>
            </a:lvl1pPr>
          </a:lstStyle>
          <a:p>
            <a:pPr>
              <a:defRPr/>
            </a:pPr>
            <a:fld id="{EE19AC81-E9B4-47AA-B743-510F699FF2A0}" type="slidenum">
              <a:rPr lang="tr-TR"/>
              <a:pPr>
                <a:defRPr/>
              </a:pPr>
              <a:t>‹#›</a:t>
            </a:fld>
            <a:endParaRPr lang="tr-TR"/>
          </a:p>
        </p:txBody>
      </p:sp>
    </p:spTree>
    <p:extLst>
      <p:ext uri="{BB962C8B-B14F-4D97-AF65-F5344CB8AC3E}">
        <p14:creationId xmlns:p14="http://schemas.microsoft.com/office/powerpoint/2010/main" val="2677700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CD0E85C3-AE01-412C-8345-A95B310BD2A9}" type="datetimeFigureOut">
              <a:rPr lang="tr-TR">
                <a:solidFill>
                  <a:prstClr val="black">
                    <a:tint val="75000"/>
                  </a:prstClr>
                </a:solidFill>
              </a:rPr>
              <a:pPr>
                <a:defRPr/>
              </a:pPr>
              <a:t>28.11.2020</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F08D4D81-C067-4D7C-9A3D-09C394BF265B}" type="slidenum">
              <a:rPr lang="tr-TR"/>
              <a:pPr>
                <a:defRPr/>
              </a:pPr>
              <a:t>‹#›</a:t>
            </a:fld>
            <a:endParaRPr lang="tr-TR"/>
          </a:p>
        </p:txBody>
      </p:sp>
    </p:spTree>
    <p:extLst>
      <p:ext uri="{BB962C8B-B14F-4D97-AF65-F5344CB8AC3E}">
        <p14:creationId xmlns:p14="http://schemas.microsoft.com/office/powerpoint/2010/main" val="1770536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fld id="{CBBDD5AE-91FC-4842-A118-EE14650E4125}" type="datetimeFigureOut">
              <a:rPr lang="tr-TR">
                <a:solidFill>
                  <a:prstClr val="black">
                    <a:tint val="75000"/>
                  </a:prstClr>
                </a:solidFill>
              </a:rPr>
              <a:pPr>
                <a:defRPr/>
              </a:pPr>
              <a:t>28.11.2020</a:t>
            </a:fld>
            <a:endParaRPr lang="tr-TR">
              <a:solidFill>
                <a:prstClr val="black">
                  <a:tint val="75000"/>
                </a:prstClr>
              </a:solidFill>
            </a:endParaRPr>
          </a:p>
        </p:txBody>
      </p:sp>
      <p:sp>
        <p:nvSpPr>
          <p:cNvPr id="6" name="Altbilgi Yer Tutucusu 4"/>
          <p:cNvSpPr>
            <a:spLocks noGrp="1"/>
          </p:cNvSpPr>
          <p:nvPr>
            <p:ph type="ftr" sz="quarter" idx="11"/>
          </p:nvPr>
        </p:nvSpPr>
        <p:spPr/>
        <p:txBody>
          <a:bodyPr/>
          <a:lstStyle>
            <a:lvl1pPr>
              <a:defRPr/>
            </a:lvl1pPr>
          </a:lstStyle>
          <a:p>
            <a:pPr>
              <a:defRPr/>
            </a:pPr>
            <a:endParaRPr lang="tr-TR">
              <a:solidFill>
                <a:prstClr val="black">
                  <a:tint val="75000"/>
                </a:prstClr>
              </a:solidFill>
            </a:endParaRPr>
          </a:p>
        </p:txBody>
      </p:sp>
      <p:sp>
        <p:nvSpPr>
          <p:cNvPr id="7" name="Slayt Numarası Yer Tutucusu 5"/>
          <p:cNvSpPr>
            <a:spLocks noGrp="1"/>
          </p:cNvSpPr>
          <p:nvPr>
            <p:ph type="sldNum" sz="quarter" idx="12"/>
          </p:nvPr>
        </p:nvSpPr>
        <p:spPr/>
        <p:txBody>
          <a:bodyPr/>
          <a:lstStyle>
            <a:lvl1pPr>
              <a:defRPr/>
            </a:lvl1pPr>
          </a:lstStyle>
          <a:p>
            <a:pPr>
              <a:defRPr/>
            </a:pPr>
            <a:fld id="{BBA4FC7A-C32E-488D-B165-C494EB20B894}" type="slidenum">
              <a:rPr lang="tr-TR"/>
              <a:pPr>
                <a:defRPr/>
              </a:pPr>
              <a:t>‹#›</a:t>
            </a:fld>
            <a:endParaRPr lang="tr-TR"/>
          </a:p>
        </p:txBody>
      </p:sp>
    </p:spTree>
    <p:extLst>
      <p:ext uri="{BB962C8B-B14F-4D97-AF65-F5344CB8AC3E}">
        <p14:creationId xmlns:p14="http://schemas.microsoft.com/office/powerpoint/2010/main" val="2863137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9FA6548-940A-42C7-B248-31EC4B148BCF}"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fontAlgn="base">
              <a:spcBef>
                <a:spcPct val="0"/>
              </a:spcBef>
              <a:spcAft>
                <a:spcPct val="0"/>
              </a:spcAft>
              <a:defRPr/>
            </a:pPr>
            <a:fld id="{74CD077B-B98C-4039-BD97-87E232C47C6E}" type="slidenum">
              <a:rPr lang="tr-TR"/>
              <a:pPr fontAlgn="base">
                <a:spcBef>
                  <a:spcPct val="0"/>
                </a:spcBef>
                <a:spcAft>
                  <a:spcPct val="0"/>
                </a:spcAft>
                <a:defRPr/>
              </a:pPr>
              <a:t>‹#›</a:t>
            </a:fld>
            <a:endParaRPr lang="tr-TR"/>
          </a:p>
        </p:txBody>
      </p:sp>
    </p:spTree>
    <p:extLst>
      <p:ext uri="{BB962C8B-B14F-4D97-AF65-F5344CB8AC3E}">
        <p14:creationId xmlns:p14="http://schemas.microsoft.com/office/powerpoint/2010/main" val="7246261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9FA6548-940A-42C7-B248-31EC4B148BCF}" type="datetimeFigureOut">
              <a:rPr lang="tr-TR">
                <a:solidFill>
                  <a:prstClr val="black">
                    <a:tint val="75000"/>
                  </a:prstClr>
                </a:solidFill>
              </a:rPr>
              <a:pPr>
                <a:defRPr/>
              </a:pPr>
              <a:t>28.11.2020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fontAlgn="base">
              <a:spcBef>
                <a:spcPct val="0"/>
              </a:spcBef>
              <a:spcAft>
                <a:spcPct val="0"/>
              </a:spcAft>
              <a:defRPr/>
            </a:pPr>
            <a:fld id="{74CD077B-B98C-4039-BD97-87E232C47C6E}" type="slidenum">
              <a:rPr lang="tr-TR"/>
              <a:pPr fontAlgn="base">
                <a:spcBef>
                  <a:spcPct val="0"/>
                </a:spcBef>
                <a:spcAft>
                  <a:spcPct val="0"/>
                </a:spcAft>
                <a:defRPr/>
              </a:pPr>
              <a:t>‹#›</a:t>
            </a:fld>
            <a:endParaRPr lang="tr-TR"/>
          </a:p>
        </p:txBody>
      </p:sp>
    </p:spTree>
    <p:extLst>
      <p:ext uri="{BB962C8B-B14F-4D97-AF65-F5344CB8AC3E}">
        <p14:creationId xmlns:p14="http://schemas.microsoft.com/office/powerpoint/2010/main" val="2810909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Alt Başlık 2"/>
          <p:cNvSpPr>
            <a:spLocks noGrp="1"/>
          </p:cNvSpPr>
          <p:nvPr>
            <p:ph type="subTitle" idx="1"/>
          </p:nvPr>
        </p:nvSpPr>
        <p:spPr>
          <a:xfrm>
            <a:off x="1482725" y="1857375"/>
            <a:ext cx="9144000" cy="1655763"/>
          </a:xfrm>
        </p:spPr>
        <p:txBody>
          <a:bodyPr/>
          <a:lstStyle/>
          <a:p>
            <a:pPr lvl="0" eaLnBrk="1" hangingPunct="1"/>
            <a:r>
              <a:rPr lang="tr-TR" altLang="tr-TR" b="1" dirty="0" smtClean="0">
                <a:solidFill>
                  <a:prstClr val="black"/>
                </a:solidFill>
              </a:rPr>
              <a:t>SHB-22</a:t>
            </a:r>
            <a:r>
              <a:rPr lang="en-US" altLang="tr-TR" b="1" dirty="0">
                <a:solidFill>
                  <a:prstClr val="black"/>
                </a:solidFill>
              </a:rPr>
              <a:t>7</a:t>
            </a:r>
            <a:endParaRPr lang="en-US" altLang="tr-TR" b="1" dirty="0" smtClean="0">
              <a:solidFill>
                <a:prstClr val="black"/>
              </a:solidFill>
            </a:endParaRPr>
          </a:p>
          <a:p>
            <a:pPr lvl="0" eaLnBrk="1" hangingPunct="1"/>
            <a:r>
              <a:rPr lang="tr-TR" altLang="tr-TR" b="1" dirty="0" smtClean="0">
                <a:solidFill>
                  <a:prstClr val="black"/>
                </a:solidFill>
              </a:rPr>
              <a:t> </a:t>
            </a:r>
            <a:r>
              <a:rPr lang="tr-TR" altLang="tr-TR" b="1" dirty="0">
                <a:solidFill>
                  <a:prstClr val="black"/>
                </a:solidFill>
              </a:rPr>
              <a:t>TÜRKİYE’NİN TOPLUMSAL VE EKONOMİK YAPISI</a:t>
            </a:r>
          </a:p>
          <a:p>
            <a:pPr eaLnBrk="1" hangingPunct="1"/>
            <a:r>
              <a:rPr lang="tr-TR" altLang="tr-TR" b="1" dirty="0" smtClean="0"/>
              <a:t>TÜRKİYE EKONOMİSİNİN DÖNÜŞÜMÜ </a:t>
            </a:r>
          </a:p>
          <a:p>
            <a:pPr eaLnBrk="1" hangingPunct="1"/>
            <a:r>
              <a:rPr lang="tr-TR" altLang="tr-TR" b="1" dirty="0" smtClean="0"/>
              <a:t>ARŞ. GÖR. DR. BURCU ÖZDEMİR OCAKLI</a:t>
            </a:r>
          </a:p>
          <a:p>
            <a:pPr eaLnBrk="1" hangingPunct="1"/>
            <a:endParaRPr lang="tr-TR" altLang="tr-TR" b="1" dirty="0" smtClean="0"/>
          </a:p>
          <a:p>
            <a:pPr eaLnBrk="1" hangingPunct="1"/>
            <a:endParaRPr lang="tr-TR" altLang="tr-TR" dirty="0" smtClean="0"/>
          </a:p>
          <a:p>
            <a:pPr eaLnBrk="1" hangingPunct="1"/>
            <a:endParaRPr lang="tr-TR" altLang="tr-TR" dirty="0" smtClean="0"/>
          </a:p>
          <a:p>
            <a:pPr eaLnBrk="1" hangingPunct="1"/>
            <a:endParaRPr lang="tr-TR" altLang="tr-TR" dirty="0" smtClean="0"/>
          </a:p>
        </p:txBody>
      </p:sp>
    </p:spTree>
    <p:extLst>
      <p:ext uri="{BB962C8B-B14F-4D97-AF65-F5344CB8AC3E}">
        <p14:creationId xmlns:p14="http://schemas.microsoft.com/office/powerpoint/2010/main" val="22987992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1980-1999 DÖNEMİ İKTİSAT POLİTİKALARI</a:t>
            </a:r>
            <a:br>
              <a:rPr lang="en-US" dirty="0"/>
            </a:br>
            <a:endParaRPr lang="en-US" dirty="0"/>
          </a:p>
        </p:txBody>
      </p:sp>
      <p:sp>
        <p:nvSpPr>
          <p:cNvPr id="186370" name="Alt Başlık 2"/>
          <p:cNvSpPr>
            <a:spLocks noGrp="1"/>
          </p:cNvSpPr>
          <p:nvPr>
            <p:ph idx="1"/>
          </p:nvPr>
        </p:nvSpPr>
        <p:spPr/>
        <p:txBody>
          <a:bodyPr/>
          <a:lstStyle/>
          <a:p>
            <a:pPr algn="just"/>
            <a:r>
              <a:rPr lang="tr-TR" dirty="0" smtClean="0">
                <a:ea typeface="Calibri" panose="020F0502020204030204" pitchFamily="34" charset="0"/>
                <a:cs typeface="Times New Roman" panose="02020603050405020304" pitchFamily="18" charset="0"/>
              </a:rPr>
              <a:t>Dönemin en belirgin özelliği istikrarlı, dışa açık ve rekabet edebilir bir ekonomik ortam sağlamak için "24 Ocak </a:t>
            </a:r>
            <a:r>
              <a:rPr lang="tr-TR" dirty="0" err="1" smtClean="0">
                <a:ea typeface="Calibri" panose="020F0502020204030204" pitchFamily="34" charset="0"/>
                <a:cs typeface="Times New Roman" panose="02020603050405020304" pitchFamily="18" charset="0"/>
              </a:rPr>
              <a:t>Kararları"nın</a:t>
            </a:r>
            <a:r>
              <a:rPr lang="tr-TR" dirty="0" smtClean="0">
                <a:ea typeface="Calibri" panose="020F0502020204030204" pitchFamily="34" charset="0"/>
                <a:cs typeface="Times New Roman" panose="02020603050405020304" pitchFamily="18" charset="0"/>
              </a:rPr>
              <a:t> alınmasıdır.</a:t>
            </a:r>
            <a:endParaRPr lang="en-US" dirty="0" smtClean="0">
              <a:ea typeface="Calibri" panose="020F0502020204030204" pitchFamily="34" charset="0"/>
              <a:cs typeface="Times New Roman" panose="02020603050405020304" pitchFamily="18" charset="0"/>
            </a:endParaRPr>
          </a:p>
          <a:p>
            <a:pPr algn="just"/>
            <a:r>
              <a:rPr lang="tr-TR" dirty="0" smtClean="0">
                <a:ea typeface="Calibri" panose="020F0502020204030204" pitchFamily="34" charset="0"/>
                <a:cs typeface="Times New Roman" panose="02020603050405020304" pitchFamily="18" charset="0"/>
              </a:rPr>
              <a:t> 24 Ocak kararlarının temel hedefleri, ekonomik istikrarı sağlayarak ekonomiyi dışa açmak, içeride fiyat mekanizmasının çalışmasını hakim kılmak, dışarıda rekabet gücünü arttırmak için serbest kur politikası ve bunu destekleyen diğer dış ticaret tedbirlerine başvurmaktı</a:t>
            </a:r>
            <a:r>
              <a:rPr lang="en-US" dirty="0" smtClean="0">
                <a:ea typeface="Calibri" panose="020F0502020204030204" pitchFamily="34" charset="0"/>
                <a:cs typeface="Times New Roman" panose="02020603050405020304" pitchFamily="18" charset="0"/>
              </a:rPr>
              <a:t>r. </a:t>
            </a:r>
            <a:endParaRPr lang="tr-TR" dirty="0" smtClean="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07300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24 </a:t>
            </a:r>
            <a:r>
              <a:rPr lang="en-US" dirty="0" err="1" smtClean="0"/>
              <a:t>Ocak</a:t>
            </a:r>
            <a:r>
              <a:rPr lang="en-US" dirty="0" smtClean="0"/>
              <a:t> </a:t>
            </a:r>
            <a:r>
              <a:rPr lang="en-US" dirty="0" err="1" smtClean="0"/>
              <a:t>Kararları</a:t>
            </a:r>
            <a:endParaRPr lang="en-US" dirty="0"/>
          </a:p>
        </p:txBody>
      </p:sp>
      <p:sp>
        <p:nvSpPr>
          <p:cNvPr id="3" name="İçerik Yer Tutucusu 2"/>
          <p:cNvSpPr>
            <a:spLocks noGrp="1"/>
          </p:cNvSpPr>
          <p:nvPr>
            <p:ph idx="1"/>
          </p:nvPr>
        </p:nvSpPr>
        <p:spPr/>
        <p:txBody>
          <a:bodyPr/>
          <a:lstStyle/>
          <a:p>
            <a:r>
              <a:rPr lang="en-US" dirty="0" err="1" smtClean="0"/>
              <a:t>İhracata</a:t>
            </a:r>
            <a:r>
              <a:rPr lang="en-US" dirty="0" smtClean="0"/>
              <a:t> </a:t>
            </a:r>
            <a:r>
              <a:rPr lang="en-US" dirty="0" err="1" smtClean="0"/>
              <a:t>dayalı</a:t>
            </a:r>
            <a:r>
              <a:rPr lang="en-US" dirty="0" smtClean="0"/>
              <a:t> </a:t>
            </a:r>
            <a:r>
              <a:rPr lang="en-US" dirty="0" err="1" smtClean="0"/>
              <a:t>serbest</a:t>
            </a:r>
            <a:r>
              <a:rPr lang="en-US" dirty="0" smtClean="0"/>
              <a:t> </a:t>
            </a:r>
            <a:r>
              <a:rPr lang="en-US" dirty="0" err="1" smtClean="0"/>
              <a:t>piyasa</a:t>
            </a:r>
            <a:r>
              <a:rPr lang="en-US" dirty="0" smtClean="0"/>
              <a:t> </a:t>
            </a:r>
            <a:r>
              <a:rPr lang="en-US" dirty="0" err="1" smtClean="0"/>
              <a:t>ekonomisinin</a:t>
            </a:r>
            <a:r>
              <a:rPr lang="en-US" dirty="0" smtClean="0"/>
              <a:t> </a:t>
            </a:r>
            <a:r>
              <a:rPr lang="en-US" dirty="0" err="1" smtClean="0"/>
              <a:t>benimsenmesi</a:t>
            </a:r>
            <a:endParaRPr lang="en-US" dirty="0" smtClean="0"/>
          </a:p>
          <a:p>
            <a:r>
              <a:rPr lang="en-US" dirty="0" err="1" smtClean="0"/>
              <a:t>Serbest</a:t>
            </a:r>
            <a:r>
              <a:rPr lang="en-US" dirty="0" smtClean="0"/>
              <a:t> </a:t>
            </a:r>
            <a:r>
              <a:rPr lang="en-US" dirty="0" err="1" smtClean="0"/>
              <a:t>rekabet</a:t>
            </a:r>
            <a:r>
              <a:rPr lang="en-US" dirty="0" smtClean="0"/>
              <a:t> </a:t>
            </a:r>
            <a:r>
              <a:rPr lang="en-US" dirty="0" err="1" smtClean="0"/>
              <a:t>kuralları</a:t>
            </a:r>
            <a:endParaRPr lang="en-US" dirty="0" smtClean="0"/>
          </a:p>
          <a:p>
            <a:r>
              <a:rPr lang="en-US" dirty="0" err="1" smtClean="0"/>
              <a:t>Fiyat</a:t>
            </a:r>
            <a:r>
              <a:rPr lang="en-US" dirty="0" smtClean="0"/>
              <a:t> </a:t>
            </a:r>
            <a:r>
              <a:rPr lang="en-US" dirty="0" err="1" smtClean="0"/>
              <a:t>kontrollerinin</a:t>
            </a:r>
            <a:r>
              <a:rPr lang="en-US" dirty="0" smtClean="0"/>
              <a:t> </a:t>
            </a:r>
            <a:r>
              <a:rPr lang="en-US" dirty="0" err="1" smtClean="0"/>
              <a:t>kaldırılması</a:t>
            </a:r>
            <a:endParaRPr lang="en-US" dirty="0" smtClean="0"/>
          </a:p>
          <a:p>
            <a:r>
              <a:rPr lang="en-US" dirty="0" smtClean="0"/>
              <a:t>KİT </a:t>
            </a:r>
            <a:r>
              <a:rPr lang="en-US" dirty="0" err="1" smtClean="0"/>
              <a:t>ürünlerine</a:t>
            </a:r>
            <a:r>
              <a:rPr lang="en-US" dirty="0" smtClean="0"/>
              <a:t> </a:t>
            </a:r>
            <a:r>
              <a:rPr lang="en-US" dirty="0" err="1" smtClean="0"/>
              <a:t>zam</a:t>
            </a:r>
            <a:endParaRPr lang="en-US" dirty="0" smtClean="0"/>
          </a:p>
          <a:p>
            <a:r>
              <a:rPr lang="en-US" dirty="0" err="1" smtClean="0"/>
              <a:t>Faiz</a:t>
            </a:r>
            <a:r>
              <a:rPr lang="en-US" dirty="0" smtClean="0"/>
              <a:t> </a:t>
            </a:r>
            <a:r>
              <a:rPr lang="en-US" dirty="0" err="1" smtClean="0"/>
              <a:t>serbesti</a:t>
            </a:r>
            <a:r>
              <a:rPr lang="en-US" dirty="0" smtClean="0"/>
              <a:t> </a:t>
            </a:r>
            <a:r>
              <a:rPr lang="en-US" dirty="0" err="1" smtClean="0"/>
              <a:t>politikası</a:t>
            </a:r>
            <a:endParaRPr lang="en-US" dirty="0" smtClean="0"/>
          </a:p>
          <a:p>
            <a:r>
              <a:rPr lang="en-US" dirty="0" err="1" smtClean="0"/>
              <a:t>Gümrük</a:t>
            </a:r>
            <a:r>
              <a:rPr lang="en-US" dirty="0" smtClean="0"/>
              <a:t> </a:t>
            </a:r>
            <a:r>
              <a:rPr lang="en-US" dirty="0" err="1" smtClean="0"/>
              <a:t>korumalarının</a:t>
            </a:r>
            <a:r>
              <a:rPr lang="en-US" dirty="0" smtClean="0"/>
              <a:t> </a:t>
            </a:r>
            <a:r>
              <a:rPr lang="en-US" dirty="0" err="1" smtClean="0"/>
              <a:t>azaltılması</a:t>
            </a:r>
            <a:endParaRPr lang="en-US" dirty="0" smtClean="0"/>
          </a:p>
          <a:p>
            <a:r>
              <a:rPr lang="en-US" dirty="0" err="1" smtClean="0"/>
              <a:t>Döviz</a:t>
            </a:r>
            <a:r>
              <a:rPr lang="en-US" dirty="0" smtClean="0"/>
              <a:t> </a:t>
            </a:r>
            <a:r>
              <a:rPr lang="en-US" dirty="0" err="1" smtClean="0"/>
              <a:t>kurları</a:t>
            </a:r>
            <a:r>
              <a:rPr lang="en-US" dirty="0" smtClean="0"/>
              <a:t> </a:t>
            </a:r>
            <a:r>
              <a:rPr lang="en-US" dirty="0" err="1" smtClean="0"/>
              <a:t>üzerindeki</a:t>
            </a:r>
            <a:r>
              <a:rPr lang="en-US" dirty="0" smtClean="0"/>
              <a:t> </a:t>
            </a:r>
            <a:r>
              <a:rPr lang="en-US" dirty="0" err="1" smtClean="0"/>
              <a:t>kontrolün</a:t>
            </a:r>
            <a:r>
              <a:rPr lang="en-US" dirty="0" smtClean="0"/>
              <a:t> </a:t>
            </a:r>
            <a:r>
              <a:rPr lang="en-US" dirty="0" err="1" smtClean="0"/>
              <a:t>kaldırılması</a:t>
            </a:r>
            <a:endParaRPr lang="en-US" dirty="0" smtClean="0"/>
          </a:p>
          <a:p>
            <a:r>
              <a:rPr lang="en-US" dirty="0" err="1" smtClean="0"/>
              <a:t>Yabancı</a:t>
            </a:r>
            <a:r>
              <a:rPr lang="en-US" dirty="0" smtClean="0"/>
              <a:t> </a:t>
            </a:r>
            <a:r>
              <a:rPr lang="en-US" dirty="0" err="1" smtClean="0"/>
              <a:t>sermaye</a:t>
            </a:r>
            <a:r>
              <a:rPr lang="en-US" dirty="0" smtClean="0"/>
              <a:t> </a:t>
            </a:r>
            <a:r>
              <a:rPr lang="en-US" dirty="0" err="1" smtClean="0"/>
              <a:t>hareketlerinin</a:t>
            </a:r>
            <a:r>
              <a:rPr lang="en-US" dirty="0" smtClean="0"/>
              <a:t> </a:t>
            </a:r>
            <a:r>
              <a:rPr lang="en-US" dirty="0" err="1" smtClean="0"/>
              <a:t>serbest</a:t>
            </a:r>
            <a:r>
              <a:rPr lang="en-US" dirty="0" smtClean="0"/>
              <a:t> </a:t>
            </a:r>
            <a:r>
              <a:rPr lang="en-US" dirty="0" err="1" smtClean="0"/>
              <a:t>bırakılması</a:t>
            </a:r>
            <a:endParaRPr lang="en-US" dirty="0"/>
          </a:p>
        </p:txBody>
      </p:sp>
    </p:spTree>
    <p:extLst>
      <p:ext uri="{BB962C8B-B14F-4D97-AF65-F5344CB8AC3E}">
        <p14:creationId xmlns:p14="http://schemas.microsoft.com/office/powerpoint/2010/main" val="247724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Stand-by </a:t>
            </a:r>
            <a:r>
              <a:rPr lang="en-US" dirty="0" err="1"/>
              <a:t>Anlaşması</a:t>
            </a:r>
            <a:r>
              <a:rPr lang="en-US" dirty="0"/>
              <a:t> </a:t>
            </a:r>
            <a:r>
              <a:rPr lang="en-US" dirty="0" err="1"/>
              <a:t>ve</a:t>
            </a:r>
            <a:r>
              <a:rPr lang="en-US" dirty="0"/>
              <a:t> </a:t>
            </a:r>
            <a:r>
              <a:rPr lang="en-US" dirty="0" err="1"/>
              <a:t>Sonuçları</a:t>
            </a:r>
            <a:r>
              <a:rPr lang="en-US" dirty="0"/>
              <a:t/>
            </a:r>
            <a:br>
              <a:rPr lang="en-US" dirty="0"/>
            </a:br>
            <a:endParaRPr lang="en-US" dirty="0"/>
          </a:p>
        </p:txBody>
      </p:sp>
      <p:sp>
        <p:nvSpPr>
          <p:cNvPr id="223234" name="Alt Başlık 2"/>
          <p:cNvSpPr>
            <a:spLocks noGrp="1"/>
          </p:cNvSpPr>
          <p:nvPr>
            <p:ph idx="1"/>
          </p:nvPr>
        </p:nvSpPr>
        <p:spPr/>
        <p:txBody>
          <a:bodyPr/>
          <a:lstStyle/>
          <a:p>
            <a:pPr lvl="0" algn="just">
              <a:lnSpc>
                <a:spcPct val="100000"/>
              </a:lnSpc>
              <a:spcAft>
                <a:spcPts val="800"/>
              </a:spcAft>
            </a:pPr>
            <a:r>
              <a:rPr lang="tr-TR" dirty="0" smtClean="0">
                <a:latin typeface="Times New Roman" panose="02020603050405020304" pitchFamily="18" charset="0"/>
                <a:ea typeface="Calibri" panose="020F0502020204030204" pitchFamily="34" charset="0"/>
                <a:cs typeface="Calibri" panose="020F0502020204030204" pitchFamily="34" charset="0"/>
              </a:rPr>
              <a:t>IMF ile yapılan Stand-by anlaşmalarının</a:t>
            </a:r>
            <a:r>
              <a:rPr lang="en-US" dirty="0" smtClean="0">
                <a:latin typeface="Times New Roman" panose="02020603050405020304" pitchFamily="18" charset="0"/>
                <a:ea typeface="Calibri" panose="020F0502020204030204" pitchFamily="34" charset="0"/>
                <a:cs typeface="Calibri" panose="020F0502020204030204" pitchFamily="34" charset="0"/>
              </a:rPr>
              <a:t> (2000-2002)</a:t>
            </a:r>
            <a:r>
              <a:rPr lang="tr-TR" dirty="0" smtClean="0">
                <a:latin typeface="Times New Roman" panose="02020603050405020304" pitchFamily="18" charset="0"/>
                <a:ea typeface="Calibri" panose="020F0502020204030204" pitchFamily="34" charset="0"/>
                <a:cs typeface="Calibri" panose="020F0502020204030204" pitchFamily="34" charset="0"/>
              </a:rPr>
              <a:t> temeli, ülkenin ödemeler dengesi ihtiyacını karşılamak üzere bir kısım şartlara bağlı krediler açılmasına dayanmaktadır</a:t>
            </a:r>
            <a:r>
              <a:rPr lang="en-US" dirty="0" smtClean="0">
                <a:latin typeface="Times New Roman" panose="02020603050405020304" pitchFamily="18" charset="0"/>
                <a:ea typeface="Calibri" panose="020F0502020204030204" pitchFamily="34" charset="0"/>
                <a:cs typeface="Calibri" panose="020F0502020204030204" pitchFamily="34" charset="0"/>
              </a:rPr>
              <a:t>.</a:t>
            </a:r>
          </a:p>
          <a:p>
            <a:pPr lvl="0" algn="just">
              <a:lnSpc>
                <a:spcPct val="100000"/>
              </a:lnSpc>
              <a:spcAft>
                <a:spcPts val="800"/>
              </a:spcAft>
            </a:pP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Makro</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ekonomik</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istikrarın</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sağlanması</a:t>
            </a:r>
            <a:endPar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0000"/>
              </a:lnSpc>
              <a:spcAft>
                <a:spcPts val="800"/>
              </a:spcAft>
            </a:pP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Yapısal</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bazı</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reformlara</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gidilmesi</a:t>
            </a:r>
            <a:endPar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0000"/>
              </a:lnSpc>
              <a:spcAft>
                <a:spcPts val="800"/>
              </a:spcAft>
            </a:pP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Dünya</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Bankası</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da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izleyici</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taraf</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olmuştur</a:t>
            </a:r>
            <a:endPar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0000"/>
              </a:lnSpc>
              <a:spcAft>
                <a:spcPts val="800"/>
              </a:spcAft>
            </a:pP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Kasım</a:t>
            </a:r>
            <a:r>
              <a:rPr lang="en-US"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2000 </a:t>
            </a:r>
            <a:r>
              <a:rPr lang="en-US"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krizi</a:t>
            </a:r>
            <a:endParaRPr lang="en-US"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endParaRPr lang="tr-TR" dirty="0" smtClean="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0370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US" dirty="0"/>
              <a:t>TÜRKİYE'NİN GÜÇLÜ EKONOMİYE GEÇİŞ PROGRAMI</a:t>
            </a:r>
            <a:br>
              <a:rPr lang="en-US" dirty="0"/>
            </a:br>
            <a:endParaRPr lang="en-US" dirty="0"/>
          </a:p>
        </p:txBody>
      </p:sp>
      <p:sp>
        <p:nvSpPr>
          <p:cNvPr id="240642" name="Alt Başlık 2"/>
          <p:cNvSpPr>
            <a:spLocks noGrp="1"/>
          </p:cNvSpPr>
          <p:nvPr>
            <p:ph idx="1"/>
          </p:nvPr>
        </p:nvSpPr>
        <p:spPr/>
        <p:txBody>
          <a:bodyPr/>
          <a:lstStyle/>
          <a:p>
            <a:pPr marL="685800" indent="-457200" algn="just">
              <a:lnSpc>
                <a:spcPct val="100000"/>
              </a:lnSpc>
              <a:spcAft>
                <a:spcPts val="800"/>
              </a:spcAft>
            </a:pPr>
            <a:r>
              <a:rPr lang="tr-TR" dirty="0" smtClean="0">
                <a:latin typeface="Times New Roman" panose="02020603050405020304" pitchFamily="18" charset="0"/>
                <a:ea typeface="Calibri" panose="020F0502020204030204" pitchFamily="34" charset="0"/>
                <a:cs typeface="Calibri" panose="020F0502020204030204" pitchFamily="34" charset="0"/>
              </a:rPr>
              <a:t>"Güçlü Ekonomiye Geçiş </a:t>
            </a:r>
            <a:r>
              <a:rPr lang="tr-TR" dirty="0" err="1" smtClean="0">
                <a:latin typeface="Times New Roman" panose="02020603050405020304" pitchFamily="18" charset="0"/>
                <a:ea typeface="Calibri" panose="020F0502020204030204" pitchFamily="34" charset="0"/>
                <a:cs typeface="Calibri" panose="020F0502020204030204" pitchFamily="34" charset="0"/>
              </a:rPr>
              <a:t>Programı"nın</a:t>
            </a:r>
            <a:r>
              <a:rPr lang="tr-TR" dirty="0" smtClean="0">
                <a:latin typeface="Times New Roman" panose="02020603050405020304" pitchFamily="18" charset="0"/>
                <a:ea typeface="Calibri" panose="020F0502020204030204" pitchFamily="34" charset="0"/>
                <a:cs typeface="Calibri" panose="020F0502020204030204" pitchFamily="34" charset="0"/>
              </a:rPr>
              <a:t> temel amaç ve araçları, ekonominin yeniden yapılandırılması ve istikrarın kalıcı kılınmasına yöneliktir</a:t>
            </a:r>
            <a:endParaRPr lang="en-US" dirty="0">
              <a:latin typeface="Times New Roman" panose="02020603050405020304" pitchFamily="18" charset="0"/>
              <a:ea typeface="Calibri" panose="020F0502020204030204" pitchFamily="34" charset="0"/>
              <a:cs typeface="Calibri" panose="020F0502020204030204" pitchFamily="34" charset="0"/>
            </a:endParaRPr>
          </a:p>
          <a:p>
            <a:pPr marL="685800" indent="-457200" algn="just">
              <a:lnSpc>
                <a:spcPct val="100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Türkiye'de </a:t>
            </a:r>
            <a:r>
              <a:rPr lang="tr-TR" dirty="0">
                <a:latin typeface="Times New Roman" panose="02020603050405020304" pitchFamily="18" charset="0"/>
                <a:ea typeface="Calibri" panose="020F0502020204030204" pitchFamily="34" charset="0"/>
                <a:cs typeface="Times New Roman" panose="02020603050405020304" pitchFamily="18" charset="0"/>
              </a:rPr>
              <a:t>Güçlü Ekonomiye Geçiş Programının uzantısı olarak 2002’den itibaren Merkez Bankası’nın en önemli hedefinin enflasyonu düşürmek üzere politika geliştireceği ve bunun için de Enflasyon Hedeflemesine gidileceği kararlaştırılmış ve bu politikayla ilgili çalışmalara </a:t>
            </a:r>
            <a:r>
              <a:rPr lang="tr-TR" dirty="0" smtClean="0">
                <a:latin typeface="Times New Roman" panose="02020603050405020304" pitchFamily="18" charset="0"/>
                <a:ea typeface="Calibri" panose="020F0502020204030204" pitchFamily="34" charset="0"/>
                <a:cs typeface="Times New Roman" panose="02020603050405020304" pitchFamily="18" charset="0"/>
              </a:rPr>
              <a:t>başlanmıştır</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endParaRPr lang="tr-TR" dirty="0" smtClean="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12774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Alt Başlık 2"/>
          <p:cNvSpPr>
            <a:spLocks noGrp="1"/>
          </p:cNvSpPr>
          <p:nvPr>
            <p:ph type="subTitle" idx="1"/>
          </p:nvPr>
        </p:nvSpPr>
        <p:spPr>
          <a:xfrm>
            <a:off x="1152525" y="725488"/>
            <a:ext cx="9844088" cy="2087562"/>
          </a:xfrm>
        </p:spPr>
        <p:txBody>
          <a:bodyPr/>
          <a:lstStyle/>
          <a:p>
            <a:pPr algn="just"/>
            <a:r>
              <a:rPr lang="tr-TR" b="1" dirty="0" smtClean="0">
                <a:solidFill>
                  <a:srgbClr val="000000"/>
                </a:solidFill>
              </a:rPr>
              <a:t>Kaynak</a:t>
            </a:r>
          </a:p>
          <a:p>
            <a:pPr algn="just"/>
            <a:r>
              <a:rPr lang="tr-TR" dirty="0" smtClean="0">
                <a:solidFill>
                  <a:srgbClr val="000000"/>
                </a:solidFill>
              </a:rPr>
              <a:t>Gökçen, A.M. (2017). Cumhuriyet’ten Günümüze Türkiye’de İktisat Politikaları ve Ekonomik Gelişme. İçinde </a:t>
            </a:r>
            <a:r>
              <a:rPr lang="tr-TR" dirty="0" err="1" smtClean="0">
                <a:solidFill>
                  <a:srgbClr val="000000"/>
                </a:solidFill>
              </a:rPr>
              <a:t>Memet</a:t>
            </a:r>
            <a:r>
              <a:rPr lang="tr-TR" dirty="0" smtClean="0">
                <a:solidFill>
                  <a:srgbClr val="000000"/>
                </a:solidFill>
              </a:rPr>
              <a:t> </a:t>
            </a:r>
            <a:r>
              <a:rPr lang="tr-TR" dirty="0" err="1" smtClean="0">
                <a:solidFill>
                  <a:srgbClr val="000000"/>
                </a:solidFill>
              </a:rPr>
              <a:t>Zencirkıran</a:t>
            </a:r>
            <a:r>
              <a:rPr lang="tr-TR" dirty="0" smtClean="0">
                <a:solidFill>
                  <a:srgbClr val="000000"/>
                </a:solidFill>
              </a:rPr>
              <a:t> (</a:t>
            </a:r>
            <a:r>
              <a:rPr lang="tr-TR" dirty="0" err="1" smtClean="0">
                <a:solidFill>
                  <a:srgbClr val="000000"/>
                </a:solidFill>
              </a:rPr>
              <a:t>Edt</a:t>
            </a:r>
            <a:r>
              <a:rPr lang="tr-TR" dirty="0" smtClean="0">
                <a:solidFill>
                  <a:srgbClr val="000000"/>
                </a:solidFill>
              </a:rPr>
              <a:t>.), Türkiye’nin Toplumsal Yapısı (s. 191-220). Bursa: Dora</a:t>
            </a:r>
          </a:p>
          <a:p>
            <a:pPr algn="just">
              <a:lnSpc>
                <a:spcPct val="150000"/>
              </a:lnSpc>
              <a:spcAft>
                <a:spcPts val="800"/>
              </a:spcAft>
            </a:pPr>
            <a:r>
              <a:rPr lang="tr-TR" dirty="0" smtClean="0">
                <a:latin typeface="Times New Roman" panose="02020603050405020304" pitchFamily="18"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877773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Osmanlı</a:t>
            </a:r>
            <a:r>
              <a:rPr lang="en-US" dirty="0" smtClean="0"/>
              <a:t> </a:t>
            </a:r>
            <a:r>
              <a:rPr lang="en-US" dirty="0" err="1" smtClean="0"/>
              <a:t>Dönemi</a:t>
            </a:r>
            <a:r>
              <a:rPr lang="en-US" dirty="0" smtClean="0"/>
              <a:t> </a:t>
            </a:r>
            <a:r>
              <a:rPr lang="en-US" dirty="0" err="1" smtClean="0"/>
              <a:t>Ekonomisi</a:t>
            </a:r>
            <a:endParaRPr lang="en-US" dirty="0"/>
          </a:p>
        </p:txBody>
      </p:sp>
      <p:sp>
        <p:nvSpPr>
          <p:cNvPr id="3" name="İçerik Yer Tutucusu 2"/>
          <p:cNvSpPr>
            <a:spLocks noGrp="1"/>
          </p:cNvSpPr>
          <p:nvPr>
            <p:ph idx="1"/>
          </p:nvPr>
        </p:nvSpPr>
        <p:spPr/>
        <p:txBody>
          <a:bodyPr/>
          <a:lstStyle/>
          <a:p>
            <a:r>
              <a:rPr lang="en-US" dirty="0" err="1" smtClean="0"/>
              <a:t>Osmanlı</a:t>
            </a:r>
            <a:r>
              <a:rPr lang="en-US" dirty="0" smtClean="0"/>
              <a:t> </a:t>
            </a:r>
            <a:r>
              <a:rPr lang="en-US" dirty="0" err="1" smtClean="0"/>
              <a:t>Döneminde</a:t>
            </a:r>
            <a:r>
              <a:rPr lang="en-US" dirty="0" smtClean="0"/>
              <a:t> </a:t>
            </a:r>
            <a:r>
              <a:rPr lang="en-US" dirty="0" err="1" smtClean="0"/>
              <a:t>tarıma</a:t>
            </a:r>
            <a:r>
              <a:rPr lang="en-US" dirty="0" smtClean="0"/>
              <a:t> </a:t>
            </a:r>
            <a:r>
              <a:rPr lang="en-US" dirty="0" err="1" smtClean="0"/>
              <a:t>dayalı</a:t>
            </a:r>
            <a:r>
              <a:rPr lang="en-US" dirty="0" smtClean="0"/>
              <a:t> </a:t>
            </a:r>
            <a:r>
              <a:rPr lang="en-US" dirty="0" err="1" smtClean="0"/>
              <a:t>bir</a:t>
            </a:r>
            <a:r>
              <a:rPr lang="en-US" dirty="0" smtClean="0"/>
              <a:t> </a:t>
            </a:r>
            <a:r>
              <a:rPr lang="en-US" dirty="0" err="1" smtClean="0"/>
              <a:t>ekonomi</a:t>
            </a:r>
            <a:endParaRPr lang="en-US" dirty="0" smtClean="0"/>
          </a:p>
          <a:p>
            <a:pPr lvl="1"/>
            <a:r>
              <a:rPr lang="en-US" dirty="0" err="1" smtClean="0"/>
              <a:t>Talep</a:t>
            </a:r>
            <a:r>
              <a:rPr lang="en-US" dirty="0" smtClean="0"/>
              <a:t> </a:t>
            </a:r>
            <a:r>
              <a:rPr lang="en-US" dirty="0" err="1" smtClean="0"/>
              <a:t>değil</a:t>
            </a:r>
            <a:r>
              <a:rPr lang="en-US" dirty="0" smtClean="0"/>
              <a:t>, </a:t>
            </a:r>
            <a:r>
              <a:rPr lang="en-US" dirty="0" err="1" smtClean="0"/>
              <a:t>arz</a:t>
            </a:r>
            <a:r>
              <a:rPr lang="en-US" dirty="0" smtClean="0"/>
              <a:t> </a:t>
            </a:r>
            <a:r>
              <a:rPr lang="en-US" dirty="0" err="1" smtClean="0"/>
              <a:t>yönlü</a:t>
            </a:r>
            <a:r>
              <a:rPr lang="en-US" dirty="0" smtClean="0"/>
              <a:t> </a:t>
            </a:r>
            <a:r>
              <a:rPr lang="en-US" dirty="0" err="1" smtClean="0"/>
              <a:t>bir</a:t>
            </a:r>
            <a:r>
              <a:rPr lang="en-US" dirty="0" smtClean="0"/>
              <a:t> </a:t>
            </a:r>
            <a:r>
              <a:rPr lang="en-US" dirty="0" err="1" smtClean="0"/>
              <a:t>üretim</a:t>
            </a:r>
            <a:r>
              <a:rPr lang="en-US" dirty="0" smtClean="0"/>
              <a:t> </a:t>
            </a:r>
            <a:r>
              <a:rPr lang="en-US" dirty="0" err="1" smtClean="0"/>
              <a:t>sistemi</a:t>
            </a:r>
            <a:endParaRPr lang="en-US" dirty="0" smtClean="0"/>
          </a:p>
          <a:p>
            <a:pPr lvl="1"/>
            <a:r>
              <a:rPr lang="en-US" dirty="0" err="1" smtClean="0"/>
              <a:t>Küçük</a:t>
            </a:r>
            <a:r>
              <a:rPr lang="en-US" dirty="0" smtClean="0"/>
              <a:t> </a:t>
            </a:r>
            <a:r>
              <a:rPr lang="en-US" dirty="0" err="1" smtClean="0"/>
              <a:t>ölçekli</a:t>
            </a:r>
            <a:r>
              <a:rPr lang="en-US" dirty="0" smtClean="0"/>
              <a:t> </a:t>
            </a:r>
            <a:r>
              <a:rPr lang="en-US" dirty="0" err="1" smtClean="0"/>
              <a:t>ticaret</a:t>
            </a:r>
            <a:endParaRPr lang="en-US" dirty="0" smtClean="0"/>
          </a:p>
          <a:p>
            <a:r>
              <a:rPr lang="en-US" dirty="0" err="1" smtClean="0"/>
              <a:t>Cumhuriyetin</a:t>
            </a:r>
            <a:r>
              <a:rPr lang="en-US" dirty="0" smtClean="0"/>
              <a:t> </a:t>
            </a:r>
            <a:r>
              <a:rPr lang="en-US" dirty="0" err="1" smtClean="0"/>
              <a:t>kurulmasıyla</a:t>
            </a:r>
            <a:r>
              <a:rPr lang="en-US" dirty="0" smtClean="0"/>
              <a:t> </a:t>
            </a:r>
            <a:r>
              <a:rPr lang="en-US" dirty="0" err="1" smtClean="0"/>
              <a:t>birlikte</a:t>
            </a:r>
            <a:r>
              <a:rPr lang="en-US" dirty="0" smtClean="0"/>
              <a:t> </a:t>
            </a:r>
            <a:r>
              <a:rPr lang="en-US" dirty="0" err="1" smtClean="0"/>
              <a:t>arz-talep-fiyat</a:t>
            </a:r>
            <a:r>
              <a:rPr lang="en-US" dirty="0" smtClean="0"/>
              <a:t> </a:t>
            </a:r>
            <a:r>
              <a:rPr lang="en-US" dirty="0" err="1" smtClean="0"/>
              <a:t>mekanizmasına</a:t>
            </a:r>
            <a:r>
              <a:rPr lang="en-US" dirty="0" smtClean="0"/>
              <a:t> </a:t>
            </a:r>
            <a:r>
              <a:rPr lang="en-US" dirty="0" err="1" smtClean="0"/>
              <a:t>dayanan</a:t>
            </a:r>
            <a:r>
              <a:rPr lang="en-US" dirty="0" smtClean="0"/>
              <a:t> </a:t>
            </a:r>
            <a:r>
              <a:rPr lang="en-US" dirty="0" err="1" smtClean="0"/>
              <a:t>bir</a:t>
            </a:r>
            <a:r>
              <a:rPr lang="en-US" dirty="0" smtClean="0"/>
              <a:t> </a:t>
            </a:r>
            <a:r>
              <a:rPr lang="en-US" dirty="0" err="1" smtClean="0"/>
              <a:t>ekonomik</a:t>
            </a:r>
            <a:r>
              <a:rPr lang="en-US" dirty="0" smtClean="0"/>
              <a:t> </a:t>
            </a:r>
            <a:r>
              <a:rPr lang="en-US" dirty="0" err="1" smtClean="0"/>
              <a:t>yapıya</a:t>
            </a:r>
            <a:r>
              <a:rPr lang="en-US" dirty="0" smtClean="0"/>
              <a:t> </a:t>
            </a:r>
            <a:r>
              <a:rPr lang="en-US" dirty="0" err="1" smtClean="0"/>
              <a:t>geçilmiştir</a:t>
            </a:r>
            <a:r>
              <a:rPr lang="en-US" dirty="0" smtClean="0"/>
              <a:t>.</a:t>
            </a:r>
            <a:endParaRPr lang="en-US" dirty="0"/>
          </a:p>
        </p:txBody>
      </p:sp>
    </p:spTree>
    <p:extLst>
      <p:ext uri="{BB962C8B-B14F-4D97-AF65-F5344CB8AC3E}">
        <p14:creationId xmlns:p14="http://schemas.microsoft.com/office/powerpoint/2010/main" val="2475910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Türkiye </a:t>
            </a:r>
            <a:r>
              <a:rPr lang="en-US" dirty="0" err="1"/>
              <a:t>İktisat</a:t>
            </a:r>
            <a:r>
              <a:rPr lang="en-US" dirty="0"/>
              <a:t> </a:t>
            </a:r>
            <a:r>
              <a:rPr lang="en-US" dirty="0" err="1"/>
              <a:t>Kongresi</a:t>
            </a:r>
            <a:endParaRPr lang="en-US" dirty="0"/>
          </a:p>
        </p:txBody>
      </p:sp>
      <p:sp>
        <p:nvSpPr>
          <p:cNvPr id="156674" name="Alt Başlık 2"/>
          <p:cNvSpPr>
            <a:spLocks noGrp="1"/>
          </p:cNvSpPr>
          <p:nvPr>
            <p:ph idx="1"/>
          </p:nvPr>
        </p:nvSpPr>
        <p:spPr/>
        <p:txBody>
          <a:bodyPr/>
          <a:lstStyle/>
          <a:p>
            <a:pPr eaLnBrk="1" hangingPunct="1">
              <a:lnSpc>
                <a:spcPct val="100000"/>
              </a:lnSpc>
            </a:pPr>
            <a:r>
              <a:rPr lang="tr-TR" dirty="0" smtClean="0"/>
              <a:t>Cumhuriyet ilan edilmeden</a:t>
            </a:r>
            <a:r>
              <a:rPr lang="en-US" dirty="0"/>
              <a:t> </a:t>
            </a:r>
            <a:r>
              <a:rPr lang="en-US" dirty="0" err="1" smtClean="0"/>
              <a:t>önce</a:t>
            </a:r>
            <a:r>
              <a:rPr lang="en-US" dirty="0"/>
              <a:t> </a:t>
            </a:r>
            <a:r>
              <a:rPr lang="tr-TR" dirty="0" smtClean="0"/>
              <a:t>TBMM Hükümeti döneminde,</a:t>
            </a:r>
            <a:r>
              <a:rPr lang="en-US" dirty="0" smtClean="0"/>
              <a:t> </a:t>
            </a:r>
            <a:r>
              <a:rPr lang="tr-TR" dirty="0"/>
              <a:t>Atatürk'ün </a:t>
            </a:r>
            <a:r>
              <a:rPr lang="tr-TR" dirty="0" smtClean="0"/>
              <a:t>talimatlarıyla</a:t>
            </a:r>
            <a:r>
              <a:rPr lang="en-US" dirty="0" smtClean="0"/>
              <a:t> </a:t>
            </a:r>
            <a:r>
              <a:rPr lang="tr-TR" dirty="0" smtClean="0"/>
              <a:t>17 </a:t>
            </a:r>
            <a:r>
              <a:rPr lang="tr-TR" dirty="0"/>
              <a:t>Şubat </a:t>
            </a:r>
            <a:r>
              <a:rPr lang="tr-TR" dirty="0" smtClean="0"/>
              <a:t>1923</a:t>
            </a:r>
            <a:r>
              <a:rPr lang="en-US" dirty="0" smtClean="0"/>
              <a:t> </a:t>
            </a:r>
            <a:r>
              <a:rPr lang="en-US" dirty="0" err="1" smtClean="0"/>
              <a:t>tarihinde</a:t>
            </a:r>
            <a:r>
              <a:rPr lang="en-US" dirty="0" smtClean="0"/>
              <a:t> </a:t>
            </a:r>
            <a:r>
              <a:rPr lang="tr-TR" dirty="0" smtClean="0"/>
              <a:t>İzmir'de "Türkiye İktisat Kongresi" toplanmıştır</a:t>
            </a:r>
            <a:r>
              <a:rPr lang="en-US" dirty="0" smtClean="0"/>
              <a:t>. </a:t>
            </a:r>
          </a:p>
          <a:p>
            <a:pPr eaLnBrk="1" hangingPunct="1">
              <a:lnSpc>
                <a:spcPct val="100000"/>
              </a:lnSpc>
            </a:pPr>
            <a:r>
              <a:rPr lang="en-US" dirty="0" err="1" smtClean="0"/>
              <a:t>Amaçları</a:t>
            </a:r>
            <a:r>
              <a:rPr lang="en-US" dirty="0" smtClean="0"/>
              <a:t>:</a:t>
            </a:r>
          </a:p>
          <a:p>
            <a:pPr lvl="1"/>
            <a:r>
              <a:rPr lang="tr-TR" dirty="0"/>
              <a:t>Savaştan yorgun çıkmış olan iktisadi birimlerin birbirlerini tanımalarını sağlamak, </a:t>
            </a:r>
          </a:p>
          <a:p>
            <a:pPr lvl="1" algn="just"/>
            <a:r>
              <a:rPr lang="en-US" dirty="0"/>
              <a:t>İ</a:t>
            </a:r>
            <a:r>
              <a:rPr lang="tr-TR" dirty="0" err="1"/>
              <a:t>htiyaçları</a:t>
            </a:r>
            <a:r>
              <a:rPr lang="tr-TR" dirty="0"/>
              <a:t> tespit etmek, </a:t>
            </a:r>
          </a:p>
          <a:p>
            <a:pPr lvl="1" algn="just"/>
            <a:r>
              <a:rPr lang="en-US" dirty="0"/>
              <a:t>İ</a:t>
            </a:r>
            <a:r>
              <a:rPr lang="tr-TR" dirty="0" err="1"/>
              <a:t>ktisadi</a:t>
            </a:r>
            <a:r>
              <a:rPr lang="tr-TR" dirty="0"/>
              <a:t> konular üzerine dikkatleri çekmek ve </a:t>
            </a:r>
          </a:p>
          <a:p>
            <a:pPr lvl="1" algn="just"/>
            <a:r>
              <a:rPr lang="en-US" dirty="0"/>
              <a:t>İ</a:t>
            </a:r>
            <a:r>
              <a:rPr lang="tr-TR" dirty="0" err="1"/>
              <a:t>ktisat</a:t>
            </a:r>
            <a:r>
              <a:rPr lang="tr-TR" dirty="0"/>
              <a:t> politikalarını da bu sonuçlara göre belirlemek arzusu</a:t>
            </a:r>
            <a:endParaRPr lang="tr-TR" altLang="tr-TR" dirty="0"/>
          </a:p>
          <a:p>
            <a:pPr eaLnBrk="1" hangingPunct="1">
              <a:lnSpc>
                <a:spcPct val="100000"/>
              </a:lnSpc>
            </a:pPr>
            <a:endParaRPr lang="tr-TR" altLang="tr-TR" dirty="0" smtClean="0"/>
          </a:p>
          <a:p>
            <a:pPr eaLnBrk="1" hangingPunct="1"/>
            <a:endParaRPr lang="tr-TR" altLang="tr-TR" dirty="0" smtClean="0"/>
          </a:p>
          <a:p>
            <a:pPr eaLnBrk="1" hangingPunct="1"/>
            <a:endParaRPr lang="tr-TR" altLang="tr-TR" dirty="0" smtClean="0"/>
          </a:p>
        </p:txBody>
      </p:sp>
    </p:spTree>
    <p:extLst>
      <p:ext uri="{BB962C8B-B14F-4D97-AF65-F5344CB8AC3E}">
        <p14:creationId xmlns:p14="http://schemas.microsoft.com/office/powerpoint/2010/main" val="1360595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Teşvik-i</a:t>
            </a:r>
            <a:r>
              <a:rPr lang="en-US" dirty="0" smtClean="0"/>
              <a:t> </a:t>
            </a:r>
            <a:r>
              <a:rPr lang="en-US" dirty="0" err="1" smtClean="0"/>
              <a:t>Sanayi</a:t>
            </a:r>
            <a:r>
              <a:rPr lang="en-US" dirty="0" smtClean="0"/>
              <a:t> </a:t>
            </a:r>
            <a:r>
              <a:rPr lang="en-US" dirty="0" err="1" smtClean="0"/>
              <a:t>Kanunu</a:t>
            </a:r>
            <a:r>
              <a:rPr lang="en-US" dirty="0" smtClean="0"/>
              <a:t> (1927)</a:t>
            </a:r>
            <a:endParaRPr lang="en-US" dirty="0"/>
          </a:p>
        </p:txBody>
      </p:sp>
      <p:sp>
        <p:nvSpPr>
          <p:cNvPr id="3" name="İçerik Yer Tutucusu 2"/>
          <p:cNvSpPr>
            <a:spLocks noGrp="1"/>
          </p:cNvSpPr>
          <p:nvPr>
            <p:ph idx="1"/>
          </p:nvPr>
        </p:nvSpPr>
        <p:spPr/>
        <p:txBody>
          <a:bodyPr/>
          <a:lstStyle/>
          <a:p>
            <a:r>
              <a:rPr lang="en-US" dirty="0" smtClean="0"/>
              <a:t>Yerli </a:t>
            </a:r>
            <a:r>
              <a:rPr lang="en-US" dirty="0" err="1" smtClean="0"/>
              <a:t>sanayicilerin</a:t>
            </a:r>
            <a:r>
              <a:rPr lang="en-US" dirty="0" smtClean="0"/>
              <a:t> </a:t>
            </a:r>
            <a:r>
              <a:rPr lang="en-US" dirty="0" err="1" smtClean="0"/>
              <a:t>teşvik</a:t>
            </a:r>
            <a:r>
              <a:rPr lang="en-US" dirty="0" smtClean="0"/>
              <a:t> </a:t>
            </a:r>
            <a:r>
              <a:rPr lang="en-US" dirty="0" err="1" smtClean="0"/>
              <a:t>edilmesi</a:t>
            </a:r>
            <a:endParaRPr lang="en-US" dirty="0" smtClean="0"/>
          </a:p>
          <a:p>
            <a:r>
              <a:rPr lang="en-US" dirty="0" err="1" smtClean="0"/>
              <a:t>Sermayenin</a:t>
            </a:r>
            <a:r>
              <a:rPr lang="en-US" dirty="0" smtClean="0"/>
              <a:t> %25’inin </a:t>
            </a:r>
            <a:r>
              <a:rPr lang="en-US" dirty="0" err="1" smtClean="0"/>
              <a:t>Türkler’in</a:t>
            </a:r>
            <a:r>
              <a:rPr lang="en-US" dirty="0" smtClean="0"/>
              <a:t> </a:t>
            </a:r>
            <a:r>
              <a:rPr lang="en-US" dirty="0" err="1" smtClean="0"/>
              <a:t>elinde</a:t>
            </a:r>
            <a:r>
              <a:rPr lang="en-US" dirty="0" smtClean="0"/>
              <a:t> </a:t>
            </a:r>
            <a:r>
              <a:rPr lang="en-US" dirty="0" err="1" smtClean="0"/>
              <a:t>bulunması</a:t>
            </a:r>
            <a:endParaRPr lang="en-US" dirty="0" smtClean="0"/>
          </a:p>
          <a:p>
            <a:r>
              <a:rPr lang="en-US" dirty="0" err="1" smtClean="0"/>
              <a:t>Hammadde</a:t>
            </a:r>
            <a:r>
              <a:rPr lang="en-US" dirty="0" smtClean="0"/>
              <a:t>, </a:t>
            </a:r>
            <a:r>
              <a:rPr lang="en-US" dirty="0" err="1" smtClean="0"/>
              <a:t>makine</a:t>
            </a:r>
            <a:r>
              <a:rPr lang="en-US" dirty="0" smtClean="0"/>
              <a:t> </a:t>
            </a:r>
            <a:r>
              <a:rPr lang="en-US" dirty="0" err="1" smtClean="0"/>
              <a:t>ve</a:t>
            </a:r>
            <a:r>
              <a:rPr lang="en-US" dirty="0" smtClean="0"/>
              <a:t> </a:t>
            </a:r>
            <a:r>
              <a:rPr lang="en-US" dirty="0" err="1" smtClean="0"/>
              <a:t>yedek</a:t>
            </a:r>
            <a:r>
              <a:rPr lang="en-US" dirty="0" smtClean="0"/>
              <a:t> </a:t>
            </a:r>
            <a:r>
              <a:rPr lang="en-US" dirty="0" err="1" smtClean="0"/>
              <a:t>parça</a:t>
            </a:r>
            <a:r>
              <a:rPr lang="en-US" dirty="0" smtClean="0"/>
              <a:t> </a:t>
            </a:r>
            <a:r>
              <a:rPr lang="en-US" dirty="0" err="1" smtClean="0"/>
              <a:t>ithallerinde</a:t>
            </a:r>
            <a:r>
              <a:rPr lang="en-US" dirty="0" smtClean="0"/>
              <a:t> </a:t>
            </a:r>
            <a:r>
              <a:rPr lang="en-US" dirty="0" err="1" smtClean="0"/>
              <a:t>gümrük</a:t>
            </a:r>
            <a:r>
              <a:rPr lang="en-US" dirty="0" smtClean="0"/>
              <a:t> </a:t>
            </a:r>
            <a:r>
              <a:rPr lang="en-US" dirty="0" err="1" smtClean="0"/>
              <a:t>ve</a:t>
            </a:r>
            <a:r>
              <a:rPr lang="en-US" dirty="0" smtClean="0"/>
              <a:t> </a:t>
            </a:r>
            <a:r>
              <a:rPr lang="en-US" dirty="0" err="1" smtClean="0"/>
              <a:t>gelir</a:t>
            </a:r>
            <a:r>
              <a:rPr lang="en-US" dirty="0" smtClean="0"/>
              <a:t> </a:t>
            </a:r>
            <a:r>
              <a:rPr lang="en-US" dirty="0" err="1" smtClean="0"/>
              <a:t>vergisi</a:t>
            </a:r>
            <a:r>
              <a:rPr lang="en-US" dirty="0" smtClean="0"/>
              <a:t> </a:t>
            </a:r>
            <a:r>
              <a:rPr lang="en-US" dirty="0" err="1" smtClean="0"/>
              <a:t>muafiyetleri</a:t>
            </a:r>
            <a:endParaRPr lang="en-US" dirty="0"/>
          </a:p>
        </p:txBody>
      </p:sp>
    </p:spTree>
    <p:extLst>
      <p:ext uri="{BB962C8B-B14F-4D97-AF65-F5344CB8AC3E}">
        <p14:creationId xmlns:p14="http://schemas.microsoft.com/office/powerpoint/2010/main" val="2861763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Büyük</a:t>
            </a:r>
            <a:r>
              <a:rPr lang="en-US" dirty="0" smtClean="0"/>
              <a:t> </a:t>
            </a:r>
            <a:r>
              <a:rPr lang="en-US" dirty="0" err="1" smtClean="0"/>
              <a:t>Buhran</a:t>
            </a:r>
            <a:r>
              <a:rPr lang="en-US" dirty="0" smtClean="0"/>
              <a:t> (1929)</a:t>
            </a:r>
            <a:endParaRPr lang="en-US" dirty="0"/>
          </a:p>
        </p:txBody>
      </p:sp>
      <p:sp>
        <p:nvSpPr>
          <p:cNvPr id="3" name="İçerik Yer Tutucusu 2"/>
          <p:cNvSpPr>
            <a:spLocks noGrp="1"/>
          </p:cNvSpPr>
          <p:nvPr>
            <p:ph idx="1"/>
          </p:nvPr>
        </p:nvSpPr>
        <p:spPr/>
        <p:txBody>
          <a:bodyPr/>
          <a:lstStyle/>
          <a:p>
            <a:r>
              <a:rPr lang="en-US" dirty="0" err="1" smtClean="0"/>
              <a:t>Küçük</a:t>
            </a:r>
            <a:r>
              <a:rPr lang="en-US" dirty="0" smtClean="0"/>
              <a:t> </a:t>
            </a:r>
            <a:r>
              <a:rPr lang="en-US" dirty="0" err="1"/>
              <a:t>imalat</a:t>
            </a:r>
            <a:r>
              <a:rPr lang="en-US" dirty="0"/>
              <a:t> </a:t>
            </a:r>
            <a:r>
              <a:rPr lang="en-US" dirty="0" err="1"/>
              <a:t>işletmelerinde</a:t>
            </a:r>
            <a:r>
              <a:rPr lang="en-US" dirty="0"/>
              <a:t> </a:t>
            </a:r>
            <a:r>
              <a:rPr lang="en-US" dirty="0" err="1"/>
              <a:t>iflâslar</a:t>
            </a:r>
            <a:r>
              <a:rPr lang="en-US" dirty="0"/>
              <a:t> </a:t>
            </a:r>
            <a:endParaRPr lang="en-US" dirty="0" smtClean="0"/>
          </a:p>
          <a:p>
            <a:r>
              <a:rPr lang="en-US" dirty="0" err="1"/>
              <a:t>özel</a:t>
            </a:r>
            <a:r>
              <a:rPr lang="en-US" dirty="0"/>
              <a:t> </a:t>
            </a:r>
            <a:r>
              <a:rPr lang="en-US" dirty="0" err="1"/>
              <a:t>sektör</a:t>
            </a:r>
            <a:r>
              <a:rPr lang="en-US" dirty="0"/>
              <a:t> </a:t>
            </a:r>
            <a:r>
              <a:rPr lang="en-US" dirty="0" err="1"/>
              <a:t>sanayileşme</a:t>
            </a:r>
            <a:r>
              <a:rPr lang="en-US" dirty="0"/>
              <a:t> </a:t>
            </a:r>
            <a:r>
              <a:rPr lang="en-US" dirty="0" err="1"/>
              <a:t>yönünde</a:t>
            </a:r>
            <a:r>
              <a:rPr lang="en-US" dirty="0"/>
              <a:t> </a:t>
            </a:r>
            <a:r>
              <a:rPr lang="en-US" dirty="0" err="1"/>
              <a:t>beklentilerin</a:t>
            </a:r>
            <a:r>
              <a:rPr lang="en-US" dirty="0"/>
              <a:t> </a:t>
            </a:r>
            <a:r>
              <a:rPr lang="en-US" dirty="0" err="1"/>
              <a:t>altında</a:t>
            </a:r>
            <a:r>
              <a:rPr lang="en-US" dirty="0"/>
              <a:t> </a:t>
            </a:r>
            <a:r>
              <a:rPr lang="en-US" dirty="0" err="1"/>
              <a:t>bir</a:t>
            </a:r>
            <a:r>
              <a:rPr lang="en-US" dirty="0"/>
              <a:t> </a:t>
            </a:r>
            <a:r>
              <a:rPr lang="en-US" dirty="0" err="1" smtClean="0"/>
              <a:t>performans</a:t>
            </a:r>
            <a:endParaRPr lang="en-US" dirty="0" smtClean="0"/>
          </a:p>
          <a:p>
            <a:r>
              <a:rPr lang="en-US" dirty="0" err="1" smtClean="0"/>
              <a:t>Ihracat</a:t>
            </a:r>
            <a:r>
              <a:rPr lang="en-US" dirty="0" smtClean="0"/>
              <a:t> </a:t>
            </a:r>
            <a:r>
              <a:rPr lang="en-US" dirty="0" err="1" smtClean="0"/>
              <a:t>ve</a:t>
            </a:r>
            <a:r>
              <a:rPr lang="en-US" dirty="0" smtClean="0"/>
              <a:t> </a:t>
            </a:r>
            <a:r>
              <a:rPr lang="en-US" dirty="0" err="1" smtClean="0"/>
              <a:t>ithalatta</a:t>
            </a:r>
            <a:r>
              <a:rPr lang="en-US" dirty="0" smtClean="0"/>
              <a:t> </a:t>
            </a:r>
            <a:r>
              <a:rPr lang="en-US" dirty="0" err="1" smtClean="0"/>
              <a:t>düşüş</a:t>
            </a:r>
            <a:endParaRPr lang="en-US" dirty="0" smtClean="0"/>
          </a:p>
          <a:p>
            <a:r>
              <a:rPr lang="en-US" dirty="0" err="1" smtClean="0"/>
              <a:t>Keynes’yen</a:t>
            </a:r>
            <a:r>
              <a:rPr lang="en-US" dirty="0" smtClean="0"/>
              <a:t> </a:t>
            </a:r>
            <a:r>
              <a:rPr lang="en-US" dirty="0" err="1" smtClean="0"/>
              <a:t>ekonomik</a:t>
            </a:r>
            <a:r>
              <a:rPr lang="en-US" dirty="0" smtClean="0"/>
              <a:t> </a:t>
            </a:r>
            <a:r>
              <a:rPr lang="en-US" dirty="0" err="1" smtClean="0"/>
              <a:t>anlayış</a:t>
            </a:r>
            <a:endParaRPr lang="en-US" dirty="0"/>
          </a:p>
        </p:txBody>
      </p:sp>
    </p:spTree>
    <p:extLst>
      <p:ext uri="{BB962C8B-B14F-4D97-AF65-F5344CB8AC3E}">
        <p14:creationId xmlns:p14="http://schemas.microsoft.com/office/powerpoint/2010/main" val="2587006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Birinci</a:t>
            </a:r>
            <a:r>
              <a:rPr lang="en-US" dirty="0"/>
              <a:t> </a:t>
            </a:r>
            <a:r>
              <a:rPr lang="en-US" dirty="0" err="1"/>
              <a:t>Beş</a:t>
            </a:r>
            <a:r>
              <a:rPr lang="en-US" dirty="0"/>
              <a:t> </a:t>
            </a:r>
            <a:r>
              <a:rPr lang="en-US" dirty="0" err="1"/>
              <a:t>Yıllık</a:t>
            </a:r>
            <a:r>
              <a:rPr lang="en-US" dirty="0"/>
              <a:t> </a:t>
            </a:r>
            <a:r>
              <a:rPr lang="en-US" dirty="0" err="1"/>
              <a:t>Sanayi</a:t>
            </a:r>
            <a:r>
              <a:rPr lang="en-US" dirty="0"/>
              <a:t> </a:t>
            </a:r>
            <a:r>
              <a:rPr lang="en-US" dirty="0" err="1" smtClean="0"/>
              <a:t>Planı</a:t>
            </a:r>
            <a:r>
              <a:rPr lang="en-US" dirty="0" smtClean="0"/>
              <a:t> (1934-1939)</a:t>
            </a:r>
            <a:r>
              <a:rPr lang="en-US" dirty="0"/>
              <a:t/>
            </a:r>
            <a:br>
              <a:rPr lang="en-US" dirty="0"/>
            </a:br>
            <a:endParaRPr lang="en-US" dirty="0"/>
          </a:p>
        </p:txBody>
      </p:sp>
      <p:sp>
        <p:nvSpPr>
          <p:cNvPr id="161794" name="Alt Başlık 2"/>
          <p:cNvSpPr>
            <a:spLocks noGrp="1"/>
          </p:cNvSpPr>
          <p:nvPr>
            <p:ph idx="1"/>
          </p:nvPr>
        </p:nvSpPr>
        <p:spPr/>
        <p:txBody>
          <a:bodyPr/>
          <a:lstStyle/>
          <a:p>
            <a:pPr algn="just"/>
            <a:r>
              <a:rPr lang="tr-TR" dirty="0" smtClean="0"/>
              <a:t>Türkiye'nin sanayileşme hamlesini hızlandırmak gayesiyle hazırlanmış ve uygulamaya konulmuştur</a:t>
            </a:r>
            <a:r>
              <a:rPr lang="en-US" dirty="0" smtClean="0"/>
              <a:t>.</a:t>
            </a:r>
          </a:p>
          <a:p>
            <a:pPr algn="just"/>
            <a:r>
              <a:rPr lang="en-US" dirty="0" err="1" smtClean="0"/>
              <a:t>Türkiye’nin</a:t>
            </a:r>
            <a:r>
              <a:rPr lang="en-US" dirty="0" smtClean="0"/>
              <a:t> </a:t>
            </a:r>
            <a:r>
              <a:rPr lang="en-US" dirty="0" err="1" smtClean="0"/>
              <a:t>kendi</a:t>
            </a:r>
            <a:r>
              <a:rPr lang="en-US" dirty="0" smtClean="0"/>
              <a:t> </a:t>
            </a:r>
            <a:r>
              <a:rPr lang="en-US" dirty="0" err="1" smtClean="0"/>
              <a:t>hammaddesini</a:t>
            </a:r>
            <a:r>
              <a:rPr lang="en-US" dirty="0" smtClean="0"/>
              <a:t> </a:t>
            </a:r>
            <a:r>
              <a:rPr lang="en-US" dirty="0" err="1" smtClean="0"/>
              <a:t>kendisinin</a:t>
            </a:r>
            <a:r>
              <a:rPr lang="en-US" dirty="0" smtClean="0"/>
              <a:t> </a:t>
            </a:r>
            <a:r>
              <a:rPr lang="en-US" dirty="0" err="1" smtClean="0"/>
              <a:t>üretmesi</a:t>
            </a:r>
            <a:r>
              <a:rPr lang="en-US" dirty="0" smtClean="0"/>
              <a:t> </a:t>
            </a:r>
            <a:r>
              <a:rPr lang="en-US" dirty="0" err="1" smtClean="0"/>
              <a:t>gerektiği</a:t>
            </a:r>
            <a:r>
              <a:rPr lang="en-US" dirty="0" smtClean="0"/>
              <a:t> </a:t>
            </a:r>
            <a:r>
              <a:rPr lang="en-US" dirty="0" err="1" smtClean="0"/>
              <a:t>fikri</a:t>
            </a:r>
            <a:r>
              <a:rPr lang="en-US" dirty="0" smtClean="0"/>
              <a:t> </a:t>
            </a:r>
            <a:r>
              <a:rPr lang="en-US" dirty="0" err="1" smtClean="0"/>
              <a:t>yaygınlaşmıştır</a:t>
            </a:r>
            <a:endParaRPr lang="en-US" dirty="0" smtClean="0"/>
          </a:p>
          <a:p>
            <a:pPr lvl="1" algn="just"/>
            <a:r>
              <a:rPr lang="en-US" dirty="0" err="1" smtClean="0"/>
              <a:t>Mensucat</a:t>
            </a:r>
            <a:r>
              <a:rPr lang="en-US" dirty="0" smtClean="0"/>
              <a:t> </a:t>
            </a:r>
            <a:r>
              <a:rPr lang="en-US" dirty="0" err="1" smtClean="0"/>
              <a:t>sanayii</a:t>
            </a:r>
            <a:r>
              <a:rPr lang="en-US" dirty="0" smtClean="0"/>
              <a:t> (</a:t>
            </a:r>
            <a:r>
              <a:rPr lang="en-US" dirty="0" err="1" smtClean="0"/>
              <a:t>pamuk</a:t>
            </a:r>
            <a:r>
              <a:rPr lang="en-US" dirty="0" smtClean="0"/>
              <a:t>, </a:t>
            </a:r>
            <a:r>
              <a:rPr lang="en-US" dirty="0" err="1" smtClean="0"/>
              <a:t>kendir</a:t>
            </a:r>
            <a:r>
              <a:rPr lang="en-US" dirty="0" smtClean="0"/>
              <a:t>, </a:t>
            </a:r>
            <a:r>
              <a:rPr lang="en-US" dirty="0" err="1" smtClean="0"/>
              <a:t>yün</a:t>
            </a:r>
            <a:r>
              <a:rPr lang="en-US" dirty="0" smtClean="0"/>
              <a:t>)</a:t>
            </a:r>
          </a:p>
          <a:p>
            <a:pPr lvl="1" algn="just"/>
            <a:r>
              <a:rPr lang="en-US" dirty="0" err="1" smtClean="0"/>
              <a:t>Madenciliğe</a:t>
            </a:r>
            <a:r>
              <a:rPr lang="en-US" dirty="0" smtClean="0"/>
              <a:t> </a:t>
            </a:r>
            <a:r>
              <a:rPr lang="en-US" dirty="0" err="1" smtClean="0"/>
              <a:t>dayanan</a:t>
            </a:r>
            <a:r>
              <a:rPr lang="en-US" dirty="0" smtClean="0"/>
              <a:t> </a:t>
            </a:r>
            <a:r>
              <a:rPr lang="en-US" dirty="0" err="1" smtClean="0"/>
              <a:t>sanayii</a:t>
            </a:r>
            <a:r>
              <a:rPr lang="en-US" dirty="0" smtClean="0"/>
              <a:t> (</a:t>
            </a:r>
            <a:r>
              <a:rPr lang="en-US" dirty="0" err="1" smtClean="0"/>
              <a:t>demir</a:t>
            </a:r>
            <a:r>
              <a:rPr lang="en-US" dirty="0" smtClean="0"/>
              <a:t>, </a:t>
            </a:r>
            <a:r>
              <a:rPr lang="en-US" dirty="0" err="1" smtClean="0"/>
              <a:t>kömür</a:t>
            </a:r>
            <a:r>
              <a:rPr lang="en-US" dirty="0" smtClean="0"/>
              <a:t>, </a:t>
            </a:r>
            <a:r>
              <a:rPr lang="en-US" dirty="0" err="1" smtClean="0"/>
              <a:t>bakır</a:t>
            </a:r>
            <a:r>
              <a:rPr lang="en-US" dirty="0" smtClean="0"/>
              <a:t>)</a:t>
            </a:r>
          </a:p>
          <a:p>
            <a:pPr lvl="1" algn="just"/>
            <a:r>
              <a:rPr lang="en-US" dirty="0" err="1" smtClean="0"/>
              <a:t>Selüloz</a:t>
            </a:r>
            <a:r>
              <a:rPr lang="en-US" dirty="0" smtClean="0"/>
              <a:t> </a:t>
            </a:r>
            <a:r>
              <a:rPr lang="en-US" dirty="0" err="1" smtClean="0"/>
              <a:t>sanayii</a:t>
            </a:r>
            <a:r>
              <a:rPr lang="en-US" dirty="0" smtClean="0"/>
              <a:t> (</a:t>
            </a:r>
            <a:r>
              <a:rPr lang="en-US" dirty="0" err="1" smtClean="0"/>
              <a:t>selüloz</a:t>
            </a:r>
            <a:r>
              <a:rPr lang="en-US" dirty="0" smtClean="0"/>
              <a:t>, </a:t>
            </a:r>
            <a:r>
              <a:rPr lang="en-US" dirty="0" err="1" smtClean="0"/>
              <a:t>kağıt</a:t>
            </a:r>
            <a:r>
              <a:rPr lang="en-US" dirty="0" smtClean="0"/>
              <a:t>, </a:t>
            </a:r>
            <a:r>
              <a:rPr lang="en-US" dirty="0" err="1" smtClean="0"/>
              <a:t>karton</a:t>
            </a:r>
            <a:r>
              <a:rPr lang="en-US" dirty="0" smtClean="0"/>
              <a:t>, </a:t>
            </a:r>
            <a:r>
              <a:rPr lang="en-US" dirty="0" err="1" smtClean="0"/>
              <a:t>suni</a:t>
            </a:r>
            <a:r>
              <a:rPr lang="en-US" dirty="0" smtClean="0"/>
              <a:t> </a:t>
            </a:r>
            <a:r>
              <a:rPr lang="en-US" dirty="0" err="1" smtClean="0"/>
              <a:t>ipek</a:t>
            </a:r>
            <a:r>
              <a:rPr lang="en-US" dirty="0" smtClean="0"/>
              <a:t>)</a:t>
            </a:r>
          </a:p>
          <a:p>
            <a:pPr lvl="1" algn="just"/>
            <a:r>
              <a:rPr lang="en-US" dirty="0" err="1" smtClean="0"/>
              <a:t>Seramik</a:t>
            </a:r>
            <a:r>
              <a:rPr lang="en-US" dirty="0" smtClean="0"/>
              <a:t> </a:t>
            </a:r>
            <a:r>
              <a:rPr lang="en-US" dirty="0" err="1" smtClean="0"/>
              <a:t>sanayii</a:t>
            </a:r>
            <a:r>
              <a:rPr lang="en-US" dirty="0" smtClean="0"/>
              <a:t> (</a:t>
            </a:r>
            <a:r>
              <a:rPr lang="en-US" dirty="0" err="1" smtClean="0"/>
              <a:t>şişe</a:t>
            </a:r>
            <a:r>
              <a:rPr lang="en-US" dirty="0" smtClean="0"/>
              <a:t>, cam , </a:t>
            </a:r>
            <a:r>
              <a:rPr lang="en-US" dirty="0" err="1" smtClean="0"/>
              <a:t>porselen</a:t>
            </a:r>
            <a:r>
              <a:rPr lang="en-US" dirty="0" smtClean="0"/>
              <a:t>)</a:t>
            </a:r>
          </a:p>
          <a:p>
            <a:pPr lvl="1" algn="just"/>
            <a:r>
              <a:rPr lang="en-US" dirty="0" err="1" smtClean="0"/>
              <a:t>Kimya</a:t>
            </a:r>
            <a:r>
              <a:rPr lang="en-US" dirty="0" smtClean="0"/>
              <a:t> </a:t>
            </a:r>
            <a:r>
              <a:rPr lang="en-US" dirty="0" err="1" smtClean="0"/>
              <a:t>sanayii</a:t>
            </a:r>
            <a:r>
              <a:rPr lang="en-US" dirty="0" smtClean="0"/>
              <a:t> (</a:t>
            </a:r>
            <a:r>
              <a:rPr lang="en-US" dirty="0" err="1" smtClean="0"/>
              <a:t>sülfürik</a:t>
            </a:r>
            <a:r>
              <a:rPr lang="en-US" dirty="0" smtClean="0"/>
              <a:t> </a:t>
            </a:r>
            <a:r>
              <a:rPr lang="en-US" dirty="0" err="1" smtClean="0"/>
              <a:t>asit</a:t>
            </a:r>
            <a:r>
              <a:rPr lang="en-US" dirty="0" smtClean="0"/>
              <a:t>, super </a:t>
            </a:r>
            <a:r>
              <a:rPr lang="en-US" dirty="0" err="1" smtClean="0"/>
              <a:t>fosfat</a:t>
            </a:r>
            <a:r>
              <a:rPr lang="en-US" dirty="0" smtClean="0"/>
              <a:t>, </a:t>
            </a:r>
            <a:r>
              <a:rPr lang="en-US" dirty="0" err="1" smtClean="0"/>
              <a:t>klor</a:t>
            </a:r>
            <a:r>
              <a:rPr lang="en-US" dirty="0" smtClean="0"/>
              <a:t>)</a:t>
            </a:r>
          </a:p>
          <a:p>
            <a:pPr lvl="0" algn="just"/>
            <a:r>
              <a:rPr lang="en-US" dirty="0">
                <a:solidFill>
                  <a:prstClr val="black"/>
                </a:solidFill>
              </a:rPr>
              <a:t>Devlet </a:t>
            </a:r>
            <a:r>
              <a:rPr lang="en-US" dirty="0" err="1">
                <a:solidFill>
                  <a:prstClr val="black"/>
                </a:solidFill>
              </a:rPr>
              <a:t>ve</a:t>
            </a:r>
            <a:r>
              <a:rPr lang="en-US" dirty="0">
                <a:solidFill>
                  <a:prstClr val="black"/>
                </a:solidFill>
              </a:rPr>
              <a:t> </a:t>
            </a:r>
            <a:r>
              <a:rPr lang="en-US" dirty="0" err="1">
                <a:solidFill>
                  <a:prstClr val="black"/>
                </a:solidFill>
              </a:rPr>
              <a:t>milli</a:t>
            </a:r>
            <a:r>
              <a:rPr lang="en-US" dirty="0">
                <a:solidFill>
                  <a:prstClr val="black"/>
                </a:solidFill>
              </a:rPr>
              <a:t> </a:t>
            </a:r>
            <a:r>
              <a:rPr lang="en-US" dirty="0" err="1">
                <a:solidFill>
                  <a:prstClr val="black"/>
                </a:solidFill>
              </a:rPr>
              <a:t>müesseler</a:t>
            </a:r>
            <a:r>
              <a:rPr lang="en-US" dirty="0">
                <a:solidFill>
                  <a:prstClr val="black"/>
                </a:solidFill>
              </a:rPr>
              <a:t> </a:t>
            </a:r>
            <a:r>
              <a:rPr lang="en-US" dirty="0" err="1">
                <a:solidFill>
                  <a:prstClr val="black"/>
                </a:solidFill>
              </a:rPr>
              <a:t>tarafından</a:t>
            </a:r>
            <a:r>
              <a:rPr lang="en-US" dirty="0">
                <a:solidFill>
                  <a:prstClr val="black"/>
                </a:solidFill>
              </a:rPr>
              <a:t> </a:t>
            </a:r>
            <a:r>
              <a:rPr lang="en-US" dirty="0" err="1">
                <a:solidFill>
                  <a:prstClr val="black"/>
                </a:solidFill>
              </a:rPr>
              <a:t>üretim</a:t>
            </a:r>
            <a:r>
              <a:rPr lang="en-US" dirty="0">
                <a:solidFill>
                  <a:prstClr val="black"/>
                </a:solidFill>
              </a:rPr>
              <a:t> (</a:t>
            </a:r>
            <a:r>
              <a:rPr lang="en-US" dirty="0" err="1">
                <a:solidFill>
                  <a:prstClr val="black"/>
                </a:solidFill>
              </a:rPr>
              <a:t>yüksek</a:t>
            </a:r>
            <a:r>
              <a:rPr lang="en-US" dirty="0">
                <a:solidFill>
                  <a:prstClr val="black"/>
                </a:solidFill>
              </a:rPr>
              <a:t> </a:t>
            </a:r>
            <a:r>
              <a:rPr lang="en-US" dirty="0" err="1">
                <a:solidFill>
                  <a:prstClr val="black"/>
                </a:solidFill>
              </a:rPr>
              <a:t>ölçekli</a:t>
            </a:r>
            <a:r>
              <a:rPr lang="en-US" dirty="0">
                <a:solidFill>
                  <a:prstClr val="black"/>
                </a:solidFill>
              </a:rPr>
              <a:t> </a:t>
            </a:r>
            <a:r>
              <a:rPr lang="en-US" dirty="0" err="1">
                <a:solidFill>
                  <a:prstClr val="black"/>
                </a:solidFill>
              </a:rPr>
              <a:t>üretim</a:t>
            </a:r>
            <a:r>
              <a:rPr lang="en-US" dirty="0" smtClean="0">
                <a:solidFill>
                  <a:prstClr val="black"/>
                </a:solidFill>
              </a:rPr>
              <a:t>)</a:t>
            </a:r>
          </a:p>
          <a:p>
            <a:pPr lvl="0" algn="just"/>
            <a:r>
              <a:rPr lang="en-US" dirty="0" err="1" smtClean="0">
                <a:solidFill>
                  <a:prstClr val="black"/>
                </a:solidFill>
              </a:rPr>
              <a:t>Ülke</a:t>
            </a:r>
            <a:r>
              <a:rPr lang="en-US" dirty="0" smtClean="0">
                <a:solidFill>
                  <a:prstClr val="black"/>
                </a:solidFill>
              </a:rPr>
              <a:t> </a:t>
            </a:r>
            <a:r>
              <a:rPr lang="en-US" dirty="0" err="1" smtClean="0">
                <a:solidFill>
                  <a:prstClr val="black"/>
                </a:solidFill>
              </a:rPr>
              <a:t>ihtiyaç</a:t>
            </a:r>
            <a:r>
              <a:rPr lang="en-US" dirty="0" smtClean="0">
                <a:solidFill>
                  <a:prstClr val="black"/>
                </a:solidFill>
              </a:rPr>
              <a:t> </a:t>
            </a:r>
            <a:r>
              <a:rPr lang="en-US" dirty="0" err="1" smtClean="0">
                <a:solidFill>
                  <a:prstClr val="black"/>
                </a:solidFill>
              </a:rPr>
              <a:t>ve</a:t>
            </a:r>
            <a:r>
              <a:rPr lang="en-US" dirty="0" smtClean="0">
                <a:solidFill>
                  <a:prstClr val="black"/>
                </a:solidFill>
              </a:rPr>
              <a:t> </a:t>
            </a:r>
            <a:r>
              <a:rPr lang="en-US" dirty="0" err="1" smtClean="0">
                <a:solidFill>
                  <a:prstClr val="black"/>
                </a:solidFill>
              </a:rPr>
              <a:t>talebine</a:t>
            </a:r>
            <a:r>
              <a:rPr lang="en-US" dirty="0" smtClean="0">
                <a:solidFill>
                  <a:prstClr val="black"/>
                </a:solidFill>
              </a:rPr>
              <a:t> </a:t>
            </a:r>
            <a:r>
              <a:rPr lang="en-US" dirty="0" err="1" smtClean="0">
                <a:solidFill>
                  <a:prstClr val="black"/>
                </a:solidFill>
              </a:rPr>
              <a:t>cevap</a:t>
            </a:r>
            <a:r>
              <a:rPr lang="en-US" dirty="0" smtClean="0">
                <a:solidFill>
                  <a:prstClr val="black"/>
                </a:solidFill>
              </a:rPr>
              <a:t> </a:t>
            </a:r>
            <a:r>
              <a:rPr lang="en-US" dirty="0" err="1" smtClean="0">
                <a:solidFill>
                  <a:prstClr val="black"/>
                </a:solidFill>
              </a:rPr>
              <a:t>verebilecek</a:t>
            </a:r>
            <a:r>
              <a:rPr lang="en-US" dirty="0" smtClean="0">
                <a:solidFill>
                  <a:prstClr val="black"/>
                </a:solidFill>
              </a:rPr>
              <a:t> </a:t>
            </a:r>
            <a:r>
              <a:rPr lang="en-US" dirty="0" err="1" smtClean="0">
                <a:solidFill>
                  <a:prstClr val="black"/>
                </a:solidFill>
              </a:rPr>
              <a:t>kapasitede</a:t>
            </a:r>
            <a:r>
              <a:rPr lang="en-US" dirty="0" smtClean="0">
                <a:solidFill>
                  <a:prstClr val="black"/>
                </a:solidFill>
              </a:rPr>
              <a:t> </a:t>
            </a:r>
            <a:r>
              <a:rPr lang="en-US" dirty="0" err="1" smtClean="0">
                <a:solidFill>
                  <a:prstClr val="black"/>
                </a:solidFill>
              </a:rPr>
              <a:t>üretim</a:t>
            </a:r>
            <a:endParaRPr lang="en-US" dirty="0">
              <a:solidFill>
                <a:prstClr val="black"/>
              </a:solidFill>
            </a:endParaRPr>
          </a:p>
          <a:p>
            <a:pPr marL="0" indent="0" algn="just">
              <a:buNone/>
            </a:pPr>
            <a:endParaRPr lang="tr-TR" altLang="tr-TR" dirty="0" smtClean="0"/>
          </a:p>
          <a:p>
            <a:pPr algn="just"/>
            <a:endParaRPr lang="tr-TR" altLang="tr-TR" dirty="0" smtClean="0"/>
          </a:p>
          <a:p>
            <a:pPr eaLnBrk="1" hangingPunct="1"/>
            <a:endParaRPr lang="tr-TR" altLang="tr-TR" dirty="0" smtClean="0"/>
          </a:p>
        </p:txBody>
      </p:sp>
    </p:spTree>
    <p:extLst>
      <p:ext uri="{BB962C8B-B14F-4D97-AF65-F5344CB8AC3E}">
        <p14:creationId xmlns:p14="http://schemas.microsoft.com/office/powerpoint/2010/main" val="1815052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İkinci </a:t>
            </a:r>
            <a:r>
              <a:rPr lang="en-US" dirty="0" err="1"/>
              <a:t>Beş</a:t>
            </a:r>
            <a:r>
              <a:rPr lang="en-US" dirty="0"/>
              <a:t> </a:t>
            </a:r>
            <a:r>
              <a:rPr lang="en-US" dirty="0" err="1"/>
              <a:t>Yıllık</a:t>
            </a:r>
            <a:r>
              <a:rPr lang="en-US" dirty="0"/>
              <a:t> </a:t>
            </a:r>
            <a:r>
              <a:rPr lang="en-US" dirty="0" err="1"/>
              <a:t>Sanayi</a:t>
            </a:r>
            <a:r>
              <a:rPr lang="en-US" dirty="0"/>
              <a:t> </a:t>
            </a:r>
            <a:r>
              <a:rPr lang="en-US" dirty="0" err="1"/>
              <a:t>Planı</a:t>
            </a:r>
            <a:r>
              <a:rPr lang="en-US" dirty="0"/>
              <a:t> </a:t>
            </a:r>
            <a:br>
              <a:rPr lang="en-US" dirty="0"/>
            </a:br>
            <a:endParaRPr lang="en-US" dirty="0"/>
          </a:p>
        </p:txBody>
      </p:sp>
      <p:sp>
        <p:nvSpPr>
          <p:cNvPr id="165890" name="Alt Başlık 2"/>
          <p:cNvSpPr>
            <a:spLocks noGrp="1"/>
          </p:cNvSpPr>
          <p:nvPr>
            <p:ph idx="1"/>
          </p:nvPr>
        </p:nvSpPr>
        <p:spPr>
          <a:xfrm>
            <a:off x="838200" y="1340716"/>
            <a:ext cx="10515600" cy="4351338"/>
          </a:xfrm>
        </p:spPr>
        <p:txBody>
          <a:bodyPr/>
          <a:lstStyle/>
          <a:p>
            <a:pPr algn="just"/>
            <a:r>
              <a:rPr lang="tr-TR" dirty="0" smtClean="0"/>
              <a:t>Birinci Beş Yıllık Sanayi Planı uygulama döneminin ikinci yılında, Birinci Plan uygulamalarının başarılı olmasından ve sanayileşme ile ilgili tereddütlerin giderilmiş olmasından dolayı </a:t>
            </a:r>
            <a:r>
              <a:rPr lang="tr-TR" b="1" dirty="0" smtClean="0"/>
              <a:t>İkinci Beş Yıllık Sanayi Planı</a:t>
            </a:r>
            <a:r>
              <a:rPr lang="tr-TR" dirty="0" smtClean="0"/>
              <a:t> hazırlanmaya başlanmıştır</a:t>
            </a:r>
            <a:r>
              <a:rPr lang="en-US" dirty="0" smtClean="0"/>
              <a:t>. </a:t>
            </a:r>
            <a:r>
              <a:rPr lang="en-US" dirty="0" err="1" smtClean="0"/>
              <a:t>Ancak</a:t>
            </a:r>
            <a:r>
              <a:rPr lang="en-US" dirty="0" smtClean="0"/>
              <a:t> 2. </a:t>
            </a:r>
            <a:r>
              <a:rPr lang="en-US" dirty="0" err="1" smtClean="0"/>
              <a:t>dünya</a:t>
            </a:r>
            <a:r>
              <a:rPr lang="en-US" dirty="0" smtClean="0"/>
              <a:t> </a:t>
            </a:r>
            <a:r>
              <a:rPr lang="en-US" dirty="0" err="1" smtClean="0"/>
              <a:t>savaşı</a:t>
            </a:r>
            <a:r>
              <a:rPr lang="en-US" dirty="0" smtClean="0"/>
              <a:t> </a:t>
            </a:r>
            <a:r>
              <a:rPr lang="en-US" dirty="0" err="1" smtClean="0"/>
              <a:t>nedeniyle</a:t>
            </a:r>
            <a:r>
              <a:rPr lang="en-US" dirty="0" smtClean="0"/>
              <a:t> tam </a:t>
            </a:r>
            <a:r>
              <a:rPr lang="en-US" dirty="0" err="1" smtClean="0"/>
              <a:t>olarak</a:t>
            </a:r>
            <a:r>
              <a:rPr lang="en-US" dirty="0" smtClean="0"/>
              <a:t> </a:t>
            </a:r>
            <a:r>
              <a:rPr lang="en-US" dirty="0" err="1" smtClean="0"/>
              <a:t>yürürlüğe</a:t>
            </a:r>
            <a:r>
              <a:rPr lang="en-US" dirty="0" smtClean="0"/>
              <a:t> </a:t>
            </a:r>
            <a:r>
              <a:rPr lang="en-US" dirty="0" err="1" smtClean="0"/>
              <a:t>konamamıştır</a:t>
            </a:r>
            <a:r>
              <a:rPr lang="en-US" dirty="0" smtClean="0"/>
              <a:t>. </a:t>
            </a:r>
          </a:p>
          <a:p>
            <a:pPr algn="just"/>
            <a:endParaRPr lang="tr-TR" altLang="tr-TR" dirty="0" smtClean="0"/>
          </a:p>
          <a:p>
            <a:pPr algn="just"/>
            <a:endParaRPr lang="tr-TR" altLang="tr-TR" dirty="0" smtClean="0"/>
          </a:p>
          <a:p>
            <a:pPr algn="just"/>
            <a:endParaRPr lang="tr-TR" altLang="tr-TR" dirty="0" smtClean="0"/>
          </a:p>
          <a:p>
            <a:pPr eaLnBrk="1" hangingPunct="1"/>
            <a:endParaRPr lang="tr-TR" altLang="tr-TR" dirty="0" smtClean="0"/>
          </a:p>
        </p:txBody>
      </p:sp>
    </p:spTree>
    <p:extLst>
      <p:ext uri="{BB962C8B-B14F-4D97-AF65-F5344CB8AC3E}">
        <p14:creationId xmlns:p14="http://schemas.microsoft.com/office/powerpoint/2010/main" val="15412582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en-US" dirty="0"/>
              <a:t>1950-1961 DÖNEMİ İKTİSAT POLİTİKALARI</a:t>
            </a:r>
            <a:br>
              <a:rPr lang="en-US" dirty="0"/>
            </a:br>
            <a:endParaRPr lang="en-US" dirty="0"/>
          </a:p>
        </p:txBody>
      </p:sp>
      <p:sp>
        <p:nvSpPr>
          <p:cNvPr id="171010" name="Alt Başlık 2"/>
          <p:cNvSpPr>
            <a:spLocks noGrp="1"/>
          </p:cNvSpPr>
          <p:nvPr>
            <p:ph idx="1"/>
          </p:nvPr>
        </p:nvSpPr>
        <p:spPr/>
        <p:txBody>
          <a:bodyPr/>
          <a:lstStyle/>
          <a:p>
            <a:r>
              <a:rPr lang="en-US" dirty="0" err="1" smtClean="0"/>
              <a:t>Devletçilik</a:t>
            </a:r>
            <a:r>
              <a:rPr lang="en-US" dirty="0" smtClean="0"/>
              <a:t> </a:t>
            </a:r>
            <a:r>
              <a:rPr lang="en-US" dirty="0" err="1" smtClean="0"/>
              <a:t>ilkesi</a:t>
            </a:r>
            <a:endParaRPr lang="en-US" dirty="0" smtClean="0"/>
          </a:p>
          <a:p>
            <a:r>
              <a:rPr lang="en-US" dirty="0" err="1" smtClean="0"/>
              <a:t>Serbest</a:t>
            </a:r>
            <a:r>
              <a:rPr lang="en-US" dirty="0" smtClean="0"/>
              <a:t> </a:t>
            </a:r>
            <a:r>
              <a:rPr lang="en-US" dirty="0" err="1" smtClean="0"/>
              <a:t>piyasa</a:t>
            </a:r>
            <a:r>
              <a:rPr lang="en-US" dirty="0" smtClean="0"/>
              <a:t> </a:t>
            </a:r>
            <a:r>
              <a:rPr lang="en-US" dirty="0" err="1" smtClean="0"/>
              <a:t>ekonomisi</a:t>
            </a:r>
            <a:r>
              <a:rPr lang="en-US" dirty="0" smtClean="0"/>
              <a:t> </a:t>
            </a:r>
            <a:r>
              <a:rPr lang="en-US" dirty="0" err="1" smtClean="0"/>
              <a:t>kuralları</a:t>
            </a:r>
            <a:r>
              <a:rPr lang="en-US" dirty="0" smtClean="0"/>
              <a:t> </a:t>
            </a:r>
            <a:r>
              <a:rPr lang="en-US" dirty="0" err="1" smtClean="0"/>
              <a:t>pek</a:t>
            </a:r>
            <a:r>
              <a:rPr lang="en-US" dirty="0" smtClean="0"/>
              <a:t> </a:t>
            </a:r>
            <a:r>
              <a:rPr lang="en-US" dirty="0" err="1" smtClean="0"/>
              <a:t>geçerli</a:t>
            </a:r>
            <a:r>
              <a:rPr lang="en-US" dirty="0" smtClean="0"/>
              <a:t> </a:t>
            </a:r>
            <a:r>
              <a:rPr lang="en-US" dirty="0" err="1" smtClean="0"/>
              <a:t>değil</a:t>
            </a:r>
            <a:endParaRPr lang="en-US" dirty="0" smtClean="0"/>
          </a:p>
          <a:p>
            <a:r>
              <a:rPr lang="en-US" dirty="0" err="1" smtClean="0"/>
              <a:t>Köyden</a:t>
            </a:r>
            <a:r>
              <a:rPr lang="en-US" dirty="0" smtClean="0"/>
              <a:t> </a:t>
            </a:r>
            <a:r>
              <a:rPr lang="en-US" dirty="0" err="1" smtClean="0"/>
              <a:t>şehire</a:t>
            </a:r>
            <a:r>
              <a:rPr lang="en-US" dirty="0" smtClean="0"/>
              <a:t> </a:t>
            </a:r>
            <a:r>
              <a:rPr lang="en-US" dirty="0" err="1" smtClean="0"/>
              <a:t>göçün</a:t>
            </a:r>
            <a:r>
              <a:rPr lang="en-US" dirty="0" smtClean="0"/>
              <a:t> </a:t>
            </a:r>
            <a:r>
              <a:rPr lang="en-US" dirty="0" err="1" smtClean="0"/>
              <a:t>başlamasıyla</a:t>
            </a:r>
            <a:r>
              <a:rPr lang="en-US" dirty="0" smtClean="0"/>
              <a:t> </a:t>
            </a:r>
            <a:r>
              <a:rPr lang="en-US" dirty="0" err="1" smtClean="0"/>
              <a:t>bir</a:t>
            </a:r>
            <a:r>
              <a:rPr lang="en-US" dirty="0" smtClean="0"/>
              <a:t> </a:t>
            </a:r>
            <a:r>
              <a:rPr lang="en-US" dirty="0" err="1" smtClean="0"/>
              <a:t>çok</a:t>
            </a:r>
            <a:r>
              <a:rPr lang="en-US" dirty="0" smtClean="0"/>
              <a:t> </a:t>
            </a:r>
            <a:r>
              <a:rPr lang="en-US" dirty="0" err="1" smtClean="0"/>
              <a:t>altyapı</a:t>
            </a:r>
            <a:r>
              <a:rPr lang="en-US" dirty="0" smtClean="0"/>
              <a:t>, </a:t>
            </a:r>
            <a:r>
              <a:rPr lang="en-US" dirty="0" err="1" smtClean="0"/>
              <a:t>eğitim</a:t>
            </a:r>
            <a:r>
              <a:rPr lang="en-US" dirty="0" smtClean="0"/>
              <a:t>, </a:t>
            </a:r>
            <a:r>
              <a:rPr lang="en-US" dirty="0" err="1" smtClean="0"/>
              <a:t>sosyal</a:t>
            </a:r>
            <a:r>
              <a:rPr lang="en-US" dirty="0" smtClean="0"/>
              <a:t> </a:t>
            </a:r>
            <a:r>
              <a:rPr lang="en-US" dirty="0" err="1" smtClean="0"/>
              <a:t>ve</a:t>
            </a:r>
            <a:r>
              <a:rPr lang="en-US" dirty="0" smtClean="0"/>
              <a:t> </a:t>
            </a:r>
            <a:r>
              <a:rPr lang="en-US" dirty="0" err="1" smtClean="0"/>
              <a:t>kültürel</a:t>
            </a:r>
            <a:r>
              <a:rPr lang="en-US" dirty="0" smtClean="0"/>
              <a:t> </a:t>
            </a:r>
            <a:r>
              <a:rPr lang="en-US" dirty="0" err="1" smtClean="0"/>
              <a:t>sorunlar</a:t>
            </a:r>
            <a:r>
              <a:rPr lang="en-US" dirty="0" smtClean="0"/>
              <a:t> </a:t>
            </a:r>
            <a:r>
              <a:rPr lang="en-US" dirty="0" err="1" smtClean="0"/>
              <a:t>ortaya</a:t>
            </a:r>
            <a:r>
              <a:rPr lang="en-US" dirty="0" smtClean="0"/>
              <a:t> </a:t>
            </a:r>
            <a:r>
              <a:rPr lang="en-US" dirty="0" err="1" smtClean="0"/>
              <a:t>çıkmıştır</a:t>
            </a:r>
            <a:endParaRPr lang="en-US" dirty="0" smtClean="0"/>
          </a:p>
          <a:p>
            <a:r>
              <a:rPr lang="en-US" dirty="0" err="1" smtClean="0"/>
              <a:t>Tarımda</a:t>
            </a:r>
            <a:r>
              <a:rPr lang="en-US" dirty="0" smtClean="0"/>
              <a:t> </a:t>
            </a:r>
            <a:r>
              <a:rPr lang="en-US" dirty="0" err="1" smtClean="0"/>
              <a:t>gelişmeler</a:t>
            </a:r>
            <a:r>
              <a:rPr lang="en-US" dirty="0" smtClean="0"/>
              <a:t> </a:t>
            </a:r>
            <a:r>
              <a:rPr lang="en-US" dirty="0" err="1" smtClean="0"/>
              <a:t>görülmüştür</a:t>
            </a:r>
            <a:endParaRPr lang="en-US" dirty="0" smtClean="0"/>
          </a:p>
          <a:p>
            <a:r>
              <a:rPr lang="en-US" dirty="0" err="1" smtClean="0"/>
              <a:t>İç</a:t>
            </a:r>
            <a:r>
              <a:rPr lang="en-US" dirty="0" smtClean="0"/>
              <a:t> </a:t>
            </a:r>
            <a:r>
              <a:rPr lang="en-US" dirty="0" err="1" smtClean="0"/>
              <a:t>talebi</a:t>
            </a:r>
            <a:r>
              <a:rPr lang="en-US" dirty="0" smtClean="0"/>
              <a:t> </a:t>
            </a:r>
            <a:r>
              <a:rPr lang="en-US" dirty="0" err="1" smtClean="0"/>
              <a:t>karşılamaya</a:t>
            </a:r>
            <a:r>
              <a:rPr lang="en-US" dirty="0" smtClean="0"/>
              <a:t> </a:t>
            </a:r>
            <a:r>
              <a:rPr lang="en-US" dirty="0" err="1" smtClean="0"/>
              <a:t>yönelik</a:t>
            </a:r>
            <a:r>
              <a:rPr lang="en-US" dirty="0" smtClean="0"/>
              <a:t>, </a:t>
            </a:r>
            <a:r>
              <a:rPr lang="en-US" dirty="0" err="1" smtClean="0"/>
              <a:t>düşük</a:t>
            </a:r>
            <a:r>
              <a:rPr lang="en-US" dirty="0" smtClean="0"/>
              <a:t> </a:t>
            </a:r>
            <a:r>
              <a:rPr lang="en-US" dirty="0" err="1" smtClean="0"/>
              <a:t>ölçekli</a:t>
            </a:r>
            <a:r>
              <a:rPr lang="en-US" dirty="0" smtClean="0"/>
              <a:t> </a:t>
            </a:r>
            <a:r>
              <a:rPr lang="en-US" dirty="0" err="1" smtClean="0"/>
              <a:t>sanayi</a:t>
            </a:r>
            <a:r>
              <a:rPr lang="en-US" dirty="0" smtClean="0"/>
              <a:t> </a:t>
            </a:r>
            <a:endParaRPr lang="tr-TR" dirty="0" smtClean="0"/>
          </a:p>
          <a:p>
            <a:endParaRPr lang="tr-TR" altLang="tr-TR" dirty="0" smtClean="0"/>
          </a:p>
          <a:p>
            <a:endParaRPr lang="tr-TR" altLang="tr-TR" dirty="0" smtClean="0"/>
          </a:p>
          <a:p>
            <a:endParaRPr lang="tr-TR" altLang="tr-TR" dirty="0" smtClean="0"/>
          </a:p>
          <a:p>
            <a:endParaRPr lang="tr-TR" altLang="tr-TR" dirty="0" smtClean="0"/>
          </a:p>
        </p:txBody>
      </p:sp>
    </p:spTree>
    <p:extLst>
      <p:ext uri="{BB962C8B-B14F-4D97-AF65-F5344CB8AC3E}">
        <p14:creationId xmlns:p14="http://schemas.microsoft.com/office/powerpoint/2010/main" val="25308867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1962-1980 DÖNEMİ İKTİSAT POLİTİKALARI</a:t>
            </a:r>
            <a:br>
              <a:rPr lang="en-US" dirty="0"/>
            </a:br>
            <a:endParaRPr lang="en-US" dirty="0"/>
          </a:p>
        </p:txBody>
      </p:sp>
      <p:sp>
        <p:nvSpPr>
          <p:cNvPr id="179202" name="Alt Başlık 2"/>
          <p:cNvSpPr>
            <a:spLocks noGrp="1"/>
          </p:cNvSpPr>
          <p:nvPr>
            <p:ph idx="1"/>
          </p:nvPr>
        </p:nvSpPr>
        <p:spPr/>
        <p:txBody>
          <a:bodyPr/>
          <a:lstStyle/>
          <a:p>
            <a:pPr algn="just" eaLnBrk="1" hangingPunct="1"/>
            <a:r>
              <a:rPr lang="tr-TR" dirty="0" smtClean="0"/>
              <a:t>Türkiye 1960 yılında yeni bir siyasi oluşuma girmiş ve bu yeni devir, siyasi ortamda meydana gelen değişikliğe paralel olarak ekonomik politikalarda da önemli değişiklikler meydana getirmiştir. </a:t>
            </a:r>
            <a:endParaRPr lang="en-US" dirty="0" smtClean="0"/>
          </a:p>
          <a:p>
            <a:pPr algn="just" eaLnBrk="1" hangingPunct="1"/>
            <a:r>
              <a:rPr lang="tr-TR" dirty="0" smtClean="0"/>
              <a:t>1961 Anayasası, devlete iktisadi ve sosyal hayatın tanzimi, geliştirilmesi ve planlanması ile ilgili bazı görevler yüklemiştir. </a:t>
            </a:r>
            <a:endParaRPr lang="en-US" dirty="0" smtClean="0"/>
          </a:p>
          <a:p>
            <a:pPr algn="just" eaLnBrk="1" hangingPunct="1"/>
            <a:r>
              <a:rPr lang="tr-TR" dirty="0" smtClean="0"/>
              <a:t>Anayasanın 41. maddesi "İktisadi ve soysal hayat, adalete, tam çalışma esasına ve herkes için insanlık haysiyetine yaraşır bir yaşayış seviyesi sağlanması amacına göre düzenlenir</a:t>
            </a:r>
            <a:r>
              <a:rPr lang="en-US" dirty="0" smtClean="0"/>
              <a:t>.</a:t>
            </a:r>
          </a:p>
          <a:p>
            <a:pPr algn="just" eaLnBrk="1" hangingPunct="1"/>
            <a:r>
              <a:rPr lang="en-US" altLang="tr-TR" dirty="0" err="1" smtClean="0"/>
              <a:t>Planlı</a:t>
            </a:r>
            <a:r>
              <a:rPr lang="en-US" altLang="tr-TR" dirty="0" smtClean="0"/>
              <a:t> karma </a:t>
            </a:r>
            <a:r>
              <a:rPr lang="en-US" altLang="tr-TR" dirty="0" err="1" smtClean="0"/>
              <a:t>ekonomi</a:t>
            </a:r>
            <a:r>
              <a:rPr lang="en-US" altLang="tr-TR" dirty="0" smtClean="0"/>
              <a:t> </a:t>
            </a:r>
            <a:r>
              <a:rPr lang="en-US" altLang="tr-TR" dirty="0" err="1" smtClean="0"/>
              <a:t>modeline</a:t>
            </a:r>
            <a:r>
              <a:rPr lang="en-US" altLang="tr-TR" dirty="0" smtClean="0"/>
              <a:t> </a:t>
            </a:r>
            <a:r>
              <a:rPr lang="en-US" altLang="tr-TR" dirty="0" err="1" smtClean="0"/>
              <a:t>geçme</a:t>
            </a:r>
            <a:endParaRPr lang="tr-TR" altLang="tr-TR" dirty="0" smtClean="0"/>
          </a:p>
        </p:txBody>
      </p:sp>
    </p:spTree>
    <p:extLst>
      <p:ext uri="{BB962C8B-B14F-4D97-AF65-F5344CB8AC3E}">
        <p14:creationId xmlns:p14="http://schemas.microsoft.com/office/powerpoint/2010/main" val="165578353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665</Words>
  <Application>Microsoft Office PowerPoint</Application>
  <PresentationFormat>Geniş ekran</PresentationFormat>
  <Paragraphs>80</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14</vt:i4>
      </vt:variant>
    </vt:vector>
  </HeadingPairs>
  <TitlesOfParts>
    <vt:vector size="20" baseType="lpstr">
      <vt:lpstr>Arial</vt:lpstr>
      <vt:lpstr>Calibri</vt:lpstr>
      <vt:lpstr>Calibri Light</vt:lpstr>
      <vt:lpstr>Times New Roman</vt:lpstr>
      <vt:lpstr>1_Office Teması</vt:lpstr>
      <vt:lpstr>Office Teması</vt:lpstr>
      <vt:lpstr>PowerPoint Sunusu</vt:lpstr>
      <vt:lpstr>Osmanlı Dönemi Ekonomisi</vt:lpstr>
      <vt:lpstr>Türkiye İktisat Kongresi</vt:lpstr>
      <vt:lpstr>Teşvik-i Sanayi Kanunu (1927)</vt:lpstr>
      <vt:lpstr>Büyük Buhran (1929)</vt:lpstr>
      <vt:lpstr>Birinci Beş Yıllık Sanayi Planı (1934-1939) </vt:lpstr>
      <vt:lpstr>İkinci Beş Yıllık Sanayi Planı  </vt:lpstr>
      <vt:lpstr>1950-1961 DÖNEMİ İKTİSAT POLİTİKALARI </vt:lpstr>
      <vt:lpstr>1962-1980 DÖNEMİ İKTİSAT POLİTİKALARI </vt:lpstr>
      <vt:lpstr>1980-1999 DÖNEMİ İKTİSAT POLİTİKALARI </vt:lpstr>
      <vt:lpstr>24 Ocak Kararları</vt:lpstr>
      <vt:lpstr>Stand-by Anlaşması ve Sonuçları </vt:lpstr>
      <vt:lpstr>TÜRKİYE'NİN GÜÇLÜ EKONOMİYE GEÇİŞ PROGRAMI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dc:creator>
  <cp:lastModifiedBy>Burcu</cp:lastModifiedBy>
  <cp:revision>41</cp:revision>
  <dcterms:created xsi:type="dcterms:W3CDTF">2017-10-29T14:37:44Z</dcterms:created>
  <dcterms:modified xsi:type="dcterms:W3CDTF">2020-11-28T17:46:02Z</dcterms:modified>
</cp:coreProperties>
</file>