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17"/>
  </p:notesMasterIdLst>
  <p:sldIdLst>
    <p:sldId id="303" r:id="rId2"/>
    <p:sldId id="307" r:id="rId3"/>
    <p:sldId id="308" r:id="rId4"/>
    <p:sldId id="309" r:id="rId5"/>
    <p:sldId id="313" r:id="rId6"/>
    <p:sldId id="314" r:id="rId7"/>
    <p:sldId id="311" r:id="rId8"/>
    <p:sldId id="312" r:id="rId9"/>
    <p:sldId id="315" r:id="rId10"/>
    <p:sldId id="316" r:id="rId11"/>
    <p:sldId id="317" r:id="rId12"/>
    <p:sldId id="318" r:id="rId13"/>
    <p:sldId id="277" r:id="rId14"/>
    <p:sldId id="319" r:id="rId15"/>
    <p:sldId id="328" r:id="rId1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1pPr>
    <a:lvl2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2pPr>
    <a:lvl3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3pPr>
    <a:lvl4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4pPr>
    <a:lvl5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5pPr>
    <a:lvl6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6pPr>
    <a:lvl7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7pPr>
    <a:lvl8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8pPr>
    <a:lvl9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Palatino"/>
          <a:ea typeface="Palatino"/>
          <a:cs typeface="Palatino"/>
        </a:font>
        <a:srgbClr val="6D6A67"/>
      </a:tcTxStyle>
      <a:tcStyle>
        <a:tcBdr>
          <a:left>
            <a:ln w="12700" cap="flat">
              <a:solidFill>
                <a:srgbClr val="7695B6"/>
              </a:solidFill>
              <a:prstDash val="solid"/>
              <a:miter lim="400000"/>
            </a:ln>
          </a:left>
          <a:right>
            <a:ln w="12700" cap="flat">
              <a:solidFill>
                <a:srgbClr val="7695B6"/>
              </a:solidFill>
              <a:prstDash val="solid"/>
              <a:miter lim="400000"/>
            </a:ln>
          </a:right>
          <a:top>
            <a:ln w="127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solidFill>
                <a:srgbClr val="7695B6"/>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Palatino"/>
          <a:ea typeface="Palatino"/>
          <a:cs typeface="Palatino"/>
        </a:font>
        <a:srgbClr val="F6F4EF"/>
      </a:tcTxStyle>
      <a:tcStyle>
        <a:tcBdr>
          <a:left>
            <a:ln w="12700" cap="flat">
              <a:solidFill>
                <a:srgbClr val="7695B6"/>
              </a:solidFill>
              <a:prstDash val="solid"/>
              <a:miter lim="400000"/>
            </a:ln>
          </a:left>
          <a:right>
            <a:ln w="12700" cap="flat">
              <a:noFill/>
              <a:miter lim="400000"/>
            </a:ln>
          </a:right>
          <a:top>
            <a:ln w="12700" cap="flat">
              <a:solidFill>
                <a:srgbClr val="D6D3CB">
                  <a:alpha val="85000"/>
                </a:srgbClr>
              </a:solidFill>
              <a:prstDash val="solid"/>
              <a:miter lim="400000"/>
            </a:ln>
          </a:top>
          <a:bottom>
            <a:ln w="12700" cap="flat">
              <a:solidFill>
                <a:srgbClr val="D6D3CB">
                  <a:alpha val="85000"/>
                </a:srgbClr>
              </a:solidFill>
              <a:prstDash val="solid"/>
              <a:miter lim="400000"/>
            </a:ln>
          </a:bottom>
          <a:insideH>
            <a:ln w="12700" cap="flat">
              <a:solidFill>
                <a:srgbClr val="D6D3CB">
                  <a:alpha val="85000"/>
                </a:srgbClr>
              </a:solidFill>
              <a:prstDash val="solid"/>
              <a:miter lim="400000"/>
            </a:ln>
          </a:insideH>
          <a:insideV>
            <a:ln w="12700" cap="flat">
              <a:solidFill>
                <a:srgbClr val="7695B6"/>
              </a:solidFill>
              <a:prstDash val="solid"/>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solidFill>
                <a:srgbClr val="7695B6"/>
              </a:solidFill>
              <a:prstDash val="solid"/>
              <a:miter lim="400000"/>
            </a:ln>
          </a:top>
          <a:bottom>
            <a:ln w="0" cap="flat">
              <a:noFill/>
              <a:miter lim="400000"/>
            </a:ln>
          </a:bottom>
          <a:insideH>
            <a:ln w="12700" cap="flat">
              <a:solidFill>
                <a:srgbClr val="7695B6"/>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Palatino"/>
          <a:ea typeface="Palatino"/>
          <a:cs typeface="Palatino"/>
        </a:font>
        <a:srgbClr val="6D6A67"/>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noFill/>
        </a:fill>
      </a:tcStyle>
    </a:wholeTbl>
    <a:band2H>
      <a:tcTxStyle/>
      <a:tcStyle>
        <a:tcBdr/>
        <a:fill>
          <a:solidFill>
            <a:srgbClr val="EEEBE2">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5D5D5D"/>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EEE7283C-3CF3-47DC-8721-378D4A62B228}" styleName="">
    <a:tblBg/>
    <a:wholeTbl>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solidFill>
                <a:srgbClr val="615F5C"/>
              </a:solidFill>
              <a:custDash>
                <a:ds d="200000" sp="200000"/>
              </a:custDash>
              <a:miter lim="400000"/>
            </a:ln>
          </a:top>
          <a:bottom>
            <a:ln w="12700" cap="flat">
              <a:solidFill>
                <a:srgbClr val="615F5C"/>
              </a:solidFill>
              <a:custDash>
                <a:ds d="200000" sp="200000"/>
              </a:custDash>
              <a:miter lim="400000"/>
            </a:ln>
          </a:bottom>
          <a:insideH>
            <a:ln w="12700" cap="flat">
              <a:solidFill>
                <a:srgbClr val="615F5C"/>
              </a:solidFill>
              <a:custDash>
                <a:ds d="200000" sp="200000"/>
              </a:custDash>
              <a:miter lim="400000"/>
            </a:ln>
          </a:insideH>
          <a:insideV>
            <a:ln w="12700" cap="flat">
              <a:noFill/>
              <a:miter lim="400000"/>
            </a:ln>
          </a:insideV>
        </a:tcBdr>
        <a:fill>
          <a:noFill/>
        </a:fill>
      </a:tcStyle>
    </a:wholeTbl>
    <a:band2H>
      <a:tcTxStyle/>
      <a:tcStyle>
        <a:tcBdr/>
        <a:fill>
          <a:solidFill>
            <a:srgbClr val="DBD8CD">
              <a:alpha val="85000"/>
            </a:srgbClr>
          </a:solidFill>
        </a:fill>
      </a:tcStyle>
    </a:band2H>
    <a:firstCol>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solidFill>
                <a:srgbClr val="615F5C"/>
              </a:solidFill>
              <a:custDash>
                <a:ds d="200000" sp="200000"/>
              </a:custDash>
              <a:miter lim="400000"/>
            </a:ln>
          </a:top>
          <a:bottom>
            <a:ln w="12700" cap="flat">
              <a:solidFill>
                <a:srgbClr val="615F5C"/>
              </a:solidFill>
              <a:custDash>
                <a:ds d="200000" sp="200000"/>
              </a:custDash>
              <a:miter lim="400000"/>
            </a:ln>
          </a:bottom>
          <a:insideH>
            <a:ln w="12700" cap="flat">
              <a:solidFill>
                <a:srgbClr val="615F5C"/>
              </a:solidFill>
              <a:custDash>
                <a:ds d="200000" sp="200000"/>
              </a:custDash>
              <a:miter lim="400000"/>
            </a:ln>
          </a:insideH>
          <a:insideV>
            <a:ln w="12700" cap="flat">
              <a:noFill/>
              <a:miter lim="400000"/>
            </a:ln>
          </a:insideV>
        </a:tcBdr>
        <a:fill>
          <a:solidFill>
            <a:srgbClr val="EEEBE2">
              <a:alpha val="85000"/>
            </a:srgbClr>
          </a:solid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Palatino"/>
          <a:ea typeface="Palatino"/>
          <a:cs typeface="Palatino"/>
        </a:font>
        <a:srgbClr val="6D6A67"/>
      </a:tcTxStyle>
      <a:tcStyle>
        <a:tcBdr>
          <a:left>
            <a:ln w="12700" cap="flat">
              <a:solidFill>
                <a:srgbClr val="A8A49D"/>
              </a:solidFill>
              <a:prstDash val="solid"/>
              <a:miter lim="400000"/>
            </a:ln>
          </a:left>
          <a:right>
            <a:ln w="12700" cap="flat">
              <a:solidFill>
                <a:srgbClr val="A8A49D"/>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A8A49D"/>
              </a:solidFill>
              <a:prstDash val="solid"/>
              <a:miter lim="400000"/>
            </a:ln>
          </a:insideV>
        </a:tcBdr>
        <a:fill>
          <a:noFill/>
        </a:fill>
      </a:tcStyle>
    </a:wholeTbl>
    <a:band2H>
      <a:tcTxStyle/>
      <a:tcStyle>
        <a:tcBdr/>
        <a:fill>
          <a:solidFill>
            <a:srgbClr val="C4C1BA">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3F1DF"/>
              </a:solidFill>
              <a:prstDash val="solid"/>
              <a:miter lim="400000"/>
            </a:ln>
          </a:insideV>
        </a:tcBdr>
        <a:fill>
          <a:noFill/>
        </a:fill>
      </a:tcStyle>
    </a:firstCol>
    <a:la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12700" cap="flat">
              <a:noFill/>
              <a:miter lim="400000"/>
            </a:ln>
          </a:insideV>
        </a:tcBdr>
        <a:fill>
          <a:noFill/>
        </a:fill>
      </a:tcStyle>
    </a:wholeTbl>
    <a:band2H>
      <a:tcTxStyle/>
      <a:tcStyle>
        <a:tcBdr/>
        <a:fill>
          <a:solidFill>
            <a:srgbClr val="EEEBE2">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3CB"/>
              </a:solidFill>
              <a:prstDash val="solid"/>
              <a:miter lim="400000"/>
            </a:ln>
          </a:insideV>
        </a:tcBdr>
        <a:fill>
          <a:solidFill>
            <a:srgbClr val="8C8982"/>
          </a:solidFill>
        </a:fill>
      </a:tcStyle>
    </a:firstCol>
    <a:la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3CB"/>
              </a:solidFill>
              <a:prstDash val="solid"/>
              <a:miter lim="400000"/>
            </a:ln>
          </a:insideH>
          <a:insideV>
            <a:ln w="12700" cap="flat">
              <a:noFill/>
              <a:miter lim="400000"/>
            </a:ln>
          </a:insideV>
        </a:tcBdr>
        <a:fill>
          <a:solidFill>
            <a:srgbClr val="A8A49D"/>
          </a:solid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3CB"/>
              </a:solidFill>
              <a:prstDash val="solid"/>
              <a:miter lim="400000"/>
            </a:ln>
          </a:insideH>
          <a:insideV>
            <a:ln w="12700" cap="flat">
              <a:noFill/>
              <a:miter lim="400000"/>
            </a:ln>
          </a:insideV>
        </a:tcBdr>
        <a:fill>
          <a:solidFill>
            <a:srgbClr val="A8A49D"/>
          </a:solidFill>
        </a:fill>
      </a:tcStyle>
    </a:firstRow>
  </a:tblStyle>
  <a:tblStyle styleId="{2708684C-4D16-4618-839F-0558EEFCDFE6}" styleName="">
    <a:tblBg/>
    <a:wholeTbl>
      <a:tcTxStyle b="off" i="off">
        <a:font>
          <a:latin typeface="Palatino"/>
          <a:ea typeface="Palatino"/>
          <a:cs typeface="Palatino"/>
        </a:font>
        <a:srgbClr val="6D6A67"/>
      </a:tcTxStyle>
      <a:tcStyle>
        <a:tcBdr>
          <a:left>
            <a:ln w="25400" cap="flat">
              <a:solidFill>
                <a:srgbClr val="D6D3CB"/>
              </a:solidFill>
              <a:custDash>
                <a:ds d="200000" sp="200000"/>
              </a:custDash>
              <a:miter lim="400000"/>
            </a:ln>
          </a:left>
          <a:right>
            <a:ln w="25400" cap="flat">
              <a:solidFill>
                <a:srgbClr val="D6D3CB"/>
              </a:solidFill>
              <a:custDash>
                <a:ds d="200000" sp="200000"/>
              </a:custDash>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25400" cap="flat">
              <a:solidFill>
                <a:srgbClr val="D6D3CB"/>
              </a:solidFill>
              <a:custDash>
                <a:ds d="200000" sp="200000"/>
              </a:custDash>
              <a:miter lim="400000"/>
            </a:ln>
          </a:insideV>
        </a:tcBdr>
        <a:fill>
          <a:noFill/>
        </a:fill>
      </a:tcStyle>
    </a:wholeTbl>
    <a:band2H>
      <a:tcTxStyle/>
      <a:tcStyle>
        <a:tcBdr/>
        <a:fill>
          <a:solidFill>
            <a:srgbClr val="EEEBE2">
              <a:alpha val="85000"/>
            </a:srgbClr>
          </a:solidFill>
        </a:fill>
      </a:tcStyle>
    </a:band2H>
    <a:firstCol>
      <a:tcTxStyle b="off" i="off">
        <a:font>
          <a:latin typeface="Palatino"/>
          <a:ea typeface="Palatino"/>
          <a:cs typeface="Palatino"/>
        </a:font>
        <a:srgbClr val="6D6A67"/>
      </a:tcTxStyle>
      <a:tcStyle>
        <a:tcBdr>
          <a:left>
            <a:ln w="12700" cap="flat">
              <a:noFill/>
              <a:miter lim="400000"/>
            </a:ln>
          </a:left>
          <a:right>
            <a:ln w="25400" cap="flat">
              <a:solidFill>
                <a:srgbClr val="D6D3CB"/>
              </a:solidFill>
              <a:prstDash val="solid"/>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25400" cap="flat">
              <a:solidFill>
                <a:srgbClr val="D6D3CB"/>
              </a:solidFill>
              <a:prstDash val="solid"/>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D6D3CB"/>
              </a:solidFill>
              <a:prstDash val="solid"/>
              <a:miter lim="400000"/>
            </a:ln>
          </a:top>
          <a:bottom>
            <a:ln w="12700" cap="flat">
              <a:noFill/>
              <a:miter lim="400000"/>
            </a:ln>
          </a:bottom>
          <a:insideH>
            <a:ln w="25400" cap="flat">
              <a:solidFill>
                <a:srgbClr val="D6D3CB"/>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noFill/>
              <a:miter lim="400000"/>
            </a:ln>
          </a:top>
          <a:bottom>
            <a:ln w="25400" cap="flat">
              <a:solidFill>
                <a:srgbClr val="D6D3CB"/>
              </a:solidFill>
              <a:prstDash val="solid"/>
              <a:miter lim="400000"/>
            </a:ln>
          </a:bottom>
          <a:insideH>
            <a:ln w="25400" cap="flat">
              <a:solidFill>
                <a:srgbClr val="D6D3CB"/>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11"/>
    <p:restoredTop sz="94680"/>
  </p:normalViewPr>
  <p:slideViewPr>
    <p:cSldViewPr snapToGrid="0" snapToObjects="1">
      <p:cViewPr varScale="1">
        <p:scale>
          <a:sx n="44" d="100"/>
          <a:sy n="44" d="100"/>
        </p:scale>
        <p:origin x="15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1143000" y="685800"/>
            <a:ext cx="4572000" cy="3429000"/>
          </a:xfrm>
          <a:prstGeom prst="rect">
            <a:avLst/>
          </a:prstGeom>
        </p:spPr>
        <p:txBody>
          <a:bodyPr/>
          <a:lstStyle/>
          <a:p>
            <a:endParaRPr/>
          </a:p>
        </p:txBody>
      </p:sp>
      <p:sp>
        <p:nvSpPr>
          <p:cNvPr id="138" name="Shape 13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975360" y="1596249"/>
            <a:ext cx="11054080" cy="3395698"/>
          </a:xfrm>
        </p:spPr>
        <p:txBody>
          <a:bodyPr anchor="b"/>
          <a:lstStyle>
            <a:lvl1pPr algn="ctr">
              <a:defRPr sz="8533"/>
            </a:lvl1pPr>
          </a:lstStyle>
          <a:p>
            <a:r>
              <a:rPr lang="tr-TR"/>
              <a:t>Asıl başlık stilini düzenlemek için tıklayın</a:t>
            </a:r>
            <a:endParaRPr lang="en-US" dirty="0"/>
          </a:p>
        </p:txBody>
      </p:sp>
      <p:sp>
        <p:nvSpPr>
          <p:cNvPr id="3" name="Subtitle 2"/>
          <p:cNvSpPr>
            <a:spLocks noGrp="1"/>
          </p:cNvSpPr>
          <p:nvPr>
            <p:ph type="subTitle" idx="1"/>
          </p:nvPr>
        </p:nvSpPr>
        <p:spPr>
          <a:xfrm>
            <a:off x="1625600" y="5122898"/>
            <a:ext cx="9753600"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64939397-2F5F-40A5-89F9-D8434501AC03}" type="datetimeFigureOut">
              <a:rPr lang="en-US" smtClean="0"/>
              <a:t>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553816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64939397-2F5F-40A5-89F9-D8434501AC03}" type="datetimeFigureOut">
              <a:rPr lang="en-US" smtClean="0"/>
              <a:t>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705901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89"/>
            <a:ext cx="2804160" cy="8265725"/>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94081" y="519289"/>
            <a:ext cx="8249920" cy="8265725"/>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64939397-2F5F-40A5-89F9-D8434501AC03}" type="datetimeFigureOut">
              <a:rPr lang="en-US" smtClean="0"/>
              <a:t>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923674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79" name="117356722_2160x1620.jpeg"/>
          <p:cNvSpPr>
            <a:spLocks noGrp="1"/>
          </p:cNvSpPr>
          <p:nvPr>
            <p:ph type="pic" idx="13"/>
          </p:nvPr>
        </p:nvSpPr>
        <p:spPr>
          <a:xfrm>
            <a:off x="6502400" y="0"/>
            <a:ext cx="6502400" cy="9753600"/>
          </a:xfrm>
          <a:prstGeom prst="rect">
            <a:avLst/>
          </a:prstGeom>
        </p:spPr>
        <p:txBody>
          <a:bodyPr lIns="91439" tIns="45719" rIns="91439" bIns="45719" anchor="t">
            <a:noAutofit/>
          </a:bodyPr>
          <a:lstStyle/>
          <a:p>
            <a:endParaRPr/>
          </a:p>
        </p:txBody>
      </p:sp>
      <p:sp>
        <p:nvSpPr>
          <p:cNvPr id="80" name="Title Text"/>
          <p:cNvSpPr txBox="1">
            <a:spLocks noGrp="1"/>
          </p:cNvSpPr>
          <p:nvPr>
            <p:ph type="title"/>
          </p:nvPr>
        </p:nvSpPr>
        <p:spPr>
          <a:xfrm>
            <a:off x="355600" y="444500"/>
            <a:ext cx="5816600" cy="2044700"/>
          </a:xfrm>
          <a:prstGeom prst="rect">
            <a:avLst/>
          </a:prstGeom>
        </p:spPr>
        <p:txBody>
          <a:bodyPr/>
          <a:lstStyle/>
          <a:p>
            <a:r>
              <a:t>Title Text</a:t>
            </a:r>
          </a:p>
        </p:txBody>
      </p:sp>
      <p:sp>
        <p:nvSpPr>
          <p:cNvPr id="81" name="Body Level One…"/>
          <p:cNvSpPr txBox="1">
            <a:spLocks noGrp="1"/>
          </p:cNvSpPr>
          <p:nvPr>
            <p:ph type="body" sz="half" idx="1"/>
          </p:nvPr>
        </p:nvSpPr>
        <p:spPr>
          <a:xfrm>
            <a:off x="355600" y="2984500"/>
            <a:ext cx="5816600" cy="6324600"/>
          </a:xfrm>
          <a:prstGeom prst="rect">
            <a:avLst/>
          </a:prstGeom>
        </p:spPr>
        <p:txBody>
          <a:bodyPr/>
          <a:lstStyle>
            <a:lvl1pPr marL="381000" indent="-381000">
              <a:defRPr sz="3000"/>
            </a:lvl1pPr>
            <a:lvl2pPr marL="762000" indent="-381000">
              <a:defRPr sz="3000"/>
            </a:lvl2pPr>
            <a:lvl3pPr marL="1143000" indent="-381000">
              <a:defRPr sz="3000"/>
            </a:lvl3pPr>
            <a:lvl4pPr marL="1524000" indent="-381000">
              <a:defRPr sz="3000"/>
            </a:lvl4pPr>
            <a:lvl5pPr marL="1905000" indent="-381000">
              <a:defRPr sz="3000"/>
            </a:lvl5pPr>
          </a:lstStyle>
          <a:p>
            <a:r>
              <a:t>Body Level One</a:t>
            </a:r>
          </a:p>
          <a:p>
            <a:pPr lvl="1"/>
            <a:r>
              <a:t>Body Level Two</a:t>
            </a:r>
          </a:p>
          <a:p>
            <a:pPr lvl="2"/>
            <a:r>
              <a:t>Body Level Three</a:t>
            </a:r>
          </a:p>
          <a:p>
            <a:pPr lvl="3"/>
            <a:r>
              <a:t>Body Level Four</a:t>
            </a:r>
          </a:p>
          <a:p>
            <a:pPr lvl="4"/>
            <a:r>
              <a:t>Body Level Five</a:t>
            </a:r>
          </a:p>
        </p:txBody>
      </p:sp>
      <p:sp>
        <p:nvSpPr>
          <p:cNvPr id="82" name="Slide Number"/>
          <p:cNvSpPr txBox="1">
            <a:spLocks noGrp="1"/>
          </p:cNvSpPr>
          <p:nvPr>
            <p:ph type="sldNum" sz="quarter" idx="2"/>
          </p:nvPr>
        </p:nvSpPr>
        <p:spPr>
          <a:prstGeom prst="rect">
            <a:avLst/>
          </a:prstGeom>
        </p:spPr>
        <p:txBody>
          <a:bodyPr/>
          <a:lstStyle>
            <a:lvl1pPr>
              <a:defRPr>
                <a:solidFill>
                  <a:srgbClr val="FFFFFF"/>
                </a:solidFill>
                <a:effectLst>
                  <a:outerShdw blurRad="38100" dist="15537" dir="5392174" rotWithShape="0">
                    <a:srgbClr val="000000">
                      <a:alpha val="78421"/>
                    </a:srgbClr>
                  </a:outerShdw>
                </a:effectLst>
              </a:defRPr>
            </a:lvl1pPr>
          </a:lstStyle>
          <a:p>
            <a:fld id="{86CB4B4D-7CA3-9044-876B-883B54F8677D}" type="slidenum">
              <a:t>‹#›</a:t>
            </a:fld>
            <a:endParaRPr/>
          </a:p>
        </p:txBody>
      </p:sp>
    </p:spTree>
    <p:extLst>
      <p:ext uri="{BB962C8B-B14F-4D97-AF65-F5344CB8AC3E}">
        <p14:creationId xmlns:p14="http://schemas.microsoft.com/office/powerpoint/2010/main" val="414073694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64939397-2F5F-40A5-89F9-D8434501AC03}" type="datetimeFigureOut">
              <a:rPr lang="en-US" smtClean="0"/>
              <a:t>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983009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9"/>
            <a:ext cx="11216640" cy="4057226"/>
          </a:xfrm>
        </p:spPr>
        <p:txBody>
          <a:bodyPr anchor="b"/>
          <a:lstStyle>
            <a:lvl1pPr>
              <a:defRPr sz="8533"/>
            </a:lvl1pPr>
          </a:lstStyle>
          <a:p>
            <a:r>
              <a:rPr lang="tr-TR"/>
              <a:t>Asıl başlık stilini düzenlemek için tıklayın</a:t>
            </a:r>
            <a:endParaRPr lang="en-US" dirty="0"/>
          </a:p>
        </p:txBody>
      </p:sp>
      <p:sp>
        <p:nvSpPr>
          <p:cNvPr id="3" name="Text Placeholder 2"/>
          <p:cNvSpPr>
            <a:spLocks noGrp="1"/>
          </p:cNvSpPr>
          <p:nvPr>
            <p:ph type="body" idx="1"/>
          </p:nvPr>
        </p:nvSpPr>
        <p:spPr>
          <a:xfrm>
            <a:off x="887307" y="6527239"/>
            <a:ext cx="11216640" cy="2133599"/>
          </a:xfrm>
        </p:spPr>
        <p:txBody>
          <a:bodyPr/>
          <a:lstStyle>
            <a:lvl1pPr marL="0" indent="0">
              <a:buNone/>
              <a:defRPr sz="3413">
                <a:solidFill>
                  <a:schemeClr val="tx1"/>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64939397-2F5F-40A5-89F9-D8434501AC03}" type="datetimeFigureOut">
              <a:rPr lang="en-US" smtClean="0"/>
              <a:t>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986129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894080" y="2596444"/>
            <a:ext cx="5527040" cy="618857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583680" y="2596444"/>
            <a:ext cx="5527040" cy="618857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64939397-2F5F-40A5-89F9-D8434501AC03}" type="datetimeFigureOut">
              <a:rPr lang="en-US" smtClean="0"/>
              <a:t>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666892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1"/>
            <a:ext cx="11216640" cy="1885245"/>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tr-TR"/>
              <a:t>Asıl metin stillerini düzenlemek için tıklayın</a:t>
            </a:r>
          </a:p>
        </p:txBody>
      </p:sp>
      <p:sp>
        <p:nvSpPr>
          <p:cNvPr id="4" name="Content Placeholder 3"/>
          <p:cNvSpPr>
            <a:spLocks noGrp="1"/>
          </p:cNvSpPr>
          <p:nvPr>
            <p:ph sz="half" idx="2"/>
          </p:nvPr>
        </p:nvSpPr>
        <p:spPr>
          <a:xfrm>
            <a:off x="895775" y="3562773"/>
            <a:ext cx="5501639" cy="5240303"/>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583681" y="2390987"/>
            <a:ext cx="5528734"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tr-TR"/>
              <a:t>Asıl metin stillerini düzenlemek için tıklayın</a:t>
            </a:r>
          </a:p>
        </p:txBody>
      </p:sp>
      <p:sp>
        <p:nvSpPr>
          <p:cNvPr id="6" name="Content Placeholder 5"/>
          <p:cNvSpPr>
            <a:spLocks noGrp="1"/>
          </p:cNvSpPr>
          <p:nvPr>
            <p:ph sz="quarter" idx="4"/>
          </p:nvPr>
        </p:nvSpPr>
        <p:spPr>
          <a:xfrm>
            <a:off x="6583681" y="3562773"/>
            <a:ext cx="5528734" cy="5240303"/>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64939397-2F5F-40A5-89F9-D8434501AC03}" type="datetimeFigureOut">
              <a:rPr lang="en-US" smtClean="0"/>
              <a:t>1/22/2023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883141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64939397-2F5F-40A5-89F9-D8434501AC03}" type="datetimeFigureOut">
              <a:rPr lang="en-US" smtClean="0"/>
              <a:t>1/22/2023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476608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939397-2F5F-40A5-89F9-D8434501AC03}" type="datetimeFigureOut">
              <a:rPr lang="en-US" smtClean="0"/>
              <a:t>1/22/2023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528798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tr-TR"/>
              <a:t>Asıl başlık stilini düzenlemek için tıklayın</a:t>
            </a:r>
            <a:endParaRPr lang="en-US" dirty="0"/>
          </a:p>
        </p:txBody>
      </p:sp>
      <p:sp>
        <p:nvSpPr>
          <p:cNvPr id="3" name="Content Placeholder 2"/>
          <p:cNvSpPr>
            <a:spLocks noGrp="1"/>
          </p:cNvSpPr>
          <p:nvPr>
            <p:ph idx="1"/>
          </p:nvPr>
        </p:nvSpPr>
        <p:spPr>
          <a:xfrm>
            <a:off x="5528734" y="1404340"/>
            <a:ext cx="6583680"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64939397-2F5F-40A5-89F9-D8434501AC03}" type="datetimeFigureOut">
              <a:rPr lang="en-US" smtClean="0"/>
              <a:t>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510732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528734" y="1404340"/>
            <a:ext cx="6583680"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tr-TR"/>
              <a:t>Resim eklemek için simgeye tıklayın</a:t>
            </a:r>
            <a:endParaRPr lang="en-US" dirty="0"/>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64939397-2F5F-40A5-89F9-D8434501AC03}" type="datetimeFigureOut">
              <a:rPr lang="en-US" smtClean="0"/>
              <a:t>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946420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C764DE79-268F-4C1A-8933-263129D2AF90}" type="datetimeFigureOut">
              <a:rPr lang="en-US" dirty="0"/>
              <a:t>1/22/2023</a:t>
            </a:fld>
            <a:endParaRPr lang="en-US" dirty="0"/>
          </a:p>
        </p:txBody>
      </p:sp>
      <p:sp>
        <p:nvSpPr>
          <p:cNvPr id="5" name="Footer Placeholder 4"/>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86CB4B4D-7CA3-9044-876B-883B54F8677D}" type="slidenum">
              <a:rPr lang="tr-TR" smtClean="0"/>
              <a:t>‹#›</a:t>
            </a:fld>
            <a:endParaRPr lang="tr-TR"/>
          </a:p>
        </p:txBody>
      </p:sp>
    </p:spTree>
    <p:extLst>
      <p:ext uri="{BB962C8B-B14F-4D97-AF65-F5344CB8AC3E}">
        <p14:creationId xmlns:p14="http://schemas.microsoft.com/office/powerpoint/2010/main" val="1205954755"/>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701" r:id="rId12"/>
  </p:sldLayoutIdLs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2B08A76-3B5B-AF93-B9E4-35EC52D2758C}"/>
              </a:ext>
            </a:extLst>
          </p:cNvPr>
          <p:cNvSpPr>
            <a:spLocks noGrp="1"/>
          </p:cNvSpPr>
          <p:nvPr>
            <p:ph type="ctrTitle"/>
          </p:nvPr>
        </p:nvSpPr>
        <p:spPr/>
        <p:txBody>
          <a:bodyPr>
            <a:normAutofit/>
          </a:bodyPr>
          <a:lstStyle/>
          <a:p>
            <a:pPr>
              <a:lnSpc>
                <a:spcPct val="107000"/>
              </a:lnSpc>
              <a:spcAft>
                <a:spcPts val="800"/>
              </a:spcAft>
            </a:pPr>
            <a:r>
              <a:rPr lang="tr-TR" sz="4000" dirty="0">
                <a:effectLst/>
                <a:latin typeface="Times New Roman" panose="02020603050405020304" pitchFamily="18" charset="0"/>
                <a:ea typeface="Calibri" panose="020F0502020204030204" pitchFamily="34" charset="0"/>
                <a:cs typeface="Times New Roman" panose="02020603050405020304" pitchFamily="18" charset="0"/>
              </a:rPr>
              <a:t>ORTA ASYA’DA TİMURLULAR DÖNEMİ SANATI VE KÜLTÜRÜ </a:t>
            </a:r>
            <a:endParaRPr lang="tr-TR"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Alt Başlık 2">
            <a:extLst>
              <a:ext uri="{FF2B5EF4-FFF2-40B4-BE49-F238E27FC236}">
                <a16:creationId xmlns:a16="http://schemas.microsoft.com/office/drawing/2014/main" id="{C4CE3979-3C68-18DF-1D77-080342211A36}"/>
              </a:ext>
            </a:extLst>
          </p:cNvPr>
          <p:cNvSpPr>
            <a:spLocks noGrp="1"/>
          </p:cNvSpPr>
          <p:nvPr>
            <p:ph type="subTitle" idx="1"/>
          </p:nvPr>
        </p:nvSpPr>
        <p:spPr/>
        <p:txBody>
          <a:bodyPr/>
          <a:lstStyle/>
          <a:p>
            <a:r>
              <a:rPr lang="tr-TR" dirty="0"/>
              <a:t>İslam Sanatları ve Estetiği Dersi</a:t>
            </a:r>
          </a:p>
          <a:p>
            <a:r>
              <a:rPr lang="tr-TR" dirty="0"/>
              <a:t>Doç. Dr. Ayşe ERSAY YÜKSEL</a:t>
            </a:r>
          </a:p>
        </p:txBody>
      </p:sp>
    </p:spTree>
    <p:extLst>
      <p:ext uri="{BB962C8B-B14F-4D97-AF65-F5344CB8AC3E}">
        <p14:creationId xmlns:p14="http://schemas.microsoft.com/office/powerpoint/2010/main" val="1586749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C420CA94-8C9E-95AA-7C0A-A22904EC9108}"/>
              </a:ext>
            </a:extLst>
          </p:cNvPr>
          <p:cNvSpPr>
            <a:spLocks noGrp="1"/>
          </p:cNvSpPr>
          <p:nvPr>
            <p:ph idx="1"/>
          </p:nvPr>
        </p:nvSpPr>
        <p:spPr/>
        <p:txBody>
          <a:bodyPr/>
          <a:lstStyle/>
          <a:p>
            <a:endParaRPr lang="tr-TR"/>
          </a:p>
        </p:txBody>
      </p:sp>
      <p:sp>
        <p:nvSpPr>
          <p:cNvPr id="5" name="Metin kutusu 4">
            <a:extLst>
              <a:ext uri="{FF2B5EF4-FFF2-40B4-BE49-F238E27FC236}">
                <a16:creationId xmlns:a16="http://schemas.microsoft.com/office/drawing/2014/main" id="{767109E8-907D-B8AC-7009-8463660C6F56}"/>
              </a:ext>
            </a:extLst>
          </p:cNvPr>
          <p:cNvSpPr txBox="1"/>
          <p:nvPr/>
        </p:nvSpPr>
        <p:spPr>
          <a:xfrm>
            <a:off x="406401" y="1088571"/>
            <a:ext cx="9347200" cy="7478970"/>
          </a:xfrm>
          <a:prstGeom prst="rect">
            <a:avLst/>
          </a:prstGeom>
          <a:noFill/>
        </p:spPr>
        <p:txBody>
          <a:bodyPr wrap="square">
            <a:spAutoFit/>
          </a:bodyPr>
          <a:lstStyle/>
          <a:p>
            <a:pPr algn="just"/>
            <a:r>
              <a:rPr lang="tr-TR" sz="3200" dirty="0">
                <a:solidFill>
                  <a:schemeClr val="tx1"/>
                </a:solidFill>
              </a:rPr>
              <a:t>Yapı ustaları iç kubbesi</a:t>
            </a:r>
          </a:p>
          <a:p>
            <a:pPr algn="just"/>
            <a:r>
              <a:rPr lang="tr-TR" sz="3200" dirty="0">
                <a:solidFill>
                  <a:schemeClr val="tx1"/>
                </a:solidFill>
              </a:rPr>
              <a:t>köşe kemerleri üstünde duran, dış</a:t>
            </a:r>
          </a:p>
          <a:p>
            <a:pPr algn="just"/>
            <a:r>
              <a:rPr lang="tr-TR" sz="3200" dirty="0">
                <a:solidFill>
                  <a:schemeClr val="tx1"/>
                </a:solidFill>
              </a:rPr>
              <a:t>kubbesi ise yüksek bir alınlığa oturtulmuş</a:t>
            </a:r>
          </a:p>
          <a:p>
            <a:pPr algn="just"/>
            <a:r>
              <a:rPr lang="tr-TR" sz="3200" dirty="0">
                <a:solidFill>
                  <a:schemeClr val="tx1"/>
                </a:solidFill>
              </a:rPr>
              <a:t>olan kubbeli bölmeye dayalı geleneksel şemaya</a:t>
            </a:r>
          </a:p>
          <a:p>
            <a:pPr algn="just"/>
            <a:r>
              <a:rPr lang="tr-TR" sz="3200" dirty="0">
                <a:solidFill>
                  <a:schemeClr val="tx1"/>
                </a:solidFill>
              </a:rPr>
              <a:t>bağlı kaldılar; boyutlarda genel bir artış</a:t>
            </a:r>
          </a:p>
          <a:p>
            <a:pPr algn="just"/>
            <a:r>
              <a:rPr lang="tr-TR" sz="3200" dirty="0">
                <a:solidFill>
                  <a:schemeClr val="tx1"/>
                </a:solidFill>
              </a:rPr>
              <a:t>yapmanın dışında hiçbir düzenlemeye</a:t>
            </a:r>
          </a:p>
          <a:p>
            <a:pPr algn="just"/>
            <a:r>
              <a:rPr lang="tr-TR" sz="3200" dirty="0">
                <a:solidFill>
                  <a:schemeClr val="tx1"/>
                </a:solidFill>
              </a:rPr>
              <a:t>başvurmadılar ve bölgedeki depremlerin</a:t>
            </a:r>
          </a:p>
          <a:p>
            <a:pPr algn="just"/>
            <a:r>
              <a:rPr lang="tr-TR" sz="3200" dirty="0">
                <a:solidFill>
                  <a:schemeClr val="tx1"/>
                </a:solidFill>
              </a:rPr>
              <a:t>sıklığını ya da tuğla örgüsünün masif ağırlığını</a:t>
            </a:r>
          </a:p>
          <a:p>
            <a:pPr algn="just"/>
            <a:r>
              <a:rPr lang="tr-TR" sz="3200" dirty="0">
                <a:solidFill>
                  <a:schemeClr val="tx1"/>
                </a:solidFill>
              </a:rPr>
              <a:t>hesaba katmadılar. Bunun bir sonucu</a:t>
            </a:r>
          </a:p>
          <a:p>
            <a:pPr algn="just"/>
            <a:r>
              <a:rPr lang="tr-TR" sz="3200" dirty="0">
                <a:solidFill>
                  <a:schemeClr val="tx1"/>
                </a:solidFill>
              </a:rPr>
              <a:t>olarak, yüksekliği 44 metreye varan devasa</a:t>
            </a:r>
          </a:p>
          <a:p>
            <a:pPr algn="just"/>
            <a:r>
              <a:rPr lang="tr-TR" sz="3200" dirty="0">
                <a:solidFill>
                  <a:schemeClr val="tx1"/>
                </a:solidFill>
              </a:rPr>
              <a:t>yapı kendi ağırlığı altında çökmeye yüz tuttu.</a:t>
            </a:r>
          </a:p>
          <a:p>
            <a:pPr algn="just"/>
            <a:r>
              <a:rPr lang="tr-TR" sz="3200" dirty="0">
                <a:solidFill>
                  <a:schemeClr val="tx1"/>
                </a:solidFill>
              </a:rPr>
              <a:t>Bu çöküş süreci daha inşaat tamamlanmadan</a:t>
            </a:r>
          </a:p>
          <a:p>
            <a:pPr algn="just"/>
            <a:r>
              <a:rPr lang="tr-TR" sz="3200" dirty="0">
                <a:solidFill>
                  <a:schemeClr val="tx1"/>
                </a:solidFill>
              </a:rPr>
              <a:t>önce başlamıştı. Günümüze ulaşan</a:t>
            </a:r>
          </a:p>
          <a:p>
            <a:pPr algn="just"/>
            <a:r>
              <a:rPr lang="tr-TR" sz="3200" dirty="0">
                <a:solidFill>
                  <a:schemeClr val="tx1"/>
                </a:solidFill>
              </a:rPr>
              <a:t>kalıntılar gerçek anlamda restore edilemeyecek</a:t>
            </a:r>
          </a:p>
          <a:p>
            <a:pPr algn="just"/>
            <a:r>
              <a:rPr lang="tr-TR" sz="3200" dirty="0">
                <a:solidFill>
                  <a:schemeClr val="tx1"/>
                </a:solidFill>
              </a:rPr>
              <a:t>durumdadır.</a:t>
            </a:r>
          </a:p>
        </p:txBody>
      </p:sp>
      <p:pic>
        <p:nvPicPr>
          <p:cNvPr id="8194" name="Picture 2">
            <a:extLst>
              <a:ext uri="{FF2B5EF4-FFF2-40B4-BE49-F238E27FC236}">
                <a16:creationId xmlns:a16="http://schemas.microsoft.com/office/drawing/2014/main" id="{52E50678-364B-F49B-ED32-BEB5142DD4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5900" y="127406"/>
            <a:ext cx="6375400" cy="975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367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CD9FB73-BD62-B84C-ADEA-1B15C2EF3B64}"/>
              </a:ext>
            </a:extLst>
          </p:cNvPr>
          <p:cNvSpPr>
            <a:spLocks noGrp="1"/>
          </p:cNvSpPr>
          <p:nvPr>
            <p:ph type="title"/>
          </p:nvPr>
        </p:nvSpPr>
        <p:spPr/>
        <p:txBody>
          <a:bodyPr/>
          <a:lstStyle/>
          <a:p>
            <a:endParaRPr lang="tr-TR"/>
          </a:p>
        </p:txBody>
      </p:sp>
      <p:pic>
        <p:nvPicPr>
          <p:cNvPr id="5" name="Resim 4">
            <a:extLst>
              <a:ext uri="{FF2B5EF4-FFF2-40B4-BE49-F238E27FC236}">
                <a16:creationId xmlns:a16="http://schemas.microsoft.com/office/drawing/2014/main" id="{1D207007-92F8-04D4-7062-2FA4D27722EB}"/>
              </a:ext>
            </a:extLst>
          </p:cNvPr>
          <p:cNvPicPr>
            <a:picLocks noChangeAspect="1"/>
          </p:cNvPicPr>
          <p:nvPr/>
        </p:nvPicPr>
        <p:blipFill rotWithShape="1">
          <a:blip r:embed="rId2"/>
          <a:srcRect t="18347" r="2629" b="8151"/>
          <a:stretch/>
        </p:blipFill>
        <p:spPr>
          <a:xfrm>
            <a:off x="1567542" y="1847109"/>
            <a:ext cx="11437257" cy="7859726"/>
          </a:xfrm>
          <a:prstGeom prst="rect">
            <a:avLst/>
          </a:prstGeom>
        </p:spPr>
      </p:pic>
    </p:spTree>
    <p:extLst>
      <p:ext uri="{BB962C8B-B14F-4D97-AF65-F5344CB8AC3E}">
        <p14:creationId xmlns:p14="http://schemas.microsoft.com/office/powerpoint/2010/main" val="38962369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DE4E6091-3DF3-D3BC-2BC0-B37BF627D965}"/>
              </a:ext>
            </a:extLst>
          </p:cNvPr>
          <p:cNvPicPr>
            <a:picLocks noChangeAspect="1"/>
          </p:cNvPicPr>
          <p:nvPr/>
        </p:nvPicPr>
        <p:blipFill>
          <a:blip r:embed="rId2"/>
          <a:stretch>
            <a:fillRect/>
          </a:stretch>
        </p:blipFill>
        <p:spPr>
          <a:xfrm>
            <a:off x="5733144" y="2898737"/>
            <a:ext cx="7114572" cy="5543385"/>
          </a:xfrm>
          <a:prstGeom prst="rect">
            <a:avLst/>
          </a:prstGeom>
        </p:spPr>
      </p:pic>
      <p:sp>
        <p:nvSpPr>
          <p:cNvPr id="7" name="Metin kutusu 6">
            <a:extLst>
              <a:ext uri="{FF2B5EF4-FFF2-40B4-BE49-F238E27FC236}">
                <a16:creationId xmlns:a16="http://schemas.microsoft.com/office/drawing/2014/main" id="{2D03AA45-4D0A-F03C-4066-426295931676}"/>
              </a:ext>
            </a:extLst>
          </p:cNvPr>
          <p:cNvSpPr txBox="1"/>
          <p:nvPr/>
        </p:nvSpPr>
        <p:spPr>
          <a:xfrm>
            <a:off x="157085" y="885371"/>
            <a:ext cx="5576060" cy="6370975"/>
          </a:xfrm>
          <a:prstGeom prst="rect">
            <a:avLst/>
          </a:prstGeom>
          <a:noFill/>
        </p:spPr>
        <p:txBody>
          <a:bodyPr wrap="square">
            <a:spAutoFit/>
          </a:bodyPr>
          <a:lstStyle/>
          <a:p>
            <a:pPr algn="l"/>
            <a:r>
              <a:rPr lang="tr-TR" sz="2400" b="0" i="0" u="none" strike="noStrike" baseline="0" dirty="0">
                <a:solidFill>
                  <a:schemeClr val="tx1"/>
                </a:solidFill>
                <a:latin typeface="Fd1366326-Identity-H"/>
              </a:rPr>
              <a:t>Gür-i Emir Türbesi'nin yer aldığı yapı kompleksi</a:t>
            </a:r>
          </a:p>
          <a:p>
            <a:pPr algn="l"/>
            <a:r>
              <a:rPr lang="tr-TR" sz="2400" b="0" i="0" u="none" strike="noStrike" baseline="0" dirty="0" err="1">
                <a:solidFill>
                  <a:schemeClr val="tx1"/>
                </a:solidFill>
                <a:latin typeface="Fd1366323-Identity-H"/>
              </a:rPr>
              <a:t>Semerkand</a:t>
            </a:r>
            <a:r>
              <a:rPr lang="tr-TR" sz="2400" b="0" i="0" u="none" strike="noStrike" baseline="0" dirty="0">
                <a:solidFill>
                  <a:schemeClr val="tx1"/>
                </a:solidFill>
                <a:latin typeface="Fd1366323-Identity-H"/>
              </a:rPr>
              <a:t>, 14. yüzyıl sonları - 15. yüzyıl başları</a:t>
            </a:r>
          </a:p>
          <a:p>
            <a:pPr algn="l"/>
            <a:r>
              <a:rPr lang="tr-TR" sz="2400" b="0" i="0" u="none" strike="noStrike" baseline="0" dirty="0">
                <a:solidFill>
                  <a:schemeClr val="tx1"/>
                </a:solidFill>
                <a:latin typeface="Fd1366323-Identity-H"/>
              </a:rPr>
              <a:t>Adını Timur'un gözde torunundan alan Muhammed Sultan Medresesi</a:t>
            </a:r>
          </a:p>
          <a:p>
            <a:pPr algn="l"/>
            <a:r>
              <a:rPr lang="fi-FI" sz="2400" b="0" i="0" u="none" strike="noStrike" baseline="0" dirty="0">
                <a:solidFill>
                  <a:schemeClr val="tx1"/>
                </a:solidFill>
                <a:latin typeface="Fd1366323-Identity-H"/>
              </a:rPr>
              <a:t>(2), hankah (3) ve ikisinin arasında kalan eksensel eyvanlı</a:t>
            </a:r>
          </a:p>
          <a:p>
            <a:pPr algn="l"/>
            <a:r>
              <a:rPr lang="tr-TR" sz="2400" b="0" i="0" u="none" strike="noStrike" baseline="0" dirty="0">
                <a:solidFill>
                  <a:schemeClr val="tx1"/>
                </a:solidFill>
                <a:latin typeface="Fd1366323-Identity-H"/>
              </a:rPr>
              <a:t>avlu ve </a:t>
            </a:r>
            <a:r>
              <a:rPr lang="tr-TR" sz="2400" b="0" i="0" u="none" strike="noStrike" baseline="0" dirty="0" err="1">
                <a:solidFill>
                  <a:schemeClr val="tx1"/>
                </a:solidFill>
                <a:latin typeface="Fd1366323-Identity-H"/>
              </a:rPr>
              <a:t>taçkapı</a:t>
            </a:r>
            <a:r>
              <a:rPr lang="tr-TR" sz="2400" b="0" i="0" u="none" strike="noStrike" baseline="0" dirty="0">
                <a:solidFill>
                  <a:schemeClr val="tx1"/>
                </a:solidFill>
                <a:latin typeface="Fd1366323-Identity-H"/>
              </a:rPr>
              <a:t> (4) 1 4. yüzyıl sonlarında inşa edildi ve bu komplekse</a:t>
            </a:r>
          </a:p>
          <a:p>
            <a:pPr algn="l"/>
            <a:r>
              <a:rPr lang="tr-TR" sz="2400" b="0" i="0" u="none" strike="noStrike" baseline="0" dirty="0">
                <a:solidFill>
                  <a:schemeClr val="tx1"/>
                </a:solidFill>
                <a:latin typeface="Fd1366323-Identity-H"/>
              </a:rPr>
              <a:t>daha sonra </a:t>
            </a:r>
            <a:r>
              <a:rPr lang="tr-TR" sz="2400" b="0" i="0" u="none" strike="noStrike" baseline="0" dirty="0" err="1">
                <a:solidFill>
                  <a:schemeClr val="tx1"/>
                </a:solidFill>
                <a:latin typeface="Fd1366323-Identity-H"/>
              </a:rPr>
              <a:t>Gur</a:t>
            </a:r>
            <a:r>
              <a:rPr lang="tr-TR" sz="2400" b="0" i="0" u="none" strike="noStrike" baseline="0" dirty="0">
                <a:solidFill>
                  <a:schemeClr val="tx1"/>
                </a:solidFill>
                <a:latin typeface="Fd1366323-Identity-H"/>
              </a:rPr>
              <a:t>-i Emir Türbesi ( 1 ) eklendi. Aslında Muhammed</a:t>
            </a:r>
          </a:p>
          <a:p>
            <a:pPr algn="l"/>
            <a:r>
              <a:rPr lang="tr-TR" sz="2400" b="0" i="0" u="none" strike="noStrike" baseline="0" dirty="0">
                <a:solidFill>
                  <a:schemeClr val="tx1"/>
                </a:solidFill>
                <a:latin typeface="Fd1366323-Identity-H"/>
              </a:rPr>
              <a:t>Sultan için tasarlanan bu türbe kısa bir süre sonra Timur'un</a:t>
            </a:r>
          </a:p>
          <a:p>
            <a:pPr algn="l"/>
            <a:r>
              <a:rPr lang="tr-TR" sz="2400" b="0" i="0" u="none" strike="noStrike" baseline="0" dirty="0">
                <a:solidFill>
                  <a:schemeClr val="tx1"/>
                </a:solidFill>
                <a:latin typeface="Fd1366323-Identity-H"/>
              </a:rPr>
              <a:t>son </a:t>
            </a:r>
            <a:r>
              <a:rPr lang="tr-TR" sz="2400" b="0" i="0" u="none" strike="noStrike" baseline="0" dirty="0" err="1">
                <a:solidFill>
                  <a:schemeClr val="tx1"/>
                </a:solidFill>
                <a:latin typeface="Fd1366323-Identity-H"/>
              </a:rPr>
              <a:t>istirahatgahı</a:t>
            </a:r>
            <a:r>
              <a:rPr lang="tr-TR" sz="2400" b="0" i="0" u="none" strike="noStrike" baseline="0" dirty="0">
                <a:solidFill>
                  <a:schemeClr val="tx1"/>
                </a:solidFill>
                <a:latin typeface="Fd1366323-Identity-H"/>
              </a:rPr>
              <a:t> haline getirildi ve onun soyundan gelenler de</a:t>
            </a:r>
          </a:p>
          <a:p>
            <a:pPr algn="l"/>
            <a:r>
              <a:rPr lang="tr-TR" sz="2400" b="0" i="0" u="none" strike="noStrike" baseline="0" dirty="0">
                <a:solidFill>
                  <a:schemeClr val="tx1"/>
                </a:solidFill>
                <a:latin typeface="Fd1366323-Identity-H"/>
              </a:rPr>
              <a:t>oraya gömüldü.</a:t>
            </a:r>
            <a:endParaRPr lang="tr-TR" sz="2400" dirty="0">
              <a:solidFill>
                <a:schemeClr val="tx1"/>
              </a:solidFill>
            </a:endParaRPr>
          </a:p>
        </p:txBody>
      </p:sp>
    </p:spTree>
    <p:extLst>
      <p:ext uri="{BB962C8B-B14F-4D97-AF65-F5344CB8AC3E}">
        <p14:creationId xmlns:p14="http://schemas.microsoft.com/office/powerpoint/2010/main" val="506609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The Dome"/>
          <p:cNvSpPr txBox="1">
            <a:spLocks noGrp="1"/>
          </p:cNvSpPr>
          <p:nvPr>
            <p:ph type="title"/>
          </p:nvPr>
        </p:nvSpPr>
        <p:spPr>
          <a:prstGeom prst="rect">
            <a:avLst/>
          </a:prstGeom>
        </p:spPr>
        <p:txBody>
          <a:bodyPr/>
          <a:lstStyle/>
          <a:p>
            <a:endParaRPr dirty="0"/>
          </a:p>
        </p:txBody>
      </p:sp>
      <p:pic>
        <p:nvPicPr>
          <p:cNvPr id="227" name="Samarqand GA ext dome" descr="Samarqand GA ext dome"/>
          <p:cNvPicPr>
            <a:picLocks noChangeAspect="1"/>
          </p:cNvPicPr>
          <p:nvPr/>
        </p:nvPicPr>
        <p:blipFill>
          <a:blip r:embed="rId2"/>
          <a:stretch>
            <a:fillRect/>
          </a:stretch>
        </p:blipFill>
        <p:spPr>
          <a:xfrm>
            <a:off x="10215209" y="5761848"/>
            <a:ext cx="2641739" cy="3843779"/>
          </a:xfrm>
          <a:prstGeom prst="rect">
            <a:avLst/>
          </a:prstGeom>
          <a:ln w="25400">
            <a:miter lim="400000"/>
          </a:ln>
          <a:effectLst>
            <a:outerShdw blurRad="254000" dist="127000" dir="5400000" rotWithShape="0">
              <a:srgbClr val="000000">
                <a:alpha val="70000"/>
              </a:srgbClr>
            </a:outerShdw>
          </a:effectLst>
        </p:spPr>
      </p:pic>
      <p:pic>
        <p:nvPicPr>
          <p:cNvPr id="228" name="Samarqand GA section of tomb.jpg" descr="Samarqand GA section of tomb.jpg"/>
          <p:cNvPicPr>
            <a:picLocks noChangeAspect="1"/>
          </p:cNvPicPr>
          <p:nvPr/>
        </p:nvPicPr>
        <p:blipFill>
          <a:blip r:embed="rId3"/>
          <a:stretch>
            <a:fillRect/>
          </a:stretch>
        </p:blipFill>
        <p:spPr>
          <a:xfrm>
            <a:off x="8155227" y="208997"/>
            <a:ext cx="4676007" cy="5390395"/>
          </a:xfrm>
          <a:prstGeom prst="rect">
            <a:avLst/>
          </a:prstGeom>
          <a:ln w="25400">
            <a:miter lim="400000"/>
          </a:ln>
          <a:effectLst>
            <a:outerShdw blurRad="254000" dist="127000" dir="5400000" rotWithShape="0">
              <a:srgbClr val="000000">
                <a:alpha val="70000"/>
              </a:srgbClr>
            </a:outerShdw>
          </a:effectLst>
        </p:spPr>
      </p:pic>
      <p:sp>
        <p:nvSpPr>
          <p:cNvPr id="3" name="Metin Yer Tutucusu 2">
            <a:extLst>
              <a:ext uri="{FF2B5EF4-FFF2-40B4-BE49-F238E27FC236}">
                <a16:creationId xmlns:a16="http://schemas.microsoft.com/office/drawing/2014/main" id="{09F71279-5618-A722-3A1D-73D4880BE2B8}"/>
              </a:ext>
            </a:extLst>
          </p:cNvPr>
          <p:cNvSpPr>
            <a:spLocks noGrp="1"/>
          </p:cNvSpPr>
          <p:nvPr>
            <p:ph type="body" sz="half" idx="1"/>
          </p:nvPr>
        </p:nvSpPr>
        <p:spPr/>
        <p:txBody>
          <a:bodyPr/>
          <a:lstStyle/>
          <a:p>
            <a:endParaRPr lang="tr-TR"/>
          </a:p>
        </p:txBody>
      </p:sp>
      <p:pic>
        <p:nvPicPr>
          <p:cNvPr id="4" name="GA portal det.jpeg" descr="GA portal det.jpeg">
            <a:extLst>
              <a:ext uri="{FF2B5EF4-FFF2-40B4-BE49-F238E27FC236}">
                <a16:creationId xmlns:a16="http://schemas.microsoft.com/office/drawing/2014/main" id="{15A9D35E-A03A-B789-00DC-BC1B9930321F}"/>
              </a:ext>
            </a:extLst>
          </p:cNvPr>
          <p:cNvPicPr>
            <a:picLocks noGrp="1" noChangeAspect="1"/>
          </p:cNvPicPr>
          <p:nvPr>
            <p:ph type="pic" idx="13"/>
          </p:nvPr>
        </p:nvPicPr>
        <p:blipFill>
          <a:blip r:embed="rId4"/>
          <a:srcRect t="76" b="76"/>
          <a:stretch>
            <a:fillRect/>
          </a:stretch>
        </p:blipFill>
        <p:spPr>
          <a:xfrm>
            <a:off x="661314" y="208997"/>
            <a:ext cx="6502400" cy="9753600"/>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DC23D59F-A44A-5729-49A3-62036FC72C49}"/>
              </a:ext>
            </a:extLst>
          </p:cNvPr>
          <p:cNvSpPr txBox="1"/>
          <p:nvPr/>
        </p:nvSpPr>
        <p:spPr>
          <a:xfrm>
            <a:off x="406400" y="435429"/>
            <a:ext cx="6662057" cy="8710077"/>
          </a:xfrm>
          <a:prstGeom prst="rect">
            <a:avLst/>
          </a:prstGeom>
          <a:noFill/>
        </p:spPr>
        <p:txBody>
          <a:bodyPr wrap="square">
            <a:spAutoFit/>
          </a:bodyPr>
          <a:lstStyle/>
          <a:p>
            <a:pPr algn="l"/>
            <a:r>
              <a:rPr lang="tr-TR" sz="2800" b="0" i="0" u="none" strike="noStrike" baseline="0" dirty="0">
                <a:solidFill>
                  <a:schemeClr val="tx1"/>
                </a:solidFill>
                <a:latin typeface="Fd1258791-Identity-H"/>
              </a:rPr>
              <a:t>Gür-i Emir Türbesi'nin iç kubbesi</a:t>
            </a:r>
          </a:p>
          <a:p>
            <a:pPr algn="l"/>
            <a:r>
              <a:rPr lang="tr-TR" sz="2800" b="0" i="0" u="none" strike="noStrike" baseline="0" dirty="0" err="1">
                <a:solidFill>
                  <a:schemeClr val="tx1"/>
                </a:solidFill>
                <a:latin typeface="Fd1366323-Identity-H"/>
              </a:rPr>
              <a:t>Semerkand</a:t>
            </a:r>
            <a:r>
              <a:rPr lang="tr-TR" sz="2800" b="0" i="0" u="none" strike="noStrike" baseline="0" dirty="0">
                <a:solidFill>
                  <a:schemeClr val="tx1"/>
                </a:solidFill>
                <a:latin typeface="Fd1366323-Identity-H"/>
              </a:rPr>
              <a:t>, 1404</a:t>
            </a:r>
          </a:p>
          <a:p>
            <a:pPr algn="l"/>
            <a:r>
              <a:rPr lang="tr-TR" sz="2800" b="0" i="0" u="none" strike="noStrike" baseline="0" dirty="0" err="1">
                <a:solidFill>
                  <a:schemeClr val="tx1"/>
                </a:solidFill>
                <a:latin typeface="Fd1366323-Identity-H"/>
              </a:rPr>
              <a:t>Gur</a:t>
            </a:r>
            <a:r>
              <a:rPr lang="tr-TR" sz="2800" b="0" i="0" u="none" strike="noStrike" baseline="0" dirty="0">
                <a:solidFill>
                  <a:schemeClr val="tx1"/>
                </a:solidFill>
                <a:latin typeface="Fd1366323-Identity-H"/>
              </a:rPr>
              <a:t>-i Emir Türbesi'nin görece küçük bir yüzeyi</a:t>
            </a:r>
          </a:p>
          <a:p>
            <a:pPr algn="l"/>
            <a:r>
              <a:rPr lang="tr-TR" sz="2800" b="0" i="0" u="none" strike="noStrike" baseline="0" dirty="0">
                <a:solidFill>
                  <a:schemeClr val="tx1"/>
                </a:solidFill>
                <a:latin typeface="Fd1366323-Identity-H"/>
              </a:rPr>
              <a:t>kaplayan kubbesi, görkemli bir şekilde</a:t>
            </a:r>
          </a:p>
          <a:p>
            <a:pPr algn="l"/>
            <a:r>
              <a:rPr lang="tr-TR" sz="2800" b="0" i="0" u="none" strike="noStrike" baseline="0" dirty="0">
                <a:solidFill>
                  <a:schemeClr val="tx1"/>
                </a:solidFill>
                <a:latin typeface="Fd1366323-Identity-H"/>
              </a:rPr>
              <a:t>26 metre yüksekliğe ulaşır. Kubbenin iç kısmı</a:t>
            </a:r>
          </a:p>
          <a:p>
            <a:pPr algn="l"/>
            <a:r>
              <a:rPr lang="tr-TR" sz="2800" b="0" i="0" u="none" strike="noStrike" baseline="0" dirty="0">
                <a:solidFill>
                  <a:schemeClr val="tx1"/>
                </a:solidFill>
                <a:latin typeface="Fd1366323-Identity-H"/>
              </a:rPr>
              <a:t>yaldızlı kabartma süslerle bezenmiştir. Bu</a:t>
            </a:r>
          </a:p>
          <a:p>
            <a:pPr algn="l"/>
            <a:r>
              <a:rPr lang="tr-TR" sz="2800" b="0" i="0" u="none" strike="noStrike" baseline="0" dirty="0">
                <a:solidFill>
                  <a:schemeClr val="tx1"/>
                </a:solidFill>
                <a:latin typeface="Fd1366323-Identity-H"/>
              </a:rPr>
              <a:t>resimde günümüze ulaşmış özgün unsurlara</a:t>
            </a:r>
          </a:p>
          <a:p>
            <a:pPr algn="l"/>
            <a:r>
              <a:rPr lang="tr-TR" sz="2800" b="0" i="0" u="none" strike="noStrike" baseline="0" dirty="0">
                <a:solidFill>
                  <a:schemeClr val="tx1"/>
                </a:solidFill>
                <a:latin typeface="Fd1366323-Identity-H"/>
              </a:rPr>
              <a:t>ve kayıp kısımların bıraktığı izlere dayanan</a:t>
            </a:r>
          </a:p>
          <a:p>
            <a:pPr algn="l"/>
            <a:r>
              <a:rPr lang="tr-TR" sz="2800" b="0" i="0" u="none" strike="noStrike" baseline="0" dirty="0">
                <a:solidFill>
                  <a:schemeClr val="tx1"/>
                </a:solidFill>
                <a:latin typeface="Fd1366323-Identity-H"/>
              </a:rPr>
              <a:t>restorasyon çalışmasının sonuçları görülüyor.</a:t>
            </a:r>
          </a:p>
          <a:p>
            <a:pPr algn="l"/>
            <a:r>
              <a:rPr lang="tr-TR" sz="2800" b="0" i="0" u="none" strike="noStrike" baseline="0" dirty="0">
                <a:solidFill>
                  <a:schemeClr val="tx1"/>
                </a:solidFill>
                <a:latin typeface="Fd1366323-Identity-H"/>
              </a:rPr>
              <a:t>Bu çarpıcı bezeme tekniği Bibi Hanım</a:t>
            </a:r>
          </a:p>
          <a:p>
            <a:pPr algn="l"/>
            <a:r>
              <a:rPr lang="tr-TR" sz="2800" b="0" i="0" u="none" strike="noStrike" baseline="0" dirty="0">
                <a:solidFill>
                  <a:schemeClr val="tx1"/>
                </a:solidFill>
                <a:latin typeface="Fd1366323-Identity-H"/>
              </a:rPr>
              <a:t>Camisi'nin kubbesi gibi, 1 4. yüzyılın bazı</a:t>
            </a:r>
          </a:p>
          <a:p>
            <a:pPr algn="l"/>
            <a:r>
              <a:rPr lang="tr-TR" sz="2800" b="0" i="0" u="none" strike="noStrike" baseline="0" dirty="0">
                <a:solidFill>
                  <a:schemeClr val="tx1"/>
                </a:solidFill>
                <a:latin typeface="Fd1366323-Identity-H"/>
              </a:rPr>
              <a:t>önemli yapılarında da kullanılmıştı. Türbenin</a:t>
            </a:r>
          </a:p>
          <a:p>
            <a:pPr algn="l"/>
            <a:r>
              <a:rPr lang="tr-TR" sz="2800" b="0" i="0" u="none" strike="noStrike" baseline="0" dirty="0">
                <a:solidFill>
                  <a:schemeClr val="tx1"/>
                </a:solidFill>
                <a:latin typeface="Fd1366323-Identity-H"/>
              </a:rPr>
              <a:t>kare tabanlı bölmesinde ve derin eksensel</a:t>
            </a:r>
          </a:p>
          <a:p>
            <a:pPr algn="l"/>
            <a:r>
              <a:rPr lang="tr-TR" sz="2800" b="0" i="0" u="none" strike="noStrike" baseline="0" dirty="0">
                <a:solidFill>
                  <a:schemeClr val="tx1"/>
                </a:solidFill>
                <a:latin typeface="Fd1366323-Identity-H"/>
              </a:rPr>
              <a:t>nişlerinde pahalı somaki panolarından ve boyalı</a:t>
            </a:r>
          </a:p>
          <a:p>
            <a:pPr algn="l"/>
            <a:r>
              <a:rPr lang="tr-TR" sz="2800" b="0" i="0" u="none" strike="noStrike" baseline="0" dirty="0">
                <a:solidFill>
                  <a:schemeClr val="tx1"/>
                </a:solidFill>
                <a:latin typeface="Fd1366323-Identity-H"/>
              </a:rPr>
              <a:t>süslerden oluşan bezemeler vardır. Çok sığ bir kubbeyle örtülü olan haç biçimli defin</a:t>
            </a:r>
          </a:p>
          <a:p>
            <a:pPr algn="l"/>
            <a:r>
              <a:rPr lang="tr-TR" sz="2800" b="0" i="0" u="none" strike="noStrike" baseline="0" dirty="0">
                <a:solidFill>
                  <a:schemeClr val="tx1"/>
                </a:solidFill>
                <a:latin typeface="Fd1366323-Identity-H"/>
              </a:rPr>
              <a:t>bölmesi zeminin altındadır.</a:t>
            </a:r>
            <a:endParaRPr lang="tr-TR" sz="2800" dirty="0">
              <a:solidFill>
                <a:schemeClr val="tx1"/>
              </a:solidFill>
            </a:endParaRPr>
          </a:p>
        </p:txBody>
      </p:sp>
      <p:pic>
        <p:nvPicPr>
          <p:cNvPr id="8" name="Samarqand GA dome det. with transition.jpg" descr="Samarqand GA dome det. with transition.jpg">
            <a:extLst>
              <a:ext uri="{FF2B5EF4-FFF2-40B4-BE49-F238E27FC236}">
                <a16:creationId xmlns:a16="http://schemas.microsoft.com/office/drawing/2014/main" id="{C8BFEFDB-9B3F-4383-5FD5-22699104CA6A}"/>
              </a:ext>
            </a:extLst>
          </p:cNvPr>
          <p:cNvPicPr>
            <a:picLocks noChangeAspect="1"/>
          </p:cNvPicPr>
          <p:nvPr/>
        </p:nvPicPr>
        <p:blipFill>
          <a:blip r:embed="rId2"/>
          <a:stretch>
            <a:fillRect/>
          </a:stretch>
        </p:blipFill>
        <p:spPr>
          <a:xfrm>
            <a:off x="7030116" y="1001485"/>
            <a:ext cx="5858569" cy="8030279"/>
          </a:xfrm>
          <a:prstGeom prst="rect">
            <a:avLst/>
          </a:prstGeom>
          <a:ln w="25400">
            <a:solidFill>
              <a:srgbClr val="000000"/>
            </a:solidFill>
            <a:miter lim="400000"/>
          </a:ln>
        </p:spPr>
      </p:pic>
    </p:spTree>
    <p:extLst>
      <p:ext uri="{BB962C8B-B14F-4D97-AF65-F5344CB8AC3E}">
        <p14:creationId xmlns:p14="http://schemas.microsoft.com/office/powerpoint/2010/main" val="1071489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AF65DF5-E3FF-61CC-1EC2-100E7356F209}"/>
              </a:ext>
            </a:extLst>
          </p:cNvPr>
          <p:cNvSpPr>
            <a:spLocks noGrp="1"/>
          </p:cNvSpPr>
          <p:nvPr>
            <p:ph type="title"/>
          </p:nvPr>
        </p:nvSpPr>
        <p:spPr/>
        <p:txBody>
          <a:bodyPr/>
          <a:lstStyle/>
          <a:p>
            <a:r>
              <a:rPr lang="tr-TR" dirty="0"/>
              <a:t>Temel Kaynaklar (sunuya ait)</a:t>
            </a:r>
          </a:p>
        </p:txBody>
      </p:sp>
      <p:sp>
        <p:nvSpPr>
          <p:cNvPr id="3" name="İçerik Yer Tutucusu 2">
            <a:extLst>
              <a:ext uri="{FF2B5EF4-FFF2-40B4-BE49-F238E27FC236}">
                <a16:creationId xmlns:a16="http://schemas.microsoft.com/office/drawing/2014/main" id="{DBCE3827-52AC-8078-C21E-DACC02C43E75}"/>
              </a:ext>
            </a:extLst>
          </p:cNvPr>
          <p:cNvSpPr>
            <a:spLocks noGrp="1"/>
          </p:cNvSpPr>
          <p:nvPr>
            <p:ph idx="1"/>
          </p:nvPr>
        </p:nvSpPr>
        <p:spPr/>
        <p:txBody>
          <a:bodyPr/>
          <a:lstStyle/>
          <a:p>
            <a:r>
              <a:rPr lang="tr-TR" dirty="0" err="1">
                <a:effectLst/>
                <a:latin typeface="Verdana" panose="020B0604030504040204" pitchFamily="34" charset="0"/>
                <a:ea typeface="Calibri" panose="020F0502020204030204" pitchFamily="34" charset="0"/>
                <a:cs typeface="TimesNewRomanPSMT"/>
              </a:rPr>
              <a:t>Hattstein</a:t>
            </a:r>
            <a:r>
              <a:rPr lang="tr-TR" dirty="0">
                <a:effectLst/>
                <a:latin typeface="Verdana" panose="020B0604030504040204" pitchFamily="34" charset="0"/>
                <a:ea typeface="Calibri" panose="020F0502020204030204" pitchFamily="34" charset="0"/>
                <a:cs typeface="TimesNewRomanPSMT"/>
              </a:rPr>
              <a:t>, Markus, Peter </a:t>
            </a:r>
            <a:r>
              <a:rPr lang="tr-TR" dirty="0" err="1">
                <a:effectLst/>
                <a:latin typeface="Verdana" panose="020B0604030504040204" pitchFamily="34" charset="0"/>
                <a:ea typeface="Calibri" panose="020F0502020204030204" pitchFamily="34" charset="0"/>
                <a:cs typeface="TimesNewRomanPSMT"/>
              </a:rPr>
              <a:t>Delius</a:t>
            </a:r>
            <a:r>
              <a:rPr lang="tr-TR" dirty="0">
                <a:latin typeface="Verdana" panose="020B0604030504040204" pitchFamily="34" charset="0"/>
                <a:ea typeface="Calibri" panose="020F0502020204030204" pitchFamily="34" charset="0"/>
                <a:cs typeface="TimesNewRomanPSMT"/>
              </a:rPr>
              <a:t>, </a:t>
            </a:r>
            <a:r>
              <a:rPr lang="tr-TR" dirty="0">
                <a:effectLst/>
                <a:latin typeface="Verdana" panose="020B0604030504040204" pitchFamily="34" charset="0"/>
                <a:ea typeface="Calibri" panose="020F0502020204030204" pitchFamily="34" charset="0"/>
                <a:cs typeface="TimesNewRomanPSMT"/>
              </a:rPr>
              <a:t>İslam: Sanatı ve Mimarisi, Literatür, İstanbul, 2005.</a:t>
            </a:r>
            <a:endParaRPr lang="tr-TR" dirty="0">
              <a:effectLst/>
              <a:latin typeface="Verdana" panose="020B0604030504040204" pitchFamily="34" charset="0"/>
              <a:ea typeface="Times New Roman" panose="02020603050405020304" pitchFamily="18" charset="0"/>
              <a:cs typeface="Times New Roman" panose="02020603050405020304" pitchFamily="18" charset="0"/>
            </a:endParaRPr>
          </a:p>
          <a:p>
            <a:r>
              <a:rPr lang="tr-TR" dirty="0"/>
              <a:t>Archnet.org</a:t>
            </a:r>
          </a:p>
          <a:p>
            <a:r>
              <a:rPr lang="tr-TR" dirty="0" err="1"/>
              <a:t>Metropolian</a:t>
            </a:r>
            <a:r>
              <a:rPr lang="tr-TR" dirty="0"/>
              <a:t> </a:t>
            </a:r>
            <a:r>
              <a:rPr lang="tr-TR" dirty="0" err="1"/>
              <a:t>Museum</a:t>
            </a:r>
            <a:endParaRPr lang="tr-TR" dirty="0"/>
          </a:p>
          <a:p>
            <a:endParaRPr lang="tr-TR" dirty="0"/>
          </a:p>
        </p:txBody>
      </p:sp>
    </p:spTree>
    <p:extLst>
      <p:ext uri="{BB962C8B-B14F-4D97-AF65-F5344CB8AC3E}">
        <p14:creationId xmlns:p14="http://schemas.microsoft.com/office/powerpoint/2010/main" val="3432053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3D447B3-7D4F-9E11-DECD-9066FDAC11FF}"/>
              </a:ext>
            </a:extLst>
          </p:cNvPr>
          <p:cNvSpPr>
            <a:spLocks noGrp="1"/>
          </p:cNvSpPr>
          <p:nvPr>
            <p:ph type="title"/>
          </p:nvPr>
        </p:nvSpPr>
        <p:spPr/>
        <p:txBody>
          <a:bodyPr/>
          <a:lstStyle/>
          <a:p>
            <a:endParaRPr lang="tr-TR" dirty="0"/>
          </a:p>
        </p:txBody>
      </p:sp>
      <p:pic>
        <p:nvPicPr>
          <p:cNvPr id="7" name="İçerik Yer Tutucusu 6">
            <a:extLst>
              <a:ext uri="{FF2B5EF4-FFF2-40B4-BE49-F238E27FC236}">
                <a16:creationId xmlns:a16="http://schemas.microsoft.com/office/drawing/2014/main" id="{B2E76C54-33F7-F4A2-6905-196C3B86272F}"/>
              </a:ext>
            </a:extLst>
          </p:cNvPr>
          <p:cNvPicPr>
            <a:picLocks noGrp="1" noChangeAspect="1"/>
          </p:cNvPicPr>
          <p:nvPr>
            <p:ph idx="1"/>
          </p:nvPr>
        </p:nvPicPr>
        <p:blipFill rotWithShape="1">
          <a:blip r:embed="rId2"/>
          <a:srcRect l="25253" t="22063" r="51131" b="50260"/>
          <a:stretch/>
        </p:blipFill>
        <p:spPr>
          <a:xfrm>
            <a:off x="6421586" y="5279164"/>
            <a:ext cx="6583214" cy="4339771"/>
          </a:xfrm>
        </p:spPr>
      </p:pic>
      <p:pic>
        <p:nvPicPr>
          <p:cNvPr id="5" name="Resim 4">
            <a:extLst>
              <a:ext uri="{FF2B5EF4-FFF2-40B4-BE49-F238E27FC236}">
                <a16:creationId xmlns:a16="http://schemas.microsoft.com/office/drawing/2014/main" id="{E2AAD4F1-6ACC-A610-1CE8-BA264C9052A2}"/>
              </a:ext>
            </a:extLst>
          </p:cNvPr>
          <p:cNvPicPr>
            <a:picLocks noChangeAspect="1"/>
          </p:cNvPicPr>
          <p:nvPr/>
        </p:nvPicPr>
        <p:blipFill rotWithShape="1">
          <a:blip r:embed="rId3"/>
          <a:srcRect l="60603" t="42857" r="15290" b="22619"/>
          <a:stretch/>
        </p:blipFill>
        <p:spPr>
          <a:xfrm>
            <a:off x="174173" y="134665"/>
            <a:ext cx="7634514" cy="6150021"/>
          </a:xfrm>
          <a:prstGeom prst="rect">
            <a:avLst/>
          </a:prstGeom>
        </p:spPr>
      </p:pic>
    </p:spTree>
    <p:extLst>
      <p:ext uri="{BB962C8B-B14F-4D97-AF65-F5344CB8AC3E}">
        <p14:creationId xmlns:p14="http://schemas.microsoft.com/office/powerpoint/2010/main" val="4009948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F40DFBC-2C13-14E7-6F46-D790F59BE02D}"/>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11C5A0C6-4125-BF12-B7A3-0AF9E2C3F2CD}"/>
              </a:ext>
            </a:extLst>
          </p:cNvPr>
          <p:cNvSpPr>
            <a:spLocks noGrp="1"/>
          </p:cNvSpPr>
          <p:nvPr>
            <p:ph idx="1"/>
          </p:nvPr>
        </p:nvSpPr>
        <p:spPr/>
        <p:txBody>
          <a:bodyPr/>
          <a:lstStyle/>
          <a:p>
            <a:endParaRPr lang="tr-TR"/>
          </a:p>
        </p:txBody>
      </p:sp>
      <p:pic>
        <p:nvPicPr>
          <p:cNvPr id="7170" name="Picture 2" descr="Map of the Timurid Empire at its greatest extent under Timur">
            <a:extLst>
              <a:ext uri="{FF2B5EF4-FFF2-40B4-BE49-F238E27FC236}">
                <a16:creationId xmlns:a16="http://schemas.microsoft.com/office/drawing/2014/main" id="{805268C5-7FD3-3AB5-16DB-BE295B90D1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228" y="375103"/>
            <a:ext cx="12540343" cy="7360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024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2D808267-9417-0D9C-538D-40EC8A0BA6C3}"/>
              </a:ext>
            </a:extLst>
          </p:cNvPr>
          <p:cNvPicPr>
            <a:picLocks noChangeAspect="1"/>
          </p:cNvPicPr>
          <p:nvPr/>
        </p:nvPicPr>
        <p:blipFill>
          <a:blip r:embed="rId2"/>
          <a:stretch>
            <a:fillRect/>
          </a:stretch>
        </p:blipFill>
        <p:spPr>
          <a:xfrm>
            <a:off x="0" y="0"/>
            <a:ext cx="7288302" cy="5181600"/>
          </a:xfrm>
          <a:prstGeom prst="rect">
            <a:avLst/>
          </a:prstGeom>
        </p:spPr>
      </p:pic>
      <p:sp>
        <p:nvSpPr>
          <p:cNvPr id="9" name="Metin kutusu 8">
            <a:extLst>
              <a:ext uri="{FF2B5EF4-FFF2-40B4-BE49-F238E27FC236}">
                <a16:creationId xmlns:a16="http://schemas.microsoft.com/office/drawing/2014/main" id="{741EDB37-AD3D-B24D-56A1-05050BF9192E}"/>
              </a:ext>
            </a:extLst>
          </p:cNvPr>
          <p:cNvSpPr txBox="1"/>
          <p:nvPr/>
        </p:nvSpPr>
        <p:spPr>
          <a:xfrm>
            <a:off x="188687" y="5486399"/>
            <a:ext cx="12816114" cy="3539430"/>
          </a:xfrm>
          <a:prstGeom prst="rect">
            <a:avLst/>
          </a:prstGeom>
          <a:noFill/>
        </p:spPr>
        <p:txBody>
          <a:bodyPr wrap="square">
            <a:spAutoFit/>
          </a:bodyPr>
          <a:lstStyle/>
          <a:p>
            <a:pPr algn="l"/>
            <a:r>
              <a:rPr lang="tr-TR" sz="3200" b="0" i="0" u="none" strike="noStrike" baseline="0" dirty="0" err="1">
                <a:solidFill>
                  <a:schemeClr val="tx1"/>
                </a:solidFill>
                <a:latin typeface="Fd1366323-Identity-H"/>
              </a:rPr>
              <a:t>Nilsen'in</a:t>
            </a:r>
            <a:r>
              <a:rPr lang="tr-TR" sz="3200" b="0" i="0" u="none" strike="noStrike" baseline="0" dirty="0">
                <a:solidFill>
                  <a:schemeClr val="tx1"/>
                </a:solidFill>
                <a:latin typeface="Fd1366323-Identity-H"/>
              </a:rPr>
              <a:t> tablosu, </a:t>
            </a:r>
            <a:r>
              <a:rPr lang="tr-TR" sz="3200" b="0" i="0" u="none" strike="noStrike" baseline="0" dirty="0" err="1">
                <a:solidFill>
                  <a:schemeClr val="tx1"/>
                </a:solidFill>
                <a:latin typeface="Fd1366323-Identity-H"/>
              </a:rPr>
              <a:t>Semerkand</a:t>
            </a:r>
            <a:r>
              <a:rPr lang="tr-TR" sz="3200" b="0" i="0" u="none" strike="noStrike" baseline="0" dirty="0">
                <a:solidFill>
                  <a:schemeClr val="tx1"/>
                </a:solidFill>
                <a:latin typeface="Fd1366323-Identity-H"/>
              </a:rPr>
              <a:t>, Rasathane Müzesi</a:t>
            </a:r>
          </a:p>
          <a:p>
            <a:pPr algn="l"/>
            <a:r>
              <a:rPr lang="tr-TR" sz="3200" b="0" i="0" u="none" strike="noStrike" baseline="0" dirty="0">
                <a:solidFill>
                  <a:schemeClr val="tx1"/>
                </a:solidFill>
                <a:latin typeface="Fd1366323-Identity-H"/>
              </a:rPr>
              <a:t>Timur'un torunu Uluğ Bey ( 1394- 1449) </a:t>
            </a:r>
            <a:r>
              <a:rPr lang="tr-TR" sz="3200" b="0" i="0" u="none" strike="noStrike" baseline="0" dirty="0" err="1">
                <a:solidFill>
                  <a:schemeClr val="tx1"/>
                </a:solidFill>
                <a:latin typeface="Fd1366323-Identity-H"/>
              </a:rPr>
              <a:t>Semerkand'da</a:t>
            </a:r>
            <a:r>
              <a:rPr lang="tr-TR" sz="3200" b="0" i="0" u="none" strike="noStrike" baseline="0" dirty="0">
                <a:solidFill>
                  <a:schemeClr val="tx1"/>
                </a:solidFill>
                <a:latin typeface="Fd1366323-Identity-H"/>
              </a:rPr>
              <a:t> 1407' den sonra yarı bağımsız bir konum kazandı. Dönemin en önemli astronomi bilginlerinden biri olarak, en doğru astronomi ölçümlerinden bazılarını yaptı. Bu amaçla </a:t>
            </a:r>
            <a:r>
              <a:rPr lang="tr-TR" sz="3200" b="0" i="0" u="none" strike="noStrike" baseline="0" dirty="0" err="1">
                <a:solidFill>
                  <a:schemeClr val="tx1"/>
                </a:solidFill>
                <a:latin typeface="Fd1366323-Identity-H"/>
              </a:rPr>
              <a:t>Semerkand'da</a:t>
            </a:r>
            <a:r>
              <a:rPr lang="tr-TR" sz="3200" b="0" i="0" u="none" strike="noStrike" baseline="0" dirty="0">
                <a:solidFill>
                  <a:schemeClr val="tx1"/>
                </a:solidFill>
                <a:latin typeface="Fd1366323-Identity-H"/>
              </a:rPr>
              <a:t> 1428/29'da inşa ettirdiği ve içine bir sekstant yerleştirdiği rasathaneden günümüze sadece yere gömülü halde</a:t>
            </a:r>
          </a:p>
          <a:p>
            <a:pPr algn="l"/>
            <a:r>
              <a:rPr lang="tr-TR" sz="3200" b="0" i="0" u="none" strike="noStrike" baseline="0" dirty="0">
                <a:solidFill>
                  <a:schemeClr val="tx1"/>
                </a:solidFill>
                <a:latin typeface="Fd1366323-Identity-H"/>
              </a:rPr>
              <a:t>bazı kısımlar ulaşmıştır.</a:t>
            </a:r>
            <a:endParaRPr lang="tr-TR" dirty="0">
              <a:solidFill>
                <a:schemeClr val="tx1"/>
              </a:solidFill>
            </a:endParaRPr>
          </a:p>
        </p:txBody>
      </p:sp>
    </p:spTree>
    <p:extLst>
      <p:ext uri="{BB962C8B-B14F-4D97-AF65-F5344CB8AC3E}">
        <p14:creationId xmlns:p14="http://schemas.microsoft.com/office/powerpoint/2010/main" val="3328971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FC27A12-958C-A66C-5E5E-1FA8A68D0B6B}"/>
              </a:ext>
            </a:extLst>
          </p:cNvPr>
          <p:cNvSpPr>
            <a:spLocks noGrp="1"/>
          </p:cNvSpPr>
          <p:nvPr>
            <p:ph type="title"/>
          </p:nvPr>
        </p:nvSpPr>
        <p:spPr/>
        <p:txBody>
          <a:bodyPr/>
          <a:lstStyle/>
          <a:p>
            <a:endParaRPr lang="tr-TR" dirty="0"/>
          </a:p>
        </p:txBody>
      </p:sp>
      <p:pic>
        <p:nvPicPr>
          <p:cNvPr id="5" name="Resim 4">
            <a:extLst>
              <a:ext uri="{FF2B5EF4-FFF2-40B4-BE49-F238E27FC236}">
                <a16:creationId xmlns:a16="http://schemas.microsoft.com/office/drawing/2014/main" id="{48C94A9C-ADB3-3378-209C-E31A7164BDA4}"/>
              </a:ext>
            </a:extLst>
          </p:cNvPr>
          <p:cNvPicPr>
            <a:picLocks noChangeAspect="1"/>
          </p:cNvPicPr>
          <p:nvPr/>
        </p:nvPicPr>
        <p:blipFill>
          <a:blip r:embed="rId2"/>
          <a:stretch>
            <a:fillRect/>
          </a:stretch>
        </p:blipFill>
        <p:spPr>
          <a:xfrm>
            <a:off x="208143" y="0"/>
            <a:ext cx="9407645" cy="5577428"/>
          </a:xfrm>
          <a:prstGeom prst="rect">
            <a:avLst/>
          </a:prstGeom>
        </p:spPr>
      </p:pic>
      <p:sp>
        <p:nvSpPr>
          <p:cNvPr id="7" name="Metin kutusu 6">
            <a:extLst>
              <a:ext uri="{FF2B5EF4-FFF2-40B4-BE49-F238E27FC236}">
                <a16:creationId xmlns:a16="http://schemas.microsoft.com/office/drawing/2014/main" id="{98033A45-0714-DDD6-DD8F-2B6788EF972B}"/>
              </a:ext>
            </a:extLst>
          </p:cNvPr>
          <p:cNvSpPr txBox="1"/>
          <p:nvPr/>
        </p:nvSpPr>
        <p:spPr>
          <a:xfrm>
            <a:off x="208143" y="5471886"/>
            <a:ext cx="12448314" cy="4278094"/>
          </a:xfrm>
          <a:prstGeom prst="rect">
            <a:avLst/>
          </a:prstGeom>
          <a:noFill/>
        </p:spPr>
        <p:txBody>
          <a:bodyPr wrap="square">
            <a:spAutoFit/>
          </a:bodyPr>
          <a:lstStyle/>
          <a:p>
            <a:pPr algn="l"/>
            <a:r>
              <a:rPr lang="fi-FI" sz="3200" b="0" i="0" u="none" strike="noStrike" baseline="0" dirty="0">
                <a:solidFill>
                  <a:schemeClr val="tx1"/>
                </a:solidFill>
                <a:latin typeface="Fd1366323-Identity-H"/>
              </a:rPr>
              <a:t>Türkistan (Yesi), 1389- 1399</a:t>
            </a:r>
          </a:p>
          <a:p>
            <a:pPr algn="l"/>
            <a:r>
              <a:rPr lang="tr-TR" sz="3200" b="0" i="0" u="none" strike="noStrike" baseline="0" dirty="0">
                <a:solidFill>
                  <a:schemeClr val="tx1"/>
                </a:solidFill>
                <a:latin typeface="Fd1366323-Identity-H"/>
              </a:rPr>
              <a:t>Orantıları bakımından benzersiz olan bu külliye, Timur'un emperyal üslubunun tipik bir örneğidir. Muazzam yapı mübarek bir kişinin</a:t>
            </a:r>
          </a:p>
          <a:p>
            <a:pPr algn="l"/>
            <a:r>
              <a:rPr lang="tr-TR" sz="3200" b="0" i="0" u="none" strike="noStrike" baseline="0" dirty="0">
                <a:solidFill>
                  <a:schemeClr val="tx1"/>
                </a:solidFill>
                <a:latin typeface="Fd1366323-Identity-H"/>
              </a:rPr>
              <a:t>mezarı üstüne yapılmış bir türbeyi, tasavvuf dervişlerinin zikirleri için geniş bir </a:t>
            </a:r>
            <a:r>
              <a:rPr lang="tr-TR" sz="3200" b="0" i="0" u="none" strike="noStrike" baseline="0" dirty="0" err="1">
                <a:solidFill>
                  <a:schemeClr val="tx1"/>
                </a:solidFill>
                <a:latin typeface="Fd1366323-Identity-H"/>
              </a:rPr>
              <a:t>hankahı</a:t>
            </a:r>
            <a:r>
              <a:rPr lang="tr-TR" sz="3200" b="0" i="0" u="none" strike="noStrike" baseline="0" dirty="0">
                <a:solidFill>
                  <a:schemeClr val="tx1"/>
                </a:solidFill>
                <a:latin typeface="Fd1366323-Identity-H"/>
              </a:rPr>
              <a:t>, bir camiyi, ayrıca bir kütüphaneyi </a:t>
            </a:r>
            <a:r>
              <a:rPr lang="tr-TR" sz="2800" b="0" i="0" u="none" strike="noStrike" baseline="0" dirty="0">
                <a:solidFill>
                  <a:schemeClr val="tx1"/>
                </a:solidFill>
                <a:latin typeface="Fd1366323-Identity-H"/>
              </a:rPr>
              <a:t>ve konaklama odalarını kapsar. Timurlu anıtsal yapılarının ayırıcı bir özelliği, geniş duvar alanlarını bir halı gibi örten büyük ölçekli geometrik desenlerdir. Bu yapıda kullanılan malzemeler doğal sarımtırak renkteki tuğla zemin içine yerleştirilmiş koyu mavi, turkuaz ve beyaz sırlı tuğlalardır.</a:t>
            </a:r>
            <a:endParaRPr lang="tr-TR" sz="2800" dirty="0">
              <a:solidFill>
                <a:schemeClr val="tx1"/>
              </a:solidFill>
            </a:endParaRPr>
          </a:p>
        </p:txBody>
      </p:sp>
    </p:spTree>
    <p:extLst>
      <p:ext uri="{BB962C8B-B14F-4D97-AF65-F5344CB8AC3E}">
        <p14:creationId xmlns:p14="http://schemas.microsoft.com/office/powerpoint/2010/main" val="1253864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4B2477E-854A-8DB5-1D74-58438760AEC8}"/>
              </a:ext>
            </a:extLst>
          </p:cNvPr>
          <p:cNvSpPr>
            <a:spLocks noGrp="1"/>
          </p:cNvSpPr>
          <p:nvPr>
            <p:ph type="title"/>
          </p:nvPr>
        </p:nvSpPr>
        <p:spPr/>
        <p:txBody>
          <a:bodyPr>
            <a:noAutofit/>
          </a:bodyPr>
          <a:lstStyle/>
          <a:p>
            <a:br>
              <a:rPr lang="tr-TR" sz="3600" b="0" i="0" u="none" strike="noStrike" baseline="0" dirty="0">
                <a:latin typeface="Fd1366326-Identity-H"/>
              </a:rPr>
            </a:br>
            <a:br>
              <a:rPr lang="tr-TR" sz="3600" b="0" i="0" u="none" strike="noStrike" baseline="0" dirty="0">
                <a:latin typeface="Fd1366326-Identity-H"/>
              </a:rPr>
            </a:br>
            <a:br>
              <a:rPr lang="tr-TR" sz="3600" b="0" i="0" u="none" strike="noStrike" baseline="0" dirty="0">
                <a:latin typeface="Fd1366326-Identity-H"/>
              </a:rPr>
            </a:br>
            <a:br>
              <a:rPr lang="tr-TR" sz="3600" b="0" i="0" u="none" strike="noStrike" baseline="0" dirty="0">
                <a:latin typeface="Fd1366326-Identity-H"/>
              </a:rPr>
            </a:br>
            <a:br>
              <a:rPr lang="tr-TR" sz="3600" b="0" i="0" u="none" strike="noStrike" baseline="0" dirty="0">
                <a:latin typeface="Fd1366326-Identity-H"/>
              </a:rPr>
            </a:br>
            <a:br>
              <a:rPr lang="tr-TR" sz="3600" b="0" i="0" u="none" strike="noStrike" baseline="0" dirty="0">
                <a:latin typeface="Fd1366326-Identity-H"/>
              </a:rPr>
            </a:br>
            <a:br>
              <a:rPr lang="tr-TR" sz="3600" b="0" i="0" u="none" strike="noStrike" baseline="0" dirty="0">
                <a:latin typeface="Fd1366326-Identity-H"/>
              </a:rPr>
            </a:br>
            <a:br>
              <a:rPr lang="tr-TR" sz="3600" b="0" i="0" u="none" strike="noStrike" baseline="0" dirty="0">
                <a:latin typeface="Fd1366326-Identity-H"/>
              </a:rPr>
            </a:br>
            <a:br>
              <a:rPr lang="tr-TR" sz="3600" b="0" i="0" u="none" strike="noStrike" baseline="0" dirty="0">
                <a:latin typeface="Fd1366326-Identity-H"/>
              </a:rPr>
            </a:br>
            <a:br>
              <a:rPr lang="tr-TR" sz="3600" b="0" i="0" u="none" strike="noStrike" baseline="0" dirty="0">
                <a:latin typeface="Fd1366326-Identity-H"/>
              </a:rPr>
            </a:br>
            <a:br>
              <a:rPr lang="tr-TR" sz="3600" b="0" i="0" u="none" strike="noStrike" baseline="0" dirty="0">
                <a:latin typeface="Fd1366326-Identity-H"/>
              </a:rPr>
            </a:br>
            <a:br>
              <a:rPr lang="tr-TR" sz="3600" b="0" i="0" u="none" strike="noStrike" baseline="0" dirty="0">
                <a:latin typeface="Fd1366326-Identity-H"/>
              </a:rPr>
            </a:br>
            <a:r>
              <a:rPr lang="tr-TR" sz="2400" b="0" i="0" u="none" strike="noStrike" baseline="0" dirty="0">
                <a:latin typeface="Fd1366326-Identity-H"/>
              </a:rPr>
              <a:t>B</a:t>
            </a:r>
            <a:r>
              <a:rPr lang="pl-PL" sz="2400" b="0" i="0" u="none" strike="noStrike" baseline="0" dirty="0">
                <a:latin typeface="Fd1366326-Identity-H"/>
              </a:rPr>
              <a:t>ibi Hanım Cuma Camisi'nin kubbeli</a:t>
            </a:r>
            <a:br>
              <a:rPr lang="pl-PL" sz="2400" b="0" i="0" u="none" strike="noStrike" baseline="0" dirty="0">
                <a:latin typeface="Fd1366326-Identity-H"/>
              </a:rPr>
            </a:br>
            <a:r>
              <a:rPr lang="tr-TR" sz="2400" b="0" i="0" u="none" strike="noStrike" baseline="0" dirty="0">
                <a:latin typeface="Fd1366326-Identity-H"/>
              </a:rPr>
              <a:t>yan bölmesinin genel görünüşü </a:t>
            </a:r>
            <a:r>
              <a:rPr lang="tr-TR" sz="2400" b="0" i="0" u="none" strike="noStrike" baseline="0" dirty="0" err="1">
                <a:latin typeface="Fd1366323-Identity-H"/>
              </a:rPr>
              <a:t>Semerkand</a:t>
            </a:r>
            <a:r>
              <a:rPr lang="tr-TR" sz="2400" b="0" i="0" u="none" strike="noStrike" baseline="0" dirty="0">
                <a:latin typeface="Fd1366323-Identity-H"/>
              </a:rPr>
              <a:t>, 1399- 1404</a:t>
            </a:r>
            <a:br>
              <a:rPr lang="tr-TR" sz="2400" b="0" i="0" u="none" strike="noStrike" baseline="0" dirty="0">
                <a:latin typeface="Fd1366323-Identity-H"/>
              </a:rPr>
            </a:br>
            <a:r>
              <a:rPr lang="tr-TR" sz="2400" b="0" i="0" u="none" strike="noStrike" baseline="0" dirty="0">
                <a:latin typeface="Fd1366323-Identity-H"/>
              </a:rPr>
              <a:t>Genellikle çapraz eksenlerde tonozlu eyvanları</a:t>
            </a:r>
            <a:br>
              <a:rPr lang="tr-TR" sz="2400" b="0" i="0" u="none" strike="noStrike" baseline="0" dirty="0">
                <a:latin typeface="Fd1366323-Identity-H"/>
              </a:rPr>
            </a:br>
            <a:r>
              <a:rPr lang="es-ES" sz="2400" b="0" i="0" u="none" strike="noStrike" baseline="0" dirty="0">
                <a:latin typeface="Fd1366323-Identity-H"/>
              </a:rPr>
              <a:t>bulunan sarayların ve cuma camilerinin</a:t>
            </a:r>
            <a:br>
              <a:rPr lang="es-ES" sz="2400" b="0" i="0" u="none" strike="noStrike" baseline="0" dirty="0">
                <a:latin typeface="Fd1366323-Identity-H"/>
              </a:rPr>
            </a:br>
            <a:r>
              <a:rPr lang="tr-TR" sz="2400" b="0" i="0" u="none" strike="noStrike" baseline="0" dirty="0">
                <a:latin typeface="Fd1366323-Identity-H"/>
              </a:rPr>
              <a:t>tersine, devasa bir Timurlu yapısı olan</a:t>
            </a:r>
            <a:br>
              <a:rPr lang="tr-TR" sz="2400" b="0" i="0" u="none" strike="noStrike" baseline="0" dirty="0">
                <a:latin typeface="Fd1366323-Identity-H"/>
              </a:rPr>
            </a:br>
            <a:r>
              <a:rPr lang="tr-TR" sz="2400" b="0" i="0" u="none" strike="noStrike" baseline="0" dirty="0">
                <a:latin typeface="Fd1366323-Identity-H"/>
              </a:rPr>
              <a:t>Bibi Hanım Camisi avlu kenarındaki revakların</a:t>
            </a:r>
            <a:br>
              <a:rPr lang="tr-TR" sz="2400" b="0" i="0" u="none" strike="noStrike" baseline="0" dirty="0">
                <a:latin typeface="Fd1366323-Identity-H"/>
              </a:rPr>
            </a:br>
            <a:r>
              <a:rPr lang="tr-TR" sz="2400" b="0" i="0" u="none" strike="noStrike" baseline="0" dirty="0">
                <a:latin typeface="Fd1366323-Identity-H"/>
              </a:rPr>
              <a:t>ortasında "küçük camiler" barındırır.</a:t>
            </a:r>
            <a:br>
              <a:rPr lang="tr-TR" sz="2400" b="0" i="0" u="none" strike="noStrike" baseline="0" dirty="0">
                <a:latin typeface="Fd1366323-Identity-H"/>
              </a:rPr>
            </a:br>
            <a:r>
              <a:rPr lang="tr-TR" sz="2400" b="0" i="0" u="none" strike="noStrike" baseline="0" dirty="0">
                <a:latin typeface="Fd1366323-Identity-H"/>
              </a:rPr>
              <a:t>Bunlar uzun eksenin ucundaki kubbeli büyük</a:t>
            </a:r>
            <a:br>
              <a:rPr lang="tr-TR" sz="2400" b="0" i="0" u="none" strike="noStrike" baseline="0" dirty="0">
                <a:latin typeface="Fd1366323-Identity-H"/>
              </a:rPr>
            </a:br>
            <a:r>
              <a:rPr lang="tr-TR" sz="2400" b="0" i="0" u="none" strike="noStrike" baseline="0" dirty="0">
                <a:latin typeface="Fd1366323-Identity-H"/>
              </a:rPr>
              <a:t>ana yapıyı andırır, ama ölçek bakımından</a:t>
            </a:r>
            <a:br>
              <a:rPr lang="tr-TR" sz="2400" b="0" i="0" u="none" strike="noStrike" baseline="0" dirty="0">
                <a:latin typeface="Fd1366323-Identity-H"/>
              </a:rPr>
            </a:br>
            <a:r>
              <a:rPr lang="tr-TR" sz="2400" b="0" i="0" u="none" strike="noStrike" baseline="0" dirty="0">
                <a:latin typeface="Fd1366323-Identity-H"/>
              </a:rPr>
              <a:t>daha küçüktür. Binanın yüksek dış kubbesi</a:t>
            </a:r>
            <a:br>
              <a:rPr lang="tr-TR" sz="2400" b="0" i="0" u="none" strike="noStrike" baseline="0" dirty="0">
                <a:latin typeface="Fd1366323-Identity-H"/>
              </a:rPr>
            </a:br>
            <a:r>
              <a:rPr lang="tr-TR" sz="2400" b="0" i="0" u="none" strike="noStrike" baseline="0" dirty="0">
                <a:latin typeface="Fd1366323-Identity-H"/>
              </a:rPr>
              <a:t>bir iç kubbe strüktürünü örter; çıkıntılı</a:t>
            </a:r>
            <a:br>
              <a:rPr lang="tr-TR" sz="2400" b="0" i="0" u="none" strike="noStrike" baseline="0" dirty="0">
                <a:latin typeface="Fd1366323-Identity-H"/>
              </a:rPr>
            </a:br>
            <a:r>
              <a:rPr lang="tr-TR" sz="2400" b="0" i="0" u="none" strike="noStrike" baseline="0" dirty="0">
                <a:latin typeface="Fd1366323-Identity-H"/>
              </a:rPr>
              <a:t>tuğla kirişlerle stabilize edilmiştir ve esas</a:t>
            </a:r>
            <a:br>
              <a:rPr lang="tr-TR" sz="2400" b="0" i="0" u="none" strike="noStrike" baseline="0" dirty="0">
                <a:latin typeface="Fd1366323-Identity-H"/>
              </a:rPr>
            </a:br>
            <a:r>
              <a:rPr lang="tr-TR" sz="2400" b="0" i="0" u="none" strike="noStrike" baseline="0" dirty="0">
                <a:latin typeface="Fd1366323-Identity-H"/>
              </a:rPr>
              <a:t>olarak süsleme unsurlarının ve yazıt şeritlerinin</a:t>
            </a:r>
            <a:br>
              <a:rPr lang="tr-TR" sz="2400" b="0" i="0" u="none" strike="noStrike" baseline="0" dirty="0">
                <a:latin typeface="Fd1366323-Identity-H"/>
              </a:rPr>
            </a:br>
            <a:r>
              <a:rPr lang="tr-TR" sz="2400" b="0" i="0" u="none" strike="noStrike" baseline="0" dirty="0">
                <a:latin typeface="Fd1366323-Identity-H"/>
              </a:rPr>
              <a:t>görüldüğü enfes çok renkli çini kaplamalarıyla</a:t>
            </a:r>
            <a:br>
              <a:rPr lang="tr-TR" sz="2400" b="0" i="0" u="none" strike="noStrike" baseline="0" dirty="0">
                <a:latin typeface="Fd1366323-Identity-H"/>
              </a:rPr>
            </a:br>
            <a:r>
              <a:rPr lang="tr-TR" sz="2400" b="0" i="0" u="none" strike="noStrike" baseline="0" dirty="0">
                <a:latin typeface="Fd1366323-Identity-H"/>
              </a:rPr>
              <a:t>dikkat çekicidir.</a:t>
            </a:r>
            <a:endParaRPr lang="tr-TR" sz="2400" dirty="0"/>
          </a:p>
        </p:txBody>
      </p:sp>
      <p:pic>
        <p:nvPicPr>
          <p:cNvPr id="5" name="Resim 4">
            <a:extLst>
              <a:ext uri="{FF2B5EF4-FFF2-40B4-BE49-F238E27FC236}">
                <a16:creationId xmlns:a16="http://schemas.microsoft.com/office/drawing/2014/main" id="{A7971B82-C99A-274E-ECBE-41E859CC9EFB}"/>
              </a:ext>
            </a:extLst>
          </p:cNvPr>
          <p:cNvPicPr>
            <a:picLocks noChangeAspect="1"/>
          </p:cNvPicPr>
          <p:nvPr/>
        </p:nvPicPr>
        <p:blipFill>
          <a:blip r:embed="rId2"/>
          <a:stretch>
            <a:fillRect/>
          </a:stretch>
        </p:blipFill>
        <p:spPr>
          <a:xfrm>
            <a:off x="7438773" y="2667406"/>
            <a:ext cx="5420884" cy="7086194"/>
          </a:xfrm>
          <a:prstGeom prst="rect">
            <a:avLst/>
          </a:prstGeom>
        </p:spPr>
      </p:pic>
    </p:spTree>
    <p:extLst>
      <p:ext uri="{BB962C8B-B14F-4D97-AF65-F5344CB8AC3E}">
        <p14:creationId xmlns:p14="http://schemas.microsoft.com/office/powerpoint/2010/main" val="680158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F3778CF7-BA6E-8E3B-AC74-D52F123B5902}"/>
              </a:ext>
            </a:extLst>
          </p:cNvPr>
          <p:cNvSpPr txBox="1"/>
          <p:nvPr/>
        </p:nvSpPr>
        <p:spPr>
          <a:xfrm>
            <a:off x="609601" y="304801"/>
            <a:ext cx="7187510" cy="8279190"/>
          </a:xfrm>
          <a:prstGeom prst="rect">
            <a:avLst/>
          </a:prstGeom>
          <a:noFill/>
        </p:spPr>
        <p:txBody>
          <a:bodyPr wrap="square">
            <a:spAutoFit/>
          </a:bodyPr>
          <a:lstStyle/>
          <a:p>
            <a:pPr algn="l"/>
            <a:r>
              <a:rPr lang="tr-TR" sz="2800" b="0" i="0" u="none" strike="noStrike" baseline="0" dirty="0" err="1">
                <a:solidFill>
                  <a:schemeClr val="tx1"/>
                </a:solidFill>
                <a:latin typeface="Fd1366326-Identity-H"/>
              </a:rPr>
              <a:t>Semerkand</a:t>
            </a:r>
            <a:r>
              <a:rPr lang="tr-TR" sz="2800" b="0" i="0" u="none" strike="noStrike" baseline="0" dirty="0">
                <a:solidFill>
                  <a:schemeClr val="tx1"/>
                </a:solidFill>
                <a:latin typeface="Fd1366326-Identity-H"/>
              </a:rPr>
              <a:t> yakınındaki Şah-ı Zinde kabristanında cephe kaplaması detayları,</a:t>
            </a:r>
            <a:r>
              <a:rPr lang="tr-TR" sz="2800" b="0" i="0" u="none" strike="noStrike" baseline="0" dirty="0">
                <a:solidFill>
                  <a:schemeClr val="tx1"/>
                </a:solidFill>
                <a:latin typeface="Fd1366323-Identity-H"/>
              </a:rPr>
              <a:t> </a:t>
            </a:r>
          </a:p>
          <a:p>
            <a:pPr algn="l"/>
            <a:endParaRPr lang="tr-TR" sz="2800" dirty="0">
              <a:solidFill>
                <a:schemeClr val="tx1"/>
              </a:solidFill>
              <a:latin typeface="Fd1366323-Identity-H"/>
            </a:endParaRPr>
          </a:p>
          <a:p>
            <a:pPr algn="l"/>
            <a:r>
              <a:rPr lang="tr-TR" sz="2800" b="0" i="0" u="none" strike="noStrike" baseline="0" dirty="0">
                <a:solidFill>
                  <a:schemeClr val="tx1"/>
                </a:solidFill>
                <a:latin typeface="Fd1366323-Identity-H"/>
              </a:rPr>
              <a:t>Timurlu mimarisinin en çarpıcı karakteristiği yüzeyleri kaplayan ışıltılı çini mozaik ve oymalı, sırlı pişmiş toprak bezemelerdir. Önceki dönemin, yani 1 1 . ve 1 2. yüzyılların doğal sarımtırak renkteki çifte tuğla örgülerinden oluşan alışılmış cephe kaplamaları artık sadece arka ya da yan cephelerde kullanılmaya başladı. Yeni bezemelerde büyük yıldızlara dayanan,</a:t>
            </a:r>
          </a:p>
          <a:p>
            <a:pPr algn="l"/>
            <a:r>
              <a:rPr lang="tr-TR" sz="2800" b="0" i="0" u="none" strike="noStrike" baseline="0" dirty="0">
                <a:solidFill>
                  <a:schemeClr val="tx1"/>
                </a:solidFill>
                <a:latin typeface="Fd1366323-Identity-H"/>
              </a:rPr>
              <a:t>alışılmamış türden geometrik desenler (ortada), bitkisel motifler ve bir şiir mısrasının ya da Kuran ayetinin yer aldığı yazıtlar görülür. Soldaki kaplama bir tür kolon kaide üstünde duran kesintisiz, </a:t>
            </a:r>
            <a:r>
              <a:rPr lang="tr-TR" sz="2800" b="0" i="0" u="none" strike="noStrike" baseline="0" dirty="0" err="1">
                <a:solidFill>
                  <a:schemeClr val="tx1"/>
                </a:solidFill>
                <a:latin typeface="Fd1366323-Identity-H"/>
              </a:rPr>
              <a:t>halatımsı</a:t>
            </a:r>
            <a:r>
              <a:rPr lang="tr-TR" sz="2800" b="0" i="0" u="none" strike="noStrike" baseline="0" dirty="0">
                <a:solidFill>
                  <a:schemeClr val="tx1"/>
                </a:solidFill>
                <a:latin typeface="Fd1366323-Identity-H"/>
              </a:rPr>
              <a:t> ve büklümlü şeritler halindeki boyalı</a:t>
            </a:r>
          </a:p>
          <a:p>
            <a:pPr algn="l"/>
            <a:r>
              <a:rPr lang="tr-TR" sz="2800" b="0" i="0" u="none" strike="noStrike" baseline="0" dirty="0">
                <a:solidFill>
                  <a:schemeClr val="tx1"/>
                </a:solidFill>
                <a:latin typeface="Fd1366323-Identity-H"/>
              </a:rPr>
              <a:t>çinilerle bezenmiş </a:t>
            </a:r>
            <a:r>
              <a:rPr lang="tr-TR" sz="2800" b="0" i="0" u="none" strike="noStrike" baseline="0" dirty="0" err="1">
                <a:solidFill>
                  <a:schemeClr val="tx1"/>
                </a:solidFill>
                <a:latin typeface="Fd1366323-Identity-H"/>
              </a:rPr>
              <a:t>taçkapı</a:t>
            </a:r>
            <a:r>
              <a:rPr lang="tr-TR" sz="2800" b="0" i="0" u="none" strike="noStrike" baseline="0" dirty="0">
                <a:solidFill>
                  <a:schemeClr val="tx1"/>
                </a:solidFill>
                <a:latin typeface="Fd1366323-Identity-H"/>
              </a:rPr>
              <a:t> kemerlerinin bir geç dönem örneğidir.</a:t>
            </a:r>
            <a:endParaRPr lang="tr-TR" sz="2800" dirty="0">
              <a:solidFill>
                <a:schemeClr val="tx1"/>
              </a:solidFill>
            </a:endParaRPr>
          </a:p>
        </p:txBody>
      </p:sp>
      <p:pic>
        <p:nvPicPr>
          <p:cNvPr id="7" name="Resim 6">
            <a:extLst>
              <a:ext uri="{FF2B5EF4-FFF2-40B4-BE49-F238E27FC236}">
                <a16:creationId xmlns:a16="http://schemas.microsoft.com/office/drawing/2014/main" id="{1E6A9CBE-255C-9F75-199A-B7E7A25F5C00}"/>
              </a:ext>
            </a:extLst>
          </p:cNvPr>
          <p:cNvPicPr>
            <a:picLocks noChangeAspect="1"/>
          </p:cNvPicPr>
          <p:nvPr/>
        </p:nvPicPr>
        <p:blipFill>
          <a:blip r:embed="rId2"/>
          <a:stretch>
            <a:fillRect/>
          </a:stretch>
        </p:blipFill>
        <p:spPr>
          <a:xfrm>
            <a:off x="7797111" y="203200"/>
            <a:ext cx="4885930" cy="8375224"/>
          </a:xfrm>
          <a:prstGeom prst="rect">
            <a:avLst/>
          </a:prstGeom>
        </p:spPr>
      </p:pic>
      <p:sp>
        <p:nvSpPr>
          <p:cNvPr id="9" name="Metin kutusu 8">
            <a:extLst>
              <a:ext uri="{FF2B5EF4-FFF2-40B4-BE49-F238E27FC236}">
                <a16:creationId xmlns:a16="http://schemas.microsoft.com/office/drawing/2014/main" id="{1CA71CA6-1CE3-E26F-E6B9-75F617BFE36C}"/>
              </a:ext>
            </a:extLst>
          </p:cNvPr>
          <p:cNvSpPr txBox="1"/>
          <p:nvPr/>
        </p:nvSpPr>
        <p:spPr>
          <a:xfrm>
            <a:off x="4804229" y="8795657"/>
            <a:ext cx="7590970" cy="584775"/>
          </a:xfrm>
          <a:prstGeom prst="rect">
            <a:avLst/>
          </a:prstGeom>
          <a:noFill/>
        </p:spPr>
        <p:txBody>
          <a:bodyPr wrap="square">
            <a:spAutoFit/>
          </a:bodyPr>
          <a:lstStyle/>
          <a:p>
            <a:r>
              <a:rPr lang="tr-TR" sz="3200" b="0" i="0" u="none" strike="noStrike" baseline="0" dirty="0">
                <a:solidFill>
                  <a:schemeClr val="tx1"/>
                </a:solidFill>
                <a:latin typeface="Fd1366323-Identity-H"/>
              </a:rPr>
              <a:t>Tille Kari Medresesi, 1660</a:t>
            </a:r>
            <a:endParaRPr lang="tr-TR" dirty="0"/>
          </a:p>
        </p:txBody>
      </p:sp>
    </p:spTree>
    <p:extLst>
      <p:ext uri="{BB962C8B-B14F-4D97-AF65-F5344CB8AC3E}">
        <p14:creationId xmlns:p14="http://schemas.microsoft.com/office/powerpoint/2010/main" val="3284249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6B1F86F-A4FB-1D5E-D763-F79C880851CA}"/>
              </a:ext>
            </a:extLst>
          </p:cNvPr>
          <p:cNvSpPr>
            <a:spLocks noGrp="1"/>
          </p:cNvSpPr>
          <p:nvPr>
            <p:ph type="title"/>
          </p:nvPr>
        </p:nvSpPr>
        <p:spPr/>
        <p:txBody>
          <a:bodyPr/>
          <a:lstStyle/>
          <a:p>
            <a:endParaRPr lang="tr-TR"/>
          </a:p>
        </p:txBody>
      </p:sp>
      <p:sp>
        <p:nvSpPr>
          <p:cNvPr id="5" name="Metin kutusu 4">
            <a:extLst>
              <a:ext uri="{FF2B5EF4-FFF2-40B4-BE49-F238E27FC236}">
                <a16:creationId xmlns:a16="http://schemas.microsoft.com/office/drawing/2014/main" id="{0FB4FEA0-79EC-F1A7-B055-ED8A6BE64A0D}"/>
              </a:ext>
            </a:extLst>
          </p:cNvPr>
          <p:cNvSpPr txBox="1"/>
          <p:nvPr/>
        </p:nvSpPr>
        <p:spPr>
          <a:xfrm>
            <a:off x="203201" y="7319006"/>
            <a:ext cx="11907519" cy="1077218"/>
          </a:xfrm>
          <a:prstGeom prst="rect">
            <a:avLst/>
          </a:prstGeom>
          <a:noFill/>
        </p:spPr>
        <p:txBody>
          <a:bodyPr wrap="square">
            <a:spAutoFit/>
          </a:bodyPr>
          <a:lstStyle/>
          <a:p>
            <a:r>
              <a:rPr lang="tr-TR" sz="3200" b="0" i="0" u="none" strike="noStrike" baseline="0" dirty="0">
                <a:solidFill>
                  <a:schemeClr val="tx1"/>
                </a:solidFill>
                <a:latin typeface="Fd1366323-Identity-H"/>
              </a:rPr>
              <a:t>Usta Ali </a:t>
            </a:r>
            <a:r>
              <a:rPr lang="tr-TR" sz="3200" b="0" i="0" u="none" strike="noStrike" baseline="0" dirty="0" err="1">
                <a:solidFill>
                  <a:schemeClr val="tx1"/>
                </a:solidFill>
                <a:latin typeface="Fd1366323-Identity-H"/>
              </a:rPr>
              <a:t>Nesefi</a:t>
            </a:r>
            <a:r>
              <a:rPr lang="tr-TR" sz="3200" b="0" i="0" u="none" strike="noStrike" baseline="0" dirty="0">
                <a:solidFill>
                  <a:schemeClr val="tx1"/>
                </a:solidFill>
                <a:latin typeface="Fd1366323-Identity-H"/>
              </a:rPr>
              <a:t> Türbesi, 1380'1er; </a:t>
            </a:r>
          </a:p>
          <a:p>
            <a:r>
              <a:rPr lang="tr-TR" sz="3200" b="0" i="0" u="none" strike="noStrike" baseline="0" dirty="0">
                <a:solidFill>
                  <a:schemeClr val="tx1"/>
                </a:solidFill>
                <a:latin typeface="Fd1366323-Identity-H"/>
              </a:rPr>
              <a:t>Türkan Aka Türbesi, 1372</a:t>
            </a:r>
            <a:r>
              <a:rPr lang="tr-TR" sz="3200" dirty="0">
                <a:solidFill>
                  <a:schemeClr val="tx1"/>
                </a:solidFill>
                <a:latin typeface="Fd1366323-Identity-H"/>
              </a:rPr>
              <a:t> </a:t>
            </a:r>
            <a:endParaRPr lang="tr-TR" dirty="0"/>
          </a:p>
        </p:txBody>
      </p:sp>
      <p:pic>
        <p:nvPicPr>
          <p:cNvPr id="7" name="Resim 6">
            <a:extLst>
              <a:ext uri="{FF2B5EF4-FFF2-40B4-BE49-F238E27FC236}">
                <a16:creationId xmlns:a16="http://schemas.microsoft.com/office/drawing/2014/main" id="{39B438A3-4667-89E9-C392-2AE15F076219}"/>
              </a:ext>
            </a:extLst>
          </p:cNvPr>
          <p:cNvPicPr>
            <a:picLocks noChangeAspect="1"/>
          </p:cNvPicPr>
          <p:nvPr/>
        </p:nvPicPr>
        <p:blipFill>
          <a:blip r:embed="rId2"/>
          <a:stretch>
            <a:fillRect/>
          </a:stretch>
        </p:blipFill>
        <p:spPr>
          <a:xfrm>
            <a:off x="1074058" y="482134"/>
            <a:ext cx="3988488" cy="6799715"/>
          </a:xfrm>
          <a:prstGeom prst="rect">
            <a:avLst/>
          </a:prstGeom>
        </p:spPr>
      </p:pic>
      <p:pic>
        <p:nvPicPr>
          <p:cNvPr id="9" name="Resim 8">
            <a:extLst>
              <a:ext uri="{FF2B5EF4-FFF2-40B4-BE49-F238E27FC236}">
                <a16:creationId xmlns:a16="http://schemas.microsoft.com/office/drawing/2014/main" id="{4C4EA868-84B1-A4A3-19EF-69C688C9AD00}"/>
              </a:ext>
            </a:extLst>
          </p:cNvPr>
          <p:cNvPicPr>
            <a:picLocks noChangeAspect="1"/>
          </p:cNvPicPr>
          <p:nvPr/>
        </p:nvPicPr>
        <p:blipFill>
          <a:blip r:embed="rId3"/>
          <a:stretch>
            <a:fillRect/>
          </a:stretch>
        </p:blipFill>
        <p:spPr>
          <a:xfrm>
            <a:off x="7071397" y="519291"/>
            <a:ext cx="3988488" cy="6762558"/>
          </a:xfrm>
          <a:prstGeom prst="rect">
            <a:avLst/>
          </a:prstGeom>
        </p:spPr>
      </p:pic>
    </p:spTree>
    <p:extLst>
      <p:ext uri="{BB962C8B-B14F-4D97-AF65-F5344CB8AC3E}">
        <p14:creationId xmlns:p14="http://schemas.microsoft.com/office/powerpoint/2010/main" val="2229229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a:extLst>
              <a:ext uri="{FF2B5EF4-FFF2-40B4-BE49-F238E27FC236}">
                <a16:creationId xmlns:a16="http://schemas.microsoft.com/office/drawing/2014/main" id="{2642C09B-676F-8B18-264D-CD3929118A9A}"/>
              </a:ext>
            </a:extLst>
          </p:cNvPr>
          <p:cNvSpPr txBox="1"/>
          <p:nvPr/>
        </p:nvSpPr>
        <p:spPr>
          <a:xfrm>
            <a:off x="348343" y="203200"/>
            <a:ext cx="3294743" cy="8586966"/>
          </a:xfrm>
          <a:prstGeom prst="rect">
            <a:avLst/>
          </a:prstGeom>
          <a:noFill/>
        </p:spPr>
        <p:txBody>
          <a:bodyPr wrap="square">
            <a:spAutoFit/>
          </a:bodyPr>
          <a:lstStyle/>
          <a:p>
            <a:pPr algn="just"/>
            <a:endParaRPr lang="tr-TR" sz="2400" dirty="0">
              <a:solidFill>
                <a:schemeClr val="tx1"/>
              </a:solidFill>
            </a:endParaRPr>
          </a:p>
          <a:p>
            <a:pPr algn="just"/>
            <a:endParaRPr lang="tr-TR" sz="2400" dirty="0">
              <a:solidFill>
                <a:schemeClr val="tx1"/>
              </a:solidFill>
            </a:endParaRPr>
          </a:p>
          <a:p>
            <a:pPr algn="just"/>
            <a:r>
              <a:rPr lang="tr-TR" sz="2400" dirty="0">
                <a:solidFill>
                  <a:schemeClr val="tx1"/>
                </a:solidFill>
              </a:rPr>
              <a:t>Bibi Hanım Camisi'nin harabeleri, </a:t>
            </a:r>
            <a:r>
              <a:rPr lang="tr-TR" sz="2400" dirty="0" err="1">
                <a:solidFill>
                  <a:schemeClr val="tx1"/>
                </a:solidFill>
              </a:rPr>
              <a:t>Semerkand</a:t>
            </a:r>
            <a:r>
              <a:rPr lang="tr-TR" sz="2400" dirty="0">
                <a:solidFill>
                  <a:schemeClr val="tx1"/>
                </a:solidFill>
              </a:rPr>
              <a:t>,</a:t>
            </a:r>
          </a:p>
          <a:p>
            <a:pPr algn="just"/>
            <a:r>
              <a:rPr lang="tr-TR" sz="2400" dirty="0">
                <a:solidFill>
                  <a:schemeClr val="tx1"/>
                </a:solidFill>
              </a:rPr>
              <a:t>1394- 1404</a:t>
            </a:r>
          </a:p>
          <a:p>
            <a:pPr algn="just"/>
            <a:endParaRPr lang="tr-TR" sz="2400" dirty="0">
              <a:solidFill>
                <a:schemeClr val="tx1"/>
              </a:solidFill>
            </a:endParaRPr>
          </a:p>
          <a:p>
            <a:pPr algn="just"/>
            <a:r>
              <a:rPr lang="tr-TR" sz="2400" dirty="0">
                <a:solidFill>
                  <a:schemeClr val="tx1"/>
                </a:solidFill>
              </a:rPr>
              <a:t>Timur zaferlerle dolu Hindistan seferinden</a:t>
            </a:r>
          </a:p>
          <a:p>
            <a:pPr algn="just"/>
            <a:r>
              <a:rPr lang="tr-TR" sz="2400" dirty="0">
                <a:solidFill>
                  <a:schemeClr val="tx1"/>
                </a:solidFill>
              </a:rPr>
              <a:t>döndükten sonra, orantılarıyla dünyadaki</a:t>
            </a:r>
          </a:p>
          <a:p>
            <a:pPr algn="just"/>
            <a:r>
              <a:rPr lang="tr-TR" sz="2400" dirty="0">
                <a:solidFill>
                  <a:schemeClr val="tx1"/>
                </a:solidFill>
              </a:rPr>
              <a:t>bütün benzer yapıları geride bırakacak bir</a:t>
            </a:r>
          </a:p>
          <a:p>
            <a:pPr algn="just"/>
            <a:r>
              <a:rPr lang="tr-TR" sz="2400" dirty="0">
                <a:solidFill>
                  <a:schemeClr val="tx1"/>
                </a:solidFill>
              </a:rPr>
              <a:t>cuma camisinin inşasını başlattı. Bu nedenle</a:t>
            </a:r>
          </a:p>
          <a:p>
            <a:pPr algn="just"/>
            <a:r>
              <a:rPr lang="tr-TR" sz="2400" dirty="0">
                <a:solidFill>
                  <a:schemeClr val="tx1"/>
                </a:solidFill>
              </a:rPr>
              <a:t>ana yapının kemerinin 1 8 metreyi aşan,</a:t>
            </a:r>
          </a:p>
          <a:p>
            <a:pPr algn="just"/>
            <a:r>
              <a:rPr lang="tr-TR" sz="2400" dirty="0">
                <a:solidFill>
                  <a:schemeClr val="tx1"/>
                </a:solidFill>
              </a:rPr>
              <a:t>giriş </a:t>
            </a:r>
            <a:r>
              <a:rPr lang="tr-TR" sz="2400" dirty="0" err="1">
                <a:solidFill>
                  <a:schemeClr val="tx1"/>
                </a:solidFill>
              </a:rPr>
              <a:t>taçkapısı</a:t>
            </a:r>
            <a:r>
              <a:rPr lang="tr-TR" sz="2400" dirty="0">
                <a:solidFill>
                  <a:schemeClr val="tx1"/>
                </a:solidFill>
              </a:rPr>
              <a:t> kemerinin de 1 9 metreye yakın</a:t>
            </a:r>
          </a:p>
          <a:p>
            <a:pPr algn="just"/>
            <a:r>
              <a:rPr lang="tr-TR" sz="2400" dirty="0">
                <a:solidFill>
                  <a:schemeClr val="tx1"/>
                </a:solidFill>
              </a:rPr>
              <a:t>bir açıklığı vardır. </a:t>
            </a:r>
          </a:p>
        </p:txBody>
      </p:sp>
      <p:pic>
        <p:nvPicPr>
          <p:cNvPr id="11" name="Resim 10">
            <a:extLst>
              <a:ext uri="{FF2B5EF4-FFF2-40B4-BE49-F238E27FC236}">
                <a16:creationId xmlns:a16="http://schemas.microsoft.com/office/drawing/2014/main" id="{070E6761-9E94-B0BA-44B7-63D87A83CC3E}"/>
              </a:ext>
            </a:extLst>
          </p:cNvPr>
          <p:cNvPicPr>
            <a:picLocks noChangeAspect="1"/>
          </p:cNvPicPr>
          <p:nvPr/>
        </p:nvPicPr>
        <p:blipFill rotWithShape="1">
          <a:blip r:embed="rId2"/>
          <a:srcRect t="33309" r="28951" b="9638"/>
          <a:stretch/>
        </p:blipFill>
        <p:spPr>
          <a:xfrm>
            <a:off x="3891447" y="1588089"/>
            <a:ext cx="9113353" cy="6577421"/>
          </a:xfrm>
          <a:prstGeom prst="rect">
            <a:avLst/>
          </a:prstGeom>
        </p:spPr>
      </p:pic>
    </p:spTree>
    <p:extLst>
      <p:ext uri="{BB962C8B-B14F-4D97-AF65-F5344CB8AC3E}">
        <p14:creationId xmlns:p14="http://schemas.microsoft.com/office/powerpoint/2010/main" val="908753656"/>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3E4F19A7-A959-40BB-972C-4880BAF8EB09}"/>
    </a:ext>
  </a:extLst>
</a:theme>
</file>

<file path=ppt/theme/theme2.xml><?xml version="1.0" encoding="utf-8"?>
<a:theme xmlns:a="http://schemas.openxmlformats.org/drawingml/2006/main" name="Editorial">
  <a:themeElements>
    <a:clrScheme name="Editorial">
      <a:dk1>
        <a:srgbClr val="000000"/>
      </a:dk1>
      <a:lt1>
        <a:srgbClr val="FFFFFF"/>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Didot"/>
        <a:ea typeface="Didot"/>
        <a:cs typeface="Didot"/>
      </a:majorFont>
      <a:minorFont>
        <a:latin typeface="Didot"/>
        <a:ea typeface="Didot"/>
        <a:cs typeface="Didot"/>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hueOff val="109193"/>
              <a:satOff val="-4874"/>
              <a:lumOff val="12971"/>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7565</TotalTime>
  <Words>773</Words>
  <Application>Microsoft Office PowerPoint</Application>
  <PresentationFormat>Özel</PresentationFormat>
  <Paragraphs>74</Paragraphs>
  <Slides>15</Slides>
  <Notes>0</Notes>
  <HiddenSlides>0</HiddenSlides>
  <MMClips>0</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15</vt:i4>
      </vt:variant>
    </vt:vector>
  </HeadingPairs>
  <TitlesOfParts>
    <vt:vector size="26" baseType="lpstr">
      <vt:lpstr>Arial</vt:lpstr>
      <vt:lpstr>Calibri</vt:lpstr>
      <vt:lpstr>Calibri Light</vt:lpstr>
      <vt:lpstr>Fd1258791-Identity-H</vt:lpstr>
      <vt:lpstr>Fd1366323-Identity-H</vt:lpstr>
      <vt:lpstr>Fd1366326-Identity-H</vt:lpstr>
      <vt:lpstr>Helvetica Neue</vt:lpstr>
      <vt:lpstr>Palatino</vt:lpstr>
      <vt:lpstr>Times New Roman</vt:lpstr>
      <vt:lpstr>Verdana</vt:lpstr>
      <vt:lpstr>Office Teması</vt:lpstr>
      <vt:lpstr>ORTA ASYA’DA TİMURLULAR DÖNEMİ SANATI VE KÜLTÜRÜ </vt:lpstr>
      <vt:lpstr>PowerPoint Sunusu</vt:lpstr>
      <vt:lpstr>PowerPoint Sunusu</vt:lpstr>
      <vt:lpstr>PowerPoint Sunusu</vt:lpstr>
      <vt:lpstr>PowerPoint Sunusu</vt:lpstr>
      <vt:lpstr>            Bibi Hanım Cuma Camisi'nin kubbeli yan bölmesinin genel görünüşü Semerkand, 1399- 1404 Genellikle çapraz eksenlerde tonozlu eyvanları bulunan sarayların ve cuma camilerinin tersine, devasa bir Timurlu yapısı olan Bibi Hanım Camisi avlu kenarındaki revakların ortasında "küçük camiler" barındırır. Bunlar uzun eksenin ucundaki kubbeli büyük ana yapıyı andırır, ama ölçek bakımından daha küçüktür. Binanın yüksek dış kubbesi bir iç kubbe strüktürünü örter; çıkıntılı tuğla kirişlerle stabilize edilmiştir ve esas olarak süsleme unsurlarının ve yazıt şeritlerinin görüldüğü enfes çok renkli çini kaplamalarıyla dikkat çekicidir.</vt:lpstr>
      <vt:lpstr>PowerPoint Sunusu</vt:lpstr>
      <vt:lpstr>PowerPoint Sunusu</vt:lpstr>
      <vt:lpstr>PowerPoint Sunusu</vt:lpstr>
      <vt:lpstr>PowerPoint Sunusu</vt:lpstr>
      <vt:lpstr>PowerPoint Sunusu</vt:lpstr>
      <vt:lpstr>PowerPoint Sunusu</vt:lpstr>
      <vt:lpstr>PowerPoint Sunusu</vt:lpstr>
      <vt:lpstr>PowerPoint Sunusu</vt:lpstr>
      <vt:lpstr>Temel Kaynaklar (sunuya ait)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Timurid Cities in Iran and Central Asia</dc:title>
  <cp:lastModifiedBy>ayse ersay</cp:lastModifiedBy>
  <cp:revision>46</cp:revision>
  <dcterms:modified xsi:type="dcterms:W3CDTF">2023-01-22T11:03:36Z</dcterms:modified>
</cp:coreProperties>
</file>