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65" r:id="rId2"/>
    <p:sldId id="269" r:id="rId3"/>
    <p:sldId id="264" r:id="rId4"/>
    <p:sldId id="266" r:id="rId5"/>
    <p:sldId id="259" r:id="rId6"/>
    <p:sldId id="260" r:id="rId7"/>
    <p:sldId id="267" r:id="rId8"/>
    <p:sldId id="261" r:id="rId9"/>
    <p:sldId id="262" r:id="rId10"/>
    <p:sldId id="263"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2" autoAdjust="0"/>
    <p:restoredTop sz="94624" autoAdjust="0"/>
  </p:normalViewPr>
  <p:slideViewPr>
    <p:cSldViewPr>
      <p:cViewPr varScale="1">
        <p:scale>
          <a:sx n="41" d="100"/>
          <a:sy n="41" d="100"/>
        </p:scale>
        <p:origin x="1320" y="84"/>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28E72B-8797-4149-9C06-D349F70DD6F6}" type="datetimeFigureOut">
              <a:rPr lang="tr-TR" smtClean="0"/>
              <a:pPr/>
              <a:t>3.01.2019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DBB1C-DB7D-4F7F-BB92-34CFFCC59D6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cene3d>
              <a:camera prst="orthographicFront"/>
              <a:lightRig rig="freezing" dir="t">
                <a:rot lat="0" lon="0" rev="5640000"/>
              </a:lightRig>
            </a:scene3d>
            <a:sp3d prstMaterial="flat">
              <a:bevelT w="38100" h="38100"/>
              <a:contourClr>
                <a:schemeClr val="tx2"/>
              </a:contourClr>
            </a:sp3d>
          </a:bodyPr>
          <a:lstStyle/>
          <a:p>
            <a:pPr algn="l"/>
            <a:r>
              <a:rPr lang="tr-TR" dirty="0" smtClean="0">
                <a:solidFill>
                  <a:srgbClr val="FFC000"/>
                </a:solidFill>
                <a:effectLst/>
              </a:rPr>
              <a:t>KALİDASA’NIN HAYATI VE ESERLERİ</a:t>
            </a:r>
            <a:endParaRPr lang="tr-TR" dirty="0">
              <a:solidFill>
                <a:srgbClr val="FFC000"/>
              </a:solidFill>
              <a:effectLst/>
            </a:endParaRPr>
          </a:p>
        </p:txBody>
      </p:sp>
      <p:sp>
        <p:nvSpPr>
          <p:cNvPr id="3" name="2 Alt Başlık"/>
          <p:cNvSpPr>
            <a:spLocks noGrp="1"/>
          </p:cNvSpPr>
          <p:nvPr>
            <p:ph type="subTitle" idx="1"/>
          </p:nvPr>
        </p:nvSpPr>
        <p:spPr>
          <a:xfrm>
            <a:off x="533400" y="3228536"/>
            <a:ext cx="7854696" cy="2648736"/>
          </a:xfrm>
        </p:spPr>
        <p:txBody>
          <a:bodyPr>
            <a:normAutofit/>
          </a:bodyPr>
          <a:lstStyle/>
          <a:p>
            <a:r>
              <a:rPr lang="tr-TR" sz="2300" b="1" i="1" dirty="0" smtClean="0"/>
              <a:t>VIII. HAFTA</a:t>
            </a:r>
          </a:p>
          <a:p>
            <a:r>
              <a:rPr lang="tr-TR" sz="2300" b="1" i="1" dirty="0" smtClean="0"/>
              <a:t>HİN </a:t>
            </a:r>
            <a:r>
              <a:rPr lang="tr-TR" sz="2300" b="1" i="1" dirty="0" smtClean="0"/>
              <a:t>405  </a:t>
            </a:r>
            <a:r>
              <a:rPr lang="tr-TR" sz="2300" b="1" i="1" dirty="0" smtClean="0"/>
              <a:t>KLASİK SANSKRİT </a:t>
            </a:r>
            <a:r>
              <a:rPr lang="tr-TR" sz="2300" b="1" i="1" dirty="0" smtClean="0"/>
              <a:t>EDEBİYATI TARİHİ</a:t>
            </a:r>
            <a:endParaRPr lang="tr-TR" sz="23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r>
              <a:rPr lang="tr-TR" sz="2800" dirty="0" err="1" smtClean="0">
                <a:cs typeface="Times New Roman" pitchFamily="18" charset="0"/>
              </a:rPr>
              <a:t>Kalidasa’nın</a:t>
            </a:r>
            <a:r>
              <a:rPr lang="tr-TR" sz="2800" dirty="0" smtClean="0">
                <a:cs typeface="Times New Roman" pitchFamily="18" charset="0"/>
              </a:rPr>
              <a:t> </a:t>
            </a:r>
            <a:r>
              <a:rPr lang="tr-TR" sz="2800" dirty="0" err="1" smtClean="0">
                <a:cs typeface="Times New Roman" pitchFamily="18" charset="0"/>
              </a:rPr>
              <a:t>Ritusamhara</a:t>
            </a:r>
            <a:r>
              <a:rPr lang="tr-TR" sz="2800" dirty="0" smtClean="0">
                <a:cs typeface="Times New Roman" pitchFamily="18" charset="0"/>
              </a:rPr>
              <a:t>, </a:t>
            </a:r>
            <a:r>
              <a:rPr lang="tr-TR" sz="2800" dirty="0" err="1" smtClean="0">
                <a:cs typeface="Times New Roman" pitchFamily="18" charset="0"/>
              </a:rPr>
              <a:t>Meghaduta</a:t>
            </a:r>
            <a:r>
              <a:rPr lang="tr-TR" sz="2800" dirty="0" smtClean="0">
                <a:cs typeface="Times New Roman" pitchFamily="18" charset="0"/>
              </a:rPr>
              <a:t> ve </a:t>
            </a:r>
            <a:r>
              <a:rPr lang="tr-TR" sz="2800" dirty="0" err="1" smtClean="0">
                <a:cs typeface="Times New Roman" pitchFamily="18" charset="0"/>
              </a:rPr>
              <a:t>Malivikaagnimitra’yı</a:t>
            </a:r>
            <a:r>
              <a:rPr lang="tr-TR" sz="2800" dirty="0" smtClean="0">
                <a:cs typeface="Times New Roman" pitchFamily="18" charset="0"/>
              </a:rPr>
              <a:t> mesleki hayatının başlarında, </a:t>
            </a:r>
            <a:r>
              <a:rPr lang="tr-TR" sz="2800" dirty="0" err="1" smtClean="0">
                <a:cs typeface="Times New Roman" pitchFamily="18" charset="0"/>
              </a:rPr>
              <a:t>Raghuvamşa</a:t>
            </a:r>
            <a:r>
              <a:rPr lang="tr-TR" sz="2800" dirty="0" smtClean="0">
                <a:cs typeface="Times New Roman" pitchFamily="18" charset="0"/>
              </a:rPr>
              <a:t> ve </a:t>
            </a:r>
            <a:r>
              <a:rPr lang="tr-TR" sz="2800" dirty="0" err="1" smtClean="0">
                <a:cs typeface="Times New Roman" pitchFamily="18" charset="0"/>
              </a:rPr>
              <a:t>Şakuntala’yı</a:t>
            </a:r>
            <a:r>
              <a:rPr lang="tr-TR" sz="2800" dirty="0" smtClean="0">
                <a:cs typeface="Times New Roman" pitchFamily="18" charset="0"/>
              </a:rPr>
              <a:t> mesleki hayatının zirvesinde ve </a:t>
            </a:r>
            <a:r>
              <a:rPr lang="tr-TR" sz="2800" dirty="0" err="1" smtClean="0">
                <a:cs typeface="Times New Roman" pitchFamily="18" charset="0"/>
              </a:rPr>
              <a:t>Vikramorvaşi</a:t>
            </a:r>
            <a:r>
              <a:rPr lang="tr-TR" sz="2800" dirty="0" smtClean="0">
                <a:cs typeface="Times New Roman" pitchFamily="18" charset="0"/>
              </a:rPr>
              <a:t> ve </a:t>
            </a:r>
            <a:r>
              <a:rPr lang="tr-TR" sz="2800" dirty="0" err="1" smtClean="0">
                <a:cs typeface="Times New Roman" pitchFamily="18" charset="0"/>
              </a:rPr>
              <a:t>Kumarasambhava’yı</a:t>
            </a:r>
            <a:r>
              <a:rPr lang="tr-TR" sz="2800" dirty="0" smtClean="0">
                <a:cs typeface="Times New Roman" pitchFamily="18" charset="0"/>
              </a:rPr>
              <a:t> edebi mesleğinin sonuna doğru yazmış olduğu tahmin edilmektedir.</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r>
              <a:rPr lang="tr-TR" dirty="0" err="1" smtClean="0"/>
              <a:t>Şakuntala</a:t>
            </a:r>
            <a:endParaRPr lang="tr-TR" dirty="0" smtClean="0"/>
          </a:p>
          <a:p>
            <a:r>
              <a:rPr lang="tr-TR" dirty="0" err="1" smtClean="0"/>
              <a:t>Malavika</a:t>
            </a:r>
            <a:r>
              <a:rPr lang="tr-TR" dirty="0" smtClean="0"/>
              <a:t> ve </a:t>
            </a:r>
            <a:r>
              <a:rPr lang="tr-TR" dirty="0" err="1" smtClean="0"/>
              <a:t>Agnimitra</a:t>
            </a:r>
            <a:endParaRPr lang="tr-TR" dirty="0" smtClean="0"/>
          </a:p>
          <a:p>
            <a:r>
              <a:rPr lang="tr-TR" dirty="0" err="1" smtClean="0"/>
              <a:t>Viramorvaşi</a:t>
            </a:r>
            <a:endParaRPr lang="tr-TR" dirty="0" smtClean="0"/>
          </a:p>
          <a:p>
            <a:r>
              <a:rPr lang="tr-TR" dirty="0" err="1" smtClean="0"/>
              <a:t>Raghuvamşa</a:t>
            </a:r>
            <a:endParaRPr lang="tr-TR" dirty="0" smtClean="0"/>
          </a:p>
          <a:p>
            <a:r>
              <a:rPr lang="tr-TR" dirty="0" err="1" smtClean="0"/>
              <a:t>Kumarasambhava</a:t>
            </a:r>
            <a:endParaRPr lang="tr-TR" dirty="0" smtClean="0"/>
          </a:p>
          <a:p>
            <a:r>
              <a:rPr lang="tr-TR" dirty="0" err="1" smtClean="0"/>
              <a:t>Meghaduta</a:t>
            </a:r>
            <a:endParaRPr lang="tr-TR" dirty="0" smtClean="0"/>
          </a:p>
          <a:p>
            <a:r>
              <a:rPr lang="tr-TR" dirty="0" err="1" smtClean="0"/>
              <a:t>Rtusamhara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r>
              <a:rPr lang="tr-TR" dirty="0" smtClean="0"/>
              <a:t>Kaynakça:</a:t>
            </a:r>
          </a:p>
          <a:p>
            <a:r>
              <a:rPr lang="tr-TR" dirty="0" smtClean="0"/>
              <a:t>Kaya, K. (2003). Okyanusun Kıyısında. Ankara: İmge </a:t>
            </a:r>
            <a:r>
              <a:rPr lang="tr-TR" dirty="0" err="1" smtClean="0"/>
              <a:t>Kitabevi</a:t>
            </a:r>
            <a:r>
              <a:rPr lang="tr-TR" dirty="0" smtClean="0"/>
              <a:t>.</a:t>
            </a:r>
          </a:p>
          <a:p>
            <a:r>
              <a:rPr lang="tr-TR" dirty="0" err="1" smtClean="0"/>
              <a:t>Keith</a:t>
            </a:r>
            <a:r>
              <a:rPr lang="tr-TR" dirty="0" smtClean="0"/>
              <a:t>, A.B. (1959) A </a:t>
            </a:r>
            <a:r>
              <a:rPr lang="tr-TR" dirty="0" err="1" smtClean="0"/>
              <a:t>History</a:t>
            </a:r>
            <a:r>
              <a:rPr lang="tr-TR" dirty="0" smtClean="0"/>
              <a:t> of Sanskrit </a:t>
            </a:r>
            <a:r>
              <a:rPr lang="tr-TR" dirty="0" err="1" smtClean="0"/>
              <a:t>Literature</a:t>
            </a:r>
            <a:r>
              <a:rPr lang="tr-TR" dirty="0" smtClean="0"/>
              <a:t>. </a:t>
            </a:r>
            <a:r>
              <a:rPr lang="tr-TR" dirty="0" err="1" smtClean="0"/>
              <a:t>London</a:t>
            </a:r>
            <a:r>
              <a:rPr lang="tr-TR" dirty="0" smtClean="0"/>
              <a:t>: Oxford </a:t>
            </a:r>
            <a:r>
              <a:rPr lang="tr-TR" dirty="0" err="1" smtClean="0"/>
              <a:t>University</a:t>
            </a:r>
            <a:r>
              <a:rPr lang="tr-TR" dirty="0" smtClean="0"/>
              <a:t>.</a:t>
            </a:r>
          </a:p>
          <a:p>
            <a:pPr algn="ctr"/>
            <a:r>
              <a:rPr lang="tr-TR" dirty="0" err="1" smtClean="0"/>
              <a:t>Keith</a:t>
            </a:r>
            <a:r>
              <a:rPr lang="tr-TR" dirty="0" smtClean="0"/>
              <a:t>, A.B. (1959) </a:t>
            </a:r>
            <a:r>
              <a:rPr lang="tr-TR" dirty="0" err="1" smtClean="0"/>
              <a:t>The</a:t>
            </a:r>
            <a:r>
              <a:rPr lang="tr-TR" dirty="0" smtClean="0"/>
              <a:t> Sanskrit Drama. Delhi: </a:t>
            </a:r>
            <a:r>
              <a:rPr lang="tr-TR" dirty="0" err="1" smtClean="0"/>
              <a:t>Motilal</a:t>
            </a:r>
            <a:r>
              <a:rPr lang="tr-TR" dirty="0" smtClean="0"/>
              <a:t> </a:t>
            </a:r>
            <a:r>
              <a:rPr lang="tr-TR" dirty="0" err="1" smtClean="0"/>
              <a:t>Banarsidass</a:t>
            </a:r>
            <a:r>
              <a:rPr lang="tr-TR" dirty="0" smtClean="0"/>
              <a:t> </a:t>
            </a:r>
            <a:r>
              <a:rPr lang="tr-TR" dirty="0" err="1" smtClean="0"/>
              <a:t>Publishers</a:t>
            </a:r>
            <a:r>
              <a:rPr lang="tr-TR" dirty="0" smtClean="0"/>
              <a:t>.</a:t>
            </a:r>
          </a:p>
          <a:p>
            <a:r>
              <a:rPr lang="tr-TR" dirty="0" err="1" smtClean="0"/>
              <a:t>Winternitz</a:t>
            </a:r>
            <a:r>
              <a:rPr lang="tr-TR" dirty="0" smtClean="0"/>
              <a:t>, M. (1998) A </a:t>
            </a:r>
            <a:r>
              <a:rPr lang="tr-TR" dirty="0" err="1" smtClean="0"/>
              <a:t>History</a:t>
            </a:r>
            <a:r>
              <a:rPr lang="tr-TR" dirty="0" smtClean="0"/>
              <a:t> of </a:t>
            </a:r>
            <a:r>
              <a:rPr lang="tr-TR" dirty="0" err="1" smtClean="0"/>
              <a:t>Indian</a:t>
            </a:r>
            <a:r>
              <a:rPr lang="tr-TR" dirty="0" smtClean="0"/>
              <a:t> </a:t>
            </a:r>
            <a:r>
              <a:rPr lang="tr-TR" dirty="0" err="1" smtClean="0"/>
              <a:t>Literature</a:t>
            </a:r>
            <a:r>
              <a:rPr lang="tr-TR" dirty="0" smtClean="0"/>
              <a:t>. (cilt 3) Delhi: </a:t>
            </a:r>
            <a:r>
              <a:rPr lang="tr-TR" dirty="0" err="1" smtClean="0"/>
              <a:t>Motilal</a:t>
            </a:r>
            <a:r>
              <a:rPr lang="tr-TR" dirty="0" smtClean="0"/>
              <a:t> </a:t>
            </a:r>
            <a:r>
              <a:rPr lang="tr-TR" dirty="0" err="1" smtClean="0"/>
              <a:t>Banarsidass</a:t>
            </a:r>
            <a:r>
              <a:rPr lang="tr-TR" dirty="0" smtClean="0"/>
              <a:t> </a:t>
            </a:r>
            <a:r>
              <a:rPr lang="tr-TR" dirty="0" err="1" smtClean="0"/>
              <a:t>Publishers</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143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tr-TR" sz="4800" dirty="0" err="1" smtClean="0"/>
              <a:t>Kalidasa’nın</a:t>
            </a:r>
            <a:r>
              <a:rPr lang="tr-TR" sz="4800" dirty="0" smtClean="0"/>
              <a:t> Hayatı ve Eserleri</a:t>
            </a:r>
            <a:endParaRPr lang="tr-TR" sz="4800"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dirty="0" smtClean="0"/>
              <a:t> </a:t>
            </a:r>
          </a:p>
          <a:p>
            <a:pPr algn="ctr">
              <a:buNone/>
            </a:pPr>
            <a:r>
              <a:rPr lang="tr-TR" dirty="0" smtClean="0"/>
              <a:t>  </a:t>
            </a:r>
            <a:r>
              <a:rPr lang="tr-TR" sz="2800" dirty="0" smtClean="0">
                <a:cs typeface="Times New Roman" pitchFamily="18" charset="0"/>
              </a:rPr>
              <a:t>Hint dram edebiyatının en önemli isimlerinden biri </a:t>
            </a:r>
            <a:r>
              <a:rPr lang="tr-TR" sz="2800" dirty="0" err="1" smtClean="0">
                <a:cs typeface="Times New Roman" pitchFamily="18" charset="0"/>
              </a:rPr>
              <a:t>Kalidasa’dır</a:t>
            </a:r>
            <a:r>
              <a:rPr lang="tr-TR" sz="2800" dirty="0" smtClean="0">
                <a:cs typeface="Times New Roman" pitchFamily="18" charset="0"/>
              </a:rPr>
              <a:t>. Adı </a:t>
            </a:r>
            <a:r>
              <a:rPr lang="tr-TR" sz="2800" dirty="0" err="1" smtClean="0">
                <a:cs typeface="Times New Roman" pitchFamily="18" charset="0"/>
              </a:rPr>
              <a:t>Kali’nin</a:t>
            </a:r>
            <a:r>
              <a:rPr lang="tr-TR" sz="2800" dirty="0" smtClean="0">
                <a:cs typeface="Times New Roman" pitchFamily="18" charset="0"/>
              </a:rPr>
              <a:t> kölesi anlamına gelen </a:t>
            </a:r>
            <a:r>
              <a:rPr lang="tr-TR" sz="2800" dirty="0" err="1" smtClean="0">
                <a:cs typeface="Times New Roman" pitchFamily="18" charset="0"/>
              </a:rPr>
              <a:t>Kalidasa’nın</a:t>
            </a:r>
            <a:r>
              <a:rPr lang="tr-TR" sz="2800" dirty="0" smtClean="0">
                <a:cs typeface="Times New Roman" pitchFamily="18" charset="0"/>
              </a:rPr>
              <a:t>, MS IV. yüzyılda </a:t>
            </a:r>
            <a:r>
              <a:rPr lang="tr-TR" sz="2800" dirty="0" err="1" smtClean="0">
                <a:cs typeface="Times New Roman" pitchFamily="18" charset="0"/>
              </a:rPr>
              <a:t>Gupta</a:t>
            </a:r>
            <a:r>
              <a:rPr lang="tr-TR" sz="2800" dirty="0" smtClean="0">
                <a:cs typeface="Times New Roman" pitchFamily="18" charset="0"/>
              </a:rPr>
              <a:t> İmparatorluğu döneminde yaşadığı tahmin edilmektedir. Sadece Hint edebiyatını değil, Dünya edebiyatını da derinden etkileyen </a:t>
            </a:r>
            <a:r>
              <a:rPr lang="tr-TR" sz="2800" dirty="0" err="1" smtClean="0">
                <a:cs typeface="Times New Roman" pitchFamily="18" charset="0"/>
              </a:rPr>
              <a:t>Kalidasa’nın</a:t>
            </a:r>
            <a:r>
              <a:rPr lang="tr-TR" sz="2800" dirty="0" smtClean="0">
                <a:cs typeface="Times New Roman" pitchFamily="18" charset="0"/>
              </a:rPr>
              <a:t> hayatıyla ilgili bilgilere ise sadece efsaneler yoluyla ulaşabiliyoruz. </a:t>
            </a:r>
            <a:endParaRPr lang="tr-TR" sz="2800" dirty="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dirty="0" smtClean="0"/>
              <a:t>   </a:t>
            </a:r>
            <a:r>
              <a:rPr lang="tr-TR" sz="2800" dirty="0" err="1" smtClean="0">
                <a:cs typeface="Times New Roman" pitchFamily="18" charset="0"/>
              </a:rPr>
              <a:t>Kalidasa</a:t>
            </a:r>
            <a:r>
              <a:rPr lang="tr-TR" sz="2800" dirty="0" smtClean="0">
                <a:cs typeface="Times New Roman" pitchFamily="18" charset="0"/>
              </a:rPr>
              <a:t> bir brahman ailesinde doğmuş, ama altı ay sonra öksüz kalmıştı. Bir manda çobanı onu evlatlık edinmişti. Hiçbir eğitim görmeden büyümüş ve kendi de bir manda çobanı olmuştu. Çok yakışıklı bir delikanlıydı. Bu sırada </a:t>
            </a:r>
            <a:r>
              <a:rPr lang="tr-TR" sz="2800" dirty="0" err="1" smtClean="0">
                <a:cs typeface="Times New Roman" pitchFamily="18" charset="0"/>
              </a:rPr>
              <a:t>Benares'de</a:t>
            </a:r>
            <a:r>
              <a:rPr lang="tr-TR" sz="2800" dirty="0" smtClean="0">
                <a:cs typeface="Times New Roman" pitchFamily="18" charset="0"/>
              </a:rPr>
              <a:t> çok güzel bir prenses yaşıyordu. Ona birçok talipliler çıkıyor, fakat biraz şımarık olan kız bunları birbiri ardına reddediyordu. </a:t>
            </a:r>
            <a:endParaRPr lang="tr-TR" sz="2800" dirty="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buNone/>
            </a:pPr>
            <a:r>
              <a:rPr lang="tr-TR" dirty="0" smtClean="0"/>
              <a:t>   </a:t>
            </a:r>
            <a:r>
              <a:rPr lang="tr-TR" sz="3200" dirty="0" smtClean="0">
                <a:cs typeface="Times New Roman" pitchFamily="18" charset="0"/>
              </a:rPr>
              <a:t>Talipliler arasında bulunan kralın vezirini de reddetmişti. Vezir prensesten öç almak için bir plan hazırladı. </a:t>
            </a:r>
            <a:r>
              <a:rPr lang="tr-TR" sz="3200" dirty="0" err="1" smtClean="0">
                <a:cs typeface="Times New Roman" pitchFamily="18" charset="0"/>
              </a:rPr>
              <a:t>Kalidasa'ya</a:t>
            </a:r>
            <a:r>
              <a:rPr lang="tr-TR" sz="3200" dirty="0" smtClean="0">
                <a:cs typeface="Times New Roman" pitchFamily="18" charset="0"/>
              </a:rPr>
              <a:t> bilginlerin giydiği elbiselerden giydirerek onu iyice süsledi, yanına bir alay çömez kattı, prensesin sorduklarına hiç cevap vermemesini tembih etti ve çobanı bu haliyle prensesin karşısına bir talipli olarak çıkardı. </a:t>
            </a:r>
            <a:endParaRPr lang="tr-TR" sz="3200" dirty="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2400" dirty="0" smtClean="0">
                <a:cs typeface="Times New Roman" pitchFamily="18" charset="0"/>
              </a:rPr>
              <a:t>   </a:t>
            </a:r>
            <a:r>
              <a:rPr lang="tr-TR" sz="2800" dirty="0" smtClean="0">
                <a:cs typeface="Times New Roman" pitchFamily="18" charset="0"/>
              </a:rPr>
              <a:t>Prenses bu yakışıklı delikanlıyı daha ilk görüşte sevdi, ona bazı sorular sordu, hiç cevap alamadı, ama bunu gencin bilgisinin derinliğine verdi. Hemen evlendiler. Törenin sonunda </a:t>
            </a:r>
            <a:r>
              <a:rPr lang="tr-TR" sz="2800" dirty="0" err="1" smtClean="0">
                <a:cs typeface="Times New Roman" pitchFamily="18" charset="0"/>
              </a:rPr>
              <a:t>Kālidāsa</a:t>
            </a:r>
            <a:r>
              <a:rPr lang="tr-TR" sz="2800" dirty="0" smtClean="0">
                <a:cs typeface="Times New Roman" pitchFamily="18" charset="0"/>
              </a:rPr>
              <a:t> bir boğa hayali gördü. Çok geçmeden prenses, kocasının gerçek durumunu öğrendi. Küplere bindi. </a:t>
            </a:r>
          </a:p>
          <a:p>
            <a:pPr>
              <a:buNone/>
            </a:pPr>
            <a:endParaRPr lang="tr-T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r>
              <a:rPr lang="tr-TR" sz="3200" dirty="0" smtClean="0">
                <a:cs typeface="Times New Roman" pitchFamily="18" charset="0"/>
              </a:rPr>
              <a:t>Damadın yalvarmaları üzerine biraz yatıştı, ona tanrıça </a:t>
            </a:r>
            <a:r>
              <a:rPr lang="tr-TR" sz="3200" dirty="0" err="1" smtClean="0">
                <a:cs typeface="Times New Roman" pitchFamily="18" charset="0"/>
              </a:rPr>
              <a:t>Kali'ye</a:t>
            </a:r>
            <a:r>
              <a:rPr lang="tr-TR" sz="3200" dirty="0" smtClean="0">
                <a:cs typeface="Times New Roman" pitchFamily="18" charset="0"/>
              </a:rPr>
              <a:t> dua ederek, ondan bilgi ve ilham vermesi için yalvarmasını istedi. Damat bunu yaptı ve duası kabul edildi. Manda çobanı mucize kabilinden bir şair oldu. Bu olaydan sonra damat, </a:t>
            </a:r>
            <a:r>
              <a:rPr lang="tr-TR" sz="3200" dirty="0" err="1" smtClean="0">
                <a:cs typeface="Times New Roman" pitchFamily="18" charset="0"/>
              </a:rPr>
              <a:t>Kali'nin</a:t>
            </a:r>
            <a:r>
              <a:rPr lang="tr-TR" sz="3200" dirty="0" smtClean="0">
                <a:cs typeface="Times New Roman" pitchFamily="18" charset="0"/>
              </a:rPr>
              <a:t> kölesi anlamında </a:t>
            </a:r>
            <a:r>
              <a:rPr lang="tr-TR" sz="3200" dirty="0" err="1" smtClean="0">
                <a:cs typeface="Times New Roman" pitchFamily="18" charset="0"/>
              </a:rPr>
              <a:t>Kālidāsa</a:t>
            </a:r>
            <a:r>
              <a:rPr lang="tr-TR" sz="3200" dirty="0" smtClean="0">
                <a:cs typeface="Times New Roman" pitchFamily="18" charset="0"/>
              </a:rPr>
              <a:t> adını aldı.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r>
              <a:rPr lang="tr-TR" sz="3200" dirty="0" smtClean="0">
                <a:cs typeface="Times New Roman" pitchFamily="18" charset="0"/>
              </a:rPr>
              <a:t>Bu efsanelerin yanı sıra hakkındaki diğer bilgilere de eserlerinde verdiği bazı ipuçları sayesinde ulaşıyoruz. Şair dramlarının giriş bölümlerinde yer alan ön sahne kısmında ve </a:t>
            </a:r>
            <a:r>
              <a:rPr lang="tr-TR" sz="3200" dirty="0" err="1" smtClean="0">
                <a:cs typeface="Times New Roman" pitchFamily="18" charset="0"/>
              </a:rPr>
              <a:t>Raghuvamşa</a:t>
            </a:r>
            <a:r>
              <a:rPr lang="tr-TR" sz="3200" dirty="0" smtClean="0">
                <a:cs typeface="Times New Roman" pitchFamily="18" charset="0"/>
              </a:rPr>
              <a:t> adlı eserinin başında kendisinden bahsetmektedir. </a:t>
            </a:r>
            <a:endParaRPr lang="tr-TR" sz="3200" dirty="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err="1" smtClean="0"/>
              <a:t>Kalidasa’nın</a:t>
            </a:r>
            <a:r>
              <a:rPr lang="tr-TR" sz="5400" dirty="0" smtClean="0"/>
              <a:t> Hayatı ve Eserleri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3200" dirty="0" smtClean="0">
                <a:latin typeface="Times New Roman" pitchFamily="18" charset="0"/>
                <a:cs typeface="Times New Roman" pitchFamily="18" charset="0"/>
              </a:rPr>
              <a:t>   </a:t>
            </a:r>
            <a:r>
              <a:rPr lang="tr-TR" sz="2800" dirty="0" smtClean="0">
                <a:cs typeface="Times New Roman" pitchFamily="18" charset="0"/>
              </a:rPr>
              <a:t>Eserlerinden de anlaşıldığı üzere hayatının bir kısmını </a:t>
            </a:r>
            <a:r>
              <a:rPr lang="tr-TR" sz="2800" dirty="0" err="1" smtClean="0">
                <a:cs typeface="Times New Roman" pitchFamily="18" charset="0"/>
              </a:rPr>
              <a:t>Uccain</a:t>
            </a:r>
            <a:r>
              <a:rPr lang="tr-TR" sz="2800" dirty="0" smtClean="0">
                <a:cs typeface="Times New Roman" pitchFamily="18" charset="0"/>
              </a:rPr>
              <a:t> şehrinde geçirdiğini tahmin edebiliriz. Adına kırka yakın eser mal edilse de bilinen yedi eseri vardır. Bu eserlerden üçü yani </a:t>
            </a:r>
            <a:r>
              <a:rPr lang="tr-TR" sz="2800" dirty="0" err="1" smtClean="0">
                <a:cs typeface="Times New Roman" pitchFamily="18" charset="0"/>
              </a:rPr>
              <a:t>Şakuntala</a:t>
            </a:r>
            <a:r>
              <a:rPr lang="tr-TR" sz="2800" dirty="0" smtClean="0">
                <a:cs typeface="Times New Roman" pitchFamily="18" charset="0"/>
              </a:rPr>
              <a:t>, </a:t>
            </a:r>
            <a:r>
              <a:rPr lang="tr-TR" sz="2800" dirty="0" err="1" smtClean="0">
                <a:cs typeface="Times New Roman" pitchFamily="18" charset="0"/>
              </a:rPr>
              <a:t>Malavikaagnimitra</a:t>
            </a:r>
            <a:r>
              <a:rPr lang="tr-TR" sz="2800" dirty="0" smtClean="0">
                <a:cs typeface="Times New Roman" pitchFamily="18" charset="0"/>
              </a:rPr>
              <a:t> ve </a:t>
            </a:r>
            <a:r>
              <a:rPr lang="tr-TR" sz="2800" dirty="0" err="1" smtClean="0">
                <a:cs typeface="Times New Roman" pitchFamily="18" charset="0"/>
              </a:rPr>
              <a:t>Vikramorvaşi</a:t>
            </a:r>
            <a:r>
              <a:rPr lang="tr-TR" sz="2800" dirty="0" smtClean="0">
                <a:cs typeface="Times New Roman" pitchFamily="18" charset="0"/>
              </a:rPr>
              <a:t> dram tarzında geriye kalan dört tanesi yani </a:t>
            </a:r>
            <a:r>
              <a:rPr lang="tr-TR" sz="2800" dirty="0" err="1" smtClean="0">
                <a:cs typeface="Times New Roman" pitchFamily="18" charset="0"/>
              </a:rPr>
              <a:t>Raghuvamşa</a:t>
            </a:r>
            <a:r>
              <a:rPr lang="tr-TR" sz="2800" dirty="0" smtClean="0">
                <a:cs typeface="Times New Roman" pitchFamily="18" charset="0"/>
              </a:rPr>
              <a:t>, </a:t>
            </a:r>
            <a:r>
              <a:rPr lang="tr-TR" sz="2800" dirty="0" err="1" smtClean="0">
                <a:cs typeface="Times New Roman" pitchFamily="18" charset="0"/>
              </a:rPr>
              <a:t>Kumarasambhava</a:t>
            </a:r>
            <a:r>
              <a:rPr lang="tr-TR" sz="2800" dirty="0" smtClean="0">
                <a:cs typeface="Times New Roman" pitchFamily="18" charset="0"/>
              </a:rPr>
              <a:t>, </a:t>
            </a:r>
            <a:r>
              <a:rPr lang="tr-TR" sz="2800" dirty="0" err="1" smtClean="0">
                <a:cs typeface="Times New Roman" pitchFamily="18" charset="0"/>
              </a:rPr>
              <a:t>Meghaduta</a:t>
            </a:r>
            <a:r>
              <a:rPr lang="tr-TR" sz="2800" dirty="0" smtClean="0">
                <a:cs typeface="Times New Roman" pitchFamily="18" charset="0"/>
              </a:rPr>
              <a:t> ve </a:t>
            </a:r>
            <a:r>
              <a:rPr lang="tr-TR" sz="2800" dirty="0" err="1" smtClean="0">
                <a:cs typeface="Times New Roman" pitchFamily="18" charset="0"/>
              </a:rPr>
              <a:t>Ritusamhara</a:t>
            </a:r>
            <a:r>
              <a:rPr lang="tr-TR" sz="2800" dirty="0" smtClean="0">
                <a:cs typeface="Times New Roman" pitchFamily="18" charset="0"/>
              </a:rPr>
              <a:t> şiir tarzından yazılmıştır. </a:t>
            </a:r>
            <a:endParaRPr lang="tr-TR" sz="2800" dirty="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214</TotalTime>
  <Words>528</Words>
  <Application>Microsoft Office PowerPoint</Application>
  <PresentationFormat>Ekran Gösterisi (4:3)</PresentationFormat>
  <Paragraphs>39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Constantia</vt:lpstr>
      <vt:lpstr>Times New Roman</vt:lpstr>
      <vt:lpstr>Wingdings 2</vt:lpstr>
      <vt:lpstr>Akış</vt:lpstr>
      <vt:lpstr>KALİDASA’NIN HAYATI VE ESERLERİ</vt:lpstr>
      <vt:lpstr>Kalidasa’nın Hayatı ve Eserleri</vt:lpstr>
      <vt:lpstr>Kalidasa’nın Hayatı ve Eserleri</vt:lpstr>
      <vt:lpstr>Kalidasa’nın Hayatı ve Eserleri</vt:lpstr>
      <vt:lpstr>Kalidasa’nın Hayatı ve Eserleri</vt:lpstr>
      <vt:lpstr>Kalidasa’nın Hayatı ve Eserleri</vt:lpstr>
      <vt:lpstr>Kalidasa’nın Hayatı ve Eserleri</vt:lpstr>
      <vt:lpstr>Kalidasa’nın Hayatı ve Eserleri</vt:lpstr>
      <vt:lpstr>Kalidasa’nın Hayatı ve Eserleri</vt:lpstr>
      <vt:lpstr>Kalidasa’nın Hayatı ve Eserleri</vt:lpstr>
      <vt:lpstr>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Şair Kalidasa ve Hayatı</dc:title>
  <dc:creator>Tekno-Toshiba</dc:creator>
  <cp:lastModifiedBy>Derya Hoca</cp:lastModifiedBy>
  <cp:revision>37</cp:revision>
  <dcterms:created xsi:type="dcterms:W3CDTF">2014-01-17T17:15:29Z</dcterms:created>
  <dcterms:modified xsi:type="dcterms:W3CDTF">2019-01-03T11:30:20Z</dcterms:modified>
</cp:coreProperties>
</file>