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75" r:id="rId5"/>
    <p:sldId id="259" r:id="rId6"/>
    <p:sldId id="261" r:id="rId7"/>
    <p:sldId id="262" r:id="rId8"/>
    <p:sldId id="263" r:id="rId9"/>
    <p:sldId id="268" r:id="rId10"/>
    <p:sldId id="269" r:id="rId11"/>
    <p:sldId id="270" r:id="rId12"/>
    <p:sldId id="271"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151C9D4-236B-41C8-B308-525A26455BAF}" type="datetimeFigureOut">
              <a:rPr lang="en-US" smtClean="0"/>
              <a:t>10/28/2017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2722ECE-80B5-4A14-918C-5AF51016874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57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1C9D4-236B-41C8-B308-525A26455BA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22ECE-80B5-4A14-918C-5AF510168746}" type="slidenum">
              <a:rPr lang="en-US" smtClean="0"/>
              <a:t>‹#›</a:t>
            </a:fld>
            <a:endParaRPr lang="en-US"/>
          </a:p>
        </p:txBody>
      </p:sp>
    </p:spTree>
    <p:extLst>
      <p:ext uri="{BB962C8B-B14F-4D97-AF65-F5344CB8AC3E}">
        <p14:creationId xmlns:p14="http://schemas.microsoft.com/office/powerpoint/2010/main" val="332394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1C9D4-236B-41C8-B308-525A26455BA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2ECE-80B5-4A14-918C-5AF51016874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81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1C9D4-236B-41C8-B308-525A26455BA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2ECE-80B5-4A14-918C-5AF51016874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79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1C9D4-236B-41C8-B308-525A26455BA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2ECE-80B5-4A14-918C-5AF510168746}" type="slidenum">
              <a:rPr lang="en-US" smtClean="0"/>
              <a:t>‹#›</a:t>
            </a:fld>
            <a:endParaRPr lang="en-US"/>
          </a:p>
        </p:txBody>
      </p:sp>
    </p:spTree>
    <p:extLst>
      <p:ext uri="{BB962C8B-B14F-4D97-AF65-F5344CB8AC3E}">
        <p14:creationId xmlns:p14="http://schemas.microsoft.com/office/powerpoint/2010/main" val="350014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1C9D4-236B-41C8-B308-525A26455BA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2ECE-80B5-4A14-918C-5AF51016874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47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1C9D4-236B-41C8-B308-525A26455BA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2ECE-80B5-4A14-918C-5AF51016874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7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1C9D4-236B-41C8-B308-525A26455BA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2ECE-80B5-4A14-918C-5AF51016874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28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1C9D4-236B-41C8-B308-525A26455BA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2ECE-80B5-4A14-918C-5AF51016874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636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1C9D4-236B-41C8-B308-525A26455BA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2ECE-80B5-4A14-918C-5AF510168746}" type="slidenum">
              <a:rPr lang="en-US" smtClean="0"/>
              <a:t>‹#›</a:t>
            </a:fld>
            <a:endParaRPr lang="en-US"/>
          </a:p>
        </p:txBody>
      </p:sp>
    </p:spTree>
    <p:extLst>
      <p:ext uri="{BB962C8B-B14F-4D97-AF65-F5344CB8AC3E}">
        <p14:creationId xmlns:p14="http://schemas.microsoft.com/office/powerpoint/2010/main" val="197116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1C9D4-236B-41C8-B308-525A26455BAF}"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2ECE-80B5-4A14-918C-5AF51016874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76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51C9D4-236B-41C8-B308-525A26455BA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22ECE-80B5-4A14-918C-5AF510168746}" type="slidenum">
              <a:rPr lang="en-US" smtClean="0"/>
              <a:t>‹#›</a:t>
            </a:fld>
            <a:endParaRPr lang="en-US"/>
          </a:p>
        </p:txBody>
      </p:sp>
    </p:spTree>
    <p:extLst>
      <p:ext uri="{BB962C8B-B14F-4D97-AF65-F5344CB8AC3E}">
        <p14:creationId xmlns:p14="http://schemas.microsoft.com/office/powerpoint/2010/main" val="282031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51C9D4-236B-41C8-B308-525A26455BAF}"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22ECE-80B5-4A14-918C-5AF51016874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2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51C9D4-236B-41C8-B308-525A26455BAF}"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22ECE-80B5-4A14-918C-5AF51016874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03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1C9D4-236B-41C8-B308-525A26455BAF}"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22ECE-80B5-4A14-918C-5AF510168746}" type="slidenum">
              <a:rPr lang="en-US" smtClean="0"/>
              <a:t>‹#›</a:t>
            </a:fld>
            <a:endParaRPr lang="en-US"/>
          </a:p>
        </p:txBody>
      </p:sp>
    </p:spTree>
    <p:extLst>
      <p:ext uri="{BB962C8B-B14F-4D97-AF65-F5344CB8AC3E}">
        <p14:creationId xmlns:p14="http://schemas.microsoft.com/office/powerpoint/2010/main" val="151354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1C9D4-236B-41C8-B308-525A26455BA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22ECE-80B5-4A14-918C-5AF51016874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27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1C9D4-236B-41C8-B308-525A26455BAF}"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22ECE-80B5-4A14-918C-5AF510168746}" type="slidenum">
              <a:rPr lang="en-US" smtClean="0"/>
              <a:t>‹#›</a:t>
            </a:fld>
            <a:endParaRPr lang="en-US"/>
          </a:p>
        </p:txBody>
      </p:sp>
    </p:spTree>
    <p:extLst>
      <p:ext uri="{BB962C8B-B14F-4D97-AF65-F5344CB8AC3E}">
        <p14:creationId xmlns:p14="http://schemas.microsoft.com/office/powerpoint/2010/main" val="75099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51C9D4-236B-41C8-B308-525A26455BAF}" type="datetimeFigureOut">
              <a:rPr lang="en-US" smtClean="0"/>
              <a:t>10/28/2017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722ECE-80B5-4A14-918C-5AF510168746}" type="slidenum">
              <a:rPr lang="en-US" smtClean="0"/>
              <a:t>‹#›</a:t>
            </a:fld>
            <a:endParaRPr lang="en-US"/>
          </a:p>
        </p:txBody>
      </p:sp>
    </p:spTree>
    <p:extLst>
      <p:ext uri="{BB962C8B-B14F-4D97-AF65-F5344CB8AC3E}">
        <p14:creationId xmlns:p14="http://schemas.microsoft.com/office/powerpoint/2010/main" val="42390484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en-US" sz="3100" dirty="0" smtClean="0"/>
              <a:t>Example of Religious Education Overall the World </a:t>
            </a:r>
            <a:endParaRPr lang="en-US" sz="3100" dirty="0"/>
          </a:p>
        </p:txBody>
      </p:sp>
      <p:sp>
        <p:nvSpPr>
          <p:cNvPr id="3" name="Alt Başlık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06214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a:t>According</a:t>
            </a:r>
            <a:r>
              <a:rPr lang="tr-TR" dirty="0"/>
              <a:t> </a:t>
            </a:r>
            <a:r>
              <a:rPr lang="tr-TR" dirty="0" err="1"/>
              <a:t>to</a:t>
            </a:r>
            <a:r>
              <a:rPr lang="tr-TR" dirty="0"/>
              <a:t> </a:t>
            </a:r>
            <a:r>
              <a:rPr lang="tr-TR" dirty="0" err="1"/>
              <a:t>this</a:t>
            </a:r>
            <a:r>
              <a:rPr lang="tr-TR" dirty="0"/>
              <a:t> </a:t>
            </a:r>
            <a:r>
              <a:rPr lang="tr-TR" dirty="0" err="1"/>
              <a:t>article</a:t>
            </a:r>
            <a:r>
              <a:rPr lang="en-US" dirty="0"/>
              <a:t/>
            </a:r>
            <a:br>
              <a:rPr lang="en-US" dirty="0"/>
            </a:br>
            <a:endParaRPr lang="en-US" dirty="0"/>
          </a:p>
        </p:txBody>
      </p:sp>
      <p:sp>
        <p:nvSpPr>
          <p:cNvPr id="3" name="İçerik Yer Tutucusu 2"/>
          <p:cNvSpPr>
            <a:spLocks noGrp="1"/>
          </p:cNvSpPr>
          <p:nvPr>
            <p:ph idx="1"/>
          </p:nvPr>
        </p:nvSpPr>
        <p:spPr/>
        <p:txBody>
          <a:bodyPr>
            <a:normAutofit fontScale="92500"/>
          </a:bodyPr>
          <a:lstStyle/>
          <a:p>
            <a:r>
              <a:rPr lang="tr-TR" dirty="0" smtClean="0"/>
              <a:t>Students have their religious education with their parents’ consents.</a:t>
            </a:r>
            <a:r>
              <a:rPr lang="en-US" dirty="0"/>
              <a:t> </a:t>
            </a:r>
            <a:r>
              <a:rPr lang="tr-TR" dirty="0" smtClean="0"/>
              <a:t>The</a:t>
            </a:r>
            <a:r>
              <a:rPr lang="en-US" dirty="0" smtClean="0"/>
              <a:t> </a:t>
            </a:r>
            <a:r>
              <a:rPr lang="en-US" dirty="0"/>
              <a:t>students </a:t>
            </a:r>
            <a:r>
              <a:rPr lang="tr-TR" dirty="0" smtClean="0"/>
              <a:t>whose parents </a:t>
            </a:r>
            <a:r>
              <a:rPr lang="en-US" dirty="0" smtClean="0"/>
              <a:t>don't </a:t>
            </a:r>
            <a:r>
              <a:rPr lang="en-US" dirty="0"/>
              <a:t>want </a:t>
            </a:r>
            <a:r>
              <a:rPr lang="tr-TR" dirty="0" smtClean="0"/>
              <a:t>them </a:t>
            </a:r>
            <a:r>
              <a:rPr lang="en-US" dirty="0" smtClean="0"/>
              <a:t>to </a:t>
            </a:r>
            <a:r>
              <a:rPr lang="en-US" dirty="0"/>
              <a:t>take the course, </a:t>
            </a:r>
            <a:r>
              <a:rPr lang="en-US" dirty="0" smtClean="0"/>
              <a:t>they </a:t>
            </a:r>
            <a:r>
              <a:rPr lang="en-US" dirty="0"/>
              <a:t>have an option to take the «ethics» course. Except </a:t>
            </a:r>
            <a:r>
              <a:rPr lang="tr-TR" dirty="0" smtClean="0"/>
              <a:t>for </a:t>
            </a:r>
            <a:r>
              <a:rPr lang="en-US" dirty="0" smtClean="0"/>
              <a:t>non-religious schools, RE is compulsory in all the public schools. Even though </a:t>
            </a:r>
            <a:r>
              <a:rPr lang="tr-TR" dirty="0" smtClean="0"/>
              <a:t>the </a:t>
            </a:r>
            <a:r>
              <a:rPr lang="en-US" dirty="0" smtClean="0"/>
              <a:t>government has a control, religious denomination</a:t>
            </a:r>
            <a:r>
              <a:rPr lang="tr-TR" dirty="0" smtClean="0"/>
              <a:t>s</a:t>
            </a:r>
            <a:r>
              <a:rPr lang="en-US" dirty="0" smtClean="0"/>
              <a:t> </a:t>
            </a:r>
            <a:r>
              <a:rPr lang="tr-TR" dirty="0" smtClean="0"/>
              <a:t>are</a:t>
            </a:r>
            <a:r>
              <a:rPr lang="en-US" dirty="0" smtClean="0"/>
              <a:t> responsible for the content of the course. </a:t>
            </a:r>
          </a:p>
          <a:p>
            <a:r>
              <a:rPr lang="en-US" dirty="0" smtClean="0"/>
              <a:t>Although It has some differences between the states, RE model is confessional (Learning religion) and there are some classroom</a:t>
            </a:r>
            <a:r>
              <a:rPr lang="tr-TR" dirty="0" smtClean="0"/>
              <a:t>s</a:t>
            </a:r>
            <a:r>
              <a:rPr lang="en-US" dirty="0" smtClean="0"/>
              <a:t> for each denomination.  </a:t>
            </a:r>
            <a:r>
              <a:rPr lang="tr-TR" dirty="0" smtClean="0"/>
              <a:t>In different State, it is possible to see inter-religious, inter-sectarian, and different models as well. </a:t>
            </a:r>
            <a:endParaRPr lang="en-US" dirty="0"/>
          </a:p>
        </p:txBody>
      </p:sp>
    </p:spTree>
    <p:extLst>
      <p:ext uri="{BB962C8B-B14F-4D97-AF65-F5344CB8AC3E}">
        <p14:creationId xmlns:p14="http://schemas.microsoft.com/office/powerpoint/2010/main" val="421403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Generally, books and curricula for RE are prepared by the a commission that consists of religious leaders and state and denomination has co-responsibility for this issue.  </a:t>
            </a:r>
          </a:p>
          <a:p>
            <a:r>
              <a:rPr lang="en-US" dirty="0" smtClean="0"/>
              <a:t>Teachers are hired and get paid by government generally, but they have to have certain qualifications and licenses.</a:t>
            </a:r>
          </a:p>
        </p:txBody>
      </p:sp>
    </p:spTree>
    <p:extLst>
      <p:ext uri="{BB962C8B-B14F-4D97-AF65-F5344CB8AC3E}">
        <p14:creationId xmlns:p14="http://schemas.microsoft.com/office/powerpoint/2010/main" val="327901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France</a:t>
            </a:r>
            <a:br>
              <a:rPr lang="tr-TR" dirty="0" smtClean="0"/>
            </a:br>
            <a:r>
              <a:rPr lang="tr-TR" dirty="0" smtClean="0"/>
              <a:t>(Messner, 2008 &amp;</a:t>
            </a:r>
            <a:r>
              <a:rPr lang="en-US" dirty="0"/>
              <a:t> </a:t>
            </a:r>
            <a:r>
              <a:rPr lang="en-US" dirty="0" err="1"/>
              <a:t>Estivalezes</a:t>
            </a:r>
            <a:r>
              <a:rPr lang="tr-TR" dirty="0" smtClean="0"/>
              <a:t>, 2006) </a:t>
            </a:r>
            <a:endParaRPr lang="en-US" dirty="0"/>
          </a:p>
        </p:txBody>
      </p:sp>
      <p:sp>
        <p:nvSpPr>
          <p:cNvPr id="3" name="İçerik Yer Tutucusu 2"/>
          <p:cNvSpPr>
            <a:spLocks noGrp="1"/>
          </p:cNvSpPr>
          <p:nvPr>
            <p:ph idx="1"/>
          </p:nvPr>
        </p:nvSpPr>
        <p:spPr/>
        <p:txBody>
          <a:bodyPr>
            <a:normAutofit fontScale="92500"/>
          </a:bodyPr>
          <a:lstStyle/>
          <a:p>
            <a:endParaRPr lang="tr-TR" dirty="0" smtClean="0"/>
          </a:p>
          <a:p>
            <a:r>
              <a:rPr lang="en-US" dirty="0" smtClean="0"/>
              <a:t>France doesn't provide religious education and instruction at public schools.</a:t>
            </a:r>
          </a:p>
          <a:p>
            <a:r>
              <a:rPr lang="en-US" dirty="0" smtClean="0"/>
              <a:t>The law about laicization was accepted in the end of the nineteenth century.</a:t>
            </a:r>
          </a:p>
          <a:p>
            <a:r>
              <a:rPr lang="en-US" dirty="0" smtClean="0"/>
              <a:t>Teaching about religion is the main model for religious knowledge. Through this model it has been trying to understand civilizations and societies. </a:t>
            </a:r>
          </a:p>
          <a:p>
            <a:r>
              <a:rPr lang="en-US" dirty="0" smtClean="0"/>
              <a:t>The separations of church and state was accepted by law in 1905. This law gave t</a:t>
            </a:r>
            <a:r>
              <a:rPr lang="tr-TR" dirty="0" smtClean="0"/>
              <a:t>h</a:t>
            </a:r>
            <a:r>
              <a:rPr lang="en-US" dirty="0" smtClean="0"/>
              <a:t>e freedom of religious exercise to the religious institution as well (</a:t>
            </a:r>
            <a:r>
              <a:rPr lang="en-US" dirty="0" err="1" smtClean="0"/>
              <a:t>Messner</a:t>
            </a:r>
            <a:r>
              <a:rPr lang="en-US" dirty="0" smtClean="0"/>
              <a:t>, 2008).  </a:t>
            </a:r>
          </a:p>
          <a:p>
            <a:endParaRPr lang="en-US" dirty="0" smtClean="0"/>
          </a:p>
          <a:p>
            <a:endParaRPr lang="en-US" dirty="0"/>
          </a:p>
        </p:txBody>
      </p:sp>
    </p:spTree>
    <p:extLst>
      <p:ext uri="{BB962C8B-B14F-4D97-AF65-F5344CB8AC3E}">
        <p14:creationId xmlns:p14="http://schemas.microsoft.com/office/powerpoint/2010/main" val="229413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85000" lnSpcReduction="10000"/>
          </a:bodyPr>
          <a:lstStyle/>
          <a:p>
            <a:r>
              <a:rPr lang="en-US" dirty="0" smtClean="0"/>
              <a:t>In 1882, religious instruction was removed from </a:t>
            </a:r>
            <a:r>
              <a:rPr lang="tr-TR" dirty="0" smtClean="0"/>
              <a:t>the </a:t>
            </a:r>
            <a:r>
              <a:rPr lang="en-US" dirty="0" smtClean="0"/>
              <a:t>curriculum and religious topics were replaced with moral and civic instruction. According to the law (1882) «Public schools have to be closed one more day in addition to Sunday to give the opportunity to exercise religious practices to the families </a:t>
            </a:r>
            <a:r>
              <a:rPr lang="tr-TR" dirty="0" smtClean="0"/>
              <a:t>(</a:t>
            </a:r>
            <a:r>
              <a:rPr lang="en-US" dirty="0" err="1" smtClean="0"/>
              <a:t>Estivalezes</a:t>
            </a:r>
            <a:r>
              <a:rPr lang="tr-TR" dirty="0" smtClean="0"/>
              <a:t>, 2006).</a:t>
            </a:r>
            <a:r>
              <a:rPr lang="en-US" dirty="0" smtClean="0"/>
              <a:t>» The place for religious education is seen church and family. It has been accepted that it is a private subject and it has to not be the subject at schools. With this understanding</a:t>
            </a:r>
            <a:r>
              <a:rPr lang="tr-TR" dirty="0" smtClean="0"/>
              <a:t>,</a:t>
            </a:r>
            <a:r>
              <a:rPr lang="en-US" dirty="0" smtClean="0"/>
              <a:t> it will be possible to exercise religious freedom (</a:t>
            </a:r>
            <a:r>
              <a:rPr lang="en-US" dirty="0" err="1" smtClean="0"/>
              <a:t>Messner</a:t>
            </a:r>
            <a:r>
              <a:rPr lang="en-US" dirty="0" smtClean="0"/>
              <a:t>, 2008) .</a:t>
            </a:r>
          </a:p>
          <a:p>
            <a:r>
              <a:rPr lang="en-US" dirty="0" smtClean="0"/>
              <a:t>Every religious organization has a right to built its own school, dormitory, or other religious organization. But for secondary education, according to</a:t>
            </a:r>
            <a:r>
              <a:rPr lang="tr-TR" dirty="0" smtClean="0"/>
              <a:t> the</a:t>
            </a:r>
            <a:r>
              <a:rPr lang="en-US" dirty="0" smtClean="0"/>
              <a:t> law (1959) «State has to provide religious facilities to students who want to exercise religious practices. » For example, if families apply,  they can have a chapel in the secondary school building (</a:t>
            </a:r>
            <a:r>
              <a:rPr lang="en-US" dirty="0" err="1" smtClean="0"/>
              <a:t>Messner</a:t>
            </a:r>
            <a:r>
              <a:rPr lang="en-US" dirty="0" smtClean="0"/>
              <a:t>, 2008).</a:t>
            </a:r>
            <a:endParaRPr lang="en-US" dirty="0"/>
          </a:p>
        </p:txBody>
      </p:sp>
    </p:spTree>
    <p:extLst>
      <p:ext uri="{BB962C8B-B14F-4D97-AF65-F5344CB8AC3E}">
        <p14:creationId xmlns:p14="http://schemas.microsoft.com/office/powerpoint/2010/main" val="148700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smtClean="0"/>
              <a:t>Teaching about religion in schools is a hot topic through the history of France. It has been pointed out that teaching about religion is necessary to pupil’s literacy and adaptation of </a:t>
            </a:r>
            <a:r>
              <a:rPr lang="tr-TR" dirty="0"/>
              <a:t>culture (</a:t>
            </a:r>
            <a:r>
              <a:rPr lang="tr-TR" dirty="0" smtClean="0"/>
              <a:t>Estivalezes, 2006).</a:t>
            </a:r>
          </a:p>
          <a:p>
            <a:r>
              <a:rPr lang="tr-TR" dirty="0" smtClean="0"/>
              <a:t>Teaching about religion is made in history, literature, and philosophy courses (Messner, 2008).</a:t>
            </a:r>
            <a:endParaRPr lang="en-US" dirty="0"/>
          </a:p>
        </p:txBody>
      </p:sp>
    </p:spTree>
    <p:extLst>
      <p:ext uri="{BB962C8B-B14F-4D97-AF65-F5344CB8AC3E}">
        <p14:creationId xmlns:p14="http://schemas.microsoft.com/office/powerpoint/2010/main" val="195094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Cited Resourses</a:t>
            </a:r>
            <a:endParaRPr lang="tr-TR" dirty="0"/>
          </a:p>
        </p:txBody>
      </p:sp>
      <p:sp>
        <p:nvSpPr>
          <p:cNvPr id="3" name="Content Placeholder 2"/>
          <p:cNvSpPr>
            <a:spLocks noGrp="1"/>
          </p:cNvSpPr>
          <p:nvPr>
            <p:ph idx="1"/>
          </p:nvPr>
        </p:nvSpPr>
        <p:spPr/>
        <p:txBody>
          <a:bodyPr>
            <a:normAutofit fontScale="62500" lnSpcReduction="20000"/>
          </a:bodyPr>
          <a:lstStyle/>
          <a:p>
            <a:r>
              <a:rPr lang="tr-TR" dirty="0" smtClean="0"/>
              <a:t>Moran, G. (2010)., </a:t>
            </a:r>
            <a:r>
              <a:rPr lang="en-US" i="1" dirty="0" smtClean="0"/>
              <a:t>Religious Education in United States’</a:t>
            </a:r>
            <a:r>
              <a:rPr lang="tr-TR" i="1" dirty="0" smtClean="0"/>
              <a:t> </a:t>
            </a:r>
            <a:r>
              <a:rPr lang="en-US" i="1" dirty="0" smtClean="0"/>
              <a:t>State Schools</a:t>
            </a:r>
            <a:r>
              <a:rPr lang="tr-TR" dirty="0" smtClean="0"/>
              <a:t>. </a:t>
            </a:r>
            <a:r>
              <a:rPr lang="en-US" dirty="0" smtClean="0"/>
              <a:t>International Handbook </a:t>
            </a:r>
            <a:r>
              <a:rPr lang="tr-TR" dirty="0" smtClean="0"/>
              <a:t>o</a:t>
            </a:r>
            <a:r>
              <a:rPr lang="en-US" dirty="0" smtClean="0"/>
              <a:t>f</a:t>
            </a:r>
            <a:r>
              <a:rPr lang="tr-TR" dirty="0" smtClean="0"/>
              <a:t> </a:t>
            </a:r>
            <a:r>
              <a:rPr lang="en-US" dirty="0" smtClean="0"/>
              <a:t>Inter-religious Education</a:t>
            </a:r>
            <a:r>
              <a:rPr lang="tr-TR" dirty="0" smtClean="0"/>
              <a:t>. Edited by Kath Engebretson and others, Springer: London- New York.</a:t>
            </a:r>
          </a:p>
          <a:p>
            <a:r>
              <a:rPr lang="en-US" dirty="0" smtClean="0"/>
              <a:t> </a:t>
            </a:r>
            <a:r>
              <a:rPr lang="en-US" dirty="0" err="1" smtClean="0"/>
              <a:t>Estivalezes</a:t>
            </a:r>
            <a:r>
              <a:rPr lang="tr-TR" dirty="0" smtClean="0"/>
              <a:t>, M. (2006). </a:t>
            </a:r>
            <a:r>
              <a:rPr lang="en-US" i="1" dirty="0" smtClean="0"/>
              <a:t>Teaching About Religion At School</a:t>
            </a:r>
            <a:r>
              <a:rPr lang="tr-TR" i="1" dirty="0" smtClean="0"/>
              <a:t> </a:t>
            </a:r>
            <a:r>
              <a:rPr lang="en-US" i="1" dirty="0" smtClean="0"/>
              <a:t>In France</a:t>
            </a:r>
            <a:r>
              <a:rPr lang="tr-TR" i="1" dirty="0" smtClean="0"/>
              <a:t>.</a:t>
            </a:r>
            <a:r>
              <a:rPr lang="en-US" i="1" dirty="0" smtClean="0"/>
              <a:t> </a:t>
            </a:r>
            <a:r>
              <a:rPr lang="en-US" dirty="0" smtClean="0"/>
              <a:t>International Handbook Of The Religious, Moral</a:t>
            </a:r>
            <a:r>
              <a:rPr lang="tr-TR" dirty="0" smtClean="0"/>
              <a:t> </a:t>
            </a:r>
            <a:r>
              <a:rPr lang="en-US" dirty="0" smtClean="0"/>
              <a:t>And Spiritual Dimensions In Education</a:t>
            </a:r>
            <a:r>
              <a:rPr lang="tr-TR" dirty="0" smtClean="0"/>
              <a:t>. Ed. By Marian De Souza and Others. Springer: Nederland.</a:t>
            </a:r>
          </a:p>
          <a:p>
            <a:r>
              <a:rPr lang="tr-TR" dirty="0" smtClean="0"/>
              <a:t>Messner, F. (2008). Fransa. Avrupa Birligi Ulkelerinde Din-Devlet Iliskisi. Ed. By Ali Kose&amp; Talıp Kucukcan. ISAM: Istanbul </a:t>
            </a:r>
          </a:p>
          <a:p>
            <a:r>
              <a:rPr lang="tr-TR" dirty="0" smtClean="0"/>
              <a:t>Dogan, R. (2008). Avrupa Birligi Surecinde Dinî Kurumlar ve Din Egitimi: Almanya Modeli. </a:t>
            </a:r>
            <a:r>
              <a:rPr lang="en-US" dirty="0" smtClean="0"/>
              <a:t>A</a:t>
            </a:r>
            <a:r>
              <a:rPr lang="tr-TR" dirty="0" smtClean="0"/>
              <a:t>UI</a:t>
            </a:r>
            <a:r>
              <a:rPr lang="en-US" dirty="0" smtClean="0"/>
              <a:t>FD XLIX , </a:t>
            </a:r>
            <a:r>
              <a:rPr lang="tr-TR" dirty="0" smtClean="0"/>
              <a:t>N</a:t>
            </a:r>
            <a:r>
              <a:rPr lang="en-US" dirty="0" smtClean="0"/>
              <a:t> II, </a:t>
            </a:r>
            <a:r>
              <a:rPr lang="tr-TR" dirty="0" smtClean="0"/>
              <a:t>pp</a:t>
            </a:r>
            <a:r>
              <a:rPr lang="en-US" dirty="0" smtClean="0"/>
              <a:t>.1-43</a:t>
            </a:r>
            <a:endParaRPr lang="tr-TR" dirty="0" smtClean="0"/>
          </a:p>
          <a:p>
            <a:r>
              <a:rPr lang="tr-TR" dirty="0" smtClean="0"/>
              <a:t>Aydin, M.Z. (2001). Avrupa Birligi Ulkelerinde Din Egitimi ve Turkiye ile Karsilastirilmasi. Diyanet  Avrupa,N:29, Ankara, pp.23-28.</a:t>
            </a:r>
            <a:endParaRPr lang="en-US" dirty="0" smtClean="0"/>
          </a:p>
          <a:p>
            <a:r>
              <a:rPr lang="tr-TR" dirty="0" smtClean="0"/>
              <a:t>Kizilabdullah,  Yildiz (2014). Cokkulturlu Toplumlarda Din Egitimi Modelleri-Indiana Ornegi, Otorite Yayinlari: Ankara.</a:t>
            </a:r>
          </a:p>
          <a:p>
            <a:r>
              <a:rPr lang="tr-TR" dirty="0"/>
              <a:t>Hull, J. (2003).“Demokratik Cogulcu Toplumlarda Din Egitimi Uzerine Genel Degerlendirme”, Din Ögretiminde Yeni Yontem Arayislari, Uluslar arasi Sempozyum Bildiri ve Tartismalar, 28-30 Mart 2001-Istanbul, MEB, </a:t>
            </a:r>
            <a:r>
              <a:rPr lang="tr-TR" dirty="0" smtClean="0"/>
              <a:t>Ankara</a:t>
            </a:r>
            <a:endParaRPr lang="tr-TR" dirty="0" smtClean="0"/>
          </a:p>
          <a:p>
            <a:endParaRPr lang="tr-TR" dirty="0" smtClean="0"/>
          </a:p>
        </p:txBody>
      </p:sp>
    </p:spTree>
    <p:extLst>
      <p:ext uri="{BB962C8B-B14F-4D97-AF65-F5344CB8AC3E}">
        <p14:creationId xmlns:p14="http://schemas.microsoft.com/office/powerpoint/2010/main" val="21946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Key Questions:</a:t>
            </a:r>
            <a:endParaRPr lang="en-US" dirty="0"/>
          </a:p>
        </p:txBody>
      </p:sp>
      <p:sp>
        <p:nvSpPr>
          <p:cNvPr id="3" name="İçerik Yer Tutucusu 2"/>
          <p:cNvSpPr>
            <a:spLocks noGrp="1"/>
          </p:cNvSpPr>
          <p:nvPr>
            <p:ph idx="1"/>
          </p:nvPr>
        </p:nvSpPr>
        <p:spPr/>
        <p:txBody>
          <a:bodyPr/>
          <a:lstStyle/>
          <a:p>
            <a:r>
              <a:rPr lang="en-US" dirty="0" smtClean="0"/>
              <a:t>What effects countries in adapting religious education model</a:t>
            </a:r>
            <a:r>
              <a:rPr lang="tr-TR" dirty="0" smtClean="0"/>
              <a:t>s</a:t>
            </a:r>
            <a:r>
              <a:rPr lang="en-US" dirty="0" smtClean="0"/>
              <a:t>?</a:t>
            </a:r>
          </a:p>
          <a:p>
            <a:r>
              <a:rPr lang="en-US" dirty="0" smtClean="0"/>
              <a:t>Which country has compulsory RE?</a:t>
            </a:r>
          </a:p>
          <a:p>
            <a:r>
              <a:rPr lang="en-US" dirty="0" smtClean="0"/>
              <a:t>Which country has no RE at all?</a:t>
            </a:r>
          </a:p>
          <a:p>
            <a:r>
              <a:rPr lang="en-US" dirty="0" smtClean="0"/>
              <a:t>Some examples from overall the world</a:t>
            </a:r>
            <a:r>
              <a:rPr lang="tr-TR" dirty="0" smtClean="0"/>
              <a:t>.</a:t>
            </a:r>
            <a:endParaRPr lang="en-US" dirty="0"/>
          </a:p>
        </p:txBody>
      </p:sp>
    </p:spTree>
    <p:extLst>
      <p:ext uri="{BB962C8B-B14F-4D97-AF65-F5344CB8AC3E}">
        <p14:creationId xmlns:p14="http://schemas.microsoft.com/office/powerpoint/2010/main" val="160185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228600" lvl="0" indent="-228600">
              <a:spcBef>
                <a:spcPts val="1000"/>
              </a:spcBef>
            </a:pPr>
            <a:r>
              <a:rPr lang="en-US" sz="2800" dirty="0" smtClean="0">
                <a:solidFill>
                  <a:prstClr val="black"/>
                </a:solidFill>
                <a:latin typeface="Calibri" panose="020F0502020204030204"/>
                <a:ea typeface="+mn-ea"/>
                <a:cs typeface="+mn-cs"/>
              </a:rPr>
              <a:t>What effects countries in adapting religious education </a:t>
            </a:r>
            <a:r>
              <a:rPr lang="en-US" sz="2800" dirty="0" smtClean="0">
                <a:solidFill>
                  <a:prstClr val="black"/>
                </a:solidFill>
                <a:latin typeface="Calibri" panose="020F0502020204030204"/>
                <a:ea typeface="+mn-ea"/>
                <a:cs typeface="+mn-cs"/>
              </a:rPr>
              <a:t>model</a:t>
            </a:r>
            <a:r>
              <a:rPr lang="tr-TR" sz="2800" dirty="0" smtClean="0">
                <a:solidFill>
                  <a:prstClr val="black"/>
                </a:solidFill>
                <a:latin typeface="Calibri" panose="020F0502020204030204"/>
                <a:ea typeface="+mn-ea"/>
                <a:cs typeface="+mn-cs"/>
              </a:rPr>
              <a:t> (Hull, 2003)</a:t>
            </a:r>
            <a:r>
              <a:rPr lang="en-US" sz="2800" dirty="0" smtClean="0">
                <a:solidFill>
                  <a:prstClr val="black"/>
                </a:solidFill>
                <a:latin typeface="Calibri" panose="020F0502020204030204"/>
                <a:ea typeface="+mn-ea"/>
                <a:cs typeface="+mn-cs"/>
              </a:rPr>
              <a:t>?</a:t>
            </a:r>
            <a:r>
              <a:rPr lang="en-US" sz="2800" dirty="0" smtClean="0">
                <a:solidFill>
                  <a:prstClr val="black"/>
                </a:solidFill>
                <a:latin typeface="Calibri" panose="020F0502020204030204"/>
                <a:ea typeface="+mn-ea"/>
                <a:cs typeface="+mn-cs"/>
              </a:rPr>
              <a:t/>
            </a:r>
            <a:br>
              <a:rPr lang="en-US" sz="2800" dirty="0" smtClean="0">
                <a:solidFill>
                  <a:prstClr val="black"/>
                </a:solidFill>
                <a:latin typeface="Calibri" panose="020F0502020204030204"/>
                <a:ea typeface="+mn-ea"/>
                <a:cs typeface="+mn-cs"/>
              </a:rPr>
            </a:br>
            <a:endParaRPr lang="en-US" dirty="0"/>
          </a:p>
        </p:txBody>
      </p:sp>
      <p:sp>
        <p:nvSpPr>
          <p:cNvPr id="3" name="İçerik Yer Tutucusu 2"/>
          <p:cNvSpPr>
            <a:spLocks noGrp="1"/>
          </p:cNvSpPr>
          <p:nvPr>
            <p:ph idx="1"/>
          </p:nvPr>
        </p:nvSpPr>
        <p:spPr/>
        <p:txBody>
          <a:bodyPr/>
          <a:lstStyle/>
          <a:p>
            <a:r>
              <a:rPr lang="en-US" dirty="0" smtClean="0"/>
              <a:t>Educational policy</a:t>
            </a:r>
          </a:p>
          <a:p>
            <a:r>
              <a:rPr lang="en-US" dirty="0" smtClean="0"/>
              <a:t>Ideology </a:t>
            </a:r>
          </a:p>
          <a:p>
            <a:r>
              <a:rPr lang="en-US" dirty="0" smtClean="0"/>
              <a:t>Educational Philosophy</a:t>
            </a:r>
          </a:p>
          <a:p>
            <a:r>
              <a:rPr lang="en-US" dirty="0" smtClean="0"/>
              <a:t>Educational approach</a:t>
            </a:r>
          </a:p>
          <a:p>
            <a:r>
              <a:rPr lang="en-US" dirty="0" smtClean="0"/>
              <a:t>Religious Educational Model</a:t>
            </a:r>
          </a:p>
          <a:p>
            <a:r>
              <a:rPr lang="en-US" dirty="0" smtClean="0"/>
              <a:t>School</a:t>
            </a:r>
            <a:r>
              <a:rPr lang="tr-TR" dirty="0" smtClean="0"/>
              <a:t> type</a:t>
            </a:r>
            <a:endParaRPr lang="en-US" dirty="0" smtClean="0"/>
          </a:p>
          <a:p>
            <a:endParaRPr lang="en-US" dirty="0"/>
          </a:p>
        </p:txBody>
      </p:sp>
    </p:spTree>
    <p:extLst>
      <p:ext uri="{BB962C8B-B14F-4D97-AF65-F5344CB8AC3E}">
        <p14:creationId xmlns:p14="http://schemas.microsoft.com/office/powerpoint/2010/main" val="376808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dirty="0" smtClean="0"/>
              <a:t>Every country has own religious education model. </a:t>
            </a:r>
            <a:r>
              <a:rPr lang="en-US" dirty="0" smtClean="0"/>
              <a:t>It has to be understood in the context of the countries</a:t>
            </a:r>
            <a:r>
              <a:rPr lang="tr-TR" dirty="0" smtClean="0"/>
              <a:t>’ own situations. </a:t>
            </a:r>
            <a:endParaRPr lang="tr-TR" dirty="0"/>
          </a:p>
        </p:txBody>
      </p:sp>
    </p:spTree>
    <p:extLst>
      <p:ext uri="{BB962C8B-B14F-4D97-AF65-F5344CB8AC3E}">
        <p14:creationId xmlns:p14="http://schemas.microsoft.com/office/powerpoint/2010/main" val="148254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228600" lvl="0" indent="-228600">
              <a:spcBef>
                <a:spcPts val="1000"/>
              </a:spcBef>
            </a:pPr>
            <a:r>
              <a:rPr lang="en-US" dirty="0" smtClean="0"/>
              <a:t>There are different implementations of religious education models around the world:</a:t>
            </a:r>
            <a:endParaRPr lang="en-US" dirty="0"/>
          </a:p>
        </p:txBody>
      </p:sp>
      <p:sp>
        <p:nvSpPr>
          <p:cNvPr id="3" name="İçerik Yer Tutucusu 2"/>
          <p:cNvSpPr>
            <a:spLocks noGrp="1"/>
          </p:cNvSpPr>
          <p:nvPr>
            <p:ph idx="1"/>
          </p:nvPr>
        </p:nvSpPr>
        <p:spPr/>
        <p:txBody>
          <a:bodyPr/>
          <a:lstStyle/>
          <a:p>
            <a:pPr marL="0" indent="0">
              <a:buNone/>
            </a:pPr>
            <a:endParaRPr lang="tr-TR" dirty="0" smtClean="0"/>
          </a:p>
          <a:p>
            <a:r>
              <a:rPr lang="tr-TR" dirty="0" smtClean="0"/>
              <a:t>France</a:t>
            </a:r>
          </a:p>
          <a:p>
            <a:r>
              <a:rPr lang="tr-TR" dirty="0" smtClean="0"/>
              <a:t>Germany</a:t>
            </a:r>
          </a:p>
          <a:p>
            <a:r>
              <a:rPr lang="tr-TR" dirty="0" smtClean="0"/>
              <a:t>USA</a:t>
            </a:r>
            <a:endParaRPr lang="en-US" dirty="0"/>
          </a:p>
        </p:txBody>
      </p:sp>
    </p:spTree>
    <p:extLst>
      <p:ext uri="{BB962C8B-B14F-4D97-AF65-F5344CB8AC3E}">
        <p14:creationId xmlns:p14="http://schemas.microsoft.com/office/powerpoint/2010/main" val="132386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USA</a:t>
            </a:r>
            <a:br>
              <a:rPr lang="tr-TR" dirty="0" smtClean="0"/>
            </a:br>
            <a:r>
              <a:rPr lang="tr-TR" dirty="0" smtClean="0"/>
              <a:t>(Morgan, 2010 &amp; Kizilabdullah, 2014)</a:t>
            </a:r>
            <a:endParaRPr lang="en-US" dirty="0"/>
          </a:p>
        </p:txBody>
      </p:sp>
      <p:sp>
        <p:nvSpPr>
          <p:cNvPr id="3" name="İçerik Yer Tutucusu 2"/>
          <p:cNvSpPr>
            <a:spLocks noGrp="1"/>
          </p:cNvSpPr>
          <p:nvPr>
            <p:ph idx="1"/>
          </p:nvPr>
        </p:nvSpPr>
        <p:spPr/>
        <p:txBody>
          <a:bodyPr/>
          <a:lstStyle/>
          <a:p>
            <a:r>
              <a:rPr lang="en-US" dirty="0"/>
              <a:t>There is an article in first amendments of US’ Constitution. This article is as follows: </a:t>
            </a:r>
          </a:p>
          <a:p>
            <a:r>
              <a:rPr lang="en-US" dirty="0"/>
              <a:t>«Congress shall make no law respecting an establishment of religion, or prohibiting the free exercise </a:t>
            </a:r>
            <a:r>
              <a:rPr lang="en-US" dirty="0" smtClean="0"/>
              <a:t>thereof </a:t>
            </a:r>
            <a:r>
              <a:rPr lang="en-US" dirty="0"/>
              <a:t>(1791)»</a:t>
            </a:r>
          </a:p>
          <a:p>
            <a:r>
              <a:rPr lang="en-US" dirty="0"/>
              <a:t>It is known as «establishment clause</a:t>
            </a:r>
            <a:r>
              <a:rPr lang="en-US" dirty="0" smtClean="0"/>
              <a:t>»</a:t>
            </a:r>
            <a:r>
              <a:rPr lang="tr-TR" dirty="0" smtClean="0"/>
              <a:t> (Kizilabdullah, 2014)</a:t>
            </a:r>
            <a:r>
              <a:rPr lang="en-US" dirty="0" smtClean="0"/>
              <a:t>.</a:t>
            </a:r>
            <a:endParaRPr lang="en-US" dirty="0"/>
          </a:p>
        </p:txBody>
      </p:sp>
    </p:spTree>
    <p:extLst>
      <p:ext uri="{BB962C8B-B14F-4D97-AF65-F5344CB8AC3E}">
        <p14:creationId xmlns:p14="http://schemas.microsoft.com/office/powerpoint/2010/main" val="283210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Seperation of Church and State</a:t>
            </a:r>
            <a:endParaRPr lang="en-US" dirty="0"/>
          </a:p>
        </p:txBody>
      </p:sp>
      <p:sp>
        <p:nvSpPr>
          <p:cNvPr id="3" name="İçerik Yer Tutucusu 2"/>
          <p:cNvSpPr>
            <a:spLocks noGrp="1"/>
          </p:cNvSpPr>
          <p:nvPr>
            <p:ph idx="1"/>
          </p:nvPr>
        </p:nvSpPr>
        <p:spPr/>
        <p:txBody>
          <a:bodyPr>
            <a:normAutofit/>
          </a:bodyPr>
          <a:lstStyle/>
          <a:p>
            <a:r>
              <a:rPr lang="en-US" dirty="0"/>
              <a:t>To talk about school religious education in the USA, it is important to know that the main principle of «the </a:t>
            </a:r>
            <a:r>
              <a:rPr lang="en-US" dirty="0" smtClean="0"/>
              <a:t>separation </a:t>
            </a:r>
            <a:r>
              <a:rPr lang="en-US" dirty="0"/>
              <a:t>of church and state». This principle depends on the first </a:t>
            </a:r>
            <a:r>
              <a:rPr lang="en-US" dirty="0" smtClean="0"/>
              <a:t>amendment </a:t>
            </a:r>
            <a:r>
              <a:rPr lang="en-US" dirty="0"/>
              <a:t>that mentioned </a:t>
            </a:r>
            <a:r>
              <a:rPr lang="en-US" dirty="0" smtClean="0"/>
              <a:t>before</a:t>
            </a:r>
            <a:r>
              <a:rPr lang="tr-TR" dirty="0" smtClean="0"/>
              <a:t> (Kizilabdullah, 2014)</a:t>
            </a:r>
            <a:r>
              <a:rPr lang="en-US" dirty="0" smtClean="0"/>
              <a:t>.</a:t>
            </a:r>
            <a:endParaRPr lang="en-US" dirty="0"/>
          </a:p>
          <a:p>
            <a:r>
              <a:rPr lang="en-US" dirty="0"/>
              <a:t>There is a huge discussion about this metaphor in the United State.</a:t>
            </a:r>
          </a:p>
        </p:txBody>
      </p:sp>
    </p:spTree>
    <p:extLst>
      <p:ext uri="{BB962C8B-B14F-4D97-AF65-F5344CB8AC3E}">
        <p14:creationId xmlns:p14="http://schemas.microsoft.com/office/powerpoint/2010/main" val="336525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r>
              <a:rPr lang="en-US" dirty="0"/>
              <a:t>According to this clause, there is no religious education course in public schools in the USA. Because of secular understanding, it is not allowed that to teach certain religion at state schools</a:t>
            </a:r>
            <a:r>
              <a:rPr lang="en-US" dirty="0" smtClean="0"/>
              <a:t>.</a:t>
            </a:r>
            <a:r>
              <a:rPr lang="tr-TR" dirty="0" smtClean="0"/>
              <a:t> Religious education is left to religious communities because of the separation of church and state (Kizilabdullah, 2014). </a:t>
            </a:r>
            <a:endParaRPr lang="en-US" dirty="0"/>
          </a:p>
        </p:txBody>
      </p:sp>
    </p:spTree>
    <p:extLst>
      <p:ext uri="{BB962C8B-B14F-4D97-AF65-F5344CB8AC3E}">
        <p14:creationId xmlns:p14="http://schemas.microsoft.com/office/powerpoint/2010/main" val="390191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Germany</a:t>
            </a:r>
            <a:br>
              <a:rPr lang="tr-TR" dirty="0" smtClean="0"/>
            </a:br>
            <a:r>
              <a:rPr lang="tr-TR" dirty="0" smtClean="0"/>
              <a:t>(Dogan, 2008)</a:t>
            </a:r>
            <a:endParaRPr lang="en-US" dirty="0"/>
          </a:p>
        </p:txBody>
      </p:sp>
      <p:sp>
        <p:nvSpPr>
          <p:cNvPr id="3" name="İçerik Yer Tutucusu 2"/>
          <p:cNvSpPr>
            <a:spLocks noGrp="1"/>
          </p:cNvSpPr>
          <p:nvPr>
            <p:ph idx="1"/>
          </p:nvPr>
        </p:nvSpPr>
        <p:spPr/>
        <p:txBody>
          <a:bodyPr/>
          <a:lstStyle/>
          <a:p>
            <a:r>
              <a:rPr lang="tr-TR" dirty="0" smtClean="0"/>
              <a:t>Germany is a secular country.</a:t>
            </a:r>
          </a:p>
          <a:p>
            <a:r>
              <a:rPr lang="tr-TR" dirty="0" smtClean="0"/>
              <a:t>According to Constitution Religious education is one of the regular courses. Even though it is under the control of the State, it is tought with the harmony of the religious sects’ principles.</a:t>
            </a:r>
          </a:p>
          <a:p>
            <a:r>
              <a:rPr lang="tr-TR" dirty="0" smtClean="0"/>
              <a:t>The religious education course is the confessional course.</a:t>
            </a:r>
          </a:p>
          <a:p>
            <a:endParaRPr lang="en-US" dirty="0"/>
          </a:p>
        </p:txBody>
      </p:sp>
    </p:spTree>
    <p:extLst>
      <p:ext uri="{BB962C8B-B14F-4D97-AF65-F5344CB8AC3E}">
        <p14:creationId xmlns:p14="http://schemas.microsoft.com/office/powerpoint/2010/main" val="4055953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483</TotalTime>
  <Words>1022</Words>
  <Application>Microsoft Office PowerPoint</Application>
  <PresentationFormat>Widescreen</PresentationFormat>
  <Paragraphs>54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   Example of Religious Education Overall the World </vt:lpstr>
      <vt:lpstr>Key Questions:</vt:lpstr>
      <vt:lpstr>What effects countries in adapting religious education model (Hull, 2003)? </vt:lpstr>
      <vt:lpstr>PowerPoint Presentation</vt:lpstr>
      <vt:lpstr>There are different implementations of religious education models around the world:</vt:lpstr>
      <vt:lpstr>USA (Morgan, 2010 &amp; Kizilabdullah, 2014)</vt:lpstr>
      <vt:lpstr>Seperation of Church and State</vt:lpstr>
      <vt:lpstr>PowerPoint Presentation</vt:lpstr>
      <vt:lpstr>Germany (Dogan, 2008)</vt:lpstr>
      <vt:lpstr>According to this article </vt:lpstr>
      <vt:lpstr>PowerPoint Presentation</vt:lpstr>
      <vt:lpstr>France (Messner, 2008 &amp; Estivalezes, 2006) </vt:lpstr>
      <vt:lpstr>PowerPoint Presentation</vt:lpstr>
      <vt:lpstr>PowerPoint Presentation</vt:lpstr>
      <vt:lpstr>Cited Resourses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Religious Education overall the world </dc:title>
  <dc:creator>yildiz</dc:creator>
  <cp:lastModifiedBy>Yıldız</cp:lastModifiedBy>
  <cp:revision>36</cp:revision>
  <dcterms:created xsi:type="dcterms:W3CDTF">2015-11-17T08:47:00Z</dcterms:created>
  <dcterms:modified xsi:type="dcterms:W3CDTF">2017-10-28T19:02:01Z</dcterms:modified>
</cp:coreProperties>
</file>