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63" r:id="rId5"/>
    <p:sldId id="258"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4018993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709750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615408-A31D-4C69-9A29-ECEEAD0C2E0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393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206859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615408-A31D-4C69-9A29-ECEEAD0C2E0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52676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1548554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1723489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2014743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1669746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F7B43AB-284D-4C22-98F4-AC54CE53E25B}"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651134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2047237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F7B43AB-284D-4C22-98F4-AC54CE53E25B}"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215153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F7B43AB-284D-4C22-98F4-AC54CE53E25B}"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322201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B43AB-284D-4C22-98F4-AC54CE53E25B}"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1888616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650467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F7B43AB-284D-4C22-98F4-AC54CE53E25B}"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615408-A31D-4C69-9A29-ECEEAD0C2E03}" type="slidenum">
              <a:rPr lang="en-US" smtClean="0"/>
              <a:t>‹#›</a:t>
            </a:fld>
            <a:endParaRPr lang="en-US"/>
          </a:p>
        </p:txBody>
      </p:sp>
    </p:spTree>
    <p:extLst>
      <p:ext uri="{BB962C8B-B14F-4D97-AF65-F5344CB8AC3E}">
        <p14:creationId xmlns:p14="http://schemas.microsoft.com/office/powerpoint/2010/main" val="2196301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F7B43AB-284D-4C22-98F4-AC54CE53E25B}" type="datetimeFigureOut">
              <a:rPr lang="en-US" smtClean="0"/>
              <a:t>3/26/2021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2615408-A31D-4C69-9A29-ECEEAD0C2E03}" type="slidenum">
              <a:rPr lang="en-US" smtClean="0"/>
              <a:t>‹#›</a:t>
            </a:fld>
            <a:endParaRPr lang="en-US"/>
          </a:p>
        </p:txBody>
      </p:sp>
    </p:spTree>
    <p:extLst>
      <p:ext uri="{BB962C8B-B14F-4D97-AF65-F5344CB8AC3E}">
        <p14:creationId xmlns:p14="http://schemas.microsoft.com/office/powerpoint/2010/main" val="3189923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BF9845-DF26-B84F-928D-630163873E2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A304FD94-3AE3-4A44-BE21-68B492320359}"/>
              </a:ext>
            </a:extLst>
          </p:cNvPr>
          <p:cNvSpPr>
            <a:spLocks noGrp="1"/>
          </p:cNvSpPr>
          <p:nvPr>
            <p:ph type="subTitle" idx="1"/>
          </p:nvPr>
        </p:nvSpPr>
        <p:spPr/>
        <p:txBody>
          <a:bodyPr>
            <a:normAutofit/>
          </a:bodyPr>
          <a:lstStyle/>
          <a:p>
            <a:r>
              <a:rPr lang="tr-TR" dirty="0" smtClean="0"/>
              <a:t>Resmi Tasfiye</a:t>
            </a:r>
            <a:endParaRPr lang="tr-TR" dirty="0"/>
          </a:p>
        </p:txBody>
      </p:sp>
    </p:spTree>
    <p:extLst>
      <p:ext uri="{BB962C8B-B14F-4D97-AF65-F5344CB8AC3E}">
        <p14:creationId xmlns:p14="http://schemas.microsoft.com/office/powerpoint/2010/main" val="1270256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3D3B05A-8146-1249-BB03-52E2C29610FB}"/>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F1F83244-2094-424D-B6F4-21509C2040E2}"/>
              </a:ext>
            </a:extLst>
          </p:cNvPr>
          <p:cNvSpPr>
            <a:spLocks noGrp="1"/>
          </p:cNvSpPr>
          <p:nvPr>
            <p:ph idx="1"/>
          </p:nvPr>
        </p:nvSpPr>
        <p:spPr/>
        <p:txBody>
          <a:bodyPr>
            <a:normAutofit/>
          </a:bodyPr>
          <a:lstStyle/>
          <a:p>
            <a:r>
              <a:rPr lang="tr-TR" dirty="0"/>
              <a:t>Resmi tasfiye, mirasın reddi ve kabulü arasında bulunan her ikisinden de unsurlar taşıyan bir müessesedir. Mirası ret durumunda olduğu gibi resmi tasfiye talebinde bulunan kişi de tereke borçlarından sorumlu değildir. </a:t>
            </a:r>
          </a:p>
          <a:p>
            <a:r>
              <a:rPr lang="tr-TR" dirty="0"/>
              <a:t>Resmi tasfiye hem mirasçıların hem de miras bırakanın alacaklılarının yararınadır. Mirasçıların yararınadır çünkü, resmi tasfiye sonucunda miras bırakanın geriye kalan borçlarından dolayı her hangi bir sorumlulukları olmaz. </a:t>
            </a:r>
            <a:r>
              <a:rPr lang="tr-TR" dirty="0" err="1"/>
              <a:t>Mirasbırakanın</a:t>
            </a:r>
            <a:r>
              <a:rPr lang="tr-TR" dirty="0"/>
              <a:t> da alacaklıları da resmi tasfiyeden yararlanır; çünkü, alacaklılar resmi tasfiyede mirasçılarla uğraşmadan terekenin mal varlığına başvurabilirler</a:t>
            </a:r>
            <a:r>
              <a:rPr lang="tr-TR" dirty="0" smtClean="0"/>
              <a:t>.</a:t>
            </a:r>
            <a:endParaRPr lang="tr-TR" dirty="0"/>
          </a:p>
        </p:txBody>
      </p:sp>
    </p:spTree>
    <p:extLst>
      <p:ext uri="{BB962C8B-B14F-4D97-AF65-F5344CB8AC3E}">
        <p14:creationId xmlns:p14="http://schemas.microsoft.com/office/powerpoint/2010/main" val="1796655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437EE6-3DFE-7A4A-A4BD-F7653C920F83}"/>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85013C37-D400-814B-93C0-F2CD17FECBC3}"/>
              </a:ext>
            </a:extLst>
          </p:cNvPr>
          <p:cNvSpPr>
            <a:spLocks noGrp="1"/>
          </p:cNvSpPr>
          <p:nvPr>
            <p:ph idx="1"/>
          </p:nvPr>
        </p:nvSpPr>
        <p:spPr/>
        <p:txBody>
          <a:bodyPr>
            <a:normAutofit/>
          </a:bodyPr>
          <a:lstStyle/>
          <a:p>
            <a:r>
              <a:rPr lang="tr-TR" dirty="0"/>
              <a:t>Kanunumuz olağan ve olağanüstü olarak iki tip tasfiye öngörmüştür. </a:t>
            </a:r>
            <a:endParaRPr lang="tr-TR" dirty="0" smtClean="0"/>
          </a:p>
          <a:p>
            <a:r>
              <a:rPr lang="tr-TR" dirty="0" smtClean="0"/>
              <a:t>Resmi </a:t>
            </a:r>
            <a:r>
              <a:rPr lang="tr-TR" dirty="0"/>
              <a:t>tasfiye talebini </a:t>
            </a:r>
            <a:r>
              <a:rPr lang="tr-TR" dirty="0" err="1"/>
              <a:t>mirasbırakanın</a:t>
            </a:r>
            <a:r>
              <a:rPr lang="tr-TR" dirty="0"/>
              <a:t> yasal ve atanmış mirasçıları ve </a:t>
            </a:r>
            <a:r>
              <a:rPr lang="tr-TR" dirty="0" err="1"/>
              <a:t>mirasbırakanın</a:t>
            </a:r>
            <a:r>
              <a:rPr lang="tr-TR" dirty="0"/>
              <a:t> alacaklıları talep edebilir. Resmi tasfiye talebinin bir tek mirasçı tarafından yapılması yeterli değildir, diğer mirasçıların da buna katılmaları veya mirası reddetmeleri gerekir</a:t>
            </a:r>
            <a:r>
              <a:rPr lang="tr-TR" dirty="0" smtClean="0"/>
              <a:t>.</a:t>
            </a:r>
            <a:endParaRPr lang="tr-TR" dirty="0"/>
          </a:p>
        </p:txBody>
      </p:sp>
    </p:spTree>
    <p:extLst>
      <p:ext uri="{BB962C8B-B14F-4D97-AF65-F5344CB8AC3E}">
        <p14:creationId xmlns:p14="http://schemas.microsoft.com/office/powerpoint/2010/main" val="322603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Resmi Tasfiye</a:t>
            </a:r>
            <a:endParaRPr lang="en-US" dirty="0"/>
          </a:p>
        </p:txBody>
      </p:sp>
      <p:sp>
        <p:nvSpPr>
          <p:cNvPr id="3" name="İçerik Yer Tutucusu 2"/>
          <p:cNvSpPr>
            <a:spLocks noGrp="1"/>
          </p:cNvSpPr>
          <p:nvPr>
            <p:ph idx="1"/>
          </p:nvPr>
        </p:nvSpPr>
        <p:spPr>
          <a:xfrm>
            <a:off x="2589212" y="2133600"/>
            <a:ext cx="7677006" cy="3777622"/>
          </a:xfrm>
        </p:spPr>
        <p:txBody>
          <a:bodyPr/>
          <a:lstStyle/>
          <a:p>
            <a:r>
              <a:rPr lang="tr-TR" dirty="0"/>
              <a:t>TMK m. 632: «Her mirasçı, mirası ret veya resmî deftere göre kabul edeceği yerde terekenin resmî tasfiyesini isteyebilir. Bu istem, birlikte mirasçı olanlardan birinin mirası kabul etmesi hâlinde dikkate alınmaz. Resmî tasfiye hâlinde mirasçılar, terekenin borçlarından sorumlu olmazlar.» </a:t>
            </a:r>
          </a:p>
          <a:p>
            <a:endParaRPr lang="en-US" dirty="0"/>
          </a:p>
        </p:txBody>
      </p:sp>
    </p:spTree>
    <p:extLst>
      <p:ext uri="{BB962C8B-B14F-4D97-AF65-F5344CB8AC3E}">
        <p14:creationId xmlns:p14="http://schemas.microsoft.com/office/powerpoint/2010/main" val="3964540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437EE6-3DFE-7A4A-A4BD-F7653C920F83}"/>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85013C37-D400-814B-93C0-F2CD17FECBC3}"/>
              </a:ext>
            </a:extLst>
          </p:cNvPr>
          <p:cNvSpPr>
            <a:spLocks noGrp="1"/>
          </p:cNvSpPr>
          <p:nvPr>
            <p:ph idx="1"/>
          </p:nvPr>
        </p:nvSpPr>
        <p:spPr/>
        <p:txBody>
          <a:bodyPr>
            <a:normAutofit/>
          </a:bodyPr>
          <a:lstStyle/>
          <a:p>
            <a:r>
              <a:rPr lang="tr-TR" dirty="0"/>
              <a:t>TMK </a:t>
            </a:r>
            <a:r>
              <a:rPr lang="tr-TR" dirty="0" smtClean="0"/>
              <a:t>m. 633</a:t>
            </a:r>
            <a:r>
              <a:rPr lang="tr-TR" dirty="0"/>
              <a:t>: «</a:t>
            </a:r>
            <a:r>
              <a:rPr lang="tr-TR" dirty="0" err="1"/>
              <a:t>Mirasbırakanın</a:t>
            </a:r>
            <a:r>
              <a:rPr lang="tr-TR" dirty="0"/>
              <a:t> alacaklarını elde edemeyeceklerinden inandırıcı sebeplerle kuşku duyan alacaklıları, istedikleri hâlde alacakları ödenmediği veya kendilerine güvence verilmediği takdirde, </a:t>
            </a:r>
            <a:r>
              <a:rPr lang="tr-TR" dirty="0" err="1"/>
              <a:t>mirasbırakanın</a:t>
            </a:r>
            <a:r>
              <a:rPr lang="tr-TR" dirty="0"/>
              <a:t> ölümünden ya da vasiyetnamenin açılmasından başlayarak üç ay içinde, terekenin resmî tasfiyesini isteyebilirler. Aynı koşulların varlığı hâlinde vasiyet alacaklıları da, haklarının korunması için gerekli önlemlerin alınmasını isteyebilirler.»</a:t>
            </a:r>
          </a:p>
        </p:txBody>
      </p:sp>
    </p:spTree>
    <p:extLst>
      <p:ext uri="{BB962C8B-B14F-4D97-AF65-F5344CB8AC3E}">
        <p14:creationId xmlns:p14="http://schemas.microsoft.com/office/powerpoint/2010/main" val="1383006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3B7D85-375D-3F4E-A92F-28A1BFECA134}"/>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C0A8DBD4-C4DF-394D-8C0C-58D4CED688A8}"/>
              </a:ext>
            </a:extLst>
          </p:cNvPr>
          <p:cNvSpPr>
            <a:spLocks noGrp="1"/>
          </p:cNvSpPr>
          <p:nvPr>
            <p:ph idx="1"/>
          </p:nvPr>
        </p:nvSpPr>
        <p:spPr/>
        <p:txBody>
          <a:bodyPr>
            <a:normAutofit/>
          </a:bodyPr>
          <a:lstStyle/>
          <a:p>
            <a:pPr lvl="0"/>
            <a:r>
              <a:rPr lang="tr-TR" dirty="0" smtClean="0"/>
              <a:t>Madde </a:t>
            </a:r>
            <a:r>
              <a:rPr lang="tr-TR" dirty="0"/>
              <a:t>634- Resmî tasfiye, sulh mahkemesince veya atayacağı bir ya da birkaç tasfiye memuru tarafından yapılır. Resmî tasfiyeye terekenin defterinin düzenlenmesiyle başlanır ve aynı zamanda yapılacak ilânla </a:t>
            </a:r>
            <a:r>
              <a:rPr lang="tr-TR" dirty="0" err="1"/>
              <a:t>mirasbırakanın</a:t>
            </a:r>
            <a:r>
              <a:rPr lang="tr-TR" dirty="0"/>
              <a:t> alacaklılarından ve borçlularından, belirtilen süre içinde alacaklarını ve borçlarını bildirmeleri istenir. Terekenin daha önce resmî defteri düzenlenmiş ise resmî tasfiye bu deftere göre yapılır. Tasfiye memuru, göreviyle ilgili işlerini sulh mahkemesinin gözetim ve denetimi altında yürütür. Mirasçılar ve tereke alacaklıları, sulh mahkemesine, tasfiye memuru tarafından yapılan veya tasarlanan işlemlerden dolayı bunu öğrendikleri tarihten başlayarak yedi gün içinde yazılı olarak şikâyette bulunabilirler.</a:t>
            </a:r>
          </a:p>
        </p:txBody>
      </p:sp>
    </p:spTree>
    <p:extLst>
      <p:ext uri="{BB962C8B-B14F-4D97-AF65-F5344CB8AC3E}">
        <p14:creationId xmlns:p14="http://schemas.microsoft.com/office/powerpoint/2010/main" val="3135909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3B7D85-375D-3F4E-A92F-28A1BFECA134}"/>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C0A8DBD4-C4DF-394D-8C0C-58D4CED688A8}"/>
              </a:ext>
            </a:extLst>
          </p:cNvPr>
          <p:cNvSpPr>
            <a:spLocks noGrp="1"/>
          </p:cNvSpPr>
          <p:nvPr>
            <p:ph idx="1"/>
          </p:nvPr>
        </p:nvSpPr>
        <p:spPr/>
        <p:txBody>
          <a:bodyPr>
            <a:normAutofit/>
          </a:bodyPr>
          <a:lstStyle/>
          <a:p>
            <a:pPr lvl="0"/>
            <a:r>
              <a:rPr lang="tr-TR" dirty="0" smtClean="0"/>
              <a:t>Madde </a:t>
            </a:r>
            <a:r>
              <a:rPr lang="tr-TR" dirty="0"/>
              <a:t>635- Resmî tasfiye, </a:t>
            </a:r>
            <a:r>
              <a:rPr lang="tr-TR" dirty="0" err="1"/>
              <a:t>mirasbırakanın</a:t>
            </a:r>
            <a:r>
              <a:rPr lang="tr-TR" dirty="0"/>
              <a:t> yürüyen işlerinin tamamlanmasını, borçlarının yerine getirilmesini, alacaklarının tahsilini, vasiyet borçlarının terekenin olanağı ölçüsünde yerine getirilmesini, zorunlu olduğu takdirde </a:t>
            </a:r>
            <a:r>
              <a:rPr lang="tr-TR" dirty="0" err="1"/>
              <a:t>mirasbırakanın</a:t>
            </a:r>
            <a:r>
              <a:rPr lang="tr-TR" dirty="0"/>
              <a:t> haklarının ve borçlarının mahkemece tespitini ve mallarının paraya çevrilmesini kapsar. Tasfiye memuru, tereke ile ilgili dava, takip ve idarî işlemler hakkında mirasçılara bilgi vermekle yükümlüdür. Terekedeki taşınmazlar, açık artırma veya bütün mirasçıların kabulü hâlinde pazarlık yoluyla satılır. Mirasçılar, tasfiye devam ederken tasfiye için gerekli olmayan tereke mallarının ve paranın kısmen veya tamamen kendilerine verilmesini isteyebilirler. </a:t>
            </a:r>
          </a:p>
          <a:p>
            <a:pPr lvl="0"/>
            <a:r>
              <a:rPr lang="tr-TR" dirty="0" smtClean="0"/>
              <a:t>Madde </a:t>
            </a:r>
            <a:r>
              <a:rPr lang="tr-TR" dirty="0"/>
              <a:t>636- Mevcudu borçlarını ödemeye yetmeyen terekenin tasfiyesi, sulh mahkemesince iflâs hükümlerine göre yapılır</a:t>
            </a:r>
          </a:p>
        </p:txBody>
      </p:sp>
    </p:spTree>
    <p:extLst>
      <p:ext uri="{BB962C8B-B14F-4D97-AF65-F5344CB8AC3E}">
        <p14:creationId xmlns:p14="http://schemas.microsoft.com/office/powerpoint/2010/main" val="1905544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437EE6-3DFE-7A4A-A4BD-F7653C920F83}"/>
              </a:ext>
            </a:extLst>
          </p:cNvPr>
          <p:cNvSpPr>
            <a:spLocks noGrp="1"/>
          </p:cNvSpPr>
          <p:nvPr>
            <p:ph type="title"/>
          </p:nvPr>
        </p:nvSpPr>
        <p:spPr/>
        <p:txBody>
          <a:bodyPr/>
          <a:lstStyle/>
          <a:p>
            <a:r>
              <a:rPr lang="tr-TR" dirty="0" smtClean="0"/>
              <a:t>Resmi Tasfiye</a:t>
            </a:r>
            <a:endParaRPr lang="tr-TR" dirty="0"/>
          </a:p>
        </p:txBody>
      </p:sp>
      <p:sp>
        <p:nvSpPr>
          <p:cNvPr id="3" name="İçerik Yer Tutucusu 2">
            <a:extLst>
              <a:ext uri="{FF2B5EF4-FFF2-40B4-BE49-F238E27FC236}">
                <a16:creationId xmlns:a16="http://schemas.microsoft.com/office/drawing/2014/main" id="{85013C37-D400-814B-93C0-F2CD17FECBC3}"/>
              </a:ext>
            </a:extLst>
          </p:cNvPr>
          <p:cNvSpPr>
            <a:spLocks noGrp="1"/>
          </p:cNvSpPr>
          <p:nvPr>
            <p:ph idx="1"/>
          </p:nvPr>
        </p:nvSpPr>
        <p:spPr/>
        <p:txBody>
          <a:bodyPr>
            <a:normAutofit fontScale="92500" lnSpcReduction="20000"/>
          </a:bodyPr>
          <a:lstStyle/>
          <a:p>
            <a:pPr lvl="0"/>
            <a:r>
              <a:rPr lang="tr-TR" b="1" dirty="0"/>
              <a:t>Resmi Tasfiyenin Sonuçları</a:t>
            </a:r>
          </a:p>
          <a:p>
            <a:r>
              <a:rPr lang="tr-TR" dirty="0"/>
              <a:t>Resmi tasfiye hükümleri iki temel sonucu beraberinde getirir. İlk olarak resmi tasfiye, tereke borçlarından sorumluluğu kaldırıcı bir etkiye sebep olur. Diğer bir önemli sonucu ise tasfiyeden sonra arta kalan değerlerin gene mirasçılara ait olmasıdır.</a:t>
            </a:r>
          </a:p>
          <a:p>
            <a:r>
              <a:rPr lang="tr-TR" dirty="0"/>
              <a:t>Mirasçıların resmi tasfiye halinde miras bırakanın alacaklarına karşı sorumlulukları mirasın reddine benzemektedir. Yani, resmi tasfiye halinde mirasçıların miras bırakanın alacaklılarına karşı herhangi bir sorumlulukları söz konusu değildir. Ancak, tasfiye bittikten sonra </a:t>
            </a:r>
            <a:r>
              <a:rPr lang="tr-TR" dirty="0" err="1"/>
              <a:t>mirasbırakanın</a:t>
            </a:r>
            <a:r>
              <a:rPr lang="tr-TR" dirty="0"/>
              <a:t> alacaklılarının mirasçılara başvurabilip başvuramayacağı hakkında açık bir düzenleme yoktur. Genel kuralımıza göre resmi tasfiye halinde mirasçılar terekenin borçlarından sorumlu olmazlar. Ancak, </a:t>
            </a:r>
            <a:r>
              <a:rPr lang="tr-TR" dirty="0" err="1"/>
              <a:t>mirasbırakanın</a:t>
            </a:r>
            <a:r>
              <a:rPr lang="tr-TR" dirty="0"/>
              <a:t> alacaklısı kendi hatası dolayısıyla resmi tasfiye sırasında alacağını kaydettirmemişse alacağını tahsil edemez. Resmi tasfiye sonunda arta kalan değerler mirasçılara verilir. Bu sebeple, burada kabul edilen hâkim görüşe göre,  </a:t>
            </a:r>
            <a:r>
              <a:rPr lang="tr-TR" dirty="0" err="1"/>
              <a:t>mirasbırakanın</a:t>
            </a:r>
            <a:r>
              <a:rPr lang="tr-TR" dirty="0"/>
              <a:t> alacaklıları tasfiye sonrasında mirasçılara kendilerine verilen kısım kadar başvurabileceğidir</a:t>
            </a:r>
            <a:r>
              <a:rPr lang="tr-TR" b="1" dirty="0"/>
              <a:t> </a:t>
            </a:r>
          </a:p>
          <a:p>
            <a:endParaRPr lang="tr-TR" dirty="0"/>
          </a:p>
        </p:txBody>
      </p:sp>
    </p:spTree>
    <p:extLst>
      <p:ext uri="{BB962C8B-B14F-4D97-AF65-F5344CB8AC3E}">
        <p14:creationId xmlns:p14="http://schemas.microsoft.com/office/powerpoint/2010/main" val="409226601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TotalTime>
  <Words>601</Words>
  <Application>Microsoft Office PowerPoint</Application>
  <PresentationFormat>Geniş ekran</PresentationFormat>
  <Paragraphs>21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Miras Hukuku</vt:lpstr>
      <vt:lpstr>Resmi Tasfiye</vt:lpstr>
      <vt:lpstr>Resmi Tasfiye</vt:lpstr>
      <vt:lpstr>Resmi Tasfiye</vt:lpstr>
      <vt:lpstr>Resmi Tasfiye</vt:lpstr>
      <vt:lpstr>Resmi Tasfiye</vt:lpstr>
      <vt:lpstr>Resmi Tasfiye</vt:lpstr>
      <vt:lpstr>Resmi Tasfiye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pc1</dc:creator>
  <cp:lastModifiedBy>pc1</cp:lastModifiedBy>
  <cp:revision>1</cp:revision>
  <dcterms:created xsi:type="dcterms:W3CDTF">2021-03-26T13:23:30Z</dcterms:created>
  <dcterms:modified xsi:type="dcterms:W3CDTF">2021-03-26T13:25:49Z</dcterms:modified>
</cp:coreProperties>
</file>