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544" r:id="rId3"/>
    <p:sldId id="551" r:id="rId4"/>
    <p:sldId id="545" r:id="rId5"/>
    <p:sldId id="552" r:id="rId6"/>
    <p:sldId id="553" r:id="rId7"/>
    <p:sldId id="555" r:id="rId8"/>
    <p:sldId id="556" r:id="rId9"/>
    <p:sldId id="557" r:id="rId10"/>
    <p:sldId id="558" r:id="rId11"/>
    <p:sldId id="559" r:id="rId12"/>
    <p:sldId id="560" r:id="rId13"/>
    <p:sldId id="561" r:id="rId14"/>
    <p:sldId id="562" r:id="rId15"/>
    <p:sldId id="563" r:id="rId16"/>
    <p:sldId id="564" r:id="rId17"/>
    <p:sldId id="546" r:id="rId18"/>
    <p:sldId id="547" r:id="rId19"/>
    <p:sldId id="548" r:id="rId20"/>
    <p:sldId id="565" r:id="rId21"/>
    <p:sldId id="566" r:id="rId22"/>
    <p:sldId id="567" r:id="rId23"/>
    <p:sldId id="568" r:id="rId24"/>
    <p:sldId id="569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24"/>
  </p:normalViewPr>
  <p:slideViewPr>
    <p:cSldViewPr snapToGrid="0" snapToObjects="1">
      <p:cViewPr varScale="1">
        <p:scale>
          <a:sx n="114" d="100"/>
          <a:sy n="114" d="100"/>
        </p:scale>
        <p:origin x="43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F9D66F7-DC34-7245-8B42-64ABDB440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2CDD05A-BA4C-BA47-BDAA-379C5A96B4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6B3E0E-55B9-E14E-A441-58F494B84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D1DF590-0D02-AE4D-8ABB-32CDCC8B7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F8C1322-ECDB-5249-869C-B0088AE9D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493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87AD2DD-8599-8D41-824E-53CE73E62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07A7B64-3034-DD48-AD76-31416B74AB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7BF52D-F8DC-6140-B2F7-8FDFD76BD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01DF967-1579-F94E-9FFA-14FE54C28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3142BC-7B76-F748-A24B-7552BDB43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243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4C57CBA7-2008-4F44-9FD5-1B9763E51A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BD5517B-C547-9040-BEF3-2CEEABA4CB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BD85212-6C9C-DF44-BDE6-6C3B8096F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CFE9D08-B474-924A-897A-9A42FAD0A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F4611AA-7D9E-514A-966C-394E8CA52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456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9E7BEB6-15CE-7043-ACDC-0A672C90A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1D100CA-A36E-7E44-96F7-23EF5E207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91531CF-D65F-D44D-A25E-2FD03A3FE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2CDB115-64C0-A545-88F1-99ECD50F8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6B469A-534C-5F4D-B3EA-3DB61B73F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444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232B165-A9D9-F443-8849-97669E04A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FA30400-D210-7946-8BF6-95E3C54C7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3AAAF78-0CD7-7046-9041-9608FF39C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15566A-B7FA-EA49-B493-B50187BD3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D54325-4CA7-044A-A2AD-DF99B8040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009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618C56-A2E0-AA48-9DAD-B42C8FDB1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790D380-5156-B144-8D02-5367BE5A19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04DAD1C-28C4-AD43-944E-0B42B7A113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3DDFC46-7B9C-C949-B462-BC3EE8B23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C897E4B-4BCA-2144-9411-BA8A38482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A425E66-4DFD-AC4B-95AB-A3858CC58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698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5351F21-ECC7-854C-A211-DE421226D2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7A0FA8F-3A77-E448-88CC-CF3A9A6081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672D982-95C1-1047-B37B-7D983433D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7226575-6744-B544-8D7A-F5A1270ACF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6A3E3C8-D5CA-064A-8B23-B03B2DD7F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92B4BE-AA04-4F4E-B1ED-151DCFEBA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BAD090E-07BF-1349-B10D-3376FCE23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B71ADB7-59D7-ED4E-92E8-583C12E94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1337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860C923-0E1B-FB4E-8EFC-BEE9A6047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E73123B8-5CC6-0F4F-B76A-4C75D77A9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73923C3-AFC4-C943-8521-33B94F1AC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6BC0F30-262F-DA48-BB5E-CCB5FE3E9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90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901B41B-6410-5D41-AC91-7227224E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FE18D010-18DD-B244-8DD4-19A3A742E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5B2B35-B43F-E44F-B7E3-B73E76D2D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9CEAAD0-131D-AD41-BED2-7F5381049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A8F386-D25E-6449-BBA9-CE7F262DA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82E8E57-35F0-9545-8D43-44AC2B4EB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69B012A-DD34-6448-9783-A29AEFC1F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D3545A5-348E-ED4D-AF16-0D8257EF1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8099799-A45D-3644-A5E1-2BB9A621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207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54E5930-AA68-4849-9CF8-AF0C19B24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2E1518F-7595-AE4F-A9AA-35BE38A80D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4D5AB93-D6DB-7F47-8980-EEB5427E4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945C44B-D675-9149-A1DE-AAB77D55C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A5B654C-BF67-4B41-BF7F-C0166FE04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C810EEB-1229-7845-B9EC-92A39CEF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42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23CE4D2-A242-AA46-92C3-BF9FB20A2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D9A1BAE-68EB-624C-9C40-25E2D186D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9F0CC4-69BC-1E41-9C2D-D32AF1F45B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22428-BF9A-3E4D-8EC0-D6FE9B69FA2F}" type="datetimeFigureOut">
              <a:rPr lang="tr-TR" smtClean="0"/>
              <a:t>9.12.2025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45876FC-7B5C-6449-B5A0-3D27DD2FD2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9546E9-0DF8-7E48-AA34-0320916677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84EF2-D7B7-344C-A543-26AA00081E8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967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agri.ankara.edu.tr/download/logo/webrenkli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5B6385-4B56-F84A-81D8-4F377B037D6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LAKTOZ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04FCD68-F2A7-A349-99C3-6A7C30063F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Prof. Dr. </a:t>
            </a:r>
            <a:r>
              <a:rPr lang="tr-TR"/>
              <a:t>Ebru ŞENEL ÖZKAN </a:t>
            </a:r>
            <a:br>
              <a:rPr lang="tr-TR"/>
            </a:br>
            <a:r>
              <a:rPr lang="tr-TR"/>
              <a:t>Ankara Üniversitesi Ziraat Fakültesi Süt Teknolojisi Bölümü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294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4000" b="1" dirty="0"/>
              <a:t>β</a:t>
            </a:r>
            <a:r>
              <a:rPr lang="tr-TR" sz="4000" b="1" dirty="0"/>
              <a:t>-laktoz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935164"/>
            <a:ext cx="8229600" cy="3294037"/>
          </a:xfrm>
        </p:spPr>
        <p:txBody>
          <a:bodyPr/>
          <a:lstStyle/>
          <a:p>
            <a:pPr algn="just">
              <a:buNone/>
            </a:pPr>
            <a:r>
              <a:rPr lang="tr-TR" dirty="0"/>
              <a:t>Aşırı doymuş laktoz çözeltisi 93,5 C </a:t>
            </a:r>
            <a:r>
              <a:rPr lang="tr-TR" dirty="0" err="1"/>
              <a:t>nin</a:t>
            </a:r>
            <a:r>
              <a:rPr lang="tr-TR" dirty="0"/>
              <a:t> üzerinde ısıtıldığında katı şekilde kristaller meydana gelir. Bu kristallere </a:t>
            </a:r>
            <a:r>
              <a:rPr lang="el-GR" dirty="0"/>
              <a:t>β</a:t>
            </a:r>
            <a:r>
              <a:rPr lang="tr-TR" dirty="0"/>
              <a:t>-laktoz denir. </a:t>
            </a:r>
            <a:r>
              <a:rPr lang="el-GR" dirty="0"/>
              <a:t>β</a:t>
            </a:r>
            <a:r>
              <a:rPr lang="tr-TR" dirty="0"/>
              <a:t>-laktoz-anhidrit şeklinde ifade edilmektedir. </a:t>
            </a:r>
          </a:p>
          <a:p>
            <a:pPr algn="just">
              <a:buNone/>
            </a:pPr>
            <a:r>
              <a:rPr lang="tr-TR" dirty="0"/>
              <a:t>Laktoz kurutulmuş  süt ürünlerinde, özellikle püskürtme yöntemiyle elde edilen süttozunda </a:t>
            </a:r>
            <a:r>
              <a:rPr lang="el-GR" dirty="0"/>
              <a:t>β</a:t>
            </a:r>
            <a:r>
              <a:rPr lang="tr-TR" dirty="0"/>
              <a:t>-laktoz  formunda bulunur. </a:t>
            </a:r>
          </a:p>
        </p:txBody>
      </p:sp>
    </p:spTree>
    <p:extLst>
      <p:ext uri="{BB962C8B-B14F-4D97-AF65-F5344CB8AC3E}">
        <p14:creationId xmlns:p14="http://schemas.microsoft.com/office/powerpoint/2010/main" val="1722529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260648"/>
            <a:ext cx="8229600" cy="1143000"/>
          </a:xfrm>
        </p:spPr>
        <p:txBody>
          <a:bodyPr/>
          <a:lstStyle/>
          <a:p>
            <a:r>
              <a:rPr lang="tr-TR" sz="4000" b="1" dirty="0"/>
              <a:t>Amorf Laktoz 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484785"/>
            <a:ext cx="8229600" cy="4839816"/>
          </a:xfrm>
        </p:spPr>
        <p:txBody>
          <a:bodyPr/>
          <a:lstStyle/>
          <a:p>
            <a:pPr algn="just">
              <a:buNone/>
            </a:pPr>
            <a:r>
              <a:rPr lang="tr-TR" dirty="0"/>
              <a:t>Normal koşullarda laktoz higroskopik değildir. Bu nedenle ilaç sanayinde yaygın olarak kullanılır. Ancak bazı ürünlerde higroskopiktir ve zor çözünür. Bunun nedeni laktozun süttozunda amorf formunda olmasıdır. </a:t>
            </a:r>
          </a:p>
          <a:p>
            <a:pPr algn="just">
              <a:buNone/>
            </a:pPr>
            <a:r>
              <a:rPr lang="tr-TR" dirty="0"/>
              <a:t>“Camımsı laktoz” yada “konsantre şurup” olarak da ifade edilen amorf laktoz, kristal içermeyen </a:t>
            </a:r>
            <a:r>
              <a:rPr lang="el-GR" dirty="0"/>
              <a:t>α</a:t>
            </a:r>
            <a:r>
              <a:rPr lang="tr-TR" dirty="0"/>
              <a:t>-laktoz ve </a:t>
            </a:r>
            <a:r>
              <a:rPr lang="el-GR" dirty="0"/>
              <a:t>β</a:t>
            </a:r>
            <a:r>
              <a:rPr lang="tr-TR" dirty="0"/>
              <a:t>-laktozun aşırı doymuş çözeltisidir. </a:t>
            </a:r>
          </a:p>
          <a:p>
            <a:pPr algn="just">
              <a:buNone/>
            </a:pPr>
            <a:r>
              <a:rPr lang="tr-TR" dirty="0"/>
              <a:t>Amorf laktoz laktoz çözeltisinden kurutma sırasında suyun ani sıcaklık artışı ile uzaklaştırılması sonucu oluşur.</a:t>
            </a:r>
          </a:p>
        </p:txBody>
      </p:sp>
    </p:spTree>
    <p:extLst>
      <p:ext uri="{BB962C8B-B14F-4D97-AF65-F5344CB8AC3E}">
        <p14:creationId xmlns:p14="http://schemas.microsoft.com/office/powerpoint/2010/main" val="251102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51584" y="548680"/>
            <a:ext cx="4752528" cy="738336"/>
          </a:xfrm>
        </p:spPr>
        <p:txBody>
          <a:bodyPr/>
          <a:lstStyle/>
          <a:p>
            <a:r>
              <a:rPr lang="tr-TR" sz="4000" b="1" dirty="0"/>
              <a:t>Laktozun özellikleri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340769"/>
            <a:ext cx="8229600" cy="4983833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tr-TR" b="1" dirty="0">
                <a:solidFill>
                  <a:srgbClr val="0070C0"/>
                </a:solidFill>
              </a:rPr>
              <a:t>Çözünürlük durumu: </a:t>
            </a:r>
            <a:r>
              <a:rPr lang="el-GR" dirty="0"/>
              <a:t>α</a:t>
            </a:r>
            <a:r>
              <a:rPr lang="tr-TR" dirty="0"/>
              <a:t>-laktoz ve </a:t>
            </a:r>
            <a:r>
              <a:rPr lang="el-GR" dirty="0"/>
              <a:t>β</a:t>
            </a:r>
            <a:r>
              <a:rPr lang="tr-TR" dirty="0"/>
              <a:t>-laktoz  çözünürlükleri bakımından birbirinden farklıdır. </a:t>
            </a:r>
            <a:r>
              <a:rPr lang="el-GR" dirty="0"/>
              <a:t>β</a:t>
            </a:r>
            <a:r>
              <a:rPr lang="tr-TR" dirty="0"/>
              <a:t>-laktozun suda çözünme yeteneği, </a:t>
            </a:r>
            <a:r>
              <a:rPr lang="el-GR" dirty="0"/>
              <a:t>α</a:t>
            </a:r>
            <a:r>
              <a:rPr lang="tr-TR" dirty="0"/>
              <a:t>-laktozdan daha iyidir.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b="1" dirty="0">
                <a:solidFill>
                  <a:srgbClr val="0070C0"/>
                </a:solidFill>
              </a:rPr>
              <a:t>Optik aktivite: </a:t>
            </a:r>
          </a:p>
          <a:p>
            <a:pPr marL="514350" indent="-514350" algn="just">
              <a:buNone/>
            </a:pPr>
            <a:r>
              <a:rPr lang="tr-TR" b="1" dirty="0">
                <a:solidFill>
                  <a:srgbClr val="0070C0"/>
                </a:solidFill>
              </a:rPr>
              <a:t>Polarizasyon</a:t>
            </a:r>
          </a:p>
          <a:p>
            <a:pPr marL="514350" indent="-514350" algn="just">
              <a:buNone/>
            </a:pPr>
            <a:r>
              <a:rPr lang="tr-TR" dirty="0"/>
              <a:t>Laktoz, birçok organik bileşik için karakteristik bir özellik olan “optik aktiviteye” sahiptir. Bir maddenin optikçe aktif olabilmesi için molekülünde en az bir tane asimetrik karbon atomu olması gerekir. laktozun aldehit formunda  8 adet asimetrik karbon vardır. </a:t>
            </a:r>
          </a:p>
        </p:txBody>
      </p:sp>
    </p:spTree>
    <p:extLst>
      <p:ext uri="{BB962C8B-B14F-4D97-AF65-F5344CB8AC3E}">
        <p14:creationId xmlns:p14="http://schemas.microsoft.com/office/powerpoint/2010/main" val="1554556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980729"/>
            <a:ext cx="8229600" cy="5343872"/>
          </a:xfrm>
        </p:spPr>
        <p:txBody>
          <a:bodyPr/>
          <a:lstStyle/>
          <a:p>
            <a:pPr algn="just">
              <a:buNone/>
            </a:pPr>
            <a:r>
              <a:rPr lang="tr-TR" dirty="0"/>
              <a:t>Optik açıdan aktif olan maddeler, </a:t>
            </a:r>
            <a:r>
              <a:rPr lang="tr-TR" dirty="0" err="1"/>
              <a:t>linear</a:t>
            </a:r>
            <a:r>
              <a:rPr lang="tr-TR" dirty="0"/>
              <a:t> polarize ışığın yönünü çevirirler. </a:t>
            </a:r>
            <a:r>
              <a:rPr lang="tr-TR" dirty="0" err="1"/>
              <a:t>Linear</a:t>
            </a:r>
            <a:r>
              <a:rPr lang="tr-TR" dirty="0"/>
              <a:t> polarize ışık </a:t>
            </a:r>
            <a:r>
              <a:rPr lang="tr-TR" dirty="0" err="1"/>
              <a:t>sedece</a:t>
            </a:r>
            <a:r>
              <a:rPr lang="tr-TR" dirty="0"/>
              <a:t> tek bir yönde hareket eden belli dalga boyundaki ışığa denir. Optik açıdan aktif olan maddelerin ışığı çevirme dereceleri; </a:t>
            </a:r>
          </a:p>
          <a:p>
            <a:pPr algn="just"/>
            <a:r>
              <a:rPr lang="tr-TR" dirty="0"/>
              <a:t>çözünen madde konsantrasyonu, </a:t>
            </a:r>
          </a:p>
          <a:p>
            <a:pPr algn="just"/>
            <a:r>
              <a:rPr lang="tr-TR" dirty="0"/>
              <a:t>polarize ışığın geçtiği boru uzunluğu, ölçüm sıcaklığı,</a:t>
            </a:r>
          </a:p>
          <a:p>
            <a:pPr algn="just"/>
            <a:r>
              <a:rPr lang="tr-TR" dirty="0"/>
              <a:t>Dalga boyu </a:t>
            </a:r>
          </a:p>
          <a:p>
            <a:pPr algn="just"/>
            <a:r>
              <a:rPr lang="tr-TR" dirty="0"/>
              <a:t>Çözünen madde ile ilgilidir. </a:t>
            </a:r>
          </a:p>
          <a:p>
            <a:pPr algn="just">
              <a:buNone/>
            </a:pPr>
            <a:r>
              <a:rPr lang="tr-TR" dirty="0" err="1"/>
              <a:t>Polarimerik</a:t>
            </a:r>
            <a:r>
              <a:rPr lang="tr-TR" dirty="0"/>
              <a:t> ölçümler genellikle 20 C de ve 589.59 </a:t>
            </a:r>
            <a:r>
              <a:rPr lang="tr-TR" dirty="0" err="1"/>
              <a:t>nm</a:t>
            </a:r>
            <a:r>
              <a:rPr lang="tr-TR" dirty="0"/>
              <a:t> dalga boyunda yapılır. </a:t>
            </a:r>
          </a:p>
          <a:p>
            <a:pPr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4596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052737"/>
            <a:ext cx="8229600" cy="5271864"/>
          </a:xfrm>
        </p:spPr>
        <p:txBody>
          <a:bodyPr/>
          <a:lstStyle/>
          <a:p>
            <a:pPr>
              <a:buNone/>
            </a:pPr>
            <a:r>
              <a:rPr lang="tr-TR" dirty="0"/>
              <a:t>Ölçüm işlemi; içerisinde 1 g maddenin bulunduğu 1 dm</a:t>
            </a:r>
            <a:r>
              <a:rPr lang="tr-TR" baseline="30000" dirty="0"/>
              <a:t>3 </a:t>
            </a:r>
            <a:r>
              <a:rPr lang="tr-TR" dirty="0"/>
              <a:t>çözelti ile 1 dm uzunluğundaki boru yardımıyla yapılır. Bundan yararlanılarak, süt ve mamullerindeki laktoz miktarı belirlenebilir. </a:t>
            </a:r>
          </a:p>
          <a:p>
            <a:pPr>
              <a:buNone/>
            </a:pPr>
            <a:r>
              <a:rPr lang="tr-TR" dirty="0"/>
              <a:t>Ölçümler belli sıcaklıkta ve belli dalga boyunda yapıldığı ve polarimetrenin boyu sabit olduğu için çözeltilerinin çevirme güçleri sadece konsantrasyona bağlı olarak değişir. </a:t>
            </a:r>
          </a:p>
        </p:txBody>
      </p:sp>
    </p:spTree>
    <p:extLst>
      <p:ext uri="{BB962C8B-B14F-4D97-AF65-F5344CB8AC3E}">
        <p14:creationId xmlns:p14="http://schemas.microsoft.com/office/powerpoint/2010/main" val="1898615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908721"/>
            <a:ext cx="8229600" cy="5415880"/>
          </a:xfrm>
        </p:spPr>
        <p:txBody>
          <a:bodyPr/>
          <a:lstStyle/>
          <a:p>
            <a:pPr algn="just">
              <a:buNone/>
            </a:pPr>
            <a:r>
              <a:rPr lang="tr-TR" b="1" dirty="0" err="1">
                <a:solidFill>
                  <a:schemeClr val="accent1"/>
                </a:solidFill>
              </a:rPr>
              <a:t>Mutarotasyon</a:t>
            </a:r>
            <a:endParaRPr lang="tr-TR" b="1" dirty="0">
              <a:solidFill>
                <a:schemeClr val="accent1"/>
              </a:solidFill>
            </a:endParaRPr>
          </a:p>
          <a:p>
            <a:pPr algn="just">
              <a:buNone/>
            </a:pPr>
            <a:r>
              <a:rPr lang="tr-TR" dirty="0"/>
              <a:t>Yeni  hazırlanmış bir laktoz çözeltisi polarimetre ile incelendiğinde çevirme açısının başlangıçta bir süre değişir ve sonra sabitleşir. Optik çevirmenin zamanla değişmesi olayına “</a:t>
            </a:r>
            <a:r>
              <a:rPr lang="tr-TR" dirty="0" err="1"/>
              <a:t>mutarotasyon</a:t>
            </a:r>
            <a:r>
              <a:rPr lang="tr-TR" dirty="0"/>
              <a:t>”  denir. </a:t>
            </a:r>
          </a:p>
          <a:p>
            <a:pPr algn="just">
              <a:buNone/>
            </a:pPr>
            <a:r>
              <a:rPr lang="el-GR" dirty="0"/>
              <a:t>α</a:t>
            </a:r>
            <a:r>
              <a:rPr lang="tr-TR" dirty="0"/>
              <a:t>-laktoz ve </a:t>
            </a:r>
            <a:r>
              <a:rPr lang="el-GR" dirty="0"/>
              <a:t>β</a:t>
            </a:r>
            <a:r>
              <a:rPr lang="tr-TR" dirty="0"/>
              <a:t>-laktozun çevirme güçleri farklıdır ve çözelti denge sağlanıncaya kadar çevirme derecesinde değişiklik devam eder. Denge sağlandıktan sonra özgül çevirme derecesi de son değerini bulur. </a:t>
            </a:r>
          </a:p>
        </p:txBody>
      </p:sp>
    </p:spTree>
    <p:extLst>
      <p:ext uri="{BB962C8B-B14F-4D97-AF65-F5344CB8AC3E}">
        <p14:creationId xmlns:p14="http://schemas.microsoft.com/office/powerpoint/2010/main" val="3096341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908721"/>
            <a:ext cx="8229600" cy="541588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tr-TR" b="1" dirty="0">
                <a:solidFill>
                  <a:schemeClr val="accent1"/>
                </a:solidFill>
              </a:rPr>
              <a:t>Laktozun tatlılığı</a:t>
            </a:r>
          </a:p>
          <a:p>
            <a:pPr marL="514350" indent="-514350">
              <a:buNone/>
            </a:pPr>
            <a:r>
              <a:rPr lang="tr-TR" dirty="0"/>
              <a:t>Laktoz, </a:t>
            </a:r>
            <a:r>
              <a:rPr lang="tr-TR" dirty="0" err="1"/>
              <a:t>sakkaroz</a:t>
            </a:r>
            <a:r>
              <a:rPr lang="tr-TR" dirty="0"/>
              <a:t>, </a:t>
            </a:r>
            <a:r>
              <a:rPr lang="tr-TR" dirty="0" err="1"/>
              <a:t>glukoz</a:t>
            </a:r>
            <a:r>
              <a:rPr lang="tr-TR" dirty="0"/>
              <a:t> ve </a:t>
            </a:r>
            <a:r>
              <a:rPr lang="tr-TR" dirty="0" err="1"/>
              <a:t>fruktoza</a:t>
            </a:r>
            <a:r>
              <a:rPr lang="tr-TR" dirty="0"/>
              <a:t> oranla daha az tatlıdır. </a:t>
            </a:r>
          </a:p>
          <a:p>
            <a:pPr marL="514350" indent="-514350">
              <a:buNone/>
            </a:pPr>
            <a:r>
              <a:rPr lang="el-GR" dirty="0"/>
              <a:t>β</a:t>
            </a:r>
            <a:r>
              <a:rPr lang="tr-TR" dirty="0"/>
              <a:t>-laktoz, </a:t>
            </a:r>
            <a:r>
              <a:rPr lang="el-GR" dirty="0"/>
              <a:t>α</a:t>
            </a:r>
            <a:r>
              <a:rPr lang="tr-TR" dirty="0"/>
              <a:t>-laktoza oranla 1.05-1.22 kez daha tatlıdır. </a:t>
            </a:r>
          </a:p>
          <a:p>
            <a:pPr marL="514350" indent="-514350">
              <a:buNone/>
            </a:pPr>
            <a:r>
              <a:rPr lang="tr-TR" dirty="0" err="1"/>
              <a:t>Sakkarozun</a:t>
            </a:r>
            <a:r>
              <a:rPr lang="tr-TR" dirty="0"/>
              <a:t> tatlılığı 1.00 kabul edildiğinde;</a:t>
            </a:r>
          </a:p>
          <a:p>
            <a:pPr marL="514350" indent="-514350">
              <a:buNone/>
            </a:pPr>
            <a:r>
              <a:rPr lang="tr-TR" dirty="0"/>
              <a:t>Laktoz 0.25                        </a:t>
            </a:r>
            <a:r>
              <a:rPr lang="tr-TR" dirty="0" err="1"/>
              <a:t>Galaktoz</a:t>
            </a:r>
            <a:r>
              <a:rPr lang="tr-TR" dirty="0"/>
              <a:t> 0.32          </a:t>
            </a:r>
          </a:p>
          <a:p>
            <a:pPr marL="514350" indent="-514350">
              <a:buNone/>
            </a:pPr>
            <a:r>
              <a:rPr lang="tr-TR" dirty="0"/>
              <a:t>Maltoz 0.60                       </a:t>
            </a:r>
            <a:r>
              <a:rPr lang="tr-TR" dirty="0" err="1"/>
              <a:t>Glukoz</a:t>
            </a:r>
            <a:r>
              <a:rPr lang="tr-TR" dirty="0"/>
              <a:t> 0.72</a:t>
            </a:r>
          </a:p>
          <a:p>
            <a:pPr marL="514350" indent="-514350">
              <a:buNone/>
            </a:pPr>
            <a:r>
              <a:rPr lang="tr-TR" dirty="0" err="1"/>
              <a:t>Fruktoz</a:t>
            </a:r>
            <a:r>
              <a:rPr lang="tr-TR" dirty="0"/>
              <a:t> 1.00-1.50</a:t>
            </a:r>
          </a:p>
          <a:p>
            <a:pPr marL="514350" indent="-514350">
              <a:buNone/>
            </a:pPr>
            <a:r>
              <a:rPr lang="tr-TR" dirty="0"/>
              <a:t>Laktoz şurubu yapılacağı zaman, laktoz kuvvetli bir asit ile yada enzim ile hidrolize edilip </a:t>
            </a:r>
            <a:r>
              <a:rPr lang="tr-TR" dirty="0" err="1"/>
              <a:t>monosakkaritlere</a:t>
            </a:r>
            <a:r>
              <a:rPr lang="tr-TR" dirty="0"/>
              <a:t> parçalandıktan sonra kullanılır. Böylece daha fazla tatlılık elde edilir.</a:t>
            </a:r>
          </a:p>
        </p:txBody>
      </p:sp>
    </p:spTree>
    <p:extLst>
      <p:ext uri="{BB962C8B-B14F-4D97-AF65-F5344CB8AC3E}">
        <p14:creationId xmlns:p14="http://schemas.microsoft.com/office/powerpoint/2010/main" val="1106007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1" y="274639"/>
            <a:ext cx="5915025" cy="561975"/>
          </a:xfrm>
        </p:spPr>
        <p:txBody>
          <a:bodyPr/>
          <a:lstStyle/>
          <a:p>
            <a:pPr>
              <a:defRPr/>
            </a:pPr>
            <a:r>
              <a:rPr lang="tr-TR" sz="2400" dirty="0">
                <a:solidFill>
                  <a:srgbClr val="CC3300"/>
                </a:solidFill>
                <a:latin typeface="Comic Sans MS" pitchFamily="66" charset="0"/>
              </a:rPr>
              <a:t>LAKTOZUN KİMYASAL TEPKİMELERİ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1" y="981075"/>
            <a:ext cx="7859713" cy="4751388"/>
          </a:xfrm>
        </p:spPr>
        <p:txBody>
          <a:bodyPr>
            <a:noAutofit/>
          </a:bodyPr>
          <a:lstStyle/>
          <a:p>
            <a:pPr marL="514350" indent="-514350" algn="just">
              <a:buNone/>
              <a:defRPr/>
            </a:pPr>
            <a:r>
              <a:rPr lang="tr-TR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tr-TR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Hidrolizasyon</a:t>
            </a:r>
            <a:endParaRPr lang="tr-TR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just"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Asitle ve enzimle hidrolize edilerek glikoz ve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galaktoza</a:t>
            </a:r>
            <a:r>
              <a:rPr lang="tr-TR" dirty="0">
                <a:latin typeface="Arial" pitchFamily="34" charset="0"/>
                <a:cs typeface="Arial" pitchFamily="34" charset="0"/>
              </a:rPr>
              <a:t> parçalanır.</a:t>
            </a:r>
          </a:p>
          <a:p>
            <a:pPr marL="640080" lvl="1" indent="-274320" algn="just">
              <a:buFont typeface="Wingdings 2"/>
              <a:buChar char="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Kuvvetli mineral asitler (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HCl</a:t>
            </a:r>
            <a:r>
              <a:rPr lang="tr-TR" dirty="0">
                <a:latin typeface="Arial" pitchFamily="34" charset="0"/>
                <a:cs typeface="Arial" pitchFamily="34" charset="0"/>
              </a:rPr>
              <a:t> veya H</a:t>
            </a:r>
            <a:r>
              <a:rPr lang="tr-TR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tr-TR" dirty="0">
                <a:latin typeface="Arial" pitchFamily="34" charset="0"/>
                <a:cs typeface="Arial" pitchFamily="34" charset="0"/>
              </a:rPr>
              <a:t>SO</a:t>
            </a:r>
            <a:r>
              <a:rPr lang="tr-TR" baseline="-25000" dirty="0">
                <a:latin typeface="Arial" pitchFamily="34" charset="0"/>
                <a:cs typeface="Arial" pitchFamily="34" charset="0"/>
              </a:rPr>
              <a:t>4</a:t>
            </a:r>
            <a:r>
              <a:rPr lang="tr-TR" dirty="0">
                <a:latin typeface="Arial" pitchFamily="34" charset="0"/>
                <a:cs typeface="Arial" pitchFamily="34" charset="0"/>
              </a:rPr>
              <a:t> ) ile</a:t>
            </a:r>
          </a:p>
          <a:p>
            <a:pPr marL="640080" lvl="1" indent="-274320" algn="just">
              <a:buFont typeface="Wingdings 2"/>
              <a:buChar char=""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Bazı küf ve mayalardan elde edilen laktaz (β-D-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galaktozidaz</a:t>
            </a:r>
            <a:r>
              <a:rPr lang="tr-TR" dirty="0">
                <a:latin typeface="Arial" pitchFamily="34" charset="0"/>
                <a:cs typeface="Arial" pitchFamily="34" charset="0"/>
              </a:rPr>
              <a:t>) enzimi ile </a:t>
            </a:r>
          </a:p>
          <a:p>
            <a:pPr marL="274320" indent="-274320" algn="just">
              <a:buNone/>
              <a:defRPr/>
            </a:pPr>
            <a:r>
              <a:rPr lang="tr-TR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tr-TR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Oksidasyon</a:t>
            </a:r>
            <a:endParaRPr lang="tr-TR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274320" indent="-274320" algn="just">
              <a:buNone/>
              <a:defRPr/>
            </a:pPr>
            <a:r>
              <a:rPr lang="tr-TR" dirty="0">
                <a:latin typeface="Arial" pitchFamily="34" charset="0"/>
                <a:cs typeface="Arial" pitchFamily="34" charset="0"/>
              </a:rPr>
              <a:t>Asidik ve bazik potasyum permanganat, demir sülfat ve sodyum sülfat gibi maddelerin etkisiyle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oksidasyona</a:t>
            </a:r>
            <a:r>
              <a:rPr lang="tr-TR" dirty="0">
                <a:latin typeface="Arial" pitchFamily="34" charset="0"/>
                <a:cs typeface="Arial" pitchFamily="34" charset="0"/>
              </a:rPr>
              <a:t> uğrar,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laktobiyonik</a:t>
            </a:r>
            <a:r>
              <a:rPr lang="tr-TR" dirty="0">
                <a:latin typeface="Arial" pitchFamily="34" charset="0"/>
                <a:cs typeface="Arial" pitchFamily="34" charset="0"/>
              </a:rPr>
              <a:t> asit ve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laktonlar</a:t>
            </a:r>
            <a:r>
              <a:rPr lang="tr-TR" dirty="0">
                <a:latin typeface="Arial" pitchFamily="34" charset="0"/>
                <a:cs typeface="Arial" pitchFamily="34" charset="0"/>
              </a:rPr>
              <a:t> meydana gelir.</a:t>
            </a:r>
          </a:p>
        </p:txBody>
      </p:sp>
      <p:sp>
        <p:nvSpPr>
          <p:cNvPr id="57348" name="5 Altbilgi Yer Tutucusu"/>
          <p:cNvSpPr>
            <a:spLocks noGrp="1"/>
          </p:cNvSpPr>
          <p:nvPr>
            <p:ph type="ftr" sz="quarter" idx="12"/>
          </p:nvPr>
        </p:nvSpPr>
        <p:spPr bwMode="auto">
          <a:xfrm>
            <a:off x="3000376" y="5805489"/>
            <a:ext cx="6511925" cy="3651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r>
              <a:rPr lang="tr-TR" sz="180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57349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20189" y="44451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06326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125538"/>
            <a:ext cx="8219256" cy="4463702"/>
          </a:xfrm>
        </p:spPr>
        <p:txBody>
          <a:bodyPr/>
          <a:lstStyle/>
          <a:p>
            <a:pPr algn="just">
              <a:buFont typeface="Wingdings" pitchFamily="2" charset="2"/>
              <a:buNone/>
            </a:pPr>
            <a:r>
              <a:rPr lang="tr-TR" dirty="0">
                <a:latin typeface="Arial" charset="0"/>
                <a:cs typeface="Arial" charset="0"/>
              </a:rPr>
              <a:t>Laktozun </a:t>
            </a:r>
            <a:r>
              <a:rPr lang="tr-TR" dirty="0" err="1">
                <a:latin typeface="Arial" charset="0"/>
                <a:cs typeface="Arial" charset="0"/>
              </a:rPr>
              <a:t>oksidasyon</a:t>
            </a:r>
            <a:r>
              <a:rPr lang="tr-TR" dirty="0">
                <a:latin typeface="Arial" charset="0"/>
                <a:cs typeface="Arial" charset="0"/>
              </a:rPr>
              <a:t> özelliğinden yararlanarak,</a:t>
            </a:r>
          </a:p>
          <a:p>
            <a:pPr algn="just">
              <a:buFont typeface="Wingdings" pitchFamily="2" charset="2"/>
              <a:buNone/>
            </a:pPr>
            <a:r>
              <a:rPr lang="tr-TR" dirty="0">
                <a:latin typeface="Arial" charset="0"/>
                <a:cs typeface="Arial" charset="0"/>
              </a:rPr>
              <a:t>ortamda laktozun varlığı belirlenir. </a:t>
            </a:r>
          </a:p>
          <a:p>
            <a:pPr algn="just">
              <a:buFont typeface="Wingdings" pitchFamily="2" charset="2"/>
              <a:buNone/>
            </a:pPr>
            <a:r>
              <a:rPr lang="tr-TR" dirty="0">
                <a:latin typeface="Arial" charset="0"/>
                <a:cs typeface="Arial" charset="0"/>
              </a:rPr>
              <a:t>Ayrıca süt ve mamullerinde kantitatif olarak laktoz tayininde de bu yöntemden yararlanılır. </a:t>
            </a:r>
          </a:p>
          <a:p>
            <a:pPr algn="just">
              <a:buFont typeface="Wingdings" pitchFamily="2" charset="2"/>
              <a:buNone/>
            </a:pPr>
            <a:r>
              <a:rPr lang="tr-TR" dirty="0">
                <a:solidFill>
                  <a:srgbClr val="C00000"/>
                </a:solidFill>
                <a:latin typeface="Arial" charset="0"/>
                <a:cs typeface="Arial" charset="0"/>
              </a:rPr>
              <a:t>3. İndirgenme</a:t>
            </a:r>
          </a:p>
          <a:p>
            <a:pPr algn="just">
              <a:buFont typeface="Wingdings" pitchFamily="2" charset="2"/>
              <a:buNone/>
            </a:pPr>
            <a:r>
              <a:rPr lang="tr-TR" dirty="0">
                <a:solidFill>
                  <a:srgbClr val="0000CC"/>
                </a:solidFill>
                <a:latin typeface="Arial" charset="0"/>
                <a:cs typeface="Arial" charset="0"/>
              </a:rPr>
              <a:t> </a:t>
            </a:r>
            <a:r>
              <a:rPr lang="tr-TR" dirty="0">
                <a:latin typeface="Arial" charset="0"/>
                <a:cs typeface="Arial" charset="0"/>
              </a:rPr>
              <a:t>Yüksek basınçlı hidrojen ve yüksek sıcaklık (195°C) etkisiyle indirgenerek</a:t>
            </a:r>
            <a:r>
              <a:rPr lang="tr-TR" dirty="0">
                <a:solidFill>
                  <a:srgbClr val="FF0000"/>
                </a:solidFill>
                <a:latin typeface="Arial" charset="0"/>
                <a:cs typeface="Arial" charset="0"/>
              </a:rPr>
              <a:t>, </a:t>
            </a:r>
            <a:r>
              <a:rPr lang="tr-TR" dirty="0" err="1">
                <a:solidFill>
                  <a:srgbClr val="FF0000"/>
                </a:solidFill>
                <a:latin typeface="Arial" charset="0"/>
                <a:cs typeface="Arial" charset="0"/>
              </a:rPr>
              <a:t>laktositole</a:t>
            </a:r>
            <a:r>
              <a:rPr lang="tr-TR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tr-TR" dirty="0">
                <a:latin typeface="Arial" charset="0"/>
                <a:cs typeface="Arial" charset="0"/>
              </a:rPr>
              <a:t>dönüşür. </a:t>
            </a:r>
            <a:r>
              <a:rPr lang="tr-TR" dirty="0" err="1">
                <a:latin typeface="Arial" charset="0"/>
                <a:cs typeface="Arial" charset="0"/>
              </a:rPr>
              <a:t>Laktositol</a:t>
            </a:r>
            <a:r>
              <a:rPr lang="tr-TR" dirty="0">
                <a:latin typeface="Arial" charset="0"/>
                <a:cs typeface="Arial" charset="0"/>
              </a:rPr>
              <a:t>, </a:t>
            </a:r>
            <a:r>
              <a:rPr lang="tr-TR" dirty="0" err="1">
                <a:latin typeface="Arial" charset="0"/>
                <a:cs typeface="Arial" charset="0"/>
              </a:rPr>
              <a:t>sorbitole</a:t>
            </a:r>
            <a:r>
              <a:rPr lang="tr-TR" dirty="0">
                <a:latin typeface="Arial" charset="0"/>
                <a:cs typeface="Arial" charset="0"/>
              </a:rPr>
              <a:t> benzeyen besleyici değeri olmayan tatlandırıcı özellikte bir maddedir. </a:t>
            </a:r>
          </a:p>
          <a:p>
            <a:endParaRPr lang="tr-TR" dirty="0"/>
          </a:p>
        </p:txBody>
      </p:sp>
      <p:sp>
        <p:nvSpPr>
          <p:cNvPr id="58371" name="3 Altbilgi Yer Tutucusu"/>
          <p:cNvSpPr>
            <a:spLocks noGrp="1"/>
          </p:cNvSpPr>
          <p:nvPr>
            <p:ph type="ftr" sz="quarter" idx="12"/>
          </p:nvPr>
        </p:nvSpPr>
        <p:spPr bwMode="auto">
          <a:xfrm>
            <a:off x="3359150" y="5876926"/>
            <a:ext cx="6192838" cy="3651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r>
              <a:rPr lang="tr-TR" sz="180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58372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20189" y="44451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91039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601" y="548680"/>
            <a:ext cx="4259263" cy="633412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dirty="0">
                <a:solidFill>
                  <a:srgbClr val="CC3300"/>
                </a:solidFill>
                <a:latin typeface="Comic Sans MS" pitchFamily="66" charset="0"/>
              </a:rPr>
              <a:t>Laktoz/ Isıl İşlem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268413"/>
            <a:ext cx="7931150" cy="3960812"/>
          </a:xfrm>
        </p:spPr>
        <p:txBody>
          <a:bodyPr/>
          <a:lstStyle/>
          <a:p>
            <a:pPr algn="just" eaLnBrk="1" hangingPunct="1"/>
            <a:r>
              <a:rPr lang="tr-TR" dirty="0"/>
              <a:t>Sütün ısıtılması sonucu </a:t>
            </a:r>
            <a:r>
              <a:rPr lang="tr-TR" dirty="0" err="1">
                <a:solidFill>
                  <a:srgbClr val="FF0000"/>
                </a:solidFill>
              </a:rPr>
              <a:t>Laktuloz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oluşur. </a:t>
            </a:r>
            <a:r>
              <a:rPr lang="tr-TR" dirty="0" err="1"/>
              <a:t>Toksikolojik</a:t>
            </a:r>
            <a:r>
              <a:rPr lang="tr-TR" dirty="0"/>
              <a:t> açıdan zararsızdır ve tıbbi amaçlarla kullanılmaktadır. </a:t>
            </a:r>
          </a:p>
          <a:p>
            <a:pPr algn="just" eaLnBrk="1" hangingPunct="1"/>
            <a:r>
              <a:rPr lang="tr-TR" dirty="0"/>
              <a:t>Isıl işlem sonucu oluşan önemli bir reaksiyon </a:t>
            </a:r>
            <a:r>
              <a:rPr lang="tr-TR" dirty="0" err="1">
                <a:solidFill>
                  <a:srgbClr val="FF0000"/>
                </a:solidFill>
              </a:rPr>
              <a:t>Maillard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reaksiyonudur. Laktoz ile proteinler arasında oluşan </a:t>
            </a:r>
            <a:r>
              <a:rPr lang="tr-TR" dirty="0" err="1"/>
              <a:t>enzimatik</a:t>
            </a:r>
            <a:r>
              <a:rPr lang="tr-TR" dirty="0"/>
              <a:t> olmayan esmerleşme reaksiyonudur, son ürün olarak </a:t>
            </a:r>
            <a:r>
              <a:rPr lang="tr-TR" dirty="0" err="1">
                <a:solidFill>
                  <a:srgbClr val="FF0000"/>
                </a:solidFill>
              </a:rPr>
              <a:t>melanoidin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denilen </a:t>
            </a:r>
            <a:r>
              <a:rPr lang="tr-TR" dirty="0" err="1"/>
              <a:t>kahverenkli</a:t>
            </a:r>
            <a:r>
              <a:rPr lang="tr-TR" dirty="0"/>
              <a:t> pigmentler ile uçucu olmayan bazı bileşikler meydana gelir ve </a:t>
            </a:r>
            <a:r>
              <a:rPr lang="tr-TR" dirty="0" err="1">
                <a:solidFill>
                  <a:srgbClr val="FF0000"/>
                </a:solidFill>
              </a:rPr>
              <a:t>lisin</a:t>
            </a:r>
            <a:r>
              <a:rPr lang="tr-TR" dirty="0">
                <a:solidFill>
                  <a:srgbClr val="FF0000"/>
                </a:solidFill>
              </a:rPr>
              <a:t> kaybı</a:t>
            </a:r>
            <a:r>
              <a:rPr lang="tr-TR" dirty="0">
                <a:solidFill>
                  <a:srgbClr val="0000CC"/>
                </a:solidFill>
              </a:rPr>
              <a:t> </a:t>
            </a:r>
            <a:r>
              <a:rPr lang="tr-TR" dirty="0"/>
              <a:t>görülür. </a:t>
            </a:r>
          </a:p>
          <a:p>
            <a:pPr algn="just" eaLnBrk="1" hangingPunct="1"/>
            <a:endParaRPr lang="tr-TR" dirty="0"/>
          </a:p>
        </p:txBody>
      </p:sp>
      <p:sp>
        <p:nvSpPr>
          <p:cNvPr id="59396" name="5 Altbilgi Yer Tutucusu"/>
          <p:cNvSpPr>
            <a:spLocks noGrp="1"/>
          </p:cNvSpPr>
          <p:nvPr>
            <p:ph type="ftr" sz="quarter" idx="12"/>
          </p:nvPr>
        </p:nvSpPr>
        <p:spPr bwMode="auto">
          <a:xfrm>
            <a:off x="2424114" y="5876926"/>
            <a:ext cx="7159625" cy="3667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r>
              <a:rPr lang="tr-TR" sz="180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59397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20189" y="44451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49296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3593" y="764705"/>
            <a:ext cx="4619625" cy="561975"/>
          </a:xfrm>
        </p:spPr>
        <p:txBody>
          <a:bodyPr/>
          <a:lstStyle/>
          <a:p>
            <a:pPr>
              <a:defRPr/>
            </a:pPr>
            <a:r>
              <a:rPr lang="tr-TR" sz="2800" b="1" dirty="0">
                <a:solidFill>
                  <a:srgbClr val="CC3300"/>
                </a:solidFill>
                <a:latin typeface="Comic Sans MS" pitchFamily="66" charset="0"/>
              </a:rPr>
              <a:t>LAKTOZ (SÜT ŞEKERİ)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981200" y="1700808"/>
            <a:ext cx="7931150" cy="396021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Sütün esas karbonhidratıdır ve sadece sütte bulunur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dirty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>
                <a:latin typeface="Arial" pitchFamily="34" charset="0"/>
                <a:cs typeface="Arial" pitchFamily="34" charset="0"/>
              </a:rPr>
              <a:t>Sütün özgül ağırlığını, D.N ve K.N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nı</a:t>
            </a:r>
            <a:r>
              <a:rPr lang="tr-TR" dirty="0">
                <a:latin typeface="Arial" pitchFamily="34" charset="0"/>
                <a:cs typeface="Arial" pitchFamily="34" charset="0"/>
              </a:rPr>
              <a:t> ve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ozmotik</a:t>
            </a:r>
            <a:r>
              <a:rPr lang="tr-TR" dirty="0">
                <a:latin typeface="Arial" pitchFamily="34" charset="0"/>
                <a:cs typeface="Arial" pitchFamily="34" charset="0"/>
              </a:rPr>
              <a:t> basıncını etkiler.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tr-TR" dirty="0">
                <a:latin typeface="Arial" pitchFamily="34" charset="0"/>
                <a:cs typeface="Arial" pitchFamily="34" charset="0"/>
              </a:rPr>
              <a:t>Asitlere dayanıklı ve alkalilere hassastır. Midede değil laktaz enzimi ile bağırsaklarda parçalanır.</a:t>
            </a:r>
          </a:p>
          <a:p>
            <a:pPr algn="just" eaLnBrk="1" hangingPunct="1">
              <a:lnSpc>
                <a:spcPct val="90000"/>
              </a:lnSpc>
              <a:buNone/>
            </a:pPr>
            <a:endParaRPr lang="tr-TR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300" name="5 Altbilgi Yer Tutucusu"/>
          <p:cNvSpPr>
            <a:spLocks noGrp="1"/>
          </p:cNvSpPr>
          <p:nvPr>
            <p:ph type="ftr" sz="quarter" idx="12"/>
          </p:nvPr>
        </p:nvSpPr>
        <p:spPr bwMode="auto">
          <a:xfrm>
            <a:off x="3359151" y="5876926"/>
            <a:ext cx="6265863" cy="3667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r>
              <a:rPr lang="tr-TR" sz="180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55301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20189" y="44451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24801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404664"/>
            <a:ext cx="8229600" cy="1143000"/>
          </a:xfrm>
        </p:spPr>
        <p:txBody>
          <a:bodyPr/>
          <a:lstStyle/>
          <a:p>
            <a:r>
              <a:rPr lang="tr-TR" sz="3600" b="1" dirty="0"/>
              <a:t>Laktozun Kullanım Alanları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700809"/>
            <a:ext cx="8229600" cy="4623792"/>
          </a:xfrm>
        </p:spPr>
        <p:txBody>
          <a:bodyPr/>
          <a:lstStyle/>
          <a:p>
            <a:pPr>
              <a:buNone/>
            </a:pPr>
            <a:r>
              <a:rPr lang="tr-TR" b="1" dirty="0">
                <a:solidFill>
                  <a:srgbClr val="FF0000"/>
                </a:solidFill>
              </a:rPr>
              <a:t>Tıpta </a:t>
            </a:r>
          </a:p>
          <a:p>
            <a:pPr algn="just">
              <a:buNone/>
            </a:pPr>
            <a:r>
              <a:rPr lang="tr-TR" dirty="0"/>
              <a:t>Kan  basıncını azaltmak, kabızlığı ve </a:t>
            </a:r>
            <a:r>
              <a:rPr lang="tr-TR" dirty="0" err="1"/>
              <a:t>diareyi</a:t>
            </a:r>
            <a:r>
              <a:rPr lang="tr-TR" dirty="0"/>
              <a:t> önlemek için kullanılır. </a:t>
            </a:r>
            <a:r>
              <a:rPr lang="tr-TR" dirty="0" err="1"/>
              <a:t>Osmotik</a:t>
            </a:r>
            <a:r>
              <a:rPr lang="tr-TR" dirty="0"/>
              <a:t> basınç üzerinde etkili olması, bağırsaklarda çok yavaş parçalanması ve böylece bağırsakta sürekli asidik bir ortam oluşturması, </a:t>
            </a:r>
            <a:r>
              <a:rPr lang="tr-TR" dirty="0" err="1"/>
              <a:t>kokşmaya</a:t>
            </a:r>
            <a:r>
              <a:rPr lang="tr-TR" dirty="0"/>
              <a:t> neden olan </a:t>
            </a:r>
            <a:r>
              <a:rPr lang="tr-TR" dirty="0" err="1"/>
              <a:t>proteolitik</a:t>
            </a:r>
            <a:r>
              <a:rPr lang="tr-TR" dirty="0"/>
              <a:t> bakterilerin yaşamasını engeller. Bu nedenle, laktoz bağırsak florasını düzenleyici bir etki yapar. Bunun </a:t>
            </a:r>
            <a:r>
              <a:rPr lang="tr-TR" dirty="0" err="1"/>
              <a:t>yanısıra</a:t>
            </a:r>
            <a:r>
              <a:rPr lang="tr-TR" dirty="0"/>
              <a:t> </a:t>
            </a:r>
            <a:r>
              <a:rPr lang="tr-TR" dirty="0" err="1"/>
              <a:t>Ca</a:t>
            </a:r>
            <a:r>
              <a:rPr lang="tr-TR" dirty="0"/>
              <a:t>, Mg ve benzeri mineral maddelerin bağırsakta daha iyi emilimine yardımcı olur. </a:t>
            </a:r>
          </a:p>
          <a:p>
            <a:pPr algn="just">
              <a:buNone/>
            </a:pPr>
            <a:endParaRPr lang="tr-TR" dirty="0"/>
          </a:p>
          <a:p>
            <a:pPr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96476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052738"/>
            <a:ext cx="8229600" cy="3024335"/>
          </a:xfrm>
        </p:spPr>
        <p:txBody>
          <a:bodyPr/>
          <a:lstStyle/>
          <a:p>
            <a:pPr>
              <a:buNone/>
            </a:pPr>
            <a:r>
              <a:rPr lang="tr-TR" b="1" dirty="0">
                <a:solidFill>
                  <a:srgbClr val="FF0000"/>
                </a:solidFill>
              </a:rPr>
              <a:t>Eczacılıkta</a:t>
            </a:r>
          </a:p>
          <a:p>
            <a:pPr algn="just">
              <a:buNone/>
            </a:pPr>
            <a:r>
              <a:rPr lang="tr-TR" dirty="0"/>
              <a:t>İlaç sanayinde, laktoz dolgu maddesi olarak kullanılır. </a:t>
            </a:r>
            <a:r>
              <a:rPr lang="tr-TR" dirty="0" err="1"/>
              <a:t>Bağısakta</a:t>
            </a:r>
            <a:r>
              <a:rPr lang="tr-TR" dirty="0"/>
              <a:t> parçalanması nedeni ile haplarda kapsül (örtü) görevi yapar. </a:t>
            </a:r>
          </a:p>
          <a:p>
            <a:pPr algn="just">
              <a:buNone/>
            </a:pPr>
            <a:r>
              <a:rPr lang="tr-TR" dirty="0"/>
              <a:t>Bazı antibiyotiklerin üretiminde besin öğesi olarak değerlendirilir. (penisilin gibi)</a:t>
            </a:r>
          </a:p>
        </p:txBody>
      </p:sp>
    </p:spTree>
    <p:extLst>
      <p:ext uri="{BB962C8B-B14F-4D97-AF65-F5344CB8AC3E}">
        <p14:creationId xmlns:p14="http://schemas.microsoft.com/office/powerpoint/2010/main" val="39260657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124745"/>
            <a:ext cx="8229600" cy="5199856"/>
          </a:xfrm>
        </p:spPr>
        <p:txBody>
          <a:bodyPr/>
          <a:lstStyle/>
          <a:p>
            <a:pPr>
              <a:buNone/>
            </a:pPr>
            <a:r>
              <a:rPr lang="tr-TR" b="1" dirty="0">
                <a:solidFill>
                  <a:srgbClr val="FF0000"/>
                </a:solidFill>
              </a:rPr>
              <a:t>Gıda </a:t>
            </a:r>
            <a:r>
              <a:rPr lang="tr-TR" b="1" dirty="0" err="1">
                <a:solidFill>
                  <a:srgbClr val="FF0000"/>
                </a:solidFill>
              </a:rPr>
              <a:t>Sanayiinde</a:t>
            </a:r>
            <a:r>
              <a:rPr lang="tr-TR" b="1" dirty="0">
                <a:solidFill>
                  <a:srgbClr val="FF0000"/>
                </a:solidFill>
              </a:rPr>
              <a:t> </a:t>
            </a:r>
          </a:p>
          <a:p>
            <a:pPr algn="just"/>
            <a:r>
              <a:rPr lang="tr-TR" dirty="0"/>
              <a:t>Şekerli ürünlerde, unlu mamullerde, toz çorbalarda, soslarda, et mamullerinde, </a:t>
            </a:r>
            <a:r>
              <a:rPr lang="tr-TR" dirty="0" err="1"/>
              <a:t>instant</a:t>
            </a:r>
            <a:r>
              <a:rPr lang="tr-TR" dirty="0"/>
              <a:t> içeceklerde, koyulaştırılmış süt ürünlerinde laktozdan yararlanılır.</a:t>
            </a:r>
          </a:p>
          <a:p>
            <a:pPr algn="just"/>
            <a:r>
              <a:rPr lang="tr-TR" dirty="0"/>
              <a:t>Tat-aroma maddelerini </a:t>
            </a:r>
            <a:r>
              <a:rPr lang="tr-TR" dirty="0" err="1"/>
              <a:t>absorbe</a:t>
            </a:r>
            <a:r>
              <a:rPr lang="tr-TR" dirty="0"/>
              <a:t> ettiğinden, </a:t>
            </a:r>
            <a:r>
              <a:rPr lang="tr-TR" dirty="0" err="1"/>
              <a:t>krokan</a:t>
            </a:r>
            <a:r>
              <a:rPr lang="tr-TR" dirty="0"/>
              <a:t>, kahve, kakao, gibi maddelerle çikolata üretiminde kullanılır.</a:t>
            </a:r>
          </a:p>
          <a:p>
            <a:pPr algn="just"/>
            <a:r>
              <a:rPr lang="tr-TR" dirty="0"/>
              <a:t>Mayalar laktozdan kolayca yararlanamadıkları için unlu mamullerin raf ömrünü uzatmada kullanılır.</a:t>
            </a:r>
          </a:p>
          <a:p>
            <a:pPr algn="just"/>
            <a:r>
              <a:rPr lang="tr-TR" dirty="0"/>
              <a:t>İndirgen şeker olması proteinlerle tepkimeye girmesi sonucu renk zenginleştirici olarak kullanılır (karamel)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14456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980729"/>
            <a:ext cx="8229600" cy="5343872"/>
          </a:xfrm>
        </p:spPr>
        <p:txBody>
          <a:bodyPr/>
          <a:lstStyle/>
          <a:p>
            <a:pPr algn="just"/>
            <a:r>
              <a:rPr lang="tr-TR" dirty="0"/>
              <a:t>Bebek mamalarının ve </a:t>
            </a:r>
            <a:r>
              <a:rPr lang="tr-TR" dirty="0" err="1"/>
              <a:t>diet</a:t>
            </a:r>
            <a:r>
              <a:rPr lang="tr-TR" dirty="0"/>
              <a:t> ürünlerin  ve  hidrolize olmuş laktoz şurubunun hazırlanmasında laktoz kullanılır. </a:t>
            </a:r>
          </a:p>
          <a:p>
            <a:pPr algn="just"/>
            <a:r>
              <a:rPr lang="tr-TR" dirty="0"/>
              <a:t>Gıdalarda katkı maddesi olarak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562585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704850"/>
            <a:ext cx="8229600" cy="707926"/>
          </a:xfrm>
        </p:spPr>
        <p:txBody>
          <a:bodyPr/>
          <a:lstStyle/>
          <a:p>
            <a:r>
              <a:rPr lang="tr-TR" sz="3600" b="1" dirty="0"/>
              <a:t>Laktoz Üretimi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28801"/>
            <a:ext cx="8229600" cy="4695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dirty="0"/>
              <a:t>Laktoz genellikle peynir üretimi sırasında çıkan </a:t>
            </a:r>
            <a:r>
              <a:rPr lang="tr-TR" dirty="0" err="1"/>
              <a:t>peyniraltı</a:t>
            </a:r>
            <a:r>
              <a:rPr lang="tr-TR" dirty="0"/>
              <a:t> suyundan değişik yöntemlerle elde edilir. işlem basamakları şöyledir. </a:t>
            </a:r>
          </a:p>
          <a:p>
            <a:pPr marL="514350" indent="-514350" algn="just">
              <a:buAutoNum type="arabicPeriod"/>
            </a:pPr>
            <a:r>
              <a:rPr lang="tr-TR" dirty="0"/>
              <a:t>Yağın ve proteinlerin ayrılması</a:t>
            </a:r>
          </a:p>
          <a:p>
            <a:pPr marL="514350" indent="-514350" algn="just">
              <a:buAutoNum type="arabicPeriod"/>
            </a:pPr>
            <a:r>
              <a:rPr lang="tr-TR" dirty="0"/>
              <a:t>Mineral maddelerin ayrılması</a:t>
            </a:r>
          </a:p>
          <a:p>
            <a:pPr marL="514350" indent="-514350" algn="just">
              <a:buAutoNum type="arabicPeriod"/>
            </a:pPr>
            <a:r>
              <a:rPr lang="tr-TR" dirty="0"/>
              <a:t>Koyulaştırma</a:t>
            </a:r>
          </a:p>
          <a:p>
            <a:pPr marL="514350" indent="-514350" algn="just">
              <a:buAutoNum type="arabicPeriod"/>
            </a:pPr>
            <a:r>
              <a:rPr lang="tr-TR" dirty="0"/>
              <a:t>Kristalleştirme</a:t>
            </a:r>
          </a:p>
          <a:p>
            <a:pPr marL="514350" indent="-514350" algn="just">
              <a:buAutoNum type="arabicPeriod"/>
            </a:pPr>
            <a:r>
              <a:rPr lang="tr-TR" dirty="0"/>
              <a:t>Saflaştırma</a:t>
            </a:r>
          </a:p>
          <a:p>
            <a:pPr marL="514350" indent="-514350" algn="just">
              <a:buAutoNum type="arabicPeriod"/>
            </a:pPr>
            <a:r>
              <a:rPr lang="tr-TR" dirty="0"/>
              <a:t>Kurutma </a:t>
            </a:r>
          </a:p>
          <a:p>
            <a:pPr marL="514350" indent="-514350" algn="just">
              <a:buAutoNum type="arabicPeriod"/>
            </a:pPr>
            <a:r>
              <a:rPr lang="tr-TR" dirty="0"/>
              <a:t>Ham laktozun </a:t>
            </a:r>
            <a:r>
              <a:rPr lang="tr-TR" dirty="0" err="1"/>
              <a:t>rafinasyonu</a:t>
            </a:r>
            <a:endParaRPr lang="tr-TR" dirty="0"/>
          </a:p>
          <a:p>
            <a:pPr marL="514350" indent="-514350" algn="just">
              <a:buAutoNum type="arabicPeriod"/>
            </a:pPr>
            <a:endParaRPr lang="tr-TR" dirty="0"/>
          </a:p>
          <a:p>
            <a:pPr marL="514350" indent="-514350" algn="just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2970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836713"/>
            <a:ext cx="8229600" cy="548788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tr-TR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Laktozun beslenme fizyolojisi ve süt teknolojisi açısından önemi;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>
                <a:latin typeface="Arial" pitchFamily="34" charset="0"/>
                <a:cs typeface="Arial" pitchFamily="34" charset="0"/>
              </a:rPr>
              <a:t>Laktoz yeni doğan yavrunun ilk günlerdeki karbonhidrat ihtiyacını karşılar ve sütün besin değeri açısından önemli bir bileşenidir.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>
                <a:latin typeface="Arial" pitchFamily="34" charset="0"/>
                <a:cs typeface="Arial" pitchFamily="34" charset="0"/>
              </a:rPr>
              <a:t>Kısa sürede parçalanarak asitliğin artmasına ve böylece sütün bozulmasına neden olur.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>
                <a:latin typeface="Arial" pitchFamily="34" charset="0"/>
                <a:cs typeface="Arial" pitchFamily="34" charset="0"/>
              </a:rPr>
              <a:t>Uzun süre depolanan dayanıklı süt mamullerinin niteliklerini etkiler.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>
                <a:latin typeface="Arial" pitchFamily="34" charset="0"/>
                <a:cs typeface="Arial" pitchFamily="34" charset="0"/>
              </a:rPr>
              <a:t>Yüksek ısıl işlem gören süt mamullerinde renk ve tat değişiklerinin nedeni laktozdur.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tr-TR" dirty="0">
                <a:latin typeface="Arial" pitchFamily="34" charset="0"/>
                <a:cs typeface="Arial" pitchFamily="34" charset="0"/>
              </a:rPr>
              <a:t>Tıpta, eczacılıkta ve gıda sanayinde geniş kullanım alanı olan bir maddedir.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28040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836712"/>
            <a:ext cx="7715250" cy="4968776"/>
          </a:xfrm>
        </p:spPr>
        <p:txBody>
          <a:bodyPr>
            <a:normAutofit lnSpcReduction="10000"/>
          </a:bodyPr>
          <a:lstStyle/>
          <a:p>
            <a:pPr marL="514350" indent="-514350" algn="just">
              <a:buFont typeface="+mj-lt"/>
              <a:buAutoNum type="arabicPeriod" startAt="6"/>
            </a:pPr>
            <a:r>
              <a:rPr lang="tr-TR" sz="2600" dirty="0">
                <a:latin typeface="Arial" charset="0"/>
                <a:cs typeface="Arial" charset="0"/>
              </a:rPr>
              <a:t>Higroskopiktir. Bu durum süttozu gibi ürünlerde fiziksel bozukluklara neden olarak, erime yeteneğini azaltır. 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tr-TR" sz="2600" dirty="0">
                <a:latin typeface="Arial" charset="0"/>
                <a:cs typeface="Arial" charset="0"/>
              </a:rPr>
              <a:t>Ayrıca dondurma ve koyulaştırılmış sütte sert ve iri laktoz kristallerin varlığı yapı kusurlarına neden olur. 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tr-TR" sz="2600" dirty="0">
                <a:latin typeface="Arial" charset="0"/>
                <a:cs typeface="Arial" charset="0"/>
              </a:rPr>
              <a:t>Laktoz özellikle </a:t>
            </a:r>
            <a:r>
              <a:rPr lang="tr-TR" sz="2600" dirty="0" err="1">
                <a:latin typeface="Arial" charset="0"/>
                <a:cs typeface="Arial" charset="0"/>
              </a:rPr>
              <a:t>galaktoz</a:t>
            </a:r>
            <a:r>
              <a:rPr lang="tr-TR" sz="2600" dirty="0">
                <a:latin typeface="Arial" charset="0"/>
                <a:cs typeface="Arial" charset="0"/>
              </a:rPr>
              <a:t> bebeklerde beyin ve sinir hücrelerinin oluşumu ve gelişimi için gereklidir.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tr-TR" sz="2600" dirty="0">
                <a:latin typeface="Arial" charset="0"/>
                <a:cs typeface="Arial" charset="0"/>
              </a:rPr>
              <a:t>Vitamin sentezlenmesinde rol alır (B1, B2, B6, </a:t>
            </a:r>
            <a:r>
              <a:rPr lang="tr-TR" sz="2600" dirty="0" err="1">
                <a:latin typeface="Arial" charset="0"/>
                <a:cs typeface="Arial" charset="0"/>
              </a:rPr>
              <a:t>folasin</a:t>
            </a:r>
            <a:r>
              <a:rPr lang="tr-TR" sz="2600" dirty="0">
                <a:latin typeface="Arial" charset="0"/>
                <a:cs typeface="Arial" charset="0"/>
              </a:rPr>
              <a:t>)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tr-TR" sz="2600" dirty="0">
                <a:latin typeface="Arial" charset="0"/>
                <a:cs typeface="Arial" charset="0"/>
              </a:rPr>
              <a:t>Besinlerdeki kalsiyum ve fosforun vücuda daha kolay alınmasını ve birikimini sağlar. 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56323" name="3 Altbilgi Yer Tutucusu"/>
          <p:cNvSpPr>
            <a:spLocks noGrp="1"/>
          </p:cNvSpPr>
          <p:nvPr>
            <p:ph type="ftr" sz="quarter" idx="12"/>
          </p:nvPr>
        </p:nvSpPr>
        <p:spPr bwMode="auto">
          <a:xfrm>
            <a:off x="3287689" y="6165305"/>
            <a:ext cx="6945313" cy="3651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compatLnSpc="1">
            <a:prstTxWarp prst="textNoShape">
              <a:avLst/>
            </a:prstTxWarp>
          </a:bodyPr>
          <a:lstStyle/>
          <a:p>
            <a:r>
              <a:rPr lang="tr-TR" sz="1800" dirty="0">
                <a:solidFill>
                  <a:srgbClr val="FF9933"/>
                </a:solidFill>
              </a:rPr>
              <a:t>Ankara Üniversitesi Ziraat Fakültesi Süt Teknolojisi Bölümü</a:t>
            </a:r>
          </a:p>
        </p:txBody>
      </p:sp>
      <p:pic>
        <p:nvPicPr>
          <p:cNvPr id="56324" name="Picture 7" descr="http://www.agri.ankara.edu.tr/download/logo/renkli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20189" y="44451"/>
            <a:ext cx="11525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56018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476672"/>
            <a:ext cx="8229600" cy="1143000"/>
          </a:xfrm>
        </p:spPr>
        <p:txBody>
          <a:bodyPr/>
          <a:lstStyle/>
          <a:p>
            <a:r>
              <a:rPr lang="tr-TR" sz="4000" b="1" dirty="0"/>
              <a:t>Laktozun </a:t>
            </a:r>
            <a:r>
              <a:rPr lang="tr-TR" sz="4000" b="1" dirty="0" err="1"/>
              <a:t>Biyosentezi</a:t>
            </a:r>
            <a:endParaRPr lang="tr-TR" sz="40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628801"/>
            <a:ext cx="8229600" cy="4695800"/>
          </a:xfrm>
        </p:spPr>
        <p:txBody>
          <a:bodyPr/>
          <a:lstStyle/>
          <a:p>
            <a:pPr algn="just">
              <a:buNone/>
            </a:pPr>
            <a:r>
              <a:rPr lang="tr-TR" dirty="0"/>
              <a:t>Laktoz sadece süt bezlerinde bulunur. Bu durum laktozun memem bezlerinde sentezlendiğini gösterir. </a:t>
            </a:r>
          </a:p>
          <a:p>
            <a:pPr algn="just">
              <a:buNone/>
            </a:pPr>
            <a:r>
              <a:rPr lang="tr-TR" dirty="0"/>
              <a:t>Laktoz oluşumunda kanda bulunan </a:t>
            </a:r>
            <a:r>
              <a:rPr lang="tr-TR" dirty="0" err="1"/>
              <a:t>glukozdan</a:t>
            </a:r>
            <a:r>
              <a:rPr lang="tr-TR" dirty="0"/>
              <a:t> yararlanılır. Meme bezlerinde </a:t>
            </a:r>
            <a:r>
              <a:rPr lang="tr-TR" dirty="0" err="1"/>
              <a:t>glukozun</a:t>
            </a:r>
            <a:r>
              <a:rPr lang="tr-TR" dirty="0"/>
              <a:t> bir kısmı </a:t>
            </a:r>
            <a:r>
              <a:rPr lang="tr-TR" dirty="0" err="1"/>
              <a:t>galaktoza</a:t>
            </a:r>
            <a:r>
              <a:rPr lang="tr-TR" dirty="0"/>
              <a:t>  dönüşür. </a:t>
            </a:r>
          </a:p>
          <a:p>
            <a:pPr algn="just">
              <a:buNone/>
            </a:pPr>
            <a:r>
              <a:rPr lang="tr-TR" dirty="0"/>
              <a:t>Bu iki </a:t>
            </a:r>
            <a:r>
              <a:rPr lang="tr-TR" dirty="0" err="1"/>
              <a:t>monosakkarit</a:t>
            </a:r>
            <a:r>
              <a:rPr lang="tr-TR" dirty="0"/>
              <a:t> bir çok biyokimyasal tepkime sonunda bağlanarak laktozu oluşturur.</a:t>
            </a:r>
          </a:p>
          <a:p>
            <a:pPr algn="just"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Glikoz    +   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galaktoz</a:t>
            </a:r>
            <a:r>
              <a:rPr lang="tr-TR" dirty="0">
                <a:latin typeface="Arial" pitchFamily="34" charset="0"/>
                <a:cs typeface="Arial" pitchFamily="34" charset="0"/>
              </a:rPr>
              <a:t>  =   laktoz (</a:t>
            </a:r>
            <a:r>
              <a:rPr lang="tr-TR" dirty="0" err="1">
                <a:latin typeface="Arial" pitchFamily="34" charset="0"/>
                <a:cs typeface="Arial" pitchFamily="34" charset="0"/>
              </a:rPr>
              <a:t>disakkarid</a:t>
            </a:r>
            <a:r>
              <a:rPr lang="tr-TR" dirty="0">
                <a:latin typeface="Arial" pitchFamily="34" charset="0"/>
                <a:cs typeface="Arial" pitchFamily="34" charset="0"/>
              </a:rPr>
              <a:t>)</a:t>
            </a:r>
          </a:p>
          <a:p>
            <a:pPr algn="just">
              <a:buNone/>
            </a:pPr>
            <a:r>
              <a:rPr lang="tr-TR" dirty="0">
                <a:latin typeface="Arial" pitchFamily="34" charset="0"/>
                <a:cs typeface="Arial" pitchFamily="34" charset="0"/>
              </a:rPr>
              <a:t>Kan memeden her geçtiğinde kandaki şekerin %20 sini tutarak laktoz sentezinde kullanır.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7281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052737"/>
            <a:ext cx="8229600" cy="5271864"/>
          </a:xfrm>
        </p:spPr>
        <p:txBody>
          <a:bodyPr/>
          <a:lstStyle/>
          <a:p>
            <a:pPr algn="just"/>
            <a:r>
              <a:rPr lang="tr-TR" dirty="0"/>
              <a:t>Normal koşullarda sütteki laktoz miktarı çok az değişkendir. </a:t>
            </a:r>
          </a:p>
          <a:p>
            <a:pPr algn="just"/>
            <a:r>
              <a:rPr lang="tr-TR" dirty="0"/>
              <a:t>Mevsim ve </a:t>
            </a:r>
            <a:r>
              <a:rPr lang="tr-TR" dirty="0" err="1"/>
              <a:t>laktasyon</a:t>
            </a:r>
            <a:r>
              <a:rPr lang="tr-TR" dirty="0"/>
              <a:t> döneminde miktarı çok az artış gösterir. </a:t>
            </a:r>
          </a:p>
          <a:p>
            <a:pPr algn="just"/>
            <a:r>
              <a:rPr lang="tr-TR" dirty="0"/>
              <a:t>Yemleme durumunda yada yetersiz yemleme durumunda bile karaciğerdeki glikojen deposundan yararlanılarak laktoz sentezlendiği için miktarı azalmaz.</a:t>
            </a:r>
          </a:p>
          <a:p>
            <a:pPr algn="just"/>
            <a:r>
              <a:rPr lang="tr-TR" dirty="0"/>
              <a:t>Sadece memede meydana gelen enfeksiyon durumlarında (</a:t>
            </a:r>
            <a:r>
              <a:rPr lang="tr-TR" dirty="0" err="1"/>
              <a:t>mastitis</a:t>
            </a:r>
            <a:r>
              <a:rPr lang="tr-TR" dirty="0"/>
              <a:t>) meme normal faaliyet gösteremediği için laktoz sentezi aksar.  </a:t>
            </a:r>
          </a:p>
        </p:txBody>
      </p:sp>
    </p:spTree>
    <p:extLst>
      <p:ext uri="{BB962C8B-B14F-4D97-AF65-F5344CB8AC3E}">
        <p14:creationId xmlns:p14="http://schemas.microsoft.com/office/powerpoint/2010/main" val="3149803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124745"/>
            <a:ext cx="8229600" cy="5199856"/>
          </a:xfrm>
        </p:spPr>
        <p:txBody>
          <a:bodyPr/>
          <a:lstStyle/>
          <a:p>
            <a:pPr algn="just">
              <a:buNone/>
            </a:pPr>
            <a:r>
              <a:rPr lang="tr-TR" dirty="0"/>
              <a:t>Laktoz miktarındaki azalma sütteki </a:t>
            </a:r>
            <a:r>
              <a:rPr lang="tr-TR" dirty="0" err="1"/>
              <a:t>osmotik</a:t>
            </a:r>
            <a:r>
              <a:rPr lang="tr-TR" dirty="0"/>
              <a:t> basıncı olumsuz yönde etkiler. </a:t>
            </a:r>
            <a:r>
              <a:rPr lang="tr-TR" dirty="0" err="1"/>
              <a:t>Osmotik</a:t>
            </a:r>
            <a:r>
              <a:rPr lang="tr-TR" dirty="0"/>
              <a:t> basıncın dengelenmesi için daha fazla miktarda sodyum ve klorür  iyonu süte geçer. Sütün tadı değişir tatlılığı azalır  ve </a:t>
            </a:r>
            <a:r>
              <a:rPr lang="tr-TR" dirty="0" err="1"/>
              <a:t>tuzlumsu</a:t>
            </a:r>
            <a:r>
              <a:rPr lang="tr-TR" dirty="0"/>
              <a:t> tat belirginleşir. </a:t>
            </a:r>
          </a:p>
          <a:p>
            <a:pPr algn="just">
              <a:buNone/>
            </a:pPr>
            <a:r>
              <a:rPr lang="tr-TR" dirty="0"/>
              <a:t>Sütteki laktoz ve klorür arasındaki denge </a:t>
            </a:r>
            <a:r>
              <a:rPr lang="tr-TR" dirty="0" err="1"/>
              <a:t>Koestler</a:t>
            </a:r>
            <a:r>
              <a:rPr lang="tr-TR" dirty="0"/>
              <a:t> Değeri ile ifade edilir. </a:t>
            </a:r>
          </a:p>
          <a:p>
            <a:pPr algn="just">
              <a:buNone/>
            </a:pPr>
            <a:r>
              <a:rPr lang="tr-TR" dirty="0"/>
              <a:t>Bu değer normal bileşimli sütlerde 2.3 iken, </a:t>
            </a:r>
            <a:r>
              <a:rPr lang="tr-TR" dirty="0" err="1"/>
              <a:t>mastitisli</a:t>
            </a:r>
            <a:r>
              <a:rPr lang="tr-TR" dirty="0"/>
              <a:t> sütlerde 3 kadar yükselir. Hastalık ilerlediğinde 5.6 ya kadar çıkmaktadır.</a:t>
            </a:r>
          </a:p>
        </p:txBody>
      </p:sp>
    </p:spTree>
    <p:extLst>
      <p:ext uri="{BB962C8B-B14F-4D97-AF65-F5344CB8AC3E}">
        <p14:creationId xmlns:p14="http://schemas.microsoft.com/office/powerpoint/2010/main" val="2430323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19536" y="332656"/>
            <a:ext cx="8229600" cy="1143000"/>
          </a:xfrm>
        </p:spPr>
        <p:txBody>
          <a:bodyPr/>
          <a:lstStyle/>
          <a:p>
            <a:r>
              <a:rPr lang="tr-TR" sz="4000" b="1" dirty="0"/>
              <a:t>Laktozun çeşitleri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700809"/>
            <a:ext cx="8229600" cy="4623792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/>
              <a:t>Laktoz sütte </a:t>
            </a:r>
            <a:r>
              <a:rPr lang="tr-TR" dirty="0" err="1"/>
              <a:t>kolloidal</a:t>
            </a:r>
            <a:r>
              <a:rPr lang="tr-TR" dirty="0"/>
              <a:t> halde ve fiziksel özellikleri açısından </a:t>
            </a:r>
            <a:r>
              <a:rPr lang="el-GR" dirty="0"/>
              <a:t>α</a:t>
            </a:r>
            <a:r>
              <a:rPr lang="tr-TR" dirty="0"/>
              <a:t>-laktoz ve </a:t>
            </a:r>
            <a:r>
              <a:rPr lang="el-GR" dirty="0"/>
              <a:t>β</a:t>
            </a:r>
            <a:r>
              <a:rPr lang="tr-TR" dirty="0"/>
              <a:t>-laktoz olmak üzere iki değişik izomer halinde bulunur. </a:t>
            </a:r>
          </a:p>
          <a:p>
            <a:pPr algn="just"/>
            <a:r>
              <a:rPr lang="el-GR" dirty="0"/>
              <a:t>α</a:t>
            </a:r>
            <a:r>
              <a:rPr lang="tr-TR" dirty="0"/>
              <a:t>-laktoz ve </a:t>
            </a:r>
            <a:r>
              <a:rPr lang="el-GR" dirty="0"/>
              <a:t>β</a:t>
            </a:r>
            <a:r>
              <a:rPr lang="tr-TR" dirty="0"/>
              <a:t>-laktoz arasındaki fark, </a:t>
            </a:r>
            <a:r>
              <a:rPr lang="tr-TR" dirty="0" err="1"/>
              <a:t>glukoz</a:t>
            </a:r>
            <a:r>
              <a:rPr lang="tr-TR" dirty="0"/>
              <a:t> </a:t>
            </a:r>
            <a:r>
              <a:rPr lang="tr-TR" dirty="0" err="1"/>
              <a:t>monosakkaridindeki</a:t>
            </a:r>
            <a:r>
              <a:rPr lang="tr-TR" dirty="0"/>
              <a:t> bir karbon atomunda OH grubu sağda bağlanmış ise </a:t>
            </a:r>
            <a:r>
              <a:rPr lang="el-GR" dirty="0"/>
              <a:t>α</a:t>
            </a:r>
            <a:r>
              <a:rPr lang="tr-TR" dirty="0"/>
              <a:t>, solda ise </a:t>
            </a:r>
            <a:r>
              <a:rPr lang="el-GR" dirty="0"/>
              <a:t>β</a:t>
            </a:r>
            <a:r>
              <a:rPr lang="tr-TR" dirty="0"/>
              <a:t> olarak adlandırılır. </a:t>
            </a:r>
          </a:p>
          <a:p>
            <a:pPr algn="just"/>
            <a:r>
              <a:rPr lang="tr-TR" dirty="0"/>
              <a:t>Laktozun sudaki çözeltisi içinde kısmen </a:t>
            </a:r>
            <a:r>
              <a:rPr lang="el-GR" dirty="0"/>
              <a:t>α</a:t>
            </a:r>
            <a:r>
              <a:rPr lang="tr-TR" dirty="0"/>
              <a:t>-laktoz ve kısmen </a:t>
            </a:r>
            <a:r>
              <a:rPr lang="el-GR" dirty="0"/>
              <a:t>β</a:t>
            </a:r>
            <a:r>
              <a:rPr lang="tr-TR" dirty="0"/>
              <a:t>-laktoz  bulunur. İkisi arasında denge vardır. </a:t>
            </a:r>
            <a:r>
              <a:rPr lang="tr-TR" b="1" dirty="0"/>
              <a:t>K</a:t>
            </a:r>
            <a:r>
              <a:rPr lang="tr-TR" dirty="0"/>
              <a:t> ile ifade edilir. </a:t>
            </a:r>
          </a:p>
          <a:p>
            <a:pPr algn="just"/>
            <a:r>
              <a:rPr lang="tr-TR" dirty="0"/>
              <a:t>Laktoz izomerlerinin suda çözünme yetenekleri farklıdır.</a:t>
            </a:r>
          </a:p>
        </p:txBody>
      </p:sp>
    </p:spTree>
    <p:extLst>
      <p:ext uri="{BB962C8B-B14F-4D97-AF65-F5344CB8AC3E}">
        <p14:creationId xmlns:p14="http://schemas.microsoft.com/office/powerpoint/2010/main" val="3879366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404664"/>
            <a:ext cx="8229600" cy="1143000"/>
          </a:xfrm>
        </p:spPr>
        <p:txBody>
          <a:bodyPr/>
          <a:lstStyle/>
          <a:p>
            <a:r>
              <a:rPr lang="el-GR" sz="4000" b="1" dirty="0"/>
              <a:t>α</a:t>
            </a:r>
            <a:r>
              <a:rPr lang="tr-TR" sz="4000" b="1" dirty="0"/>
              <a:t>-laktoz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tr-TR" dirty="0"/>
              <a:t>Aşırı doymuş laktoz çözeltisi 93,5 C </a:t>
            </a:r>
            <a:r>
              <a:rPr lang="tr-TR" dirty="0" err="1"/>
              <a:t>nin</a:t>
            </a:r>
            <a:r>
              <a:rPr lang="tr-TR" dirty="0"/>
              <a:t> altında bir sıcaklıkta ısıtılırsa bir molekül hidrat suyu kaybederek kristalize olur. Bu kristallere </a:t>
            </a:r>
            <a:r>
              <a:rPr lang="el-GR" dirty="0"/>
              <a:t>α</a:t>
            </a:r>
            <a:r>
              <a:rPr lang="tr-TR" dirty="0"/>
              <a:t>-laktoz denir.</a:t>
            </a:r>
          </a:p>
          <a:p>
            <a:pPr algn="just"/>
            <a:r>
              <a:rPr lang="el-GR" dirty="0"/>
              <a:t>α</a:t>
            </a:r>
            <a:r>
              <a:rPr lang="tr-TR" dirty="0"/>
              <a:t>-laktoz –</a:t>
            </a:r>
            <a:r>
              <a:rPr lang="tr-TR" dirty="0" err="1"/>
              <a:t>monohidrat</a:t>
            </a:r>
            <a:r>
              <a:rPr lang="tr-TR" dirty="0"/>
              <a:t> suda az çözünür.</a:t>
            </a:r>
          </a:p>
          <a:p>
            <a:pPr algn="just"/>
            <a:r>
              <a:rPr lang="tr-TR" dirty="0"/>
              <a:t>dil üzerinde kumumsu bir his verir. </a:t>
            </a:r>
          </a:p>
        </p:txBody>
      </p:sp>
    </p:spTree>
    <p:extLst>
      <p:ext uri="{BB962C8B-B14F-4D97-AF65-F5344CB8AC3E}">
        <p14:creationId xmlns:p14="http://schemas.microsoft.com/office/powerpoint/2010/main" val="2531706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1372</Words>
  <Application>Microsoft Office PowerPoint</Application>
  <PresentationFormat>Geniş ekran</PresentationFormat>
  <Paragraphs>113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Comic Sans MS</vt:lpstr>
      <vt:lpstr>Wingdings</vt:lpstr>
      <vt:lpstr>Wingdings 2</vt:lpstr>
      <vt:lpstr>Office Teması</vt:lpstr>
      <vt:lpstr>LAKTOZ</vt:lpstr>
      <vt:lpstr>LAKTOZ (SÜT ŞEKERİ)</vt:lpstr>
      <vt:lpstr>PowerPoint Sunusu</vt:lpstr>
      <vt:lpstr>PowerPoint Sunusu</vt:lpstr>
      <vt:lpstr>Laktozun Biyosentezi</vt:lpstr>
      <vt:lpstr>PowerPoint Sunusu</vt:lpstr>
      <vt:lpstr>PowerPoint Sunusu</vt:lpstr>
      <vt:lpstr>Laktozun çeşitleri</vt:lpstr>
      <vt:lpstr>α-laktoz</vt:lpstr>
      <vt:lpstr>β-laktoz</vt:lpstr>
      <vt:lpstr>Amorf Laktoz </vt:lpstr>
      <vt:lpstr>Laktozun özellikleri</vt:lpstr>
      <vt:lpstr>PowerPoint Sunusu</vt:lpstr>
      <vt:lpstr>PowerPoint Sunusu</vt:lpstr>
      <vt:lpstr>PowerPoint Sunusu</vt:lpstr>
      <vt:lpstr>PowerPoint Sunusu</vt:lpstr>
      <vt:lpstr>LAKTOZUN KİMYASAL TEPKİMELERİ</vt:lpstr>
      <vt:lpstr>PowerPoint Sunusu</vt:lpstr>
      <vt:lpstr>Laktoz/ Isıl İşlem</vt:lpstr>
      <vt:lpstr>Laktozun Kullanım Alanları</vt:lpstr>
      <vt:lpstr>PowerPoint Sunusu</vt:lpstr>
      <vt:lpstr>PowerPoint Sunusu</vt:lpstr>
      <vt:lpstr>PowerPoint Sunusu</vt:lpstr>
      <vt:lpstr>Laktoz Üretimi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LAKTOZ</dc:title>
  <dc:creator>seneleb@yahoo.com</dc:creator>
  <cp:lastModifiedBy>Süt Tek</cp:lastModifiedBy>
  <cp:revision>2</cp:revision>
  <dcterms:created xsi:type="dcterms:W3CDTF">2020-11-17T06:49:33Z</dcterms:created>
  <dcterms:modified xsi:type="dcterms:W3CDTF">2025-12-09T09:27:20Z</dcterms:modified>
</cp:coreProperties>
</file>