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7" r:id="rId2"/>
    <p:sldId id="308" r:id="rId3"/>
    <p:sldId id="309" r:id="rId4"/>
    <p:sldId id="312" r:id="rId5"/>
    <p:sldId id="313" r:id="rId6"/>
    <p:sldId id="315" r:id="rId7"/>
    <p:sldId id="316" r:id="rId8"/>
    <p:sldId id="325" r:id="rId9"/>
    <p:sldId id="326" r:id="rId10"/>
    <p:sldId id="327" r:id="rId11"/>
    <p:sldId id="328" r:id="rId12"/>
    <p:sldId id="329" r:id="rId13"/>
    <p:sldId id="330" r:id="rId14"/>
    <p:sldId id="331" r:id="rId15"/>
    <p:sldId id="332" r:id="rId16"/>
    <p:sldId id="333" r:id="rId17"/>
    <p:sldId id="337" r:id="rId18"/>
    <p:sldId id="338" r:id="rId19"/>
    <p:sldId id="340" r:id="rId20"/>
    <p:sldId id="342" r:id="rId21"/>
    <p:sldId id="343" r:id="rId22"/>
    <p:sldId id="345" r:id="rId23"/>
    <p:sldId id="346" r:id="rId24"/>
    <p:sldId id="350" r:id="rId25"/>
    <p:sldId id="359" r:id="rId26"/>
    <p:sldId id="360" r:id="rId27"/>
    <p:sldId id="361" r:id="rId28"/>
    <p:sldId id="362" r:id="rId29"/>
    <p:sldId id="363" r:id="rId30"/>
    <p:sldId id="364" r:id="rId31"/>
    <p:sldId id="365" r:id="rId32"/>
    <p:sldId id="382" r:id="rId33"/>
    <p:sldId id="384" r:id="rId34"/>
    <p:sldId id="385" r:id="rId35"/>
    <p:sldId id="387" r:id="rId36"/>
    <p:sldId id="389" r:id="rId37"/>
    <p:sldId id="390" r:id="rId38"/>
    <p:sldId id="401" r:id="rId39"/>
    <p:sldId id="402" r:id="rId40"/>
    <p:sldId id="403" r:id="rId41"/>
    <p:sldId id="404" r:id="rId42"/>
    <p:sldId id="409" r:id="rId43"/>
    <p:sldId id="412" r:id="rId44"/>
    <p:sldId id="41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60"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a:t>Asıl başlık stilini düzenlemek için tıklayın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493848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2446824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a:t>Asıl başlık stilini düzenlemek için tıklayın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B141971-1899-4A66-8C08-78FC44D6E775}" type="slidenum">
              <a:rPr lang="tr-TR" smtClean="0"/>
              <a:t>‹#›</a:t>
            </a:fld>
            <a:endParaRPr lang="tr-TR"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48212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a:t>
            </a:r>
          </a:p>
        </p:txBody>
      </p:sp>
      <p:sp>
        <p:nvSpPr>
          <p:cNvPr id="5" name="Date Placeholder 4"/>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763885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a:t>Asıl başlık stilini düzenlemek için tıklayın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a:t>
            </a:r>
          </a:p>
        </p:txBody>
      </p:sp>
      <p:sp>
        <p:nvSpPr>
          <p:cNvPr id="5" name="Date Placeholder 4"/>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B141971-1899-4A66-8C08-78FC44D6E775}" type="slidenum">
              <a:rPr lang="tr-TR" smtClean="0"/>
              <a:t>‹#›</a:t>
            </a:fld>
            <a:endParaRPr lang="tr-TR"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03471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a:t>Asıl başlık stilini düzenlemek için tıklayın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a:t>Asıl metin stillerini düzenle</a:t>
            </a:r>
          </a:p>
        </p:txBody>
      </p:sp>
      <p:sp>
        <p:nvSpPr>
          <p:cNvPr id="5" name="Date Placeholder 4"/>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3205378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1866405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2537009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a:t>Asıl başlık stilini düzenlemek için tıklayın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1262754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291037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270410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8" name="Footer Placeholder 7"/>
          <p:cNvSpPr>
            <a:spLocks noGrp="1"/>
          </p:cNvSpPr>
          <p:nvPr>
            <p:ph type="ftr" sz="quarter" idx="11"/>
          </p:nvPr>
        </p:nvSpPr>
        <p:spPr/>
        <p:txBody>
          <a:bodyPr/>
          <a:lstStyle/>
          <a:p>
            <a:endParaRPr lang="tr-TR"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2884087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4" name="Footer Placeholder 3"/>
          <p:cNvSpPr>
            <a:spLocks noGrp="1"/>
          </p:cNvSpPr>
          <p:nvPr>
            <p:ph type="ftr" sz="quarter" idx="11"/>
          </p:nvPr>
        </p:nvSpPr>
        <p:spPr/>
        <p:txBody>
          <a:bodyPr/>
          <a:lstStyle/>
          <a:p>
            <a:endParaRPr lang="tr-TR"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828040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3" name="Footer Placeholder 2"/>
          <p:cNvSpPr>
            <a:spLocks noGrp="1"/>
          </p:cNvSpPr>
          <p:nvPr>
            <p:ph type="ftr" sz="quarter" idx="11"/>
          </p:nvPr>
        </p:nvSpPr>
        <p:spPr/>
        <p:txBody>
          <a:bodyPr/>
          <a:lstStyle/>
          <a:p>
            <a:endParaRPr lang="tr-TR"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3695370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a:t>Asıl başlık stilini düzenlemek için tıklayın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1646833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4910531F-1547-4C03-BD13-1CEED2C2C5BB}" type="datetimeFigureOut">
              <a:rPr lang="tr-TR" smtClean="0"/>
              <a:t>1.08.2018</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B141971-1899-4A66-8C08-78FC44D6E775}" type="slidenum">
              <a:rPr lang="tr-TR" smtClean="0"/>
              <a:t>‹#›</a:t>
            </a:fld>
            <a:endParaRPr lang="tr-TR" dirty="0"/>
          </a:p>
        </p:txBody>
      </p:sp>
    </p:spTree>
    <p:extLst>
      <p:ext uri="{BB962C8B-B14F-4D97-AF65-F5344CB8AC3E}">
        <p14:creationId xmlns:p14="http://schemas.microsoft.com/office/powerpoint/2010/main" val="342961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910531F-1547-4C03-BD13-1CEED2C2C5BB}" type="datetimeFigureOut">
              <a:rPr lang="tr-TR" smtClean="0"/>
              <a:t>1.08.2018</a:t>
            </a:fld>
            <a:endParaRPr lang="tr-TR"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B141971-1899-4A66-8C08-78FC44D6E775}" type="slidenum">
              <a:rPr lang="tr-TR" smtClean="0"/>
              <a:t>‹#›</a:t>
            </a:fld>
            <a:endParaRPr lang="tr-TR" dirty="0"/>
          </a:p>
        </p:txBody>
      </p:sp>
    </p:spTree>
    <p:extLst>
      <p:ext uri="{BB962C8B-B14F-4D97-AF65-F5344CB8AC3E}">
        <p14:creationId xmlns:p14="http://schemas.microsoft.com/office/powerpoint/2010/main" val="3828262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400" dirty="0" smtClean="0">
                <a:solidFill>
                  <a:srgbClr val="002060"/>
                </a:solidFill>
              </a:rPr>
              <a:t>AMBULANS</a:t>
            </a:r>
            <a:endParaRPr lang="tr-TR" sz="4400" dirty="0">
              <a:solidFill>
                <a:srgbClr val="002060"/>
              </a:solidFill>
            </a:endParaRPr>
          </a:p>
        </p:txBody>
      </p:sp>
      <p:sp>
        <p:nvSpPr>
          <p:cNvPr id="3" name="İçerik Yer Tutucusu 2"/>
          <p:cNvSpPr>
            <a:spLocks noGrp="1"/>
          </p:cNvSpPr>
          <p:nvPr>
            <p:ph idx="1"/>
          </p:nvPr>
        </p:nvSpPr>
        <p:spPr/>
        <p:txBody>
          <a:bodyPr>
            <a:normAutofit/>
          </a:bodyPr>
          <a:lstStyle/>
          <a:p>
            <a:r>
              <a:rPr lang="tr-TR" dirty="0"/>
              <a:t>‘</a:t>
            </a:r>
            <a:r>
              <a:rPr lang="tr-TR" b="1" dirty="0"/>
              <a:t>Ambulans’ kelimesi, Latince “yürümek” anlamındaki “</a:t>
            </a:r>
            <a:r>
              <a:rPr lang="tr-TR" b="1" dirty="0" err="1">
                <a:solidFill>
                  <a:srgbClr val="FF0000"/>
                </a:solidFill>
              </a:rPr>
              <a:t>ambulare</a:t>
            </a:r>
            <a:r>
              <a:rPr lang="tr-TR" b="1" dirty="0"/>
              <a:t>” fiilinden gelir. Ambulanslar, hasta veya yaralıyı olay yerinden taşımaya uygun olarak üretilmiş acil yardım uygulamak amacıyla malzeme ve ekipmanla donatılmış, uyarı sistemleri ve haberleşme aygıtları bulunan özel olarak dizayn edilmiş araçlardır. </a:t>
            </a:r>
          </a:p>
        </p:txBody>
      </p:sp>
      <p:sp>
        <p:nvSpPr>
          <p:cNvPr id="4" name="Metin Yer Tutucusu 3"/>
          <p:cNvSpPr>
            <a:spLocks noGrp="1"/>
          </p:cNvSpPr>
          <p:nvPr>
            <p:ph type="body" sz="half" idx="2"/>
          </p:nvPr>
        </p:nvSpPr>
        <p:spPr/>
        <p:txBody>
          <a:bodyPr/>
          <a:lstStyle/>
          <a:p>
            <a:endParaRPr lang="tr-TR"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360" y="1700808"/>
            <a:ext cx="4847861" cy="3635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5268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endParaRPr lang="tr-TR" dirty="0"/>
          </a:p>
        </p:txBody>
      </p:sp>
      <p:sp>
        <p:nvSpPr>
          <p:cNvPr id="6" name="Metin Yer Tutucusu 5"/>
          <p:cNvSpPr>
            <a:spLocks noGrp="1"/>
          </p:cNvSpPr>
          <p:nvPr>
            <p:ph type="body" sz="half" idx="2"/>
          </p:nvPr>
        </p:nvSpPr>
        <p:spPr>
          <a:xfrm>
            <a:off x="335360" y="1988841"/>
            <a:ext cx="4800533" cy="4137323"/>
          </a:xfrm>
        </p:spPr>
        <p:txBody>
          <a:bodyPr/>
          <a:lstStyle/>
          <a:p>
            <a:pPr lvl="0"/>
            <a:r>
              <a:rPr lang="tr-TR" sz="3200" i="1" dirty="0">
                <a:solidFill>
                  <a:srgbClr val="000000"/>
                </a:solidFill>
                <a:latin typeface="Wingdings"/>
              </a:rPr>
              <a:t> </a:t>
            </a:r>
            <a:r>
              <a:rPr lang="tr-TR" sz="3200" i="1" dirty="0">
                <a:solidFill>
                  <a:srgbClr val="000000"/>
                </a:solidFill>
                <a:latin typeface="Times New Roman"/>
              </a:rPr>
              <a:t>Hasta kabininin </a:t>
            </a:r>
            <a:r>
              <a:rPr lang="tr-TR" sz="3200" i="1" dirty="0" smtClean="0">
                <a:solidFill>
                  <a:srgbClr val="000000"/>
                </a:solidFill>
                <a:latin typeface="Times New Roman"/>
              </a:rPr>
              <a:t>zemini kolay temizlenebilmelidir, </a:t>
            </a:r>
            <a:endParaRPr lang="tr-TR" sz="3200" i="1" dirty="0">
              <a:solidFill>
                <a:srgbClr val="000000"/>
              </a:solidFill>
              <a:latin typeface="Times New Roman"/>
            </a:endParaRPr>
          </a:p>
          <a:p>
            <a:endParaRPr lang="tr-TR"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48011" y="273051"/>
            <a:ext cx="5853112" cy="585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4934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836712"/>
            <a:ext cx="10972800" cy="5289451"/>
          </a:xfrm>
        </p:spPr>
        <p:txBody>
          <a:bodyPr/>
          <a:lstStyle/>
          <a:p>
            <a:pPr>
              <a:buFont typeface="Wingdings"/>
              <a:buChar char="Ø"/>
            </a:pPr>
            <a:r>
              <a:rPr lang="tr-TR" i="1" u="none" strike="noStrike" baseline="0" dirty="0" smtClean="0">
                <a:solidFill>
                  <a:srgbClr val="000000"/>
                </a:solidFill>
                <a:latin typeface="Times New Roman"/>
              </a:rPr>
              <a:t>Her araçta asgari iki adet 2 litrelik yangın söndürücü bulunmalıdır. (Yangın söndürücüler ulaşılır bir yerde ve dolu olarak</a:t>
            </a:r>
            <a:r>
              <a:rPr lang="tr-TR" i="1" u="none" strike="noStrike" dirty="0" smtClean="0">
                <a:solidFill>
                  <a:srgbClr val="000000"/>
                </a:solidFill>
                <a:latin typeface="Times New Roman"/>
              </a:rPr>
              <a:t> </a:t>
            </a:r>
            <a:r>
              <a:rPr lang="tr-TR" i="1" u="none" strike="noStrike" baseline="0" dirty="0" smtClean="0">
                <a:solidFill>
                  <a:srgbClr val="000000"/>
                </a:solidFill>
                <a:latin typeface="Times New Roman"/>
              </a:rPr>
              <a:t>bulundurulmalıdır.)</a:t>
            </a:r>
          </a:p>
          <a:p>
            <a:endParaRPr lang="tr-T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608" y="2903492"/>
            <a:ext cx="6063035" cy="340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445" y="2975260"/>
            <a:ext cx="4253392" cy="3190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00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p:txBody>
          <a:bodyPr/>
          <a:lstStyle/>
          <a:p>
            <a:pPr lvl="0">
              <a:buFont typeface="Wingdings"/>
              <a:buChar char="Ø"/>
            </a:pPr>
            <a:r>
              <a:rPr lang="tr-TR" b="1" dirty="0">
                <a:solidFill>
                  <a:srgbClr val="000000"/>
                </a:solidFill>
                <a:latin typeface="Times New Roman"/>
              </a:rPr>
              <a:t> Her araçta asgari birer adet emniyet kemeri keseceği, demir manivela ve imdat çekici bulunmalıdır. (Tam donanımlı avadanlık çantası olmalıdır.)</a:t>
            </a: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3979" y="3645024"/>
            <a:ext cx="3983765" cy="2987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734" y="836712"/>
            <a:ext cx="4475989" cy="335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0608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3392" y="692697"/>
            <a:ext cx="10972800" cy="5361459"/>
          </a:xfrm>
        </p:spPr>
        <p:txBody>
          <a:bodyPr>
            <a:normAutofit/>
          </a:bodyPr>
          <a:lstStyle/>
          <a:p>
            <a:pPr>
              <a:lnSpc>
                <a:spcPct val="115000"/>
              </a:lnSpc>
              <a:spcAft>
                <a:spcPts val="1000"/>
              </a:spcAft>
              <a:tabLst>
                <a:tab pos="2070735" algn="l"/>
              </a:tabLst>
            </a:pPr>
            <a:r>
              <a:rPr lang="tr-TR" b="1" i="1" dirty="0">
                <a:solidFill>
                  <a:srgbClr val="FF0000"/>
                </a:solidFill>
                <a:ea typeface="Calibri"/>
                <a:cs typeface="Times New Roman"/>
              </a:rPr>
              <a:t>Ambulans Şasilerinden </a:t>
            </a:r>
            <a:r>
              <a:rPr lang="tr-TR" b="1" i="1" dirty="0" smtClean="0">
                <a:solidFill>
                  <a:srgbClr val="FF0000"/>
                </a:solidFill>
                <a:ea typeface="Calibri"/>
                <a:cs typeface="Times New Roman"/>
              </a:rPr>
              <a:t>(Kasa) Beklenen Özellikler:</a:t>
            </a:r>
            <a:endParaRPr lang="tr-TR" b="1" i="1" dirty="0">
              <a:solidFill>
                <a:srgbClr val="FF0000"/>
              </a:solidFill>
              <a:ea typeface="Calibri"/>
              <a:cs typeface="Times New Roman"/>
            </a:endParaRPr>
          </a:p>
          <a:p>
            <a:pPr marL="514350" indent="-514350">
              <a:lnSpc>
                <a:spcPct val="115000"/>
              </a:lnSpc>
              <a:spcAft>
                <a:spcPts val="1000"/>
              </a:spcAft>
              <a:buAutoNum type="arabicPeriod"/>
              <a:tabLst>
                <a:tab pos="2070735" algn="l"/>
              </a:tabLst>
            </a:pPr>
            <a:r>
              <a:rPr lang="tr-TR" b="1" dirty="0" smtClean="0">
                <a:ea typeface="Calibri"/>
                <a:cs typeface="Times New Roman"/>
              </a:rPr>
              <a:t>Yüklüyken </a:t>
            </a:r>
            <a:r>
              <a:rPr lang="tr-TR" b="1" dirty="0">
                <a:ea typeface="Calibri"/>
                <a:cs typeface="Times New Roman"/>
              </a:rPr>
              <a:t>en az 15 cm tümsekleri aşabilecek düzeyde olmalı </a:t>
            </a:r>
            <a:endParaRPr lang="tr-TR" b="1" dirty="0" smtClean="0">
              <a:ea typeface="Calibri"/>
              <a:cs typeface="Times New Roman"/>
            </a:endParaRPr>
          </a:p>
          <a:p>
            <a:pPr marL="0" indent="0">
              <a:lnSpc>
                <a:spcPct val="115000"/>
              </a:lnSpc>
              <a:spcAft>
                <a:spcPts val="1000"/>
              </a:spcAft>
              <a:buNone/>
              <a:tabLst>
                <a:tab pos="2070735" algn="l"/>
              </a:tabLst>
            </a:pPr>
            <a:r>
              <a:rPr lang="tr-TR" b="1" dirty="0" smtClean="0">
                <a:ea typeface="Calibri"/>
                <a:cs typeface="Times New Roman"/>
              </a:rPr>
              <a:t>2.  </a:t>
            </a:r>
            <a:r>
              <a:rPr lang="tr-TR" b="1" dirty="0">
                <a:ea typeface="Calibri"/>
                <a:cs typeface="Times New Roman"/>
              </a:rPr>
              <a:t>30 cm kadar derinlikteki su birikintisinden geçebilmeli </a:t>
            </a:r>
          </a:p>
          <a:p>
            <a:pPr marL="0" indent="0">
              <a:lnSpc>
                <a:spcPct val="115000"/>
              </a:lnSpc>
              <a:spcAft>
                <a:spcPts val="1000"/>
              </a:spcAft>
              <a:buNone/>
              <a:tabLst>
                <a:tab pos="2070735" algn="l"/>
              </a:tabLst>
            </a:pPr>
            <a:r>
              <a:rPr lang="tr-TR" b="1" dirty="0">
                <a:ea typeface="Calibri"/>
                <a:cs typeface="Times New Roman"/>
              </a:rPr>
              <a:t>3</a:t>
            </a:r>
            <a:r>
              <a:rPr lang="tr-TR" b="1" dirty="0" smtClean="0">
                <a:ea typeface="Calibri"/>
                <a:cs typeface="Times New Roman"/>
              </a:rPr>
              <a:t>.  </a:t>
            </a:r>
            <a:r>
              <a:rPr lang="tr-TR" b="1" dirty="0">
                <a:ea typeface="Calibri"/>
                <a:cs typeface="Times New Roman"/>
              </a:rPr>
              <a:t>Kuvvetli fren sistemi olmalı </a:t>
            </a:r>
          </a:p>
        </p:txBody>
      </p:sp>
    </p:spTree>
    <p:extLst>
      <p:ext uri="{BB962C8B-B14F-4D97-AF65-F5344CB8AC3E}">
        <p14:creationId xmlns:p14="http://schemas.microsoft.com/office/powerpoint/2010/main" val="22153179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836712"/>
            <a:ext cx="10972800" cy="5289451"/>
          </a:xfrm>
        </p:spPr>
        <p:txBody>
          <a:bodyPr/>
          <a:lstStyle/>
          <a:p>
            <a:pPr marL="0" indent="0">
              <a:lnSpc>
                <a:spcPct val="115000"/>
              </a:lnSpc>
              <a:spcAft>
                <a:spcPts val="1000"/>
              </a:spcAft>
              <a:buNone/>
              <a:tabLst>
                <a:tab pos="2070735" algn="l"/>
              </a:tabLst>
            </a:pPr>
            <a:r>
              <a:rPr lang="tr-TR" dirty="0" smtClean="0">
                <a:ea typeface="Calibri"/>
                <a:cs typeface="Times New Roman"/>
              </a:rPr>
              <a:t>4.  Asgari 200 km gidebilecek yakıt deposu olmalı.</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684" y="2060848"/>
            <a:ext cx="7488832" cy="3762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10565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endParaRPr lang="tr-TR"/>
          </a:p>
        </p:txBody>
      </p:sp>
      <p:sp>
        <p:nvSpPr>
          <p:cNvPr id="3" name="İçerik Yer Tutucusu 2"/>
          <p:cNvSpPr>
            <a:spLocks noGrp="1"/>
          </p:cNvSpPr>
          <p:nvPr>
            <p:ph sz="half" idx="1"/>
          </p:nvPr>
        </p:nvSpPr>
        <p:spPr>
          <a:xfrm>
            <a:off x="536617" y="1628800"/>
            <a:ext cx="5384800" cy="4525963"/>
          </a:xfrm>
        </p:spPr>
        <p:txBody>
          <a:bodyPr/>
          <a:lstStyle/>
          <a:p>
            <a:pPr marL="0" lvl="0" indent="0">
              <a:lnSpc>
                <a:spcPct val="115000"/>
              </a:lnSpc>
              <a:spcAft>
                <a:spcPts val="1000"/>
              </a:spcAft>
              <a:buNone/>
              <a:tabLst>
                <a:tab pos="2070735" algn="l"/>
              </a:tabLst>
            </a:pPr>
            <a:r>
              <a:rPr lang="tr-TR" dirty="0" smtClean="0">
                <a:solidFill>
                  <a:prstClr val="black"/>
                </a:solidFill>
                <a:ea typeface="Calibri"/>
                <a:cs typeface="Times New Roman"/>
              </a:rPr>
              <a:t>5.Maximum </a:t>
            </a:r>
            <a:r>
              <a:rPr lang="tr-TR" dirty="0">
                <a:solidFill>
                  <a:prstClr val="black"/>
                </a:solidFill>
                <a:ea typeface="Calibri"/>
                <a:cs typeface="Times New Roman"/>
              </a:rPr>
              <a:t>uzunluk </a:t>
            </a:r>
            <a:r>
              <a:rPr lang="tr-TR" dirty="0">
                <a:solidFill>
                  <a:srgbClr val="FF0000"/>
                </a:solidFill>
                <a:ea typeface="Calibri"/>
                <a:cs typeface="Times New Roman"/>
              </a:rPr>
              <a:t>675 cm</a:t>
            </a:r>
            <a:r>
              <a:rPr lang="tr-TR" dirty="0">
                <a:solidFill>
                  <a:prstClr val="black"/>
                </a:solidFill>
                <a:ea typeface="Calibri"/>
                <a:cs typeface="Times New Roman"/>
              </a:rPr>
              <a:t> olmalı </a:t>
            </a:r>
            <a:endParaRPr lang="tr-TR" dirty="0" smtClean="0">
              <a:solidFill>
                <a:prstClr val="black"/>
              </a:solidFill>
              <a:ea typeface="Calibri"/>
              <a:cs typeface="Times New Roman"/>
            </a:endParaRPr>
          </a:p>
          <a:p>
            <a:pPr marL="0" lvl="0" indent="0">
              <a:lnSpc>
                <a:spcPct val="115000"/>
              </a:lnSpc>
              <a:spcAft>
                <a:spcPts val="1000"/>
              </a:spcAft>
              <a:buNone/>
              <a:tabLst>
                <a:tab pos="2070735" algn="l"/>
              </a:tabLst>
            </a:pPr>
            <a:r>
              <a:rPr lang="tr-TR" dirty="0" smtClean="0">
                <a:solidFill>
                  <a:prstClr val="black"/>
                </a:solidFill>
                <a:ea typeface="Calibri"/>
                <a:cs typeface="Times New Roman"/>
              </a:rPr>
              <a:t>6.  Maximum </a:t>
            </a:r>
            <a:r>
              <a:rPr lang="tr-TR" dirty="0">
                <a:solidFill>
                  <a:prstClr val="black"/>
                </a:solidFill>
                <a:ea typeface="Calibri"/>
                <a:cs typeface="Times New Roman"/>
              </a:rPr>
              <a:t>yükseklik </a:t>
            </a:r>
            <a:r>
              <a:rPr lang="tr-TR" dirty="0" smtClean="0">
                <a:solidFill>
                  <a:prstClr val="black"/>
                </a:solidFill>
                <a:ea typeface="Calibri"/>
                <a:cs typeface="Times New Roman"/>
              </a:rPr>
              <a:t>  </a:t>
            </a:r>
            <a:r>
              <a:rPr lang="tr-TR" dirty="0" smtClean="0">
                <a:solidFill>
                  <a:srgbClr val="FF0000"/>
                </a:solidFill>
                <a:ea typeface="Calibri"/>
                <a:cs typeface="Times New Roman"/>
              </a:rPr>
              <a:t>280 </a:t>
            </a:r>
            <a:r>
              <a:rPr lang="tr-TR" dirty="0">
                <a:solidFill>
                  <a:srgbClr val="FF0000"/>
                </a:solidFill>
                <a:ea typeface="Calibri"/>
                <a:cs typeface="Times New Roman"/>
              </a:rPr>
              <a:t>cm </a:t>
            </a:r>
            <a:r>
              <a:rPr lang="tr-TR" dirty="0">
                <a:solidFill>
                  <a:prstClr val="black"/>
                </a:solidFill>
                <a:ea typeface="Calibri"/>
                <a:cs typeface="Times New Roman"/>
              </a:rPr>
              <a:t>olmalı (Tepe lambaları ve klima </a:t>
            </a:r>
            <a:r>
              <a:rPr lang="tr-TR" dirty="0" err="1">
                <a:solidFill>
                  <a:prstClr val="black"/>
                </a:solidFill>
                <a:ea typeface="Calibri"/>
                <a:cs typeface="Times New Roman"/>
              </a:rPr>
              <a:t>dahil,eğrilebilir</a:t>
            </a:r>
            <a:r>
              <a:rPr lang="tr-TR" dirty="0">
                <a:solidFill>
                  <a:prstClr val="black"/>
                </a:solidFill>
                <a:ea typeface="Calibri"/>
                <a:cs typeface="Times New Roman"/>
              </a:rPr>
              <a:t> anten hariç)</a:t>
            </a:r>
          </a:p>
          <a:p>
            <a:endParaRPr lang="tr-TR" dirty="0"/>
          </a:p>
        </p:txBody>
      </p:sp>
      <p:sp>
        <p:nvSpPr>
          <p:cNvPr id="5" name="İçerik Yer Tutucusu 4"/>
          <p:cNvSpPr>
            <a:spLocks noGrp="1"/>
          </p:cNvSpPr>
          <p:nvPr>
            <p:ph sz="half" idx="2"/>
          </p:nvPr>
        </p:nvSpPr>
        <p:spPr/>
        <p:txBody>
          <a:bodyPr/>
          <a:lstStyle/>
          <a:p>
            <a:endParaRPr lang="tr-TR"/>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3979" y="1340768"/>
            <a:ext cx="6048672"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9088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3392" y="1484785"/>
            <a:ext cx="10972800" cy="4785395"/>
          </a:xfrm>
        </p:spPr>
        <p:txBody>
          <a:bodyPr>
            <a:normAutofit/>
          </a:bodyPr>
          <a:lstStyle/>
          <a:p>
            <a:pPr marL="457200" lvl="1" indent="0">
              <a:lnSpc>
                <a:spcPct val="115000"/>
              </a:lnSpc>
              <a:spcAft>
                <a:spcPts val="1000"/>
              </a:spcAft>
              <a:buSzPts val="1000"/>
              <a:buNone/>
              <a:tabLst>
                <a:tab pos="914400" algn="l"/>
                <a:tab pos="2070735" algn="l"/>
              </a:tabLst>
            </a:pPr>
            <a:r>
              <a:rPr lang="tr-TR" b="1" dirty="0" smtClean="0">
                <a:solidFill>
                  <a:srgbClr val="FF0000"/>
                </a:solidFill>
                <a:ea typeface="Calibri"/>
                <a:cs typeface="Times New Roman"/>
              </a:rPr>
              <a:t>Zemin </a:t>
            </a:r>
            <a:r>
              <a:rPr lang="tr-TR" b="1" dirty="0">
                <a:solidFill>
                  <a:srgbClr val="FF0000"/>
                </a:solidFill>
                <a:ea typeface="Calibri"/>
                <a:cs typeface="Times New Roman"/>
              </a:rPr>
              <a:t>Kaplaması</a:t>
            </a:r>
            <a:r>
              <a:rPr lang="tr-TR" b="1" dirty="0">
                <a:ea typeface="Calibri"/>
                <a:cs typeface="Times New Roman"/>
              </a:rPr>
              <a:t>: Ambulanslarda bulunan mevcut zemin kaplaması sökülecek ve aşağıda belirtilen özelliklerde zemin kaplaması </a:t>
            </a:r>
            <a:r>
              <a:rPr lang="tr-TR" b="1" dirty="0" smtClean="0">
                <a:ea typeface="Calibri"/>
                <a:cs typeface="Times New Roman"/>
              </a:rPr>
              <a:t>yapılacaktır:</a:t>
            </a:r>
          </a:p>
          <a:p>
            <a:pPr marL="914400" lvl="2" indent="0">
              <a:buNone/>
            </a:pPr>
            <a:r>
              <a:rPr lang="tr-TR" b="1" dirty="0" smtClean="0"/>
              <a:t>---Zemin </a:t>
            </a:r>
            <a:r>
              <a:rPr lang="tr-TR" b="1" dirty="0"/>
              <a:t>kaplaması; kaymaz, anti bakteriyel, suyla yıkanabilir ve sıhhî olmalı, yanmaya, kimyasallara, radyasyona ve ısıya dayanıklılık arz etmelidir. </a:t>
            </a:r>
          </a:p>
          <a:p>
            <a:pPr marL="457200" lvl="1" indent="0">
              <a:lnSpc>
                <a:spcPct val="115000"/>
              </a:lnSpc>
              <a:spcAft>
                <a:spcPts val="1000"/>
              </a:spcAft>
              <a:buSzPts val="1000"/>
              <a:buNone/>
              <a:tabLst>
                <a:tab pos="914400" algn="l"/>
                <a:tab pos="2070735" algn="l"/>
              </a:tabLst>
            </a:pPr>
            <a:endParaRPr lang="tr-TR" dirty="0">
              <a:ea typeface="Calibri"/>
              <a:cs typeface="Times New Roman"/>
            </a:endParaRPr>
          </a:p>
          <a:p>
            <a:endParaRPr lang="tr-TR" dirty="0"/>
          </a:p>
        </p:txBody>
      </p:sp>
    </p:spTree>
    <p:extLst>
      <p:ext uri="{BB962C8B-B14F-4D97-AF65-F5344CB8AC3E}">
        <p14:creationId xmlns:p14="http://schemas.microsoft.com/office/powerpoint/2010/main" val="23606197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5413" y="1412777"/>
            <a:ext cx="10499819" cy="471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0888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p:cNvSpPr>
            <a:spLocks noGrp="1"/>
          </p:cNvSpPr>
          <p:nvPr>
            <p:ph type="title"/>
          </p:nvPr>
        </p:nvSpPr>
        <p:spPr>
          <a:xfrm>
            <a:off x="609600" y="273050"/>
            <a:ext cx="10670976" cy="1162050"/>
          </a:xfrm>
        </p:spPr>
        <p:txBody>
          <a:bodyPr>
            <a:noAutofit/>
          </a:bodyPr>
          <a:lstStyle/>
          <a:p>
            <a:r>
              <a:rPr lang="tr-TR" sz="4000" dirty="0" smtClean="0">
                <a:solidFill>
                  <a:srgbClr val="FF0000"/>
                </a:solidFill>
              </a:rPr>
              <a:t>TÜRKİYE’DE AMBULANS MODELLERİ</a:t>
            </a:r>
            <a:endParaRPr lang="tr-TR" sz="4000" dirty="0">
              <a:solidFill>
                <a:srgbClr val="FF0000"/>
              </a:solidFill>
            </a:endParaRPr>
          </a:p>
        </p:txBody>
      </p:sp>
      <p:pic>
        <p:nvPicPr>
          <p:cNvPr id="410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463819" y="1988841"/>
            <a:ext cx="7022563" cy="2963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Metin Yer Tutucusu 6"/>
          <p:cNvSpPr>
            <a:spLocks noGrp="1"/>
          </p:cNvSpPr>
          <p:nvPr>
            <p:ph type="body" sz="half" idx="2"/>
          </p:nvPr>
        </p:nvSpPr>
        <p:spPr>
          <a:xfrm>
            <a:off x="527382" y="1412777"/>
            <a:ext cx="4011084" cy="4691063"/>
          </a:xfrm>
        </p:spPr>
        <p:txBody>
          <a:bodyPr>
            <a:normAutofit fontScale="85000" lnSpcReduction="20000"/>
          </a:bodyPr>
          <a:lstStyle/>
          <a:p>
            <a:pPr lvl="0"/>
            <a:r>
              <a:rPr lang="tr-TR" sz="3200" b="1" u="sng" dirty="0">
                <a:solidFill>
                  <a:srgbClr val="7030A0"/>
                </a:solidFill>
              </a:rPr>
              <a:t>1)FORD TRANSİT</a:t>
            </a:r>
          </a:p>
          <a:p>
            <a:pPr marL="342900" lvl="0" indent="-342900">
              <a:buFont typeface="Arial" panose="020B0604020202020204" pitchFamily="34" charset="0"/>
              <a:buChar char="•"/>
            </a:pPr>
            <a:r>
              <a:rPr lang="tr-TR" sz="3200" b="1" i="1" dirty="0">
                <a:solidFill>
                  <a:srgbClr val="FF0000"/>
                </a:solidFill>
              </a:rPr>
              <a:t>Uzunluk</a:t>
            </a:r>
            <a:r>
              <a:rPr lang="tr-TR" sz="3200" i="1" dirty="0">
                <a:solidFill>
                  <a:srgbClr val="FF0000"/>
                </a:solidFill>
              </a:rPr>
              <a:t/>
            </a:r>
            <a:br>
              <a:rPr lang="tr-TR" sz="3200" i="1" dirty="0">
                <a:solidFill>
                  <a:srgbClr val="FF0000"/>
                </a:solidFill>
              </a:rPr>
            </a:br>
            <a:r>
              <a:rPr lang="tr-TR" sz="3200" i="1" dirty="0">
                <a:solidFill>
                  <a:srgbClr val="FF0000"/>
                </a:solidFill>
              </a:rPr>
              <a:t>5531 m</a:t>
            </a:r>
          </a:p>
          <a:p>
            <a:pPr marL="342900" lvl="0" indent="-342900">
              <a:buFont typeface="Arial" panose="020B0604020202020204" pitchFamily="34" charset="0"/>
              <a:buChar char="•"/>
            </a:pPr>
            <a:r>
              <a:rPr lang="tr-TR" sz="3200" b="1" i="1" dirty="0">
                <a:solidFill>
                  <a:srgbClr val="FF0000"/>
                </a:solidFill>
                <a:latin typeface="Open Sans"/>
              </a:rPr>
              <a:t>Genişlik</a:t>
            </a:r>
            <a:r>
              <a:rPr lang="tr-TR" sz="3200" i="1" dirty="0">
                <a:solidFill>
                  <a:srgbClr val="FF0000"/>
                </a:solidFill>
              </a:rPr>
              <a:t/>
            </a:r>
            <a:br>
              <a:rPr lang="tr-TR" sz="3200" i="1" dirty="0">
                <a:solidFill>
                  <a:srgbClr val="FF0000"/>
                </a:solidFill>
              </a:rPr>
            </a:br>
            <a:r>
              <a:rPr lang="tr-TR" sz="3200" i="1" dirty="0">
                <a:solidFill>
                  <a:srgbClr val="FF0000"/>
                </a:solidFill>
                <a:latin typeface="Open Sans"/>
              </a:rPr>
              <a:t>2474 m</a:t>
            </a:r>
          </a:p>
          <a:p>
            <a:pPr marL="342900" lvl="0" indent="-342900">
              <a:buFont typeface="Arial" panose="020B0604020202020204" pitchFamily="34" charset="0"/>
              <a:buChar char="•"/>
            </a:pPr>
            <a:r>
              <a:rPr lang="tr-TR" sz="3200" b="1" i="1" dirty="0">
                <a:solidFill>
                  <a:srgbClr val="FF0000"/>
                </a:solidFill>
                <a:latin typeface="Open Sans"/>
              </a:rPr>
              <a:t>Yükseklik</a:t>
            </a:r>
            <a:r>
              <a:rPr lang="tr-TR" sz="3200" i="1" dirty="0">
                <a:solidFill>
                  <a:srgbClr val="FF0000"/>
                </a:solidFill>
              </a:rPr>
              <a:t/>
            </a:r>
            <a:br>
              <a:rPr lang="tr-TR" sz="3200" i="1" dirty="0">
                <a:solidFill>
                  <a:srgbClr val="FF0000"/>
                </a:solidFill>
              </a:rPr>
            </a:br>
            <a:r>
              <a:rPr lang="tr-TR" sz="3200" i="1" dirty="0">
                <a:solidFill>
                  <a:srgbClr val="FF0000"/>
                </a:solidFill>
                <a:latin typeface="Open Sans"/>
              </a:rPr>
              <a:t>2490-2550 m</a:t>
            </a:r>
          </a:p>
          <a:p>
            <a:pPr marL="342900" lvl="0" indent="-342900">
              <a:buFont typeface="Arial" panose="020B0604020202020204" pitchFamily="34" charset="0"/>
              <a:buChar char="•"/>
            </a:pPr>
            <a:r>
              <a:rPr lang="tr-TR" sz="3200" b="1" i="1" dirty="0">
                <a:solidFill>
                  <a:srgbClr val="FF0000"/>
                </a:solidFill>
              </a:rPr>
              <a:t>Boş Ağırlık</a:t>
            </a:r>
            <a:r>
              <a:rPr lang="tr-TR" sz="3200" i="1" dirty="0">
                <a:solidFill>
                  <a:srgbClr val="FF0000"/>
                </a:solidFill>
              </a:rPr>
              <a:t/>
            </a:r>
            <a:br>
              <a:rPr lang="tr-TR" sz="3200" i="1" dirty="0">
                <a:solidFill>
                  <a:srgbClr val="FF0000"/>
                </a:solidFill>
              </a:rPr>
            </a:br>
            <a:r>
              <a:rPr lang="tr-TR" sz="3200" i="1" dirty="0">
                <a:solidFill>
                  <a:srgbClr val="FF0000"/>
                </a:solidFill>
              </a:rPr>
              <a:t>2505 </a:t>
            </a:r>
            <a:r>
              <a:rPr lang="tr-TR" sz="3200" i="1" dirty="0" smtClean="0">
                <a:solidFill>
                  <a:srgbClr val="FF0000"/>
                </a:solidFill>
              </a:rPr>
              <a:t>kg</a:t>
            </a:r>
          </a:p>
          <a:p>
            <a:pPr marL="342900" lvl="0" indent="-342900">
              <a:buFont typeface="Arial" panose="020B0604020202020204" pitchFamily="34" charset="0"/>
              <a:buChar char="•"/>
            </a:pPr>
            <a:r>
              <a:rPr lang="tr-TR" sz="3200" b="1" i="1" dirty="0" smtClean="0">
                <a:solidFill>
                  <a:srgbClr val="FF0000"/>
                </a:solidFill>
              </a:rPr>
              <a:t>HIZ</a:t>
            </a:r>
          </a:p>
          <a:p>
            <a:pPr lvl="0"/>
            <a:r>
              <a:rPr lang="tr-TR" sz="3200" i="1" dirty="0" smtClean="0">
                <a:solidFill>
                  <a:srgbClr val="FF0000"/>
                </a:solidFill>
              </a:rPr>
              <a:t>    180 km/s</a:t>
            </a:r>
            <a:endParaRPr lang="tr-TR" sz="3200" i="1" dirty="0">
              <a:solidFill>
                <a:srgbClr val="FF0000"/>
              </a:solidFill>
            </a:endParaRPr>
          </a:p>
          <a:p>
            <a:endParaRPr lang="tr-TR" dirty="0"/>
          </a:p>
        </p:txBody>
      </p:sp>
    </p:spTree>
    <p:extLst>
      <p:ext uri="{BB962C8B-B14F-4D97-AF65-F5344CB8AC3E}">
        <p14:creationId xmlns:p14="http://schemas.microsoft.com/office/powerpoint/2010/main" val="14725110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3050"/>
            <a:ext cx="9806880" cy="1162050"/>
          </a:xfrm>
        </p:spPr>
        <p:txBody>
          <a:bodyPr>
            <a:noAutofit/>
          </a:bodyPr>
          <a:lstStyle/>
          <a:p>
            <a:r>
              <a:rPr lang="tr-TR" sz="4800" dirty="0" smtClean="0">
                <a:solidFill>
                  <a:srgbClr val="7030A0"/>
                </a:solidFill>
              </a:rPr>
              <a:t>MERCEDES  SPRİNTER</a:t>
            </a:r>
            <a:endParaRPr lang="tr-TR" sz="4800" dirty="0">
              <a:solidFill>
                <a:srgbClr val="7030A0"/>
              </a:solidFill>
            </a:endParaRPr>
          </a:p>
        </p:txBody>
      </p:sp>
      <p:sp>
        <p:nvSpPr>
          <p:cNvPr id="4" name="Metin Yer Tutucusu 3"/>
          <p:cNvSpPr>
            <a:spLocks noGrp="1"/>
          </p:cNvSpPr>
          <p:nvPr>
            <p:ph type="body" sz="half" idx="2"/>
          </p:nvPr>
        </p:nvSpPr>
        <p:spPr/>
        <p:txBody>
          <a:bodyPr>
            <a:normAutofit fontScale="92500" lnSpcReduction="10000"/>
          </a:bodyPr>
          <a:lstStyle/>
          <a:p>
            <a:r>
              <a:rPr lang="tr-TR" sz="2800" b="1" i="1" dirty="0" smtClean="0">
                <a:solidFill>
                  <a:srgbClr val="FF0000"/>
                </a:solidFill>
              </a:rPr>
              <a:t>-Azami yüklü ağırlık  3880 kg</a:t>
            </a:r>
          </a:p>
          <a:p>
            <a:r>
              <a:rPr lang="tr-TR" sz="2800" b="1" i="1" dirty="0" smtClean="0">
                <a:solidFill>
                  <a:srgbClr val="FF0000"/>
                </a:solidFill>
              </a:rPr>
              <a:t>-Boş ağırlık </a:t>
            </a:r>
          </a:p>
          <a:p>
            <a:r>
              <a:rPr lang="tr-TR" sz="2800" b="1" i="1" dirty="0" smtClean="0">
                <a:solidFill>
                  <a:srgbClr val="FF0000"/>
                </a:solidFill>
              </a:rPr>
              <a:t>1275</a:t>
            </a:r>
          </a:p>
          <a:p>
            <a:r>
              <a:rPr lang="tr-TR" sz="2800" b="1" i="1" dirty="0" smtClean="0">
                <a:solidFill>
                  <a:srgbClr val="FF0000"/>
                </a:solidFill>
              </a:rPr>
              <a:t>-6 ileri manuel vites</a:t>
            </a:r>
          </a:p>
          <a:p>
            <a:r>
              <a:rPr lang="tr-TR" sz="2800" b="1" i="1" dirty="0" smtClean="0">
                <a:solidFill>
                  <a:srgbClr val="FF0000"/>
                </a:solidFill>
              </a:rPr>
              <a:t>-Arka çekişli</a:t>
            </a:r>
          </a:p>
          <a:p>
            <a:r>
              <a:rPr lang="tr-TR" sz="2800" b="1" i="1" dirty="0" smtClean="0">
                <a:solidFill>
                  <a:srgbClr val="FF0000"/>
                </a:solidFill>
              </a:rPr>
              <a:t>-Çift </a:t>
            </a:r>
            <a:r>
              <a:rPr lang="tr-TR" sz="2800" b="1" i="1" dirty="0">
                <a:solidFill>
                  <a:srgbClr val="FF0000"/>
                </a:solidFill>
              </a:rPr>
              <a:t>devreli vakum takviyeli hidrolik sistem</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00307" y="1614510"/>
            <a:ext cx="6348519" cy="317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58749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764704"/>
            <a:ext cx="10972800" cy="5616624"/>
          </a:xfrm>
        </p:spPr>
        <p:txBody>
          <a:bodyPr>
            <a:noAutofit/>
          </a:bodyPr>
          <a:lstStyle/>
          <a:p>
            <a:r>
              <a:rPr lang="tr-TR" sz="3600" b="1" i="1" u="sng" dirty="0" smtClean="0">
                <a:solidFill>
                  <a:srgbClr val="FF0000"/>
                </a:solidFill>
              </a:rPr>
              <a:t>Hasta veya yaralının ambulans ile güvenli bir şekilde hastaneye ulaştırılması ve nakil sırasında acil bakım uygulamak hastane ortamında uygulanacak tedavinin etkinliğini önemli ölçüde etkiler. Bu yüzden ambulanslar içerisinde yer alan personelin çalıştığı araç ile ilgili özellikleri bilmesi hasta veya yaralı güvenliği açısından gereklidir.</a:t>
            </a:r>
            <a:endParaRPr lang="tr-TR" sz="3600" b="1" i="1" u="sng" dirty="0">
              <a:solidFill>
                <a:srgbClr val="FF0000"/>
              </a:solidFill>
            </a:endParaRPr>
          </a:p>
        </p:txBody>
      </p:sp>
    </p:spTree>
    <p:extLst>
      <p:ext uri="{BB962C8B-B14F-4D97-AF65-F5344CB8AC3E}">
        <p14:creationId xmlns:p14="http://schemas.microsoft.com/office/powerpoint/2010/main" val="1628970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b="1" dirty="0"/>
              <a:t>112 acil sağlık hizmetlerinde kullanılan ambulans sayısı 2002 yılında </a:t>
            </a:r>
            <a:r>
              <a:rPr lang="tr-TR" b="1" dirty="0">
                <a:solidFill>
                  <a:srgbClr val="FF0000"/>
                </a:solidFill>
              </a:rPr>
              <a:t>618</a:t>
            </a:r>
            <a:r>
              <a:rPr lang="tr-TR" b="1" dirty="0"/>
              <a:t> iken </a:t>
            </a:r>
            <a:r>
              <a:rPr lang="tr-TR" b="1" dirty="0">
                <a:solidFill>
                  <a:srgbClr val="FF0000"/>
                </a:solidFill>
              </a:rPr>
              <a:t>4 bin 227</a:t>
            </a:r>
            <a:r>
              <a:rPr lang="tr-TR" b="1" dirty="0"/>
              <a:t>'ye çıkarılmıştır.</a:t>
            </a:r>
          </a:p>
        </p:txBody>
      </p:sp>
    </p:spTree>
    <p:extLst>
      <p:ext uri="{BB962C8B-B14F-4D97-AF65-F5344CB8AC3E}">
        <p14:creationId xmlns:p14="http://schemas.microsoft.com/office/powerpoint/2010/main" val="2802345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9653" y="0"/>
            <a:ext cx="12221652" cy="6858000"/>
          </a:xfrm>
        </p:spPr>
        <p:txBody>
          <a:bodyPr>
            <a:normAutofit/>
          </a:bodyPr>
          <a:lstStyle/>
          <a:p>
            <a:endParaRPr lang="tr-TR" sz="4000" i="1" dirty="0" smtClean="0">
              <a:latin typeface="Times New Roman" panose="02020603050405020304" pitchFamily="18" charset="0"/>
              <a:cs typeface="Times New Roman" panose="02020603050405020304" pitchFamily="18" charset="0"/>
            </a:endParaRPr>
          </a:p>
          <a:p>
            <a:endParaRPr lang="tr-TR" sz="4000" i="1" dirty="0">
              <a:latin typeface="Times New Roman" panose="02020603050405020304" pitchFamily="18" charset="0"/>
              <a:cs typeface="Times New Roman" panose="02020603050405020304" pitchFamily="18" charset="0"/>
            </a:endParaRPr>
          </a:p>
          <a:p>
            <a:endParaRPr lang="tr-TR" sz="4000" i="1" dirty="0" smtClean="0">
              <a:latin typeface="Times New Roman" panose="02020603050405020304" pitchFamily="18" charset="0"/>
              <a:cs typeface="Times New Roman" panose="02020603050405020304" pitchFamily="18" charset="0"/>
            </a:endParaRPr>
          </a:p>
          <a:p>
            <a:r>
              <a:rPr lang="tr-TR" sz="4000" b="1" i="1" dirty="0">
                <a:latin typeface="Times New Roman" panose="02020603050405020304" pitchFamily="18" charset="0"/>
                <a:cs typeface="Times New Roman" panose="02020603050405020304" pitchFamily="18" charset="0"/>
              </a:rPr>
              <a:t>Nakil ambulansı</a:t>
            </a:r>
            <a:r>
              <a:rPr lang="tr-TR" sz="4000" i="1" dirty="0">
                <a:latin typeface="Times New Roman" panose="02020603050405020304" pitchFamily="18" charset="0"/>
                <a:cs typeface="Times New Roman" panose="02020603050405020304" pitchFamily="18" charset="0"/>
              </a:rPr>
              <a:t>, acil tıbbi müdahale gerektirmeyen hasta veya yaralıların naklini sağlamak amacıyla kullanılan ve yönetmelikte belirtilen teknik ve tıbbi donanıma sahip kara ambulansıdır. </a:t>
            </a:r>
          </a:p>
          <a:p>
            <a:endParaRPr lang="tr-TR" sz="4000" i="1" dirty="0">
              <a:latin typeface="Times New Roman" panose="02020603050405020304" pitchFamily="18" charset="0"/>
              <a:cs typeface="Times New Roman" panose="02020603050405020304" pitchFamily="18" charset="0"/>
            </a:endParaRPr>
          </a:p>
        </p:txBody>
      </p:sp>
      <p:sp>
        <p:nvSpPr>
          <p:cNvPr id="4" name="Dikdörtgen 3"/>
          <p:cNvSpPr/>
          <p:nvPr/>
        </p:nvSpPr>
        <p:spPr>
          <a:xfrm>
            <a:off x="0" y="30171"/>
            <a:ext cx="12192000" cy="923330"/>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bodyPr>
          <a:lstStyle/>
          <a:p>
            <a:pPr algn="ctr"/>
            <a:r>
              <a:rPr lang="tr-TR"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5">
                      <a:satMod val="175000"/>
                      <a:alpha val="40000"/>
                    </a:schemeClr>
                  </a:glow>
                  <a:outerShdw blurRad="50800" algn="tl" rotWithShape="0">
                    <a:srgbClr val="000000"/>
                  </a:outerShdw>
                </a:effectLst>
                <a:latin typeface="Algerian" panose="04020705040A02060702" pitchFamily="82" charset="0"/>
              </a:rPr>
              <a:t>NAKİL AMBULANSLARI</a:t>
            </a:r>
            <a:endParaRPr lang="tr-TR"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228600">
                  <a:schemeClr val="accent5">
                    <a:satMod val="175000"/>
                    <a:alpha val="40000"/>
                  </a:schemeClr>
                </a:glow>
                <a:outerShdw blurRad="50800" algn="tl" rotWithShape="0">
                  <a:srgbClr val="000000"/>
                </a:outerShdw>
              </a:effectLst>
              <a:latin typeface="Algerian" panose="04020705040A02060702" pitchFamily="82" charset="0"/>
            </a:endParaRPr>
          </a:p>
        </p:txBody>
      </p:sp>
    </p:spTree>
    <p:extLst>
      <p:ext uri="{BB962C8B-B14F-4D97-AF65-F5344CB8AC3E}">
        <p14:creationId xmlns:p14="http://schemas.microsoft.com/office/powerpoint/2010/main" val="6314606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5083"/>
            <a:ext cx="12192000" cy="6852917"/>
          </a:xfrm>
        </p:spPr>
        <p:txBody>
          <a:bodyPr>
            <a:normAutofit/>
          </a:bodyPr>
          <a:lstStyle/>
          <a:p>
            <a:endParaRPr lang="tr-TR" sz="2400" i="1" dirty="0" smtClean="0">
              <a:latin typeface="Times New Roman" panose="02020603050405020304" pitchFamily="18" charset="0"/>
              <a:cs typeface="Times New Roman" panose="02020603050405020304" pitchFamily="18" charset="0"/>
            </a:endParaRPr>
          </a:p>
          <a:p>
            <a:endParaRPr lang="tr-TR" sz="2400" i="1" dirty="0">
              <a:latin typeface="Times New Roman" panose="02020603050405020304" pitchFamily="18" charset="0"/>
              <a:cs typeface="Times New Roman" panose="02020603050405020304" pitchFamily="18" charset="0"/>
            </a:endParaRPr>
          </a:p>
          <a:p>
            <a:r>
              <a:rPr lang="tr-TR" sz="2400" i="1" dirty="0">
                <a:latin typeface="Times New Roman" panose="02020603050405020304" pitchFamily="18" charset="0"/>
                <a:cs typeface="Times New Roman" panose="02020603050405020304" pitchFamily="18" charset="0"/>
              </a:rPr>
              <a:t>Hasta nakil ambulansında az en iki personel (ATT, ATT, ATT, AABT veya ATT, şoför şeklinde olabilir) görev yapar. ATT, ATT veya ATT, AABT olarak oluşan ekiplerde personellerden biri sürücü olarak çalışır. Hasta nakli sırasında bir sağlık personeli hasta kabininde hastaya refakat eder. Gerekiyorsa ekibe şoför eklenir. </a:t>
            </a:r>
          </a:p>
          <a:p>
            <a:endParaRPr lang="tr-TR" sz="2400" i="1" dirty="0" smtClean="0">
              <a:latin typeface="Times New Roman" panose="02020603050405020304" pitchFamily="18" charset="0"/>
              <a:cs typeface="Times New Roman" panose="02020603050405020304" pitchFamily="18" charset="0"/>
            </a:endParaRPr>
          </a:p>
          <a:p>
            <a:endParaRPr lang="tr-TR" sz="2400" i="1" dirty="0">
              <a:latin typeface="Times New Roman" panose="02020603050405020304" pitchFamily="18" charset="0"/>
              <a:cs typeface="Times New Roman" panose="02020603050405020304" pitchFamily="18" charset="0"/>
            </a:endParaRPr>
          </a:p>
          <a:p>
            <a:endParaRPr lang="tr-TR" sz="2400" i="1" dirty="0" smtClean="0">
              <a:latin typeface="Times New Roman" panose="02020603050405020304" pitchFamily="18" charset="0"/>
              <a:cs typeface="Times New Roman" panose="02020603050405020304" pitchFamily="18" charset="0"/>
            </a:endParaRPr>
          </a:p>
          <a:p>
            <a:r>
              <a:rPr lang="tr-TR" sz="2400" i="1" dirty="0" smtClean="0">
                <a:latin typeface="Times New Roman" panose="02020603050405020304" pitchFamily="18" charset="0"/>
                <a:cs typeface="Times New Roman" panose="02020603050405020304" pitchFamily="18" charset="0"/>
              </a:rPr>
              <a:t>Nakil </a:t>
            </a:r>
            <a:r>
              <a:rPr lang="tr-TR" sz="2400" i="1" dirty="0">
                <a:latin typeface="Times New Roman" panose="02020603050405020304" pitchFamily="18" charset="0"/>
                <a:cs typeface="Times New Roman" panose="02020603050405020304" pitchFamily="18" charset="0"/>
              </a:rPr>
              <a:t>ambulansları evden hastaneye, hastaneden eve, sağlık kuruluşundan diğer sağlık kuruluşuna hasta nakli ve tıbbi müdahaleye ihtiyacı olabilecek hastalara hizmet vermek amacı ile kullanılır. Hasta nakil ambulanslarında ki şerit </a:t>
            </a:r>
            <a:r>
              <a:rPr lang="tr-TR" sz="2400" b="1" i="1" dirty="0">
                <a:latin typeface="Times New Roman" panose="02020603050405020304" pitchFamily="18" charset="0"/>
                <a:cs typeface="Times New Roman" panose="02020603050405020304" pitchFamily="18" charset="0"/>
              </a:rPr>
              <a:t>mavi renkli </a:t>
            </a:r>
            <a:r>
              <a:rPr lang="tr-TR" sz="2400" i="1" dirty="0">
                <a:latin typeface="Times New Roman" panose="02020603050405020304" pitchFamily="18" charset="0"/>
                <a:cs typeface="Times New Roman" panose="02020603050405020304" pitchFamily="18" charset="0"/>
              </a:rPr>
              <a:t>ve fosforlu özellikte ve en az 200 mm genişliğindedir. </a:t>
            </a:r>
          </a:p>
          <a:p>
            <a:r>
              <a:rPr lang="tr-TR" sz="2400" b="1" i="1" dirty="0">
                <a:latin typeface="Times New Roman" panose="02020603050405020304" pitchFamily="18" charset="0"/>
                <a:cs typeface="Times New Roman" panose="02020603050405020304" pitchFamily="18" charset="0"/>
              </a:rPr>
              <a:t>Resim</a:t>
            </a:r>
            <a:endParaRPr lang="tr-TR"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245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msung\Downloads\WhatsApp Image 2017-10-29 at 23.13.28.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289" y="0"/>
            <a:ext cx="12267560" cy="686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9006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E66D2351-9320-47F6-857A-CE1B164F68D0}"/>
              </a:ext>
            </a:extLst>
          </p:cNvPr>
          <p:cNvSpPr>
            <a:spLocks noGrp="1"/>
          </p:cNvSpPr>
          <p:nvPr>
            <p:ph type="subTitle" idx="1"/>
          </p:nvPr>
        </p:nvSpPr>
        <p:spPr>
          <a:xfrm>
            <a:off x="901148" y="596347"/>
            <a:ext cx="9674087" cy="2358888"/>
          </a:xfrm>
        </p:spPr>
        <p:txBody>
          <a:bodyPr>
            <a:normAutofit fontScale="92500" lnSpcReduction="10000"/>
          </a:bodyPr>
          <a:lstStyle/>
          <a:p>
            <a:r>
              <a:rPr lang="tr-TR" sz="2400" i="1" dirty="0">
                <a:solidFill>
                  <a:schemeClr val="tx1">
                    <a:lumMod val="95000"/>
                    <a:lumOff val="5000"/>
                  </a:schemeClr>
                </a:solidFill>
                <a:latin typeface="Times New Roman" panose="02020603050405020304" pitchFamily="18" charset="0"/>
                <a:cs typeface="Times New Roman" panose="02020603050405020304" pitchFamily="18" charset="0"/>
              </a:rPr>
              <a:t>Deniz ambulansı, hasta nakli veya acil tıbbi müdahale amaçlı kullanılmak üzere Denizcilik Müsteşarlığından çalışma izni alınmış ve “Acil Sağlık Hizmetleri Yönetmeliğinde” belirtilen tıbbi donanıma sahip deniz araçlarıdır. Deniz ambulanslarında en az bir hekim ve bir veya iki sağlık personeli ile deniz ambulansını kullanma ehliyetine sahip personel görev yapar. Deniz ambulanslarında asgari kuruluşa ait isim, marka, işaret, logo ve iletişim bilgileri yer alır.</a:t>
            </a:r>
          </a:p>
        </p:txBody>
      </p:sp>
      <p:pic>
        <p:nvPicPr>
          <p:cNvPr id="4" name="İçerik Yer Tutucusu 4">
            <a:extLst>
              <a:ext uri="{FF2B5EF4-FFF2-40B4-BE49-F238E27FC236}">
                <a16:creationId xmlns:a16="http://schemas.microsoft.com/office/drawing/2014/main" id="{2C4B6DB1-59A7-407C-A974-3E7CB2276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650" y="2955235"/>
            <a:ext cx="9861082" cy="3196225"/>
          </a:xfrm>
          <a:prstGeom prst="rect">
            <a:avLst/>
          </a:prstGeom>
        </p:spPr>
      </p:pic>
    </p:spTree>
    <p:extLst>
      <p:ext uri="{BB962C8B-B14F-4D97-AF65-F5344CB8AC3E}">
        <p14:creationId xmlns:p14="http://schemas.microsoft.com/office/powerpoint/2010/main" val="1735377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70AF313-4680-4D41-A60E-84E9F4F77725}"/>
              </a:ext>
            </a:extLst>
          </p:cNvPr>
          <p:cNvSpPr>
            <a:spLocks noGrp="1"/>
          </p:cNvSpPr>
          <p:nvPr>
            <p:ph idx="1"/>
          </p:nvPr>
        </p:nvSpPr>
        <p:spPr>
          <a:xfrm>
            <a:off x="0" y="0"/>
            <a:ext cx="12192000" cy="6858000"/>
          </a:xfrm>
        </p:spPr>
        <p:txBody>
          <a:bodyPr/>
          <a:lstStyle/>
          <a:p>
            <a:endParaRPr lang="tr-TR" dirty="0"/>
          </a:p>
        </p:txBody>
      </p:sp>
      <p:sp>
        <p:nvSpPr>
          <p:cNvPr id="4" name="Dikdörtgen 3">
            <a:extLst>
              <a:ext uri="{FF2B5EF4-FFF2-40B4-BE49-F238E27FC236}">
                <a16:creationId xmlns:a16="http://schemas.microsoft.com/office/drawing/2014/main" id="{D71C581B-9C61-48EC-8AB8-A180E53B439B}"/>
              </a:ext>
            </a:extLst>
          </p:cNvPr>
          <p:cNvSpPr/>
          <p:nvPr/>
        </p:nvSpPr>
        <p:spPr>
          <a:xfrm>
            <a:off x="0" y="2967335"/>
            <a:ext cx="12192000" cy="923330"/>
          </a:xfrm>
          <a:prstGeom prst="rect">
            <a:avLst/>
          </a:prstGeom>
        </p:spPr>
        <p:style>
          <a:lnRef idx="0">
            <a:schemeClr val="dk1"/>
          </a:lnRef>
          <a:fillRef idx="3">
            <a:schemeClr val="dk1"/>
          </a:fillRef>
          <a:effectRef idx="3">
            <a:schemeClr val="dk1"/>
          </a:effectRef>
          <a:fontRef idx="minor">
            <a:schemeClr val="lt1"/>
          </a:fontRef>
        </p:style>
        <p:txBody>
          <a:bodyPr wrap="square" lIns="91440" tIns="45720" rIns="91440" bIns="45720">
            <a:spAutoFit/>
          </a:bodyPr>
          <a:lstStyle/>
          <a:p>
            <a:pPr algn="ctr"/>
            <a:r>
              <a:rPr lang="tr-T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cs typeface="Times New Roman" panose="02020603050405020304" pitchFamily="18" charset="0"/>
              </a:rPr>
              <a:t>MOBİL AMBULANSLAR</a:t>
            </a:r>
          </a:p>
        </p:txBody>
      </p:sp>
    </p:spTree>
    <p:extLst>
      <p:ext uri="{BB962C8B-B14F-4D97-AF65-F5344CB8AC3E}">
        <p14:creationId xmlns:p14="http://schemas.microsoft.com/office/powerpoint/2010/main" val="943258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çerik Yer Tutucusu 6">
            <a:extLst>
              <a:ext uri="{FF2B5EF4-FFF2-40B4-BE49-F238E27FC236}">
                <a16:creationId xmlns:a16="http://schemas.microsoft.com/office/drawing/2014/main" id="{866FA8FF-0541-4ECC-B230-A5BE112DD9D1}"/>
              </a:ext>
            </a:extLst>
          </p:cNvPr>
          <p:cNvSpPr>
            <a:spLocks noGrp="1"/>
          </p:cNvSpPr>
          <p:nvPr>
            <p:ph idx="1"/>
          </p:nvPr>
        </p:nvSpPr>
        <p:spPr>
          <a:xfrm>
            <a:off x="838200" y="1122240"/>
            <a:ext cx="10515600" cy="4351338"/>
          </a:xfrm>
        </p:spPr>
        <p:txBody>
          <a:bodyPr>
            <a:normAutofit/>
          </a:bodyPr>
          <a:lstStyle/>
          <a:p>
            <a:r>
              <a:rPr lang="tr-TR" sz="2800" i="1" dirty="0">
                <a:solidFill>
                  <a:schemeClr val="tx1">
                    <a:lumMod val="95000"/>
                    <a:lumOff val="5000"/>
                  </a:schemeClr>
                </a:solidFill>
                <a:latin typeface="Times New Roman" panose="02020603050405020304" pitchFamily="18" charset="0"/>
                <a:cs typeface="Times New Roman" panose="02020603050405020304" pitchFamily="18" charset="0"/>
              </a:rPr>
              <a:t>Acil sağlık aracı, acil sağlık hizmeti sunumunda ihtiyaç duyulan personel ve malzemeyi en hızlı şekilde ulaştırmak ve olay yerinde görev yapmak üzere kullanılan her türlü kara, hava ve deniz aracıdır. Olay yerinde tıbbi müdahale, teknik ve lojistik destek için kullanılacak olan bu araçlar motosiklet, bisiklet, doktor aracı, medikal kurtarma aracı, organ nakli aracı, mobil komuta kontrol aracı, mobil haberleşme aracı, mobil sağlık aracı ve benzeri araçlar olup hasta taşıma amaçlı kullanılamaz.</a:t>
            </a:r>
          </a:p>
        </p:txBody>
      </p:sp>
    </p:spTree>
    <p:extLst>
      <p:ext uri="{BB962C8B-B14F-4D97-AF65-F5344CB8AC3E}">
        <p14:creationId xmlns:p14="http://schemas.microsoft.com/office/powerpoint/2010/main" val="2918560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43F4ED7-280B-4C42-A0BF-BE8D4F693C2E}"/>
              </a:ext>
            </a:extLst>
          </p:cNvPr>
          <p:cNvSpPr>
            <a:spLocks noGrp="1"/>
          </p:cNvSpPr>
          <p:nvPr>
            <p:ph idx="1"/>
          </p:nvPr>
        </p:nvSpPr>
        <p:spPr>
          <a:xfrm>
            <a:off x="1948070" y="1378226"/>
            <a:ext cx="9556542" cy="4532996"/>
          </a:xfrm>
        </p:spPr>
        <p:txBody>
          <a:bodyPr>
            <a:normAutofit/>
          </a:bodyPr>
          <a:lstStyle/>
          <a:p>
            <a:r>
              <a:rPr lang="tr-TR" sz="2800" dirty="0">
                <a:solidFill>
                  <a:schemeClr val="tx1">
                    <a:lumMod val="95000"/>
                    <a:lumOff val="5000"/>
                  </a:schemeClr>
                </a:solidFill>
              </a:rPr>
              <a:t>Acil sağlık araçları ilk kez </a:t>
            </a:r>
            <a:r>
              <a:rPr lang="tr-TR" sz="2800" dirty="0" err="1">
                <a:solidFill>
                  <a:schemeClr val="tx1">
                    <a:lumMod val="95000"/>
                    <a:lumOff val="5000"/>
                  </a:schemeClr>
                </a:solidFill>
              </a:rPr>
              <a:t>Universite’de</a:t>
            </a:r>
            <a:r>
              <a:rPr lang="tr-TR" sz="2800" dirty="0">
                <a:solidFill>
                  <a:schemeClr val="tx1">
                    <a:lumMod val="95000"/>
                    <a:lumOff val="5000"/>
                  </a:schemeClr>
                </a:solidFill>
              </a:rPr>
              <a:t> 2005 üniversite oyunları sırasında İzmir'de 112 acil sağlık hizmetlerinde kullanılmıştır. Bu ambulanslar, hekimsiz ambulanslara destek vermek ve doktorlu ekiplerle olay yerine ulaşmak için kullanılır. Ayrıca olağandışı durum ve afetlerde olay yerine sağlık personeli ve tıbbi-teknik malzemelerin taşınmasında kullanılır.. Bu araçlar aşağıda belirtilen genel özelliklere sahip olmalıdır</a:t>
            </a:r>
          </a:p>
        </p:txBody>
      </p:sp>
    </p:spTree>
    <p:extLst>
      <p:ext uri="{BB962C8B-B14F-4D97-AF65-F5344CB8AC3E}">
        <p14:creationId xmlns:p14="http://schemas.microsoft.com/office/powerpoint/2010/main" val="1528642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90B71F7-2C08-4B5A-8FE8-E26941617487}"/>
              </a:ext>
            </a:extLst>
          </p:cNvPr>
          <p:cNvSpPr>
            <a:spLocks noGrp="1"/>
          </p:cNvSpPr>
          <p:nvPr>
            <p:ph idx="1"/>
          </p:nvPr>
        </p:nvSpPr>
        <p:spPr>
          <a:xfrm>
            <a:off x="1630017" y="1669774"/>
            <a:ext cx="9874595" cy="4241448"/>
          </a:xfrm>
        </p:spPr>
        <p:txBody>
          <a:bodyPr>
            <a:normAutofit/>
          </a:bodyPr>
          <a:lstStyle/>
          <a:p>
            <a:endParaRPr lang="tr-TR" sz="28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tr-TR" sz="2800" dirty="0">
                <a:solidFill>
                  <a:schemeClr val="tx1">
                    <a:lumMod val="95000"/>
                    <a:lumOff val="5000"/>
                  </a:schemeClr>
                </a:solidFill>
                <a:latin typeface="Times New Roman" panose="02020603050405020304" pitchFamily="18" charset="0"/>
                <a:cs typeface="Times New Roman" panose="02020603050405020304" pitchFamily="18" charset="0"/>
              </a:rPr>
              <a:t>Işıklı ve sesli uyarı sistemi, </a:t>
            </a:r>
          </a:p>
          <a:p>
            <a:r>
              <a:rPr lang="tr-TR" sz="2800" dirty="0">
                <a:solidFill>
                  <a:schemeClr val="tx1">
                    <a:lumMod val="95000"/>
                    <a:lumOff val="5000"/>
                  </a:schemeClr>
                </a:solidFill>
                <a:latin typeface="Times New Roman" panose="02020603050405020304" pitchFamily="18" charset="0"/>
                <a:cs typeface="Times New Roman" panose="02020603050405020304" pitchFamily="18" charset="0"/>
              </a:rPr>
              <a:t>Haberleşme cihazları, (telsiz, telefon gibi) </a:t>
            </a:r>
          </a:p>
          <a:p>
            <a:r>
              <a:rPr lang="tr-TR" sz="2800" dirty="0">
                <a:solidFill>
                  <a:schemeClr val="tx1">
                    <a:lumMod val="95000"/>
                    <a:lumOff val="5000"/>
                  </a:schemeClr>
                </a:solidFill>
                <a:latin typeface="Times New Roman" panose="02020603050405020304" pitchFamily="18" charset="0"/>
                <a:cs typeface="Times New Roman" panose="02020603050405020304" pitchFamily="18" charset="0"/>
              </a:rPr>
              <a:t>Aracın kullanım amacını belirten fosforlu yazı ve işaretler, </a:t>
            </a:r>
          </a:p>
          <a:p>
            <a:r>
              <a:rPr lang="tr-TR" sz="2800" dirty="0">
                <a:solidFill>
                  <a:schemeClr val="tx1">
                    <a:lumMod val="95000"/>
                    <a:lumOff val="5000"/>
                  </a:schemeClr>
                </a:solidFill>
                <a:latin typeface="Times New Roman" panose="02020603050405020304" pitchFamily="18" charset="0"/>
                <a:cs typeface="Times New Roman" panose="02020603050405020304" pitchFamily="18" charset="0"/>
              </a:rPr>
              <a:t>Aracın kullanım amacına uygun tıbbi ve teknik donanım. </a:t>
            </a:r>
          </a:p>
          <a:p>
            <a:endParaRPr lang="tr-TR"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912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87252DB-AD64-4326-8364-6965C99C2D8C}"/>
              </a:ext>
            </a:extLst>
          </p:cNvPr>
          <p:cNvSpPr>
            <a:spLocks noGrp="1"/>
          </p:cNvSpPr>
          <p:nvPr>
            <p:ph idx="1"/>
          </p:nvPr>
        </p:nvSpPr>
        <p:spPr>
          <a:xfrm>
            <a:off x="0" y="0"/>
            <a:ext cx="12192000" cy="6858000"/>
          </a:xfrm>
        </p:spPr>
        <p:txBody>
          <a:bodyPr>
            <a:normAutofit/>
          </a:bodyPr>
          <a:lstStyle/>
          <a:p>
            <a:r>
              <a:rPr lang="tr-TR" sz="2800" dirty="0">
                <a:solidFill>
                  <a:schemeClr val="tx1">
                    <a:lumMod val="95000"/>
                    <a:lumOff val="5000"/>
                  </a:schemeClr>
                </a:solidFill>
              </a:rPr>
              <a:t>Acil sağlık araçları, sadece ambulans servisleri ve sağlık kurumları bünyesinde ve amacına uygun olarak kullanılabilir; başka kişi ve kuruluşlarca kullanılamaz. </a:t>
            </a:r>
          </a:p>
        </p:txBody>
      </p:sp>
      <p:pic>
        <p:nvPicPr>
          <p:cNvPr id="5" name="Resim 4">
            <a:extLst>
              <a:ext uri="{FF2B5EF4-FFF2-40B4-BE49-F238E27FC236}">
                <a16:creationId xmlns:a16="http://schemas.microsoft.com/office/drawing/2014/main" id="{4F670B61-87CF-44F8-B275-8384FABE5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880" y="1547446"/>
            <a:ext cx="10501808" cy="4535145"/>
          </a:xfrm>
          <a:prstGeom prst="rect">
            <a:avLst/>
          </a:prstGeom>
        </p:spPr>
      </p:pic>
    </p:spTree>
    <p:extLst>
      <p:ext uri="{BB962C8B-B14F-4D97-AF65-F5344CB8AC3E}">
        <p14:creationId xmlns:p14="http://schemas.microsoft.com/office/powerpoint/2010/main" val="2070221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548681"/>
            <a:ext cx="10972800" cy="5577483"/>
          </a:xfrm>
        </p:spPr>
        <p:txBody>
          <a:bodyPr>
            <a:normAutofit/>
          </a:bodyPr>
          <a:lstStyle/>
          <a:p>
            <a:r>
              <a:rPr lang="tr-TR" b="1" u="none" strike="noStrike" baseline="0" dirty="0" smtClean="0">
                <a:solidFill>
                  <a:srgbClr val="000000"/>
                </a:solidFill>
                <a:latin typeface="Times New Roman"/>
              </a:rPr>
              <a:t>Ambulans sürüş teknikleri (ASTE) eğitimlerine en az </a:t>
            </a:r>
            <a:r>
              <a:rPr lang="tr-TR" b="1" u="none" strike="noStrike" baseline="0" dirty="0" smtClean="0">
                <a:solidFill>
                  <a:srgbClr val="FF0000"/>
                </a:solidFill>
                <a:latin typeface="Times New Roman"/>
              </a:rPr>
              <a:t>‘B’ sınıfı ehliyet </a:t>
            </a:r>
            <a:r>
              <a:rPr lang="tr-TR" b="1" u="none" strike="noStrike" baseline="0" dirty="0" smtClean="0">
                <a:solidFill>
                  <a:srgbClr val="000000"/>
                </a:solidFill>
                <a:latin typeface="Times New Roman"/>
              </a:rPr>
              <a:t>sahibi olarak, temel sürücülük becerilerinin yeterli olduğunu belgeleyen personel katılabilmektedir, ASTE eğitimlerinde trafikteki diğer sürücülere göre çok daha hazır ve dikkatli olması beklenen ambulans sürücülerinin, etkin, verimli ve güvenli araç kullanımı amaçlanarak sürücülük geliştirme eğitimleri verilmektedir. Yasal olarak B sınıfı ehliyet almak için </a:t>
            </a:r>
            <a:r>
              <a:rPr lang="tr-TR" b="1" u="none" strike="noStrike" baseline="0" dirty="0" smtClean="0">
                <a:solidFill>
                  <a:srgbClr val="FF0000"/>
                </a:solidFill>
                <a:latin typeface="Times New Roman"/>
              </a:rPr>
              <a:t>18 yaşını doldurmuş olmalıdır. </a:t>
            </a:r>
            <a:endParaRPr lang="tr-TR" b="1" dirty="0">
              <a:solidFill>
                <a:srgbClr val="FF0000"/>
              </a:solidFill>
            </a:endParaRPr>
          </a:p>
        </p:txBody>
      </p:sp>
    </p:spTree>
    <p:extLst>
      <p:ext uri="{BB962C8B-B14F-4D97-AF65-F5344CB8AC3E}">
        <p14:creationId xmlns:p14="http://schemas.microsoft.com/office/powerpoint/2010/main" val="20191391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E548E44-8965-4EDF-91EC-24DBEACFCF50}"/>
              </a:ext>
            </a:extLst>
          </p:cNvPr>
          <p:cNvSpPr>
            <a:spLocks noGrp="1"/>
          </p:cNvSpPr>
          <p:nvPr>
            <p:ph idx="1"/>
          </p:nvPr>
        </p:nvSpPr>
        <p:spPr>
          <a:xfrm>
            <a:off x="559904" y="752199"/>
            <a:ext cx="10515600" cy="4351338"/>
          </a:xfrm>
        </p:spPr>
        <p:txBody>
          <a:bodyPr>
            <a:normAutofit/>
          </a:bodyPr>
          <a:lstStyle/>
          <a:p>
            <a:r>
              <a:rPr lang="tr-TR" sz="3200" dirty="0">
                <a:solidFill>
                  <a:schemeClr val="tx1">
                    <a:lumMod val="95000"/>
                    <a:lumOff val="5000"/>
                  </a:schemeClr>
                </a:solidFill>
                <a:latin typeface="Times New Roman" panose="02020603050405020304" pitchFamily="18" charset="0"/>
                <a:cs typeface="Times New Roman" panose="02020603050405020304" pitchFamily="18" charset="0"/>
              </a:rPr>
              <a:t>Bisikletler, trafiğe kapalı veya yoğun kalabalığın mevcut olduğu yerlerde ambulansın olay yerine ulaşmasının zor olduğu alanlarda görev yapar. Bisikletli ekiplerde acil tıp teknisyenleri görev yapmaktadır. Bisikletlerin ışıklı ve sesli sirenleri mevcuttur. Ekiplerin komuta kontrol merkezi ile iletişimleri için kulaklıklı telsizleri bulunur.</a:t>
            </a:r>
          </a:p>
        </p:txBody>
      </p:sp>
    </p:spTree>
    <p:extLst>
      <p:ext uri="{BB962C8B-B14F-4D97-AF65-F5344CB8AC3E}">
        <p14:creationId xmlns:p14="http://schemas.microsoft.com/office/powerpoint/2010/main" val="22224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DFC81398-1E8D-406B-A6CC-12B015A687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1252" y="977243"/>
            <a:ext cx="5675658" cy="5573852"/>
          </a:xfrm>
        </p:spPr>
      </p:pic>
      <p:sp>
        <p:nvSpPr>
          <p:cNvPr id="6" name="Dikdörtgen 5">
            <a:extLst>
              <a:ext uri="{FF2B5EF4-FFF2-40B4-BE49-F238E27FC236}">
                <a16:creationId xmlns:a16="http://schemas.microsoft.com/office/drawing/2014/main" id="{162E2105-0959-4BD5-BABC-8AA1FE9F39DE}"/>
              </a:ext>
            </a:extLst>
          </p:cNvPr>
          <p:cNvSpPr/>
          <p:nvPr/>
        </p:nvSpPr>
        <p:spPr>
          <a:xfrm>
            <a:off x="2310924" y="184378"/>
            <a:ext cx="6960560" cy="923330"/>
          </a:xfrm>
          <a:prstGeom prst="rect">
            <a:avLst/>
          </a:prstGeom>
          <a:noFill/>
        </p:spPr>
        <p:txBody>
          <a:bodyPr wrap="none" lIns="91440" tIns="45720" rIns="91440" bIns="45720">
            <a:spAutoFit/>
          </a:bodyPr>
          <a:lstStyle/>
          <a:p>
            <a:pPr algn="ctr"/>
            <a:r>
              <a:rPr lang="tr-TR"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lgerian" panose="04020705040A02060702" pitchFamily="82" charset="0"/>
              </a:rPr>
              <a:t>BİSİKLET AMBULANS</a:t>
            </a:r>
          </a:p>
        </p:txBody>
      </p:sp>
    </p:spTree>
    <p:extLst>
      <p:ext uri="{BB962C8B-B14F-4D97-AF65-F5344CB8AC3E}">
        <p14:creationId xmlns:p14="http://schemas.microsoft.com/office/powerpoint/2010/main" val="2570719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2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2" name="Unvan 1"/>
          <p:cNvSpPr>
            <a:spLocks noGrp="1"/>
          </p:cNvSpPr>
          <p:nvPr>
            <p:ph type="title"/>
          </p:nvPr>
        </p:nvSpPr>
        <p:spPr/>
        <p:txBody>
          <a:bodyPr>
            <a:normAutofit fontScale="90000"/>
          </a:bodyPr>
          <a:lstStyle/>
          <a:p>
            <a:r>
              <a:rPr lang="tr-TR" sz="5400" b="1" i="1" dirty="0" smtClean="0">
                <a:solidFill>
                  <a:srgbClr val="7030A0"/>
                </a:solidFill>
              </a:rPr>
              <a:t>ÖZEL DONANIMLI AMBULANSLAR</a:t>
            </a:r>
            <a:endParaRPr lang="tr-TR" sz="5400" b="1" i="1" dirty="0">
              <a:solidFill>
                <a:srgbClr val="7030A0"/>
              </a:solidFill>
            </a:endParaRPr>
          </a:p>
        </p:txBody>
      </p:sp>
      <p:sp>
        <p:nvSpPr>
          <p:cNvPr id="3" name="İçerik Yer Tutucusu 2"/>
          <p:cNvSpPr>
            <a:spLocks noGrp="1"/>
          </p:cNvSpPr>
          <p:nvPr>
            <p:ph idx="1"/>
          </p:nvPr>
        </p:nvSpPr>
        <p:spPr>
          <a:xfrm>
            <a:off x="545122" y="1582615"/>
            <a:ext cx="4964724" cy="5052646"/>
          </a:xfrm>
        </p:spPr>
        <p:txBody>
          <a:bodyPr>
            <a:normAutofit/>
          </a:bodyPr>
          <a:lstStyle/>
          <a:p>
            <a:pPr marL="0" indent="0">
              <a:buNone/>
            </a:pPr>
            <a:r>
              <a:rPr lang="tr-TR" dirty="0" smtClean="0"/>
              <a:t>Özel donanımlı ambulanslar, hasta veya yaralıların yaş, fiziksel ve tıbbi durumları ile ambulansların görev yaptığı bölgenin coğrafi özelliğine göre, özel olarak tasarlanmış ve buna göre ekip ve ekipmanla donatılmış araçlardır.</a:t>
            </a:r>
          </a:p>
          <a:p>
            <a:pPr marL="0" indent="0">
              <a:buNone/>
            </a:pPr>
            <a:r>
              <a:rPr lang="tr-TR" dirty="0" smtClean="0"/>
              <a:t>. </a:t>
            </a:r>
            <a:endParaRPr lang="tr-TR"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152" y="2149719"/>
            <a:ext cx="565785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497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0" y="0"/>
            <a:ext cx="12192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a:p>
        </p:txBody>
      </p:sp>
      <p:sp>
        <p:nvSpPr>
          <p:cNvPr id="3" name="İçerik Yer Tutucusu 2"/>
          <p:cNvSpPr>
            <a:spLocks noGrp="1"/>
          </p:cNvSpPr>
          <p:nvPr>
            <p:ph idx="1"/>
          </p:nvPr>
        </p:nvSpPr>
        <p:spPr>
          <a:xfrm>
            <a:off x="838200" y="633046"/>
            <a:ext cx="10515600" cy="5920154"/>
          </a:xfrm>
        </p:spPr>
        <p:txBody>
          <a:bodyPr/>
          <a:lstStyle/>
          <a:p>
            <a:pPr marL="0" indent="0">
              <a:buNone/>
            </a:pPr>
            <a:r>
              <a:rPr lang="tr-TR" dirty="0" smtClean="0">
                <a:solidFill>
                  <a:schemeClr val="bg1"/>
                </a:solidFill>
              </a:rPr>
              <a:t>Bu gün itibariyle </a:t>
            </a:r>
            <a:r>
              <a:rPr lang="tr-TR" b="1" dirty="0" smtClean="0">
                <a:solidFill>
                  <a:srgbClr val="C00000"/>
                </a:solidFill>
              </a:rPr>
              <a:t>266</a:t>
            </a:r>
            <a:r>
              <a:rPr lang="tr-TR" dirty="0" smtClean="0">
                <a:solidFill>
                  <a:schemeClr val="bg1"/>
                </a:solidFill>
              </a:rPr>
              <a:t> palet takılabilen ambulans ile </a:t>
            </a:r>
            <a:r>
              <a:rPr lang="tr-TR" b="1" dirty="0" smtClean="0">
                <a:solidFill>
                  <a:srgbClr val="C00000"/>
                </a:solidFill>
              </a:rPr>
              <a:t>20 adet </a:t>
            </a:r>
            <a:r>
              <a:rPr lang="tr-TR" dirty="0" smtClean="0">
                <a:solidFill>
                  <a:schemeClr val="bg1"/>
                </a:solidFill>
              </a:rPr>
              <a:t>önünde kar bıçağı bulunan kombi paletli ambulans, </a:t>
            </a:r>
            <a:r>
              <a:rPr lang="tr-TR" b="1" dirty="0" smtClean="0">
                <a:solidFill>
                  <a:srgbClr val="C00000"/>
                </a:solidFill>
              </a:rPr>
              <a:t>64 adet 4</a:t>
            </a:r>
            <a:r>
              <a:rPr lang="tr-TR" dirty="0" smtClean="0">
                <a:solidFill>
                  <a:schemeClr val="bg1"/>
                </a:solidFill>
              </a:rPr>
              <a:t> yaralı taşıyan ambulans, </a:t>
            </a:r>
            <a:r>
              <a:rPr lang="tr-TR" b="1" dirty="0" smtClean="0">
                <a:solidFill>
                  <a:srgbClr val="C00000"/>
                </a:solidFill>
              </a:rPr>
              <a:t>91 adet </a:t>
            </a:r>
            <a:r>
              <a:rPr lang="tr-TR" dirty="0" smtClean="0">
                <a:solidFill>
                  <a:schemeClr val="bg1"/>
                </a:solidFill>
              </a:rPr>
              <a:t>Yoğun Bakım ve </a:t>
            </a:r>
            <a:r>
              <a:rPr lang="tr-TR" dirty="0" err="1" smtClean="0">
                <a:solidFill>
                  <a:schemeClr val="bg1"/>
                </a:solidFill>
              </a:rPr>
              <a:t>obez</a:t>
            </a:r>
            <a:r>
              <a:rPr lang="tr-TR" dirty="0" smtClean="0">
                <a:solidFill>
                  <a:schemeClr val="bg1"/>
                </a:solidFill>
              </a:rPr>
              <a:t> Ambulans ile </a:t>
            </a:r>
            <a:r>
              <a:rPr lang="tr-TR" b="1" dirty="0" smtClean="0">
                <a:solidFill>
                  <a:srgbClr val="C00000"/>
                </a:solidFill>
              </a:rPr>
              <a:t>60 adet </a:t>
            </a:r>
            <a:r>
              <a:rPr lang="tr-TR" dirty="0" smtClean="0">
                <a:solidFill>
                  <a:schemeClr val="bg1"/>
                </a:solidFill>
              </a:rPr>
              <a:t>motosiklet ambulans hizmet vermektedir.</a:t>
            </a:r>
            <a:endParaRPr lang="tr-TR"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40" y="2683119"/>
            <a:ext cx="614216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517" y="2683119"/>
            <a:ext cx="447675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1679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2000" cy="685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2" name="Unvan 1"/>
          <p:cNvSpPr>
            <a:spLocks noGrp="1"/>
          </p:cNvSpPr>
          <p:nvPr>
            <p:ph type="title"/>
          </p:nvPr>
        </p:nvSpPr>
        <p:spPr/>
        <p:txBody>
          <a:bodyPr>
            <a:normAutofit fontScale="90000"/>
          </a:bodyPr>
          <a:lstStyle/>
          <a:p>
            <a:r>
              <a:rPr lang="tr-TR" sz="5400" b="1" dirty="0" smtClean="0">
                <a:solidFill>
                  <a:srgbClr val="FF0000"/>
                </a:solidFill>
              </a:rPr>
              <a:t>YOĞUN BAKIM AMBULANSI</a:t>
            </a:r>
            <a:endParaRPr lang="tr-TR" sz="5400" b="1" dirty="0">
              <a:solidFill>
                <a:srgbClr val="FF0000"/>
              </a:solidFill>
            </a:endParaRPr>
          </a:p>
        </p:txBody>
      </p:sp>
      <p:sp>
        <p:nvSpPr>
          <p:cNvPr id="3" name="İçerik Yer Tutucusu 2"/>
          <p:cNvSpPr>
            <a:spLocks noGrp="1"/>
          </p:cNvSpPr>
          <p:nvPr>
            <p:ph idx="1"/>
          </p:nvPr>
        </p:nvSpPr>
        <p:spPr>
          <a:xfrm>
            <a:off x="240323" y="1849071"/>
            <a:ext cx="4448908" cy="4351338"/>
          </a:xfrm>
        </p:spPr>
        <p:txBody>
          <a:bodyPr/>
          <a:lstStyle/>
          <a:p>
            <a:pPr marL="0" indent="0">
              <a:buNone/>
            </a:pPr>
            <a:r>
              <a:rPr lang="tr-TR" dirty="0" smtClean="0"/>
              <a:t>Yoğun bakım ambulansı yönetmelikte yer alan teknik ve tıbbi donanıma sahip araçlardır. Yoğun bakım ambulanslarında, </a:t>
            </a:r>
            <a:r>
              <a:rPr lang="tr-TR" b="1" i="1" dirty="0" smtClean="0">
                <a:solidFill>
                  <a:srgbClr val="C00000"/>
                </a:solidFill>
              </a:rPr>
              <a:t>en az 200 mm genişliğinde</a:t>
            </a:r>
            <a:r>
              <a:rPr lang="tr-TR" dirty="0" smtClean="0"/>
              <a:t>, biri kırmızı biri mavi renkli ve fosforlu özellikte iki şerit çevreler.</a:t>
            </a:r>
            <a:br>
              <a:rPr lang="tr-TR" dirty="0" smtClean="0"/>
            </a:br>
            <a:endParaRPr lang="tr-T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5416" y="1611924"/>
            <a:ext cx="671732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3546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2000" cy="685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3" name="İçerik Yer Tutucusu 2"/>
          <p:cNvSpPr>
            <a:spLocks noGrp="1"/>
          </p:cNvSpPr>
          <p:nvPr>
            <p:ph idx="1"/>
          </p:nvPr>
        </p:nvSpPr>
        <p:spPr>
          <a:xfrm>
            <a:off x="838200" y="844062"/>
            <a:ext cx="10515600" cy="5591907"/>
          </a:xfrm>
        </p:spPr>
        <p:txBody>
          <a:bodyPr/>
          <a:lstStyle/>
          <a:p>
            <a:pPr marL="0" indent="0">
              <a:buNone/>
            </a:pPr>
            <a:r>
              <a:rPr lang="tr-TR" b="1" i="1" dirty="0" smtClean="0"/>
              <a:t>Yoğun bakım ambulanslarında acil yardım </a:t>
            </a:r>
            <a:r>
              <a:rPr lang="tr-TR" b="1" i="1" dirty="0" err="1" smtClean="0"/>
              <a:t>ambunsları</a:t>
            </a:r>
            <a:r>
              <a:rPr lang="tr-TR" b="1" i="1" dirty="0" smtClean="0"/>
              <a:t> tıbbi cihaz ve malzemelerine ek olarak </a:t>
            </a:r>
            <a:r>
              <a:rPr lang="tr-TR" b="1" i="1" dirty="0" err="1" smtClean="0">
                <a:solidFill>
                  <a:srgbClr val="C00000"/>
                </a:solidFill>
              </a:rPr>
              <a:t>pacemaker</a:t>
            </a:r>
            <a:r>
              <a:rPr lang="tr-TR" b="1" i="1" dirty="0" smtClean="0"/>
              <a:t> özellikli </a:t>
            </a:r>
            <a:r>
              <a:rPr lang="tr-TR" b="1" i="1" dirty="0" err="1" smtClean="0">
                <a:solidFill>
                  <a:srgbClr val="C00000"/>
                </a:solidFill>
              </a:rPr>
              <a:t>bifazik</a:t>
            </a:r>
            <a:r>
              <a:rPr lang="tr-TR" b="1" i="1" dirty="0" smtClean="0">
                <a:solidFill>
                  <a:srgbClr val="C00000"/>
                </a:solidFill>
              </a:rPr>
              <a:t> </a:t>
            </a:r>
            <a:r>
              <a:rPr lang="tr-TR" b="1" i="1" dirty="0" err="1" smtClean="0">
                <a:solidFill>
                  <a:srgbClr val="C00000"/>
                </a:solidFill>
              </a:rPr>
              <a:t>defibrilatör</a:t>
            </a:r>
            <a:r>
              <a:rPr lang="tr-TR" b="1" i="1" dirty="0" smtClean="0"/>
              <a:t>, yoğun bakım </a:t>
            </a:r>
            <a:r>
              <a:rPr lang="tr-TR" b="1" i="1" dirty="0" err="1" smtClean="0">
                <a:solidFill>
                  <a:srgbClr val="C00000"/>
                </a:solidFill>
              </a:rPr>
              <a:t>ventilatörü</a:t>
            </a:r>
            <a:r>
              <a:rPr lang="tr-TR" b="1" i="1" dirty="0" smtClean="0"/>
              <a:t>, </a:t>
            </a:r>
            <a:r>
              <a:rPr lang="tr-TR" b="1" i="1" dirty="0" err="1" smtClean="0">
                <a:solidFill>
                  <a:srgbClr val="C00000"/>
                </a:solidFill>
              </a:rPr>
              <a:t>volümetrik</a:t>
            </a:r>
            <a:r>
              <a:rPr lang="tr-TR" b="1" i="1" dirty="0" smtClean="0">
                <a:solidFill>
                  <a:srgbClr val="C00000"/>
                </a:solidFill>
              </a:rPr>
              <a:t> </a:t>
            </a:r>
            <a:r>
              <a:rPr lang="tr-TR" b="1" i="1" dirty="0" err="1" smtClean="0">
                <a:solidFill>
                  <a:srgbClr val="C00000"/>
                </a:solidFill>
              </a:rPr>
              <a:t>infüzyon</a:t>
            </a:r>
            <a:r>
              <a:rPr lang="tr-TR" b="1" i="1" dirty="0" smtClean="0">
                <a:solidFill>
                  <a:srgbClr val="C00000"/>
                </a:solidFill>
              </a:rPr>
              <a:t> </a:t>
            </a:r>
            <a:r>
              <a:rPr lang="tr-TR" b="1" i="1" dirty="0" smtClean="0"/>
              <a:t>ve şırınga pompası ile sarf malzemeler bulunur.</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58" y="2685318"/>
            <a:ext cx="3380642" cy="384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3107" y="2469171"/>
            <a:ext cx="4347429" cy="406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82092"/>
            <a:ext cx="340042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48057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0" y="0"/>
            <a:ext cx="12192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99" y="656493"/>
            <a:ext cx="3818793" cy="439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961292" y="5545015"/>
            <a:ext cx="3305908" cy="646331"/>
          </a:xfrm>
          <a:prstGeom prst="rect">
            <a:avLst/>
          </a:prstGeom>
          <a:noFill/>
        </p:spPr>
        <p:txBody>
          <a:bodyPr wrap="square" rtlCol="0">
            <a:spAutoFit/>
          </a:bodyPr>
          <a:lstStyle/>
          <a:p>
            <a:pPr algn="ctr"/>
            <a:r>
              <a:rPr lang="tr-TR" sz="3600" b="1" i="1" dirty="0" smtClean="0">
                <a:solidFill>
                  <a:srgbClr val="C00000"/>
                </a:solidFill>
              </a:rPr>
              <a:t>Faraş sedye</a:t>
            </a:r>
            <a:endParaRPr lang="tr-TR" sz="3600" b="1" i="1" dirty="0">
              <a:solidFill>
                <a:srgbClr val="C00000"/>
              </a:solidFill>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399" y="761267"/>
            <a:ext cx="6037385" cy="4514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5486399" y="5545015"/>
            <a:ext cx="5767755" cy="584775"/>
          </a:xfrm>
          <a:prstGeom prst="rect">
            <a:avLst/>
          </a:prstGeom>
          <a:noFill/>
        </p:spPr>
        <p:txBody>
          <a:bodyPr wrap="square" rtlCol="0">
            <a:spAutoFit/>
          </a:bodyPr>
          <a:lstStyle/>
          <a:p>
            <a:r>
              <a:rPr lang="tr-TR" sz="3200" b="1" i="1" dirty="0" err="1" smtClean="0">
                <a:solidFill>
                  <a:srgbClr val="C00000"/>
                </a:solidFill>
              </a:rPr>
              <a:t>Spine</a:t>
            </a:r>
            <a:r>
              <a:rPr lang="tr-TR" sz="3200" b="1" i="1" dirty="0" smtClean="0">
                <a:solidFill>
                  <a:srgbClr val="C00000"/>
                </a:solidFill>
              </a:rPr>
              <a:t> board (omurga tahtası)</a:t>
            </a:r>
            <a:endParaRPr lang="tr-TR" sz="3200" b="1" i="1" dirty="0">
              <a:solidFill>
                <a:srgbClr val="C00000"/>
              </a:solidFill>
            </a:endParaRPr>
          </a:p>
        </p:txBody>
      </p:sp>
    </p:spTree>
    <p:extLst>
      <p:ext uri="{BB962C8B-B14F-4D97-AF65-F5344CB8AC3E}">
        <p14:creationId xmlns:p14="http://schemas.microsoft.com/office/powerpoint/2010/main" val="42744747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2000" cy="6858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tr-TR"/>
          </a:p>
        </p:txBody>
      </p:sp>
      <p:sp>
        <p:nvSpPr>
          <p:cNvPr id="2" name="Unvan 1"/>
          <p:cNvSpPr>
            <a:spLocks noGrp="1"/>
          </p:cNvSpPr>
          <p:nvPr>
            <p:ph type="title"/>
          </p:nvPr>
        </p:nvSpPr>
        <p:spPr/>
        <p:txBody>
          <a:bodyPr/>
          <a:lstStyle/>
          <a:p>
            <a:pPr algn="ctr"/>
            <a:r>
              <a:rPr lang="tr-TR" b="1" i="1" dirty="0" smtClean="0">
                <a:solidFill>
                  <a:srgbClr val="C00000"/>
                </a:solidFill>
              </a:rPr>
              <a:t>YENİDOĞAN AMBULANS</a:t>
            </a:r>
            <a:endParaRPr lang="tr-TR" b="1" i="1" dirty="0">
              <a:solidFill>
                <a:srgbClr val="C00000"/>
              </a:solidFill>
            </a:endParaRPr>
          </a:p>
        </p:txBody>
      </p:sp>
      <p:sp>
        <p:nvSpPr>
          <p:cNvPr id="3" name="İçerik Yer Tutucusu 2"/>
          <p:cNvSpPr>
            <a:spLocks noGrp="1"/>
          </p:cNvSpPr>
          <p:nvPr>
            <p:ph idx="1"/>
          </p:nvPr>
        </p:nvSpPr>
        <p:spPr>
          <a:xfrm>
            <a:off x="603738" y="1664677"/>
            <a:ext cx="5492262" cy="4923691"/>
          </a:xfrm>
        </p:spPr>
        <p:txBody>
          <a:bodyPr/>
          <a:lstStyle/>
          <a:p>
            <a:r>
              <a:rPr lang="tr-TR" b="1" i="1" dirty="0" err="1" smtClean="0"/>
              <a:t>Yenidoğanın</a:t>
            </a:r>
            <a:r>
              <a:rPr lang="tr-TR" b="1" i="1" dirty="0" smtClean="0"/>
              <a:t> naklini sağlamak amacıyla kullanılan ambulanslardır. Acil yardım ambulansına </a:t>
            </a:r>
            <a:r>
              <a:rPr lang="tr-TR" b="1" dirty="0" err="1" smtClean="0">
                <a:solidFill>
                  <a:srgbClr val="C00000"/>
                </a:solidFill>
              </a:rPr>
              <a:t>ventilatörlü</a:t>
            </a:r>
            <a:r>
              <a:rPr lang="tr-TR" b="1" dirty="0" smtClean="0">
                <a:solidFill>
                  <a:srgbClr val="C00000"/>
                </a:solidFill>
              </a:rPr>
              <a:t> transport kuvöz </a:t>
            </a:r>
            <a:r>
              <a:rPr lang="tr-TR" b="1" i="1" dirty="0" smtClean="0"/>
              <a:t>eklenir. Bu ambulanslarda yetişkin hastalarda kullanılacak tıbbi donanım ve malzeme aranmaz. Transport kuvöz iki şekilde ambulansa sabitlenir. </a:t>
            </a:r>
            <a:endParaRPr lang="tr-TR" b="1" i="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585" y="1905000"/>
            <a:ext cx="6025661" cy="366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2921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0" y="0"/>
            <a:ext cx="12192000" cy="685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9" name="İçerik Yer Tutucusu 8"/>
          <p:cNvSpPr>
            <a:spLocks noGrp="1"/>
          </p:cNvSpPr>
          <p:nvPr>
            <p:ph idx="1"/>
          </p:nvPr>
        </p:nvSpPr>
        <p:spPr>
          <a:xfrm>
            <a:off x="838200" y="550985"/>
            <a:ext cx="10515600" cy="5967046"/>
          </a:xfrm>
        </p:spPr>
        <p:txBody>
          <a:bodyPr/>
          <a:lstStyle/>
          <a:p>
            <a:r>
              <a:rPr lang="tr-TR" b="1" i="1" dirty="0" err="1" smtClean="0"/>
              <a:t>Obez</a:t>
            </a:r>
            <a:r>
              <a:rPr lang="tr-TR" b="1" i="1" dirty="0" smtClean="0"/>
              <a:t> ambulansında sedyeyle yüksek kiloları 2 kişinin kaldırmasının zor olmasından dolayı sedyeleri özel olarak vinç sistemine sahiptir ve şarjlı olarak çalışır. Hasta sedyeye alındıktan sonra bu vinç sayesinde kaldırılır. Yine sedye ambulansa konulurken farklı bir vinç sistemi ile sedye rayları üzerinde çekilir.</a:t>
            </a:r>
            <a:endParaRPr lang="tr-TR" b="1" i="1" dirty="0"/>
          </a:p>
        </p:txBody>
      </p:sp>
    </p:spTree>
    <p:extLst>
      <p:ext uri="{BB962C8B-B14F-4D97-AF65-F5344CB8AC3E}">
        <p14:creationId xmlns:p14="http://schemas.microsoft.com/office/powerpoint/2010/main" val="15323702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0" y="0"/>
            <a:ext cx="12192000" cy="6858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tr-TR"/>
          </a:p>
        </p:txBody>
      </p:sp>
      <p:sp>
        <p:nvSpPr>
          <p:cNvPr id="3" name="İçerik Yer Tutucusu 2"/>
          <p:cNvSpPr>
            <a:spLocks noGrp="1"/>
          </p:cNvSpPr>
          <p:nvPr>
            <p:ph idx="1"/>
          </p:nvPr>
        </p:nvSpPr>
        <p:spPr>
          <a:xfrm>
            <a:off x="838200" y="398585"/>
            <a:ext cx="10515600" cy="5778378"/>
          </a:xfrm>
        </p:spPr>
        <p:txBody>
          <a:bodyPr/>
          <a:lstStyle/>
          <a:p>
            <a:pPr marL="0" indent="0">
              <a:buNone/>
            </a:pPr>
            <a:r>
              <a:rPr lang="tr-TR" dirty="0" smtClean="0"/>
              <a:t>Temel olarak yoğun bakım ambulansının </a:t>
            </a:r>
            <a:r>
              <a:rPr lang="tr-TR" dirty="0" err="1" smtClean="0"/>
              <a:t>obez</a:t>
            </a:r>
            <a:r>
              <a:rPr lang="tr-TR" dirty="0" smtClean="0"/>
              <a:t> hastalar için </a:t>
            </a:r>
            <a:r>
              <a:rPr lang="tr-TR" b="1" i="1" dirty="0" smtClean="0">
                <a:solidFill>
                  <a:srgbClr val="7030A0"/>
                </a:solidFill>
              </a:rPr>
              <a:t>vinçli sistemle</a:t>
            </a:r>
            <a:r>
              <a:rPr lang="tr-TR" dirty="0" smtClean="0"/>
              <a:t> donatılmış haline dayanır.</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7015" y="1769847"/>
            <a:ext cx="5390606" cy="4431659"/>
          </a:xfrm>
          <a:prstGeom prst="rect">
            <a:avLst/>
          </a:prstGeom>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416" y="1723123"/>
            <a:ext cx="5486400" cy="452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015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Acil araçların dizayn kriterleri; </a:t>
            </a:r>
          </a:p>
        </p:txBody>
      </p:sp>
      <p:sp>
        <p:nvSpPr>
          <p:cNvPr id="3" name="İçerik Yer Tutucusu 2"/>
          <p:cNvSpPr>
            <a:spLocks noGrp="1"/>
          </p:cNvSpPr>
          <p:nvPr>
            <p:ph idx="1"/>
          </p:nvPr>
        </p:nvSpPr>
        <p:spPr/>
        <p:txBody>
          <a:bodyPr/>
          <a:lstStyle/>
          <a:p>
            <a:pPr marL="0" indent="0">
              <a:buNone/>
            </a:pPr>
            <a:r>
              <a:rPr lang="tr-TR" dirty="0"/>
              <a:t> </a:t>
            </a:r>
            <a:r>
              <a:rPr lang="tr-TR" dirty="0" smtClean="0"/>
              <a:t>1</a:t>
            </a:r>
            <a:r>
              <a:rPr lang="tr-TR" dirty="0"/>
              <a:t>. CPR için boş alan </a:t>
            </a:r>
          </a:p>
          <a:p>
            <a:pPr marL="0" indent="0">
              <a:buNone/>
            </a:pPr>
            <a:r>
              <a:rPr lang="tr-TR" dirty="0" smtClean="0"/>
              <a:t> 2</a:t>
            </a:r>
            <a:r>
              <a:rPr lang="tr-TR" dirty="0"/>
              <a:t>. Oksijen ve aspiratör araçları </a:t>
            </a:r>
          </a:p>
          <a:p>
            <a:pPr marL="0" indent="0">
              <a:buNone/>
            </a:pPr>
            <a:r>
              <a:rPr lang="tr-TR" dirty="0" smtClean="0"/>
              <a:t> 3</a:t>
            </a:r>
            <a:r>
              <a:rPr lang="tr-TR" dirty="0"/>
              <a:t>. İki yönlü telsiz iletişimi </a:t>
            </a:r>
          </a:p>
          <a:p>
            <a:pPr marL="0" indent="0">
              <a:buNone/>
            </a:pPr>
            <a:r>
              <a:rPr lang="tr-TR" dirty="0" smtClean="0"/>
              <a:t> 4</a:t>
            </a:r>
            <a:r>
              <a:rPr lang="tr-TR" dirty="0"/>
              <a:t>. Gerekli malzemeler için dolaplar </a:t>
            </a:r>
          </a:p>
          <a:p>
            <a:pPr marL="0" indent="0">
              <a:buNone/>
            </a:pPr>
            <a:r>
              <a:rPr lang="tr-TR" dirty="0" smtClean="0"/>
              <a:t> 5</a:t>
            </a:r>
            <a:r>
              <a:rPr lang="tr-TR" dirty="0"/>
              <a:t>. Hasta ve AABT için kolaylıklar olmalı</a:t>
            </a:r>
          </a:p>
          <a:p>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478" y="4448620"/>
            <a:ext cx="9254463" cy="205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6267" y="1196753"/>
            <a:ext cx="3077468" cy="2308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29490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2000" cy="685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2" name="Unvan 1"/>
          <p:cNvSpPr>
            <a:spLocks noGrp="1"/>
          </p:cNvSpPr>
          <p:nvPr>
            <p:ph type="title"/>
          </p:nvPr>
        </p:nvSpPr>
        <p:spPr/>
        <p:txBody>
          <a:bodyPr>
            <a:normAutofit/>
          </a:bodyPr>
          <a:lstStyle/>
          <a:p>
            <a:r>
              <a:rPr lang="tr-TR" sz="5400" b="1" dirty="0" smtClean="0">
                <a:solidFill>
                  <a:srgbClr val="FF0000"/>
                </a:solidFill>
              </a:rPr>
              <a:t>ARAZİ TİP AMBULANS</a:t>
            </a:r>
            <a:endParaRPr lang="tr-TR" sz="5400" b="1" dirty="0">
              <a:solidFill>
                <a:srgbClr val="FF0000"/>
              </a:solidFill>
            </a:endParaRPr>
          </a:p>
        </p:txBody>
      </p:sp>
      <p:sp>
        <p:nvSpPr>
          <p:cNvPr id="3" name="İçerik Yer Tutucusu 2"/>
          <p:cNvSpPr>
            <a:spLocks noGrp="1"/>
          </p:cNvSpPr>
          <p:nvPr>
            <p:ph idx="1"/>
          </p:nvPr>
        </p:nvSpPr>
        <p:spPr>
          <a:xfrm>
            <a:off x="304799" y="1447799"/>
            <a:ext cx="6025663" cy="5052647"/>
          </a:xfrm>
        </p:spPr>
        <p:txBody>
          <a:bodyPr>
            <a:normAutofit lnSpcReduction="10000"/>
          </a:bodyPr>
          <a:lstStyle/>
          <a:p>
            <a:r>
              <a:rPr lang="tr-TR" sz="3200" b="1" i="1" dirty="0"/>
              <a:t>Arazi tipi ambulanslar; her türlü coğrafi ve iklim koşullarında acil hasta </a:t>
            </a:r>
            <a:r>
              <a:rPr lang="tr-TR" sz="3200" b="1" i="1" dirty="0" smtClean="0"/>
              <a:t>veya yaralıların </a:t>
            </a:r>
            <a:r>
              <a:rPr lang="tr-TR" sz="3200" b="1" i="1" dirty="0"/>
              <a:t>tıbbi bakımlarını sağlamak amacıyla kullanılan ambulanslardır</a:t>
            </a:r>
            <a:r>
              <a:rPr lang="tr-TR" sz="3200" b="1" i="1" dirty="0" smtClean="0"/>
              <a:t>.</a:t>
            </a:r>
          </a:p>
          <a:p>
            <a:r>
              <a:rPr lang="tr-TR" sz="3200" b="1" i="1" dirty="0" smtClean="0"/>
              <a:t> </a:t>
            </a:r>
            <a:r>
              <a:rPr lang="tr-TR" sz="3200" b="1" i="1" dirty="0"/>
              <a:t>Arazi </a:t>
            </a:r>
            <a:r>
              <a:rPr lang="tr-TR" sz="3200" b="1" i="1" dirty="0" smtClean="0"/>
              <a:t>tipi ambulansların </a:t>
            </a:r>
            <a:r>
              <a:rPr lang="tr-TR" sz="3200" b="1" i="1" dirty="0" err="1">
                <a:solidFill>
                  <a:srgbClr val="FF0000"/>
                </a:solidFill>
              </a:rPr>
              <a:t>snow-track</a:t>
            </a:r>
            <a:r>
              <a:rPr lang="tr-TR" sz="3200" b="1" i="1" dirty="0">
                <a:solidFill>
                  <a:srgbClr val="FF0000"/>
                </a:solidFill>
              </a:rPr>
              <a:t> </a:t>
            </a:r>
            <a:r>
              <a:rPr lang="tr-TR" sz="3200" b="1" i="1" dirty="0"/>
              <a:t>ve </a:t>
            </a:r>
            <a:r>
              <a:rPr lang="tr-TR" sz="3200" b="1" i="1" dirty="0">
                <a:solidFill>
                  <a:srgbClr val="FF0000"/>
                </a:solidFill>
              </a:rPr>
              <a:t>kar paletli ambulans </a:t>
            </a:r>
            <a:r>
              <a:rPr lang="tr-TR" sz="3200" b="1" i="1" dirty="0"/>
              <a:t>olmak üzere iki tipi vardır.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431" y="1383323"/>
            <a:ext cx="5322277" cy="528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48733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0" y="0"/>
            <a:ext cx="12412980" cy="7562664"/>
          </a:xfrm>
          <a:prstGeom prst="rect">
            <a:avLst/>
          </a:prstGeom>
        </p:spPr>
      </p:pic>
      <p:sp>
        <p:nvSpPr>
          <p:cNvPr id="2" name="Unvan 1"/>
          <p:cNvSpPr>
            <a:spLocks noGrp="1"/>
          </p:cNvSpPr>
          <p:nvPr>
            <p:ph type="title"/>
          </p:nvPr>
        </p:nvSpPr>
        <p:spPr/>
        <p:txBody>
          <a:bodyPr>
            <a:normAutofit/>
          </a:bodyPr>
          <a:lstStyle/>
          <a:p>
            <a:pPr algn="ctr"/>
            <a:r>
              <a:rPr lang="tr-TR" sz="5400" b="1" dirty="0" smtClean="0">
                <a:solidFill>
                  <a:srgbClr val="FF0000"/>
                </a:solidFill>
              </a:rPr>
              <a:t>SNOW-TRACK</a:t>
            </a:r>
            <a:endParaRPr lang="tr-TR" sz="5400" b="1" dirty="0">
              <a:solidFill>
                <a:srgbClr val="FF0000"/>
              </a:solidFill>
            </a:endParaRPr>
          </a:p>
        </p:txBody>
      </p:sp>
    </p:spTree>
    <p:extLst>
      <p:ext uri="{BB962C8B-B14F-4D97-AF65-F5344CB8AC3E}">
        <p14:creationId xmlns:p14="http://schemas.microsoft.com/office/powerpoint/2010/main" val="23625827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733" y="0"/>
            <a:ext cx="14327921" cy="6858000"/>
          </a:xfrm>
        </p:spPr>
      </p:pic>
      <p:sp>
        <p:nvSpPr>
          <p:cNvPr id="2" name="Unvan 1"/>
          <p:cNvSpPr>
            <a:spLocks noGrp="1"/>
          </p:cNvSpPr>
          <p:nvPr>
            <p:ph type="title"/>
          </p:nvPr>
        </p:nvSpPr>
        <p:spPr>
          <a:xfrm>
            <a:off x="906780" y="0"/>
            <a:ext cx="10515600" cy="1325563"/>
          </a:xfrm>
        </p:spPr>
        <p:txBody>
          <a:bodyPr>
            <a:normAutofit/>
          </a:bodyPr>
          <a:lstStyle/>
          <a:p>
            <a:pPr algn="ctr"/>
            <a:r>
              <a:rPr lang="tr-TR" sz="5400" b="1" dirty="0" smtClean="0">
                <a:solidFill>
                  <a:srgbClr val="FF0000"/>
                </a:solidFill>
              </a:rPr>
              <a:t>KAR PALETLİ AMBULANS</a:t>
            </a:r>
            <a:endParaRPr lang="tr-TR" sz="5400" b="1" dirty="0">
              <a:solidFill>
                <a:srgbClr val="FF0000"/>
              </a:solidFill>
            </a:endParaRPr>
          </a:p>
        </p:txBody>
      </p:sp>
    </p:spTree>
    <p:extLst>
      <p:ext uri="{BB962C8B-B14F-4D97-AF65-F5344CB8AC3E}">
        <p14:creationId xmlns:p14="http://schemas.microsoft.com/office/powerpoint/2010/main" val="37210570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r>
              <a:rPr lang="tr-TR" sz="6000" b="1" i="1" dirty="0" smtClean="0">
                <a:solidFill>
                  <a:srgbClr val="FF0000"/>
                </a:solidFill>
                <a:effectLst>
                  <a:outerShdw blurRad="38100" dist="38100" dir="2700000" algn="tl">
                    <a:srgbClr val="000000">
                      <a:alpha val="43137"/>
                    </a:srgbClr>
                  </a:outerShdw>
                </a:effectLst>
              </a:rPr>
              <a:t>ÇOKLU AMBULANS</a:t>
            </a:r>
            <a:endParaRPr lang="tr-TR" sz="60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19716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0" y="0"/>
            <a:ext cx="12192000" cy="6858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a:p>
        </p:txBody>
      </p:sp>
      <p:sp>
        <p:nvSpPr>
          <p:cNvPr id="3" name="İçerik Yer Tutucusu 2"/>
          <p:cNvSpPr>
            <a:spLocks noGrp="1"/>
          </p:cNvSpPr>
          <p:nvPr>
            <p:ph idx="1"/>
          </p:nvPr>
        </p:nvSpPr>
        <p:spPr>
          <a:xfrm>
            <a:off x="-1" y="0"/>
            <a:ext cx="4931765" cy="6550702"/>
          </a:xfrm>
        </p:spPr>
        <p:txBody>
          <a:bodyPr/>
          <a:lstStyle/>
          <a:p>
            <a:r>
              <a:rPr lang="tr-TR" dirty="0"/>
              <a:t>Çoklu ambulans, aynı anda dört hastayı taşıma kapasitesine sahiptir İçerisinde 5 sağlık personeli görev yapar. Altta iki sedye, üstte iki sedye vardır. Önce üst sedyeler yüklenip asansör sitemiyle kaldırılır, daha sonra alttaki sedyeler yüklenir.</a:t>
            </a:r>
          </a:p>
          <a:p>
            <a:endParaRPr lang="tr-TR" dirty="0"/>
          </a:p>
        </p:txBody>
      </p:sp>
      <p:pic>
        <p:nvPicPr>
          <p:cNvPr id="4" name="Resim 3"/>
          <p:cNvPicPr>
            <a:picLocks noChangeAspect="1"/>
          </p:cNvPicPr>
          <p:nvPr/>
        </p:nvPicPr>
        <p:blipFill>
          <a:blip r:embed="rId2"/>
          <a:stretch>
            <a:fillRect/>
          </a:stretch>
        </p:blipFill>
        <p:spPr>
          <a:xfrm>
            <a:off x="4695825" y="0"/>
            <a:ext cx="7496175" cy="6657975"/>
          </a:xfrm>
          <a:prstGeom prst="rect">
            <a:avLst/>
          </a:prstGeom>
        </p:spPr>
      </p:pic>
    </p:spTree>
    <p:extLst>
      <p:ext uri="{BB962C8B-B14F-4D97-AF65-F5344CB8AC3E}">
        <p14:creationId xmlns:p14="http://schemas.microsoft.com/office/powerpoint/2010/main" val="26056833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b="1" i="0" u="none" strike="noStrike" baseline="0" dirty="0" smtClean="0">
                <a:solidFill>
                  <a:srgbClr val="000000"/>
                </a:solidFill>
                <a:latin typeface="Times New Roman"/>
              </a:rPr>
              <a:t>Ambulans Olarak Kullanılan Araçların Genel Özellikleri </a:t>
            </a:r>
            <a:endParaRPr lang="tr-TR" dirty="0"/>
          </a:p>
        </p:txBody>
      </p:sp>
      <p:sp>
        <p:nvSpPr>
          <p:cNvPr id="3" name="İçerik Yer Tutucusu 2"/>
          <p:cNvSpPr>
            <a:spLocks noGrp="1"/>
          </p:cNvSpPr>
          <p:nvPr>
            <p:ph idx="1"/>
          </p:nvPr>
        </p:nvSpPr>
        <p:spPr/>
        <p:txBody>
          <a:bodyPr/>
          <a:lstStyle/>
          <a:p>
            <a:endParaRPr lang="tr-TR" sz="3600" b="0" i="0" u="none" strike="noStrike" baseline="0" dirty="0" smtClean="0">
              <a:solidFill>
                <a:srgbClr val="000000"/>
              </a:solidFill>
              <a:latin typeface="Wingdings"/>
            </a:endParaRPr>
          </a:p>
          <a:p>
            <a:pPr marL="0" indent="0">
              <a:buNone/>
            </a:pPr>
            <a:r>
              <a:rPr lang="tr-TR" b="0" i="0" u="none" strike="noStrike" baseline="0" dirty="0" smtClean="0">
                <a:solidFill>
                  <a:srgbClr val="000000"/>
                </a:solidFill>
                <a:latin typeface="Wingdings"/>
              </a:rPr>
              <a:t> </a:t>
            </a:r>
            <a:r>
              <a:rPr lang="tr-TR" b="0" i="0" u="none" strike="noStrike" baseline="0" dirty="0" smtClean="0">
                <a:solidFill>
                  <a:srgbClr val="000000"/>
                </a:solidFill>
                <a:latin typeface="Times New Roman"/>
              </a:rPr>
              <a:t>Karayolu Trafik Kanunu'na uygun olmalı ve 5 yaşını doldurmuş olan araçlar her iki yılda bir teknik ve tıbbi araç-gereç muayeneleri yapılmalıdır. Bunların takibi sürücü olarak çalışan (şoför, ATT, AABT) sağlık personelinin sorumluluğundadır, </a:t>
            </a:r>
          </a:p>
          <a:p>
            <a:endParaRPr lang="tr-TR" dirty="0"/>
          </a:p>
        </p:txBody>
      </p:sp>
    </p:spTree>
    <p:extLst>
      <p:ext uri="{BB962C8B-B14F-4D97-AF65-F5344CB8AC3E}">
        <p14:creationId xmlns:p14="http://schemas.microsoft.com/office/powerpoint/2010/main" val="794908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620689"/>
            <a:ext cx="10972800" cy="5505475"/>
          </a:xfrm>
        </p:spPr>
        <p:txBody>
          <a:bodyPr/>
          <a:lstStyle/>
          <a:p>
            <a:pPr>
              <a:buFont typeface="Wingdings"/>
              <a:buChar char="Ø"/>
            </a:pPr>
            <a:r>
              <a:rPr lang="tr-TR" sz="3600" b="1" strike="noStrike" baseline="0" dirty="0" smtClean="0">
                <a:solidFill>
                  <a:srgbClr val="00B0F0"/>
                </a:solidFill>
                <a:latin typeface="Times New Roman"/>
              </a:rPr>
              <a:t>Hasta kabini uzunluk, genişlik ve yükseklikleri yönetmelikte belirtilen ölçülerde olmalıdır;</a:t>
            </a:r>
          </a:p>
          <a:p>
            <a:r>
              <a:rPr lang="tr-TR" sz="3600" b="1" dirty="0" smtClean="0">
                <a:solidFill>
                  <a:srgbClr val="FF0000"/>
                </a:solidFill>
              </a:rPr>
              <a:t>Kabin </a:t>
            </a:r>
            <a:r>
              <a:rPr lang="tr-TR" sz="3600" b="1" dirty="0">
                <a:solidFill>
                  <a:srgbClr val="FF0000"/>
                </a:solidFill>
              </a:rPr>
              <a:t>içi uzunluk minimum </a:t>
            </a:r>
            <a:r>
              <a:rPr lang="tr-TR" sz="3600" b="1" dirty="0">
                <a:solidFill>
                  <a:srgbClr val="FFFF00"/>
                </a:solidFill>
              </a:rPr>
              <a:t>295</a:t>
            </a:r>
            <a:r>
              <a:rPr lang="tr-TR" sz="3600" b="1" dirty="0">
                <a:solidFill>
                  <a:srgbClr val="FF0000"/>
                </a:solidFill>
              </a:rPr>
              <a:t> </a:t>
            </a:r>
            <a:r>
              <a:rPr lang="tr-TR" sz="3600" b="1" dirty="0">
                <a:solidFill>
                  <a:srgbClr val="FFFF00"/>
                </a:solidFill>
              </a:rPr>
              <a:t>cm</a:t>
            </a:r>
            <a:r>
              <a:rPr lang="tr-TR" sz="3600" b="1" dirty="0">
                <a:solidFill>
                  <a:srgbClr val="FF0000"/>
                </a:solidFill>
              </a:rPr>
              <a:t> </a:t>
            </a:r>
            <a:r>
              <a:rPr lang="tr-TR" sz="3600" b="1" dirty="0" smtClean="0">
                <a:solidFill>
                  <a:srgbClr val="FF0000"/>
                </a:solidFill>
              </a:rPr>
              <a:t>olmalı</a:t>
            </a:r>
          </a:p>
          <a:p>
            <a:r>
              <a:rPr lang="tr-TR" sz="3600" b="1" dirty="0">
                <a:solidFill>
                  <a:srgbClr val="FF0000"/>
                </a:solidFill>
                <a:ea typeface="Calibri"/>
                <a:cs typeface="Times New Roman"/>
              </a:rPr>
              <a:t>Büyük ambulanslarda koridorun eni minimum </a:t>
            </a:r>
            <a:r>
              <a:rPr lang="tr-TR" sz="3600" b="1" dirty="0">
                <a:solidFill>
                  <a:srgbClr val="FFFF00"/>
                </a:solidFill>
                <a:ea typeface="Calibri"/>
                <a:cs typeface="Times New Roman"/>
              </a:rPr>
              <a:t>23 cm </a:t>
            </a:r>
            <a:r>
              <a:rPr lang="tr-TR" sz="3600" b="1" dirty="0">
                <a:solidFill>
                  <a:srgbClr val="FF0000"/>
                </a:solidFill>
                <a:ea typeface="Calibri"/>
                <a:cs typeface="Times New Roman"/>
              </a:rPr>
              <a:t>olmalıdır </a:t>
            </a:r>
            <a:endParaRPr lang="tr-TR" sz="3600" b="1" dirty="0" smtClean="0">
              <a:solidFill>
                <a:srgbClr val="FF0000"/>
              </a:solidFill>
            </a:endParaRPr>
          </a:p>
          <a:p>
            <a:r>
              <a:rPr lang="tr-TR" sz="3600" b="1" dirty="0" smtClean="0">
                <a:solidFill>
                  <a:srgbClr val="FF0000"/>
                </a:solidFill>
              </a:rPr>
              <a:t> </a:t>
            </a:r>
            <a:r>
              <a:rPr lang="tr-TR" sz="3600" b="1" dirty="0">
                <a:solidFill>
                  <a:srgbClr val="FF0000"/>
                </a:solidFill>
                <a:ea typeface="Calibri"/>
                <a:cs typeface="Times New Roman"/>
              </a:rPr>
              <a:t>Sedyenin baş tarafında </a:t>
            </a:r>
            <a:r>
              <a:rPr lang="tr-TR" sz="3600" b="1" dirty="0">
                <a:solidFill>
                  <a:srgbClr val="FFFF00"/>
                </a:solidFill>
                <a:ea typeface="Calibri"/>
                <a:cs typeface="Times New Roman"/>
              </a:rPr>
              <a:t>63 cm</a:t>
            </a:r>
            <a:r>
              <a:rPr lang="tr-TR" sz="3600" b="1" dirty="0">
                <a:solidFill>
                  <a:srgbClr val="FF0000"/>
                </a:solidFill>
                <a:ea typeface="Calibri"/>
                <a:cs typeface="Times New Roman"/>
              </a:rPr>
              <a:t> boşluk </a:t>
            </a:r>
            <a:r>
              <a:rPr lang="tr-TR" sz="3600" b="1" dirty="0" smtClean="0">
                <a:solidFill>
                  <a:srgbClr val="FF0000"/>
                </a:solidFill>
                <a:ea typeface="Calibri"/>
                <a:cs typeface="Times New Roman"/>
              </a:rPr>
              <a:t>kalmalı</a:t>
            </a:r>
          </a:p>
          <a:p>
            <a:endParaRPr lang="tr-TR" sz="3600" b="0" i="0" u="none" strike="noStrike" baseline="0" dirty="0" smtClean="0">
              <a:solidFill>
                <a:srgbClr val="FF0000"/>
              </a:solidFill>
              <a:latin typeface="Wingdings"/>
            </a:endParaRPr>
          </a:p>
        </p:txBody>
      </p:sp>
    </p:spTree>
    <p:extLst>
      <p:ext uri="{BB962C8B-B14F-4D97-AF65-F5344CB8AC3E}">
        <p14:creationId xmlns:p14="http://schemas.microsoft.com/office/powerpoint/2010/main" val="38443382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a:buFont typeface="Wingdings"/>
              <a:buChar char="Ø"/>
            </a:pPr>
            <a:r>
              <a:rPr lang="tr-TR" b="1" i="0" u="none" strike="noStrike" baseline="0" dirty="0" smtClean="0">
                <a:solidFill>
                  <a:srgbClr val="FF0000"/>
                </a:solidFill>
                <a:latin typeface="Times New Roman"/>
              </a:rPr>
              <a:t>Hasta kabinindeki tüm araç ve malzemeler güvenli ve sağlam bir şekilde monte edilir;</a:t>
            </a:r>
          </a:p>
          <a:p>
            <a:pPr marL="0" indent="0">
              <a:lnSpc>
                <a:spcPct val="115000"/>
              </a:lnSpc>
              <a:spcAft>
                <a:spcPts val="1000"/>
              </a:spcAft>
              <a:buNone/>
              <a:tabLst>
                <a:tab pos="2070735" algn="l"/>
              </a:tabLst>
            </a:pPr>
            <a:r>
              <a:rPr lang="tr-TR" dirty="0" smtClean="0">
                <a:ea typeface="Calibri"/>
                <a:cs typeface="Times New Roman"/>
              </a:rPr>
              <a:t>   </a:t>
            </a:r>
            <a:r>
              <a:rPr lang="tr-TR" b="1" dirty="0" smtClean="0">
                <a:solidFill>
                  <a:srgbClr val="7030A0"/>
                </a:solidFill>
                <a:ea typeface="Calibri"/>
                <a:cs typeface="Times New Roman"/>
              </a:rPr>
              <a:t>1</a:t>
            </a:r>
            <a:r>
              <a:rPr lang="tr-TR" b="1" dirty="0">
                <a:solidFill>
                  <a:srgbClr val="7030A0"/>
                </a:solidFill>
                <a:ea typeface="Calibri"/>
                <a:cs typeface="Times New Roman"/>
              </a:rPr>
              <a:t>. Darbeye dayanıklı olmalı </a:t>
            </a:r>
          </a:p>
          <a:p>
            <a:pPr marL="0" indent="0">
              <a:lnSpc>
                <a:spcPct val="115000"/>
              </a:lnSpc>
              <a:spcAft>
                <a:spcPts val="1000"/>
              </a:spcAft>
              <a:buNone/>
              <a:tabLst>
                <a:tab pos="2070735" algn="l"/>
              </a:tabLst>
            </a:pPr>
            <a:r>
              <a:rPr lang="tr-TR" b="1" dirty="0" smtClean="0">
                <a:solidFill>
                  <a:srgbClr val="7030A0"/>
                </a:solidFill>
                <a:ea typeface="Calibri"/>
                <a:cs typeface="Times New Roman"/>
              </a:rPr>
              <a:t>   2</a:t>
            </a:r>
            <a:r>
              <a:rPr lang="tr-TR" b="1" dirty="0">
                <a:solidFill>
                  <a:srgbClr val="7030A0"/>
                </a:solidFill>
                <a:ea typeface="Calibri"/>
                <a:cs typeface="Times New Roman"/>
              </a:rPr>
              <a:t>. İçeriye doğru çıkıntısı olmamalı </a:t>
            </a:r>
          </a:p>
          <a:p>
            <a:pPr marL="0" indent="0">
              <a:lnSpc>
                <a:spcPct val="115000"/>
              </a:lnSpc>
              <a:spcAft>
                <a:spcPts val="1000"/>
              </a:spcAft>
              <a:buNone/>
              <a:tabLst>
                <a:tab pos="2070735" algn="l"/>
              </a:tabLst>
            </a:pPr>
            <a:r>
              <a:rPr lang="tr-TR" b="1" dirty="0" smtClean="0">
                <a:solidFill>
                  <a:srgbClr val="7030A0"/>
                </a:solidFill>
                <a:ea typeface="Calibri"/>
                <a:cs typeface="Times New Roman"/>
              </a:rPr>
              <a:t>   3</a:t>
            </a:r>
            <a:r>
              <a:rPr lang="tr-TR" b="1" dirty="0">
                <a:solidFill>
                  <a:srgbClr val="7030A0"/>
                </a:solidFill>
                <a:ea typeface="Calibri"/>
                <a:cs typeface="Times New Roman"/>
              </a:rPr>
              <a:t>. Klima olmalı (sıcak, soğuk) </a:t>
            </a:r>
            <a:endParaRPr lang="tr-TR" b="1" dirty="0" smtClean="0">
              <a:solidFill>
                <a:srgbClr val="7030A0"/>
              </a:solidFill>
              <a:ea typeface="Calibri"/>
              <a:cs typeface="Times New Roman"/>
            </a:endParaRPr>
          </a:p>
          <a:p>
            <a:pPr marL="0" indent="0">
              <a:lnSpc>
                <a:spcPct val="115000"/>
              </a:lnSpc>
              <a:spcAft>
                <a:spcPts val="1000"/>
              </a:spcAft>
              <a:buNone/>
              <a:tabLst>
                <a:tab pos="2070735" algn="l"/>
              </a:tabLst>
            </a:pPr>
            <a:r>
              <a:rPr lang="tr-TR" b="1" dirty="0">
                <a:solidFill>
                  <a:srgbClr val="7030A0"/>
                </a:solidFill>
                <a:ea typeface="Calibri"/>
                <a:cs typeface="Times New Roman"/>
              </a:rPr>
              <a:t> </a:t>
            </a:r>
            <a:r>
              <a:rPr lang="tr-TR" b="1" dirty="0" smtClean="0">
                <a:solidFill>
                  <a:srgbClr val="7030A0"/>
                </a:solidFill>
                <a:ea typeface="Calibri"/>
                <a:cs typeface="Times New Roman"/>
              </a:rPr>
              <a:t>  4</a:t>
            </a:r>
            <a:r>
              <a:rPr lang="tr-TR" b="1" dirty="0">
                <a:solidFill>
                  <a:srgbClr val="7030A0"/>
                </a:solidFill>
                <a:ea typeface="Calibri"/>
                <a:cs typeface="Times New Roman"/>
              </a:rPr>
              <a:t>. Kolayca temizlenebilmeli </a:t>
            </a:r>
          </a:p>
          <a:p>
            <a:pPr marL="0" indent="0">
              <a:lnSpc>
                <a:spcPct val="115000"/>
              </a:lnSpc>
              <a:spcAft>
                <a:spcPts val="1000"/>
              </a:spcAft>
              <a:buNone/>
              <a:tabLst>
                <a:tab pos="2070735" algn="l"/>
              </a:tabLst>
            </a:pPr>
            <a:r>
              <a:rPr lang="tr-TR" b="1" dirty="0" smtClean="0">
                <a:solidFill>
                  <a:srgbClr val="7030A0"/>
                </a:solidFill>
                <a:ea typeface="Calibri"/>
                <a:cs typeface="Times New Roman"/>
              </a:rPr>
              <a:t>   5</a:t>
            </a:r>
            <a:r>
              <a:rPr lang="tr-TR" b="1" dirty="0">
                <a:solidFill>
                  <a:srgbClr val="7030A0"/>
                </a:solidFill>
                <a:ea typeface="Calibri"/>
                <a:cs typeface="Times New Roman"/>
              </a:rPr>
              <a:t>. Şoför ve hasta kabini arasında direkt geçiş olmalı ve bu geçiş kitlene bilmeli </a:t>
            </a:r>
          </a:p>
          <a:p>
            <a:pPr marL="0" indent="0">
              <a:buNone/>
            </a:pPr>
            <a:endParaRPr lang="tr-TR" b="0" i="0" u="none" strike="noStrike" baseline="0" dirty="0" smtClean="0">
              <a:solidFill>
                <a:srgbClr val="000000"/>
              </a:solidFill>
              <a:latin typeface="Times New Roman"/>
            </a:endParaRPr>
          </a:p>
          <a:p>
            <a:endParaRPr lang="tr-TR" dirty="0"/>
          </a:p>
        </p:txBody>
      </p:sp>
      <p:sp>
        <p:nvSpPr>
          <p:cNvPr id="4" name="Metin Yer Tutucusu 3"/>
          <p:cNvSpPr>
            <a:spLocks noGrp="1"/>
          </p:cNvSpPr>
          <p:nvPr>
            <p:ph type="body" sz="half" idx="2"/>
          </p:nvPr>
        </p:nvSpPr>
        <p:spPr/>
        <p:txBody>
          <a:bodyPr/>
          <a:lstStyle/>
          <a:p>
            <a:endParaRPr lang="tr-T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592" y="3573016"/>
            <a:ext cx="4647968" cy="26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304" y="764704"/>
            <a:ext cx="4464545" cy="2509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2053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15413" y="692697"/>
            <a:ext cx="10972800" cy="5145435"/>
          </a:xfrm>
        </p:spPr>
        <p:txBody>
          <a:bodyPr/>
          <a:lstStyle/>
          <a:p>
            <a:pPr marL="0" indent="0">
              <a:buNone/>
            </a:pPr>
            <a:r>
              <a:rPr lang="tr-TR" b="0" i="0" u="none" strike="noStrike" baseline="0" dirty="0" smtClean="0">
                <a:solidFill>
                  <a:srgbClr val="000000"/>
                </a:solidFill>
                <a:latin typeface="Wingdings"/>
              </a:rPr>
              <a:t></a:t>
            </a:r>
            <a:r>
              <a:rPr lang="tr-TR" b="1" i="0" u="none" strike="noStrike" baseline="0" dirty="0" smtClean="0">
                <a:solidFill>
                  <a:srgbClr val="000000"/>
                </a:solidFill>
                <a:latin typeface="Times New Roman"/>
              </a:rPr>
              <a:t>Kabinde kilitlenebilir ilaç bölümü olmalıdır, </a:t>
            </a:r>
          </a:p>
          <a:p>
            <a:pPr>
              <a:buFont typeface="Wingdings"/>
              <a:buChar char="Ø"/>
            </a:pPr>
            <a:r>
              <a:rPr lang="tr-TR" b="1" i="0" u="none" strike="noStrike" baseline="0" dirty="0" smtClean="0">
                <a:solidFill>
                  <a:srgbClr val="000000"/>
                </a:solidFill>
                <a:latin typeface="Times New Roman"/>
              </a:rPr>
              <a:t>Hasta kabininde sivri köşeler bulunmamalıdır,</a:t>
            </a:r>
          </a:p>
          <a:p>
            <a:pPr marL="0" indent="0">
              <a:buNone/>
            </a:pPr>
            <a:endParaRPr lang="tr-TR" b="0" i="0" u="none" strike="noStrike" baseline="0" dirty="0" smtClean="0">
              <a:solidFill>
                <a:srgbClr val="000000"/>
              </a:solidFill>
              <a:latin typeface="Times New Roman"/>
            </a:endParaRPr>
          </a:p>
          <a:p>
            <a:endParaRPr lang="tr-TR"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414" y="2276873"/>
            <a:ext cx="4387697" cy="3920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4027" y="2502424"/>
            <a:ext cx="6132171" cy="3449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5635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9600" y="692697"/>
            <a:ext cx="10972800" cy="5433467"/>
          </a:xfrm>
        </p:spPr>
        <p:txBody>
          <a:bodyPr/>
          <a:lstStyle/>
          <a:p>
            <a:pPr>
              <a:buFont typeface="Wingdings"/>
              <a:buChar char="Ø"/>
            </a:pPr>
            <a:r>
              <a:rPr lang="tr-TR" b="0" i="0" u="none" strike="noStrike" baseline="0" dirty="0" smtClean="0">
                <a:solidFill>
                  <a:srgbClr val="000000"/>
                </a:solidFill>
                <a:latin typeface="Times New Roman"/>
              </a:rPr>
              <a:t>Ambulans ön ve arka kabini ergonomik olarak tasarlanmış olmalıdır,</a:t>
            </a:r>
            <a:endParaRPr lang="tr-TR" sz="3600" b="0" i="0" u="none" strike="noStrike" baseline="0" dirty="0" smtClean="0">
              <a:solidFill>
                <a:srgbClr val="000000"/>
              </a:solidFill>
              <a:latin typeface="Wingdings"/>
            </a:endParaRPr>
          </a:p>
          <a:p>
            <a:pPr>
              <a:buFont typeface="Wingdings"/>
              <a:buChar char="Ø"/>
            </a:pPr>
            <a:r>
              <a:rPr lang="tr-TR" b="0" i="0" u="none" strike="noStrike" baseline="0" dirty="0" smtClean="0">
                <a:solidFill>
                  <a:srgbClr val="000000"/>
                </a:solidFill>
                <a:latin typeface="Times New Roman"/>
              </a:rPr>
              <a:t>Ambulanslar aktif ve pasif güvenlik önlemleri, ön ve arka kabin için yeterli olmalıdır,</a:t>
            </a:r>
          </a:p>
          <a:p>
            <a:pPr marL="0" indent="0">
              <a:buNone/>
            </a:pPr>
            <a:endParaRPr lang="tr-TR" sz="3600" b="0" i="0" u="none" strike="noStrike" baseline="0" dirty="0" smtClean="0">
              <a:solidFill>
                <a:srgbClr val="000000"/>
              </a:solidFill>
              <a:latin typeface="Wingdings"/>
            </a:endParaRPr>
          </a:p>
          <a:p>
            <a:pPr>
              <a:buFont typeface="Wingdings"/>
              <a:buChar char="Ø"/>
            </a:pPr>
            <a:endParaRPr lang="tr-TR" b="0" i="0" u="none" strike="noStrike" baseline="0" dirty="0" smtClean="0">
              <a:solidFill>
                <a:srgbClr val="000000"/>
              </a:solidFill>
              <a:latin typeface="Times New Roman"/>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594" y="2996952"/>
            <a:ext cx="6938071" cy="3088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5886028"/>
      </p:ext>
    </p:extLst>
  </p:cSld>
  <p:clrMapOvr>
    <a:masterClrMapping/>
  </p:clrMapOvr>
  <p:timing>
    <p:tnLst>
      <p:par>
        <p:cTn id="1" dur="indefinite" restart="never" nodeType="tmRoot"/>
      </p:par>
    </p:tnLst>
  </p:timing>
</p:sld>
</file>

<file path=ppt/theme/theme1.xml><?xml version="1.0" encoding="utf-8"?>
<a:theme xmlns:a="http://schemas.openxmlformats.org/drawingml/2006/main" name="Duman">
  <a:themeElements>
    <a:clrScheme name="Mavi Yeşil">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464</TotalTime>
  <Words>1330</Words>
  <Application>Microsoft Office PowerPoint</Application>
  <PresentationFormat>Geniş ekran</PresentationFormat>
  <Paragraphs>100</Paragraphs>
  <Slides>44</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44</vt:i4>
      </vt:variant>
    </vt:vector>
  </HeadingPairs>
  <TitlesOfParts>
    <vt:vector size="53" baseType="lpstr">
      <vt:lpstr>Algerian</vt:lpstr>
      <vt:lpstr>Arial</vt:lpstr>
      <vt:lpstr>Calibri</vt:lpstr>
      <vt:lpstr>Century Gothic</vt:lpstr>
      <vt:lpstr>Open Sans</vt:lpstr>
      <vt:lpstr>Times New Roman</vt:lpstr>
      <vt:lpstr>Wingdings</vt:lpstr>
      <vt:lpstr>Wingdings 3</vt:lpstr>
      <vt:lpstr>Duman</vt:lpstr>
      <vt:lpstr>AMBULANS</vt:lpstr>
      <vt:lpstr>PowerPoint Sunusu</vt:lpstr>
      <vt:lpstr>PowerPoint Sunusu</vt:lpstr>
      <vt:lpstr>Acil araçların dizayn kriterleri; </vt:lpstr>
      <vt:lpstr>Ambulans Olarak Kullanılan Araçların Genel Özellikleri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TÜRKİYE’DE AMBULANS MODELLERİ</vt:lpstr>
      <vt:lpstr>MERCEDES  SPRİNTER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ÖZEL DONANIMLI AMBULANSLAR</vt:lpstr>
      <vt:lpstr>PowerPoint Sunusu</vt:lpstr>
      <vt:lpstr>YOĞUN BAKIM AMBULANSI</vt:lpstr>
      <vt:lpstr>PowerPoint Sunusu</vt:lpstr>
      <vt:lpstr>PowerPoint Sunusu</vt:lpstr>
      <vt:lpstr>YENİDOĞAN AMBULANS</vt:lpstr>
      <vt:lpstr>PowerPoint Sunusu</vt:lpstr>
      <vt:lpstr>PowerPoint Sunusu</vt:lpstr>
      <vt:lpstr>ARAZİ TİP AMBULANS</vt:lpstr>
      <vt:lpstr>SNOW-TRACK</vt:lpstr>
      <vt:lpstr>KAR PALETLİ AMBULANS</vt:lpstr>
      <vt:lpstr>ÇOKLU AMBULANS</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caner koçbıyık</dc:creator>
  <cp:lastModifiedBy>HP</cp:lastModifiedBy>
  <cp:revision>35</cp:revision>
  <dcterms:created xsi:type="dcterms:W3CDTF">2017-10-29T09:26:06Z</dcterms:created>
  <dcterms:modified xsi:type="dcterms:W3CDTF">2018-07-31T22:08:27Z</dcterms:modified>
</cp:coreProperties>
</file>