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0" r:id="rId4"/>
    <p:sldId id="262" r:id="rId5"/>
    <p:sldId id="259"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56403" y="2657939"/>
            <a:ext cx="10676586" cy="2387600"/>
          </a:xfrm>
        </p:spPr>
        <p:txBody>
          <a:bodyPr>
            <a:normAutofit fontScale="90000"/>
          </a:bodyPr>
          <a:lstStyle/>
          <a:p>
            <a:pPr>
              <a:lnSpc>
                <a:spcPct val="150000"/>
              </a:lnSpc>
            </a:pPr>
            <a:r>
              <a:rPr lang="tr-TR" sz="4400" b="1" dirty="0" smtClean="0">
                <a:latin typeface="Times New Roman" pitchFamily="18" charset="0"/>
                <a:cs typeface="Times New Roman" pitchFamily="18" charset="0"/>
              </a:rPr>
              <a:t>VIII. NORMLAR HİYERARŞİSİ VE ANAYASANIN ÜSTÜNLÜĞÜ İLKESİ</a:t>
            </a: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2667845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97328" y="691696"/>
            <a:ext cx="10515600" cy="1325563"/>
          </a:xfrm>
        </p:spPr>
        <p:txBody>
          <a:bodyPr>
            <a:noAutofit/>
          </a:bodyPr>
          <a:lstStyle/>
          <a:p>
            <a:pPr>
              <a:lnSpc>
                <a:spcPct val="150000"/>
              </a:lnSpc>
            </a:pPr>
            <a:r>
              <a:rPr lang="tr-TR" sz="3200" b="1" dirty="0" smtClean="0">
                <a:latin typeface="Times New Roman" pitchFamily="18" charset="0"/>
                <a:cs typeface="Times New Roman" pitchFamily="18" charset="0"/>
              </a:rPr>
              <a:t>VIII. NORMLAR HİYERARŞİSİ VE ANAYASANIN ÜSTÜNLÜĞÜ İLKESİ</a:t>
            </a:r>
            <a:endParaRPr lang="tr-TR" sz="3200" b="1" dirty="0">
              <a:latin typeface="Times New Roman" pitchFamily="18" charset="0"/>
              <a:cs typeface="Times New Roman" pitchFamily="18" charset="0"/>
            </a:endParaRPr>
          </a:p>
        </p:txBody>
      </p:sp>
      <p:sp>
        <p:nvSpPr>
          <p:cNvPr id="4" name="3 Metin kutusu"/>
          <p:cNvSpPr txBox="1"/>
          <p:nvPr/>
        </p:nvSpPr>
        <p:spPr>
          <a:xfrm>
            <a:off x="669471" y="1992086"/>
            <a:ext cx="10940143" cy="369332"/>
          </a:xfrm>
          <a:prstGeom prst="rect">
            <a:avLst/>
          </a:prstGeom>
          <a:noFill/>
        </p:spPr>
        <p:txBody>
          <a:bodyPr wrap="square" rtlCol="0">
            <a:spAutoFit/>
          </a:bodyPr>
          <a:lstStyle/>
          <a:p>
            <a:endParaRPr lang="tr-TR" dirty="0"/>
          </a:p>
        </p:txBody>
      </p:sp>
      <p:sp>
        <p:nvSpPr>
          <p:cNvPr id="5" name="4 Metin kutusu"/>
          <p:cNvSpPr txBox="1"/>
          <p:nvPr/>
        </p:nvSpPr>
        <p:spPr>
          <a:xfrm>
            <a:off x="244928" y="2465614"/>
            <a:ext cx="11527971" cy="2485745"/>
          </a:xfrm>
          <a:prstGeom prst="rect">
            <a:avLst/>
          </a:prstGeom>
          <a:noFill/>
        </p:spPr>
        <p:txBody>
          <a:bodyPr wrap="square" rtlCol="0">
            <a:spAutoFit/>
          </a:bodyPr>
          <a:lstStyle/>
          <a:p>
            <a:pPr>
              <a:lnSpc>
                <a:spcPct val="150000"/>
              </a:lnSpc>
            </a:pPr>
            <a:r>
              <a:rPr lang="tr-TR" dirty="0" smtClean="0"/>
              <a:t>	</a:t>
            </a:r>
            <a:r>
              <a:rPr lang="tr-TR" sz="3600" dirty="0" smtClean="0">
                <a:latin typeface="Times New Roman" pitchFamily="18" charset="0"/>
                <a:cs typeface="Times New Roman" pitchFamily="18" charset="0"/>
              </a:rPr>
              <a:t>A.Normlar Hiyerarşisi</a:t>
            </a:r>
          </a:p>
          <a:p>
            <a:pPr>
              <a:lnSpc>
                <a:spcPct val="150000"/>
              </a:lnSpc>
            </a:pPr>
            <a:r>
              <a:rPr lang="tr-TR" sz="3600" dirty="0" smtClean="0">
                <a:latin typeface="Times New Roman" pitchFamily="18" charset="0"/>
                <a:cs typeface="Times New Roman" pitchFamily="18" charset="0"/>
              </a:rPr>
              <a:t>	B. Uluslararası </a:t>
            </a:r>
            <a:r>
              <a:rPr lang="tr-TR" sz="3600" dirty="0" err="1" smtClean="0">
                <a:latin typeface="Times New Roman" pitchFamily="18" charset="0"/>
                <a:cs typeface="Times New Roman" pitchFamily="18" charset="0"/>
              </a:rPr>
              <a:t>Andlaşmaların</a:t>
            </a:r>
            <a:r>
              <a:rPr lang="tr-TR" sz="3600" dirty="0" smtClean="0">
                <a:latin typeface="Times New Roman" pitchFamily="18" charset="0"/>
                <a:cs typeface="Times New Roman" pitchFamily="18" charset="0"/>
              </a:rPr>
              <a:t> Hukuk Düzenindeki Yeri</a:t>
            </a:r>
          </a:p>
          <a:p>
            <a:pPr>
              <a:lnSpc>
                <a:spcPct val="150000"/>
              </a:lnSpc>
            </a:pPr>
            <a:r>
              <a:rPr lang="tr-TR" sz="3600" dirty="0" smtClean="0">
                <a:latin typeface="Times New Roman" pitchFamily="18" charset="0"/>
                <a:cs typeface="Times New Roman" pitchFamily="18" charset="0"/>
              </a:rPr>
              <a:t>	C. Anayasanın Üstünlüğü ve Anayasanın Korunması</a:t>
            </a:r>
          </a:p>
        </p:txBody>
      </p:sp>
    </p:spTree>
    <p:extLst>
      <p:ext uri="{BB962C8B-B14F-4D97-AF65-F5344CB8AC3E}">
        <p14:creationId xmlns:p14="http://schemas.microsoft.com/office/powerpoint/2010/main" val="3010052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50426" y="923701"/>
            <a:ext cx="10794574" cy="3247492"/>
          </a:xfrm>
          <a:prstGeom prst="rect">
            <a:avLst/>
          </a:prstGeom>
          <a:noFill/>
        </p:spPr>
        <p:txBody>
          <a:bodyPr wrap="square" rtlCol="0">
            <a:spAutoFit/>
          </a:bodyPr>
          <a:lstStyle/>
          <a:p>
            <a:pPr>
              <a:lnSpc>
                <a:spcPct val="200000"/>
              </a:lnSpc>
            </a:pPr>
            <a:r>
              <a:rPr lang="tr-TR" sz="3600" b="1" dirty="0" smtClean="0">
                <a:latin typeface="Times New Roman" pitchFamily="18" charset="0"/>
                <a:cs typeface="Times New Roman" pitchFamily="18" charset="0"/>
              </a:rPr>
              <a:t>C. Anayasanın Üstünlüğü ve Anayasanın Korunması</a:t>
            </a:r>
          </a:p>
          <a:p>
            <a:pPr>
              <a:lnSpc>
                <a:spcPct val="200000"/>
              </a:lnSpc>
            </a:pPr>
            <a:r>
              <a:rPr lang="tr-TR" sz="3600" dirty="0" smtClean="0">
                <a:latin typeface="Times New Roman" pitchFamily="18" charset="0"/>
                <a:cs typeface="Times New Roman" pitchFamily="18" charset="0"/>
              </a:rPr>
              <a:t>	1. Siyasal Denetim ve Türleri</a:t>
            </a:r>
          </a:p>
          <a:p>
            <a:pPr>
              <a:lnSpc>
                <a:spcPct val="200000"/>
              </a:lnSpc>
            </a:pPr>
            <a:r>
              <a:rPr lang="tr-TR" sz="3600" dirty="0" smtClean="0">
                <a:latin typeface="Times New Roman" pitchFamily="18" charset="0"/>
                <a:cs typeface="Times New Roman" pitchFamily="18" charset="0"/>
              </a:rPr>
              <a:t>	2. Yargısal Denetim Kavramı</a:t>
            </a:r>
          </a:p>
        </p:txBody>
      </p:sp>
    </p:spTree>
    <p:extLst>
      <p:ext uri="{BB962C8B-B14F-4D97-AF65-F5344CB8AC3E}">
        <p14:creationId xmlns:p14="http://schemas.microsoft.com/office/powerpoint/2010/main" val="1520432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469571" y="750336"/>
          <a:ext cx="9180287" cy="5743665"/>
        </p:xfrm>
        <a:graphic>
          <a:graphicData uri="http://schemas.openxmlformats.org/drawingml/2006/table">
            <a:tbl>
              <a:tblPr/>
              <a:tblGrid>
                <a:gridCol w="2743070"/>
                <a:gridCol w="2741234"/>
                <a:gridCol w="3695983"/>
              </a:tblGrid>
              <a:tr h="966579">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3200" b="1" dirty="0" smtClean="0">
                          <a:latin typeface="Times New Roman"/>
                          <a:ea typeface="Times New Roman"/>
                          <a:cs typeface="Times New Roman"/>
                        </a:rPr>
                        <a:t>“Hukuk Düzeninin Hiyerarşik Yapısı (Normlar Hiyerarşisi) ve Anayasanın Üstünlüğü İlkesi” Konusu için Genel Kaynakça</a:t>
                      </a:r>
                      <a:endParaRPr lang="tr-TR" sz="32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5630">
                <a:tc>
                  <a:txBody>
                    <a:bodyPr/>
                    <a:lstStyle/>
                    <a:p>
                      <a:pPr>
                        <a:lnSpc>
                          <a:spcPct val="115000"/>
                        </a:lnSpc>
                        <a:spcAft>
                          <a:spcPts val="0"/>
                        </a:spcAft>
                      </a:pPr>
                      <a:r>
                        <a:rPr lang="tr-TR" sz="2400" b="1" smtClean="0">
                          <a:latin typeface="Times New Roman"/>
                          <a:ea typeface="Times New Roman"/>
                          <a:cs typeface="Times New Roman"/>
                        </a:rPr>
                        <a:t>Eserin</a:t>
                      </a:r>
                      <a:r>
                        <a:rPr lang="tr-TR" sz="2400" b="1" baseline="0" smtClean="0">
                          <a:latin typeface="Times New Roman"/>
                          <a:ea typeface="Times New Roman"/>
                          <a:cs typeface="Times New Roman"/>
                        </a:rPr>
                        <a:t> Künyesi</a:t>
                      </a:r>
                      <a:r>
                        <a:rPr lang="tr-TR" sz="2400" b="1" baseline="0" dirty="0" smtClean="0">
                          <a:latin typeface="Times New Roman"/>
                          <a:ea typeface="Times New Roman"/>
                          <a:cs typeface="Times New Roman"/>
                        </a:rPr>
                        <a:t>:</a:t>
                      </a:r>
                      <a:endParaRPr lang="tr-TR" sz="2400" b="1"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6579">
                <a:tc>
                  <a:txBody>
                    <a:bodyPr/>
                    <a:lstStyle/>
                    <a:p>
                      <a:pPr>
                        <a:lnSpc>
                          <a:spcPct val="115000"/>
                        </a:lnSpc>
                        <a:spcAft>
                          <a:spcPts val="0"/>
                        </a:spcAft>
                      </a:pPr>
                      <a:r>
                        <a:rPr lang="tr-TR" sz="2800" b="1" u="none" dirty="0" smtClean="0">
                          <a:solidFill>
                            <a:srgbClr val="000000"/>
                          </a:solidFill>
                          <a:latin typeface="Times New Roman"/>
                          <a:ea typeface="Times New Roman"/>
                          <a:cs typeface="Times New Roman"/>
                        </a:rPr>
                        <a:t>Sayfa Sayıları:</a:t>
                      </a:r>
                      <a:endParaRPr lang="tr-TR" sz="2800" u="none"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800" kern="1200" dirty="0" smtClean="0">
                          <a:solidFill>
                            <a:schemeClr val="tx1"/>
                          </a:solidFill>
                          <a:latin typeface="Times New Roman" pitchFamily="18" charset="0"/>
                          <a:ea typeface="+mn-ea"/>
                          <a:cs typeface="Times New Roman" pitchFamily="18" charset="0"/>
                        </a:rPr>
                        <a:t>10-11, 93-98, 161-166</a:t>
                      </a:r>
                      <a:endParaRPr lang="tr-TR" sz="28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3600" dirty="0" smtClean="0">
                          <a:solidFill>
                            <a:srgbClr val="000000"/>
                          </a:solidFill>
                          <a:latin typeface="Times New Roman"/>
                          <a:ea typeface="Times New Roman"/>
                          <a:cs typeface="Times New Roman"/>
                        </a:rPr>
                        <a:t>51, 439</a:t>
                      </a: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4083">
                <a:tc gridSpan="3">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tr-TR" sz="1800" b="1" u="sng" kern="1200" dirty="0" smtClean="0">
                          <a:solidFill>
                            <a:schemeClr val="tx1"/>
                          </a:solidFill>
                          <a:latin typeface="Times New Roman" pitchFamily="18" charset="0"/>
                          <a:ea typeface="+mn-ea"/>
                          <a:cs typeface="Times New Roman" pitchFamily="18" charset="0"/>
                        </a:rPr>
                        <a:t>Not:</a:t>
                      </a:r>
                      <a:r>
                        <a:rPr lang="tr-TR" sz="1800" b="1" u="none" kern="1200" baseline="0" dirty="0" smtClean="0">
                          <a:solidFill>
                            <a:schemeClr val="tx1"/>
                          </a:solidFill>
                          <a:latin typeface="Times New Roman" pitchFamily="18" charset="0"/>
                          <a:ea typeface="+mn-ea"/>
                          <a:cs typeface="Times New Roman" pitchFamily="18" charset="0"/>
                        </a:rPr>
                        <a:t> </a:t>
                      </a:r>
                      <a:r>
                        <a:rPr lang="tr-TR" sz="1800" kern="1200" dirty="0" smtClean="0">
                          <a:solidFill>
                            <a:schemeClr val="tx1"/>
                          </a:solidFill>
                          <a:latin typeface="Times New Roman" pitchFamily="18" charset="0"/>
                          <a:ea typeface="+mn-ea"/>
                          <a:cs typeface="Times New Roman" pitchFamily="18" charset="0"/>
                        </a:rPr>
                        <a:t>“Okuma Çizelgesi”, öğrencilerin </a:t>
                      </a:r>
                      <a:r>
                        <a:rPr lang="tr-TR" sz="1800" u="sng" kern="1200" dirty="0" smtClean="0">
                          <a:solidFill>
                            <a:schemeClr val="tx1"/>
                          </a:solidFill>
                          <a:latin typeface="Times New Roman" pitchFamily="18" charset="0"/>
                          <a:ea typeface="+mn-ea"/>
                          <a:cs typeface="Times New Roman" pitchFamily="18" charset="0"/>
                        </a:rPr>
                        <a:t>2017-2018 güz yarı yılında</a:t>
                      </a:r>
                      <a:r>
                        <a:rPr lang="tr-TR" sz="18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800" u="sng" kern="1200" dirty="0" smtClean="0">
                          <a:solidFill>
                            <a:schemeClr val="tx1"/>
                          </a:solidFill>
                          <a:latin typeface="Times New Roman" pitchFamily="18" charset="0"/>
                          <a:ea typeface="+mn-ea"/>
                          <a:cs typeface="Times New Roman" pitchFamily="18" charset="0"/>
                        </a:rPr>
                        <a:t>derslerde işlenen konuların hepsini kapsamamaktadır.</a:t>
                      </a:r>
                      <a:endParaRPr lang="tr-TR" sz="18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3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8540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563" y="2284077"/>
            <a:ext cx="10515600" cy="1325563"/>
          </a:xfrm>
        </p:spPr>
        <p:txBody>
          <a:bodyPr>
            <a:normAutofit fontScale="90000"/>
          </a:bodyPr>
          <a:lstStyle/>
          <a:p>
            <a:r>
              <a:rPr lang="tr-TR" b="1" u="sng" dirty="0" smtClean="0">
                <a:latin typeface="Times New Roman" pitchFamily="18" charset="0"/>
                <a:cs typeface="Times New Roman" pitchFamily="18" charset="0"/>
              </a:rPr>
              <a:t>SORU ÖRNEKLERİ</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b="1" dirty="0" smtClean="0">
                <a:latin typeface="Times New Roman" pitchFamily="18" charset="0"/>
                <a:cs typeface="Times New Roman" pitchFamily="18" charset="0"/>
              </a:rPr>
              <a:t>1. </a:t>
            </a:r>
            <a:r>
              <a:rPr lang="tr-TR" dirty="0" smtClean="0">
                <a:latin typeface="Times New Roman" pitchFamily="18" charset="0"/>
                <a:cs typeface="Times New Roman" pitchFamily="18" charset="0"/>
              </a:rPr>
              <a:t>Aşağıdakileri </a:t>
            </a:r>
            <a:r>
              <a:rPr lang="tr-TR" dirty="0" smtClean="0">
                <a:latin typeface="Times New Roman" pitchFamily="18" charset="0"/>
                <a:cs typeface="Times New Roman" pitchFamily="18" charset="0"/>
              </a:rPr>
              <a:t>açıklayınız:</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a. </a:t>
            </a:r>
            <a:r>
              <a:rPr lang="tr-TR" dirty="0" smtClean="0">
                <a:latin typeface="Times New Roman" pitchFamily="18" charset="0"/>
                <a:cs typeface="Times New Roman" pitchFamily="18" charset="0"/>
              </a:rPr>
              <a:t>Hans Kelsen ve hukuk sisteminin hiyerarşik yapısı</a:t>
            </a: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b.</a:t>
            </a:r>
            <a:r>
              <a:rPr lang="tr-TR" dirty="0" smtClean="0">
                <a:latin typeface="Times New Roman" pitchFamily="18" charset="0"/>
                <a:cs typeface="Times New Roman" pitchFamily="18" charset="0"/>
              </a:rPr>
              <a:t>Temel Norm</a:t>
            </a:r>
            <a:br>
              <a:rPr lang="tr-TR" dirty="0" smtClean="0">
                <a:latin typeface="Times New Roman" pitchFamily="18" charset="0"/>
                <a:cs typeface="Times New Roman" pitchFamily="18" charset="0"/>
              </a:rPr>
            </a:br>
            <a:r>
              <a:rPr lang="tr-TR" b="1" dirty="0">
                <a:latin typeface="Times New Roman" pitchFamily="18" charset="0"/>
                <a:cs typeface="Times New Roman" pitchFamily="18" charset="0"/>
              </a:rPr>
              <a:t>c</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Anayasanın üstünlüğü ilkesi</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d. </a:t>
            </a:r>
            <a:r>
              <a:rPr lang="tr-TR" dirty="0" smtClean="0">
                <a:latin typeface="Times New Roman" pitchFamily="18" charset="0"/>
                <a:cs typeface="Times New Roman" pitchFamily="18" charset="0"/>
              </a:rPr>
              <a:t>Siyasal denetim</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3664100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111</Words>
  <Application>Microsoft Office PowerPoint</Application>
  <PresentationFormat>Custom</PresentationFormat>
  <Paragraphs>17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Teması</vt:lpstr>
      <vt:lpstr>VIII. NORMLAR HİYERARŞİSİ VE ANAYASANIN ÜSTÜNLÜĞÜ İLKESİ </vt:lpstr>
      <vt:lpstr>VIII. NORMLAR HİYERARŞİSİ VE ANAYASANIN ÜSTÜNLÜĞÜ İLKESİ</vt:lpstr>
      <vt:lpstr>PowerPoint Presentation</vt:lpstr>
      <vt:lpstr>PowerPoint Presentation</vt:lpstr>
      <vt:lpstr>SORU ÖRNEKLERİ  1. Aşağıdakileri açıklayınız:  a. Hans Kelsen ve hukuk sisteminin hiyerarşik yapısı b.Temel Norm c. Anayasanın üstünlüğü ilkesi d. Siyasal denetim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16</cp:revision>
  <dcterms:created xsi:type="dcterms:W3CDTF">2017-10-23T13:24:59Z</dcterms:created>
  <dcterms:modified xsi:type="dcterms:W3CDTF">2017-11-27T15:13:27Z</dcterms:modified>
</cp:coreProperties>
</file>