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B8AEA34-803B-4D0A-A2F8-549CC0F7A1A1}" type="datetimeFigureOut">
              <a:rPr lang="tr-TR" smtClean="0"/>
              <a:t>20.10.2017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3555498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8AEA34-803B-4D0A-A2F8-549CC0F7A1A1}" type="datetimeFigureOut">
              <a:rPr lang="tr-TR" smtClean="0"/>
              <a:t>20.10.2017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603658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8AEA34-803B-4D0A-A2F8-549CC0F7A1A1}" type="datetimeFigureOut">
              <a:rPr lang="tr-TR" smtClean="0"/>
              <a:t>20.10.2017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1499051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8AEA34-803B-4D0A-A2F8-549CC0F7A1A1}" type="datetimeFigureOut">
              <a:rPr lang="tr-TR" smtClean="0"/>
              <a:t>20.10.2017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4016261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B8AEA34-803B-4D0A-A2F8-549CC0F7A1A1}" type="datetimeFigureOut">
              <a:rPr lang="tr-TR" smtClean="0"/>
              <a:t>20.10.2017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3646860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B8AEA34-803B-4D0A-A2F8-549CC0F7A1A1}" type="datetimeFigureOut">
              <a:rPr lang="tr-TR" smtClean="0"/>
              <a:t>20.10.2017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2422770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B8AEA34-803B-4D0A-A2F8-549CC0F7A1A1}" type="datetimeFigureOut">
              <a:rPr lang="tr-TR" smtClean="0"/>
              <a:t>20.10.2017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1949599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B8AEA34-803B-4D0A-A2F8-549CC0F7A1A1}" type="datetimeFigureOut">
              <a:rPr lang="tr-TR" smtClean="0"/>
              <a:t>20.10.2017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2804258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B8AEA34-803B-4D0A-A2F8-549CC0F7A1A1}" type="datetimeFigureOut">
              <a:rPr lang="tr-TR" smtClean="0"/>
              <a:t>20.10.2017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69748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B8AEA34-803B-4D0A-A2F8-549CC0F7A1A1}" type="datetimeFigureOut">
              <a:rPr lang="tr-TR" smtClean="0"/>
              <a:t>20.10.2017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313914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B8AEA34-803B-4D0A-A2F8-549CC0F7A1A1}" type="datetimeFigureOut">
              <a:rPr lang="tr-TR" smtClean="0"/>
              <a:t>20.10.2017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AB2684-DD62-4726-8BAB-B04C77D0FB1C}" type="slidenum">
              <a:rPr lang="tr-TR" smtClean="0"/>
              <a:t>‹#›</a:t>
            </a:fld>
            <a:endParaRPr lang="tr-TR"/>
          </a:p>
        </p:txBody>
      </p:sp>
    </p:spTree>
    <p:extLst>
      <p:ext uri="{BB962C8B-B14F-4D97-AF65-F5344CB8AC3E}">
        <p14:creationId xmlns:p14="http://schemas.microsoft.com/office/powerpoint/2010/main" val="2301123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8AEA34-803B-4D0A-A2F8-549CC0F7A1A1}" type="datetimeFigureOut">
              <a:rPr lang="tr-TR" smtClean="0"/>
              <a:t>20.10.2017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AB2684-DD62-4726-8BAB-B04C77D0FB1C}" type="slidenum">
              <a:rPr lang="tr-TR" smtClean="0"/>
              <a:t>‹#›</a:t>
            </a:fld>
            <a:endParaRPr lang="tr-TR"/>
          </a:p>
        </p:txBody>
      </p:sp>
    </p:spTree>
    <p:extLst>
      <p:ext uri="{BB962C8B-B14F-4D97-AF65-F5344CB8AC3E}">
        <p14:creationId xmlns:p14="http://schemas.microsoft.com/office/powerpoint/2010/main" val="2612789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p>
            <a:pPr>
              <a:defRPr/>
            </a:pPr>
            <a:fld id="{FCB706F1-E294-4B04-9105-F0A7D8A64603}" type="slidenum">
              <a:rPr lang="tr-TR"/>
              <a:pPr>
                <a:defRPr/>
              </a:pPr>
              <a:t>1</a:t>
            </a:fld>
            <a:endParaRPr lang="tr-TR"/>
          </a:p>
        </p:txBody>
      </p:sp>
      <p:sp>
        <p:nvSpPr>
          <p:cNvPr id="9219" name="Text Box 2"/>
          <p:cNvSpPr txBox="1">
            <a:spLocks noChangeArrowheads="1"/>
          </p:cNvSpPr>
          <p:nvPr/>
        </p:nvSpPr>
        <p:spPr bwMode="auto">
          <a:xfrm>
            <a:off x="3962400" y="21336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tr-TR" altLang="tr-TR" sz="2400">
              <a:latin typeface="Times New Roman" charset="0"/>
            </a:endParaRPr>
          </a:p>
        </p:txBody>
      </p:sp>
      <p:sp>
        <p:nvSpPr>
          <p:cNvPr id="163843" name="Rectangle 3"/>
          <p:cNvSpPr>
            <a:spLocks noGrp="1" noChangeArrowheads="1"/>
          </p:cNvSpPr>
          <p:nvPr>
            <p:ph type="title"/>
          </p:nvPr>
        </p:nvSpPr>
        <p:spPr>
          <a:xfrm>
            <a:off x="250825" y="476250"/>
            <a:ext cx="8713788" cy="1008063"/>
          </a:xfrm>
        </p:spPr>
        <p:txBody>
          <a:bodyPr>
            <a:normAutofit fontScale="90000"/>
          </a:bodyPr>
          <a:lstStyle/>
          <a:p>
            <a:pPr eaLnBrk="1" hangingPunct="1">
              <a:defRPr/>
            </a:pPr>
            <a:r>
              <a:rPr lang="tr-TR" b="1" u="sng" smtClean="0"/>
              <a:t/>
            </a:r>
            <a:br>
              <a:rPr lang="tr-TR" b="1" u="sng" smtClean="0"/>
            </a:br>
            <a:r>
              <a:rPr lang="tr-TR" b="1" u="sng" smtClean="0"/>
              <a:t>KRİZ</a:t>
            </a:r>
            <a:br>
              <a:rPr lang="tr-TR" b="1" u="sng" smtClean="0"/>
            </a:br>
            <a:r>
              <a:rPr lang="tr-TR" sz="2800" b="1" u="sng" smtClean="0"/>
              <a:t/>
            </a:r>
            <a:br>
              <a:rPr lang="tr-TR" sz="2800" b="1" u="sng" smtClean="0"/>
            </a:br>
            <a:endParaRPr lang="tr-TR" sz="2800" b="1" u="sng" smtClean="0"/>
          </a:p>
        </p:txBody>
      </p:sp>
      <p:sp>
        <p:nvSpPr>
          <p:cNvPr id="163844" name="Rectangle 4"/>
          <p:cNvSpPr>
            <a:spLocks noGrp="1" noChangeArrowheads="1"/>
          </p:cNvSpPr>
          <p:nvPr>
            <p:ph type="body" idx="1"/>
          </p:nvPr>
        </p:nvSpPr>
        <p:spPr>
          <a:xfrm>
            <a:off x="323850" y="1989138"/>
            <a:ext cx="8820150" cy="4868862"/>
          </a:xfrm>
        </p:spPr>
        <p:txBody>
          <a:bodyPr/>
          <a:lstStyle/>
          <a:p>
            <a:pPr eaLnBrk="1" hangingPunct="1">
              <a:defRPr/>
            </a:pPr>
            <a:endParaRPr lang="tr-TR" smtClean="0"/>
          </a:p>
          <a:p>
            <a:pPr eaLnBrk="1" hangingPunct="1">
              <a:buFont typeface="Wingdings" pitchFamily="2" charset="2"/>
              <a:buNone/>
              <a:defRPr/>
            </a:pPr>
            <a:r>
              <a:rPr lang="tr-TR" smtClean="0"/>
              <a:t>	</a:t>
            </a:r>
            <a:endParaRPr lang="tr-TR" smtClean="0">
              <a:latin typeface="Times New Roman" charset="0"/>
              <a:hlinkClick r:id="" action="ppaction://noaction"/>
            </a:endParaRPr>
          </a:p>
        </p:txBody>
      </p:sp>
      <p:sp>
        <p:nvSpPr>
          <p:cNvPr id="163845" name="Rectangle 5"/>
          <p:cNvSpPr>
            <a:spLocks noChangeArrowheads="1"/>
          </p:cNvSpPr>
          <p:nvPr/>
        </p:nvSpPr>
        <p:spPr bwMode="auto">
          <a:xfrm>
            <a:off x="0" y="1557338"/>
            <a:ext cx="9144000" cy="5300662"/>
          </a:xfrm>
          <a:prstGeom prst="rect">
            <a:avLst/>
          </a:prstGeom>
          <a:noFill/>
          <a:ln w="9525">
            <a:noFill/>
            <a:miter lim="800000"/>
            <a:headEnd/>
            <a:tailEnd/>
          </a:ln>
        </p:spPr>
        <p:txBody>
          <a:bodyPr/>
          <a:lstStyle/>
          <a:p>
            <a:pPr marL="342900" indent="-342900">
              <a:lnSpc>
                <a:spcPct val="90000"/>
              </a:lnSpc>
              <a:spcBef>
                <a:spcPct val="20000"/>
              </a:spcBef>
              <a:buClr>
                <a:schemeClr val="hlink"/>
              </a:buClr>
              <a:buSzPct val="75000"/>
              <a:buFont typeface="Wingdings" pitchFamily="2" charset="2"/>
              <a:buChar char="l"/>
              <a:defRPr/>
            </a:pPr>
            <a:endParaRPr lang="tr-TR" sz="280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2800">
                <a:effectLst>
                  <a:outerShdw blurRad="38100" dist="38100" dir="2700000" algn="tl">
                    <a:srgbClr val="010199"/>
                  </a:outerShdw>
                </a:effectLst>
              </a:rPr>
              <a:t>Zorlu ya da tehdit olarak algılanan bir durum ya da olaya bağlı olarak, bireyin baş etme becerilerinin geçici olarak yetersiz kaldığı, yoğun bir belirsizliğin yaşandığı karmaşık bir dönemdir (Flannery ve Everly, 2000; Sayıl, 2000).</a:t>
            </a:r>
          </a:p>
          <a:p>
            <a:pPr marL="342900" indent="-342900">
              <a:lnSpc>
                <a:spcPct val="90000"/>
              </a:lnSpc>
              <a:spcBef>
                <a:spcPct val="20000"/>
              </a:spcBef>
              <a:buClr>
                <a:schemeClr val="hlink"/>
              </a:buClr>
              <a:buSzPct val="75000"/>
              <a:buFont typeface="Wingdings" pitchFamily="2" charset="2"/>
              <a:buChar char="l"/>
              <a:defRPr/>
            </a:pPr>
            <a:endParaRPr lang="tr-TR" sz="280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2800">
                <a:effectLst>
                  <a:outerShdw blurRad="38100" dist="38100" dir="2700000" algn="tl">
                    <a:srgbClr val="010199"/>
                  </a:outerShdw>
                </a:effectLst>
              </a:rPr>
              <a:t>Travmatik olaylara verilen akut tepkilerdir (Everly, 2000).</a:t>
            </a:r>
          </a:p>
          <a:p>
            <a:pPr marL="342900" indent="-342900">
              <a:lnSpc>
                <a:spcPct val="90000"/>
              </a:lnSpc>
              <a:spcBef>
                <a:spcPct val="20000"/>
              </a:spcBef>
              <a:buClr>
                <a:schemeClr val="hlink"/>
              </a:buClr>
              <a:buSzPct val="75000"/>
              <a:buFont typeface="Wingdings" pitchFamily="2" charset="2"/>
              <a:buNone/>
              <a:defRPr/>
            </a:pPr>
            <a:endParaRPr lang="tr-TR" sz="2800">
              <a:effectLst>
                <a:outerShdw blurRad="38100" dist="38100" dir="2700000" algn="tl">
                  <a:srgbClr val="010199"/>
                </a:outerShdw>
              </a:effectLst>
            </a:endParaRPr>
          </a:p>
        </p:txBody>
      </p:sp>
    </p:spTree>
    <p:extLst>
      <p:ext uri="{BB962C8B-B14F-4D97-AF65-F5344CB8AC3E}">
        <p14:creationId xmlns:p14="http://schemas.microsoft.com/office/powerpoint/2010/main" val="37015528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p>
            <a:pPr>
              <a:defRPr/>
            </a:pPr>
            <a:fld id="{C6BBD4EE-85D4-472E-B6D7-728B2594F7DA}" type="slidenum">
              <a:rPr lang="tr-TR"/>
              <a:pPr>
                <a:defRPr/>
              </a:pPr>
              <a:t>2</a:t>
            </a:fld>
            <a:endParaRPr lang="tr-TR"/>
          </a:p>
        </p:txBody>
      </p:sp>
      <p:sp>
        <p:nvSpPr>
          <p:cNvPr id="10243" name="Text Box 2"/>
          <p:cNvSpPr txBox="1">
            <a:spLocks noChangeArrowheads="1"/>
          </p:cNvSpPr>
          <p:nvPr/>
        </p:nvSpPr>
        <p:spPr bwMode="auto">
          <a:xfrm>
            <a:off x="3962400" y="21336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tr-TR" altLang="tr-TR" sz="2400">
              <a:latin typeface="Times New Roman" charset="0"/>
            </a:endParaRPr>
          </a:p>
        </p:txBody>
      </p:sp>
      <p:sp>
        <p:nvSpPr>
          <p:cNvPr id="164867" name="Rectangle 3"/>
          <p:cNvSpPr>
            <a:spLocks noGrp="1" noChangeArrowheads="1"/>
          </p:cNvSpPr>
          <p:nvPr>
            <p:ph type="title"/>
          </p:nvPr>
        </p:nvSpPr>
        <p:spPr>
          <a:xfrm>
            <a:off x="250825" y="457200"/>
            <a:ext cx="8713788" cy="955675"/>
          </a:xfrm>
        </p:spPr>
        <p:txBody>
          <a:bodyPr/>
          <a:lstStyle/>
          <a:p>
            <a:pPr eaLnBrk="1" hangingPunct="1">
              <a:defRPr/>
            </a:pPr>
            <a:r>
              <a:rPr lang="tr-TR" sz="3800" b="1" u="sng" smtClean="0"/>
              <a:t>Kriz durumunda:</a:t>
            </a:r>
            <a:endParaRPr lang="tr-TR" sz="4000" u="sng" smtClean="0">
              <a:latin typeface="Arial Black" pitchFamily="34" charset="0"/>
            </a:endParaRPr>
          </a:p>
        </p:txBody>
      </p:sp>
      <p:sp>
        <p:nvSpPr>
          <p:cNvPr id="164868" name="Rectangle 4"/>
          <p:cNvSpPr>
            <a:spLocks noGrp="1" noChangeArrowheads="1"/>
          </p:cNvSpPr>
          <p:nvPr>
            <p:ph type="body" idx="1"/>
          </p:nvPr>
        </p:nvSpPr>
        <p:spPr>
          <a:xfrm>
            <a:off x="323850" y="1989138"/>
            <a:ext cx="8820150" cy="4868862"/>
          </a:xfrm>
        </p:spPr>
        <p:txBody>
          <a:bodyPr/>
          <a:lstStyle/>
          <a:p>
            <a:pPr eaLnBrk="1" hangingPunct="1">
              <a:defRPr/>
            </a:pPr>
            <a:endParaRPr lang="tr-TR" smtClean="0"/>
          </a:p>
          <a:p>
            <a:pPr eaLnBrk="1" hangingPunct="1">
              <a:buFont typeface="Wingdings" pitchFamily="2" charset="2"/>
              <a:buNone/>
              <a:defRPr/>
            </a:pPr>
            <a:r>
              <a:rPr lang="tr-TR" smtClean="0"/>
              <a:t>	</a:t>
            </a:r>
            <a:endParaRPr lang="tr-TR" smtClean="0">
              <a:latin typeface="Times New Roman" charset="0"/>
              <a:hlinkClick r:id="" action="ppaction://noaction"/>
            </a:endParaRPr>
          </a:p>
        </p:txBody>
      </p:sp>
      <p:sp>
        <p:nvSpPr>
          <p:cNvPr id="164869" name="Rectangle 5"/>
          <p:cNvSpPr>
            <a:spLocks noChangeArrowheads="1"/>
          </p:cNvSpPr>
          <p:nvPr/>
        </p:nvSpPr>
        <p:spPr bwMode="auto">
          <a:xfrm>
            <a:off x="0" y="1484313"/>
            <a:ext cx="9144000" cy="5373687"/>
          </a:xfrm>
          <a:prstGeom prst="rect">
            <a:avLst/>
          </a:prstGeom>
          <a:noFill/>
          <a:ln w="9525">
            <a:noFill/>
            <a:miter lim="800000"/>
            <a:headEnd/>
            <a:tailEnd/>
          </a:ln>
        </p:spPr>
        <p:txBody>
          <a:bodyPr/>
          <a:lstStyle/>
          <a:p>
            <a:pPr marL="342900" indent="-342900">
              <a:lnSpc>
                <a:spcPct val="90000"/>
              </a:lnSpc>
              <a:spcBef>
                <a:spcPct val="20000"/>
              </a:spcBef>
              <a:buClr>
                <a:schemeClr val="hlink"/>
              </a:buClr>
              <a:buSzPct val="75000"/>
              <a:buFont typeface="Wingdings" pitchFamily="2" charset="2"/>
              <a:buChar char="l"/>
              <a:defRPr/>
            </a:pPr>
            <a:endParaRPr lang="tr-TR" sz="2800" dirty="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2800" dirty="0">
                <a:effectLst>
                  <a:outerShdw blurRad="38100" dist="38100" dir="2700000" algn="tl">
                    <a:srgbClr val="010199"/>
                  </a:outerShdw>
                </a:effectLst>
              </a:rPr>
              <a:t>Psikolojik denge (</a:t>
            </a:r>
            <a:r>
              <a:rPr lang="tr-TR" sz="2800" dirty="0" err="1">
                <a:effectLst>
                  <a:outerShdw blurRad="38100" dist="38100" dir="2700000" algn="tl">
                    <a:srgbClr val="010199"/>
                  </a:outerShdw>
                </a:effectLst>
              </a:rPr>
              <a:t>homeostasis</a:t>
            </a:r>
            <a:r>
              <a:rPr lang="tr-TR" sz="2800" dirty="0">
                <a:effectLst>
                  <a:outerShdw blurRad="38100" dist="38100" dir="2700000" algn="tl">
                    <a:srgbClr val="010199"/>
                  </a:outerShdw>
                </a:effectLst>
              </a:rPr>
              <a:t>) bozulmuştur.</a:t>
            </a:r>
          </a:p>
          <a:p>
            <a:pPr marL="342900" indent="-342900">
              <a:lnSpc>
                <a:spcPct val="90000"/>
              </a:lnSpc>
              <a:spcBef>
                <a:spcPct val="20000"/>
              </a:spcBef>
              <a:buClr>
                <a:schemeClr val="hlink"/>
              </a:buClr>
              <a:buSzPct val="75000"/>
              <a:buFont typeface="Wingdings" pitchFamily="2" charset="2"/>
              <a:buChar char="l"/>
              <a:defRPr/>
            </a:pPr>
            <a:endParaRPr lang="tr-TR" sz="2800" dirty="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2800" dirty="0">
                <a:effectLst>
                  <a:outerShdw blurRad="38100" dist="38100" dir="2700000" algn="tl">
                    <a:srgbClr val="010199"/>
                  </a:outerShdw>
                </a:effectLst>
              </a:rPr>
              <a:t>Bireyin </a:t>
            </a:r>
            <a:r>
              <a:rPr lang="tr-TR" sz="2800" dirty="0" err="1">
                <a:effectLst>
                  <a:outerShdw blurRad="38100" dist="38100" dir="2700000" algn="tl">
                    <a:srgbClr val="010199"/>
                  </a:outerShdw>
                </a:effectLst>
              </a:rPr>
              <a:t>varolan</a:t>
            </a:r>
            <a:r>
              <a:rPr lang="tr-TR" sz="2800" dirty="0">
                <a:effectLst>
                  <a:outerShdw blurRad="38100" dist="38100" dir="2700000" algn="tl">
                    <a:srgbClr val="010199"/>
                  </a:outerShdw>
                </a:effectLst>
              </a:rPr>
              <a:t> (olağan) baş etme mekanizmaları bozulan dengeyi yeniden oluşturma konusunda yetersiz ya da etkisiz kalmaktadır.</a:t>
            </a:r>
          </a:p>
          <a:p>
            <a:pPr marL="342900" indent="-342900">
              <a:lnSpc>
                <a:spcPct val="90000"/>
              </a:lnSpc>
              <a:spcBef>
                <a:spcPct val="20000"/>
              </a:spcBef>
              <a:buClr>
                <a:schemeClr val="hlink"/>
              </a:buClr>
              <a:buSzPct val="75000"/>
              <a:buFont typeface="Wingdings" pitchFamily="2" charset="2"/>
              <a:buChar char="l"/>
              <a:defRPr/>
            </a:pPr>
            <a:endParaRPr lang="tr-TR" sz="2800" dirty="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2800" dirty="0">
                <a:effectLst>
                  <a:outerShdw blurRad="38100" dist="38100" dir="2700000" algn="tl">
                    <a:srgbClr val="010199"/>
                  </a:outerShdw>
                </a:effectLst>
              </a:rPr>
              <a:t>Kriz sürecinde oluşan yoğun kaygı, kişisel iyilik halinin bozulmasına ve işlevsel bozukluklara yol açar.</a:t>
            </a:r>
          </a:p>
          <a:p>
            <a:pPr marL="342900" indent="-342900">
              <a:lnSpc>
                <a:spcPct val="90000"/>
              </a:lnSpc>
              <a:spcBef>
                <a:spcPct val="20000"/>
              </a:spcBef>
              <a:buClr>
                <a:schemeClr val="hlink"/>
              </a:buClr>
              <a:buSzPct val="75000"/>
              <a:buFont typeface="Wingdings" pitchFamily="2" charset="2"/>
              <a:buChar char="l"/>
              <a:defRPr/>
            </a:pPr>
            <a:endParaRPr lang="tr-TR" sz="2800" dirty="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endParaRPr lang="tr-TR" sz="2800" dirty="0">
              <a:effectLst>
                <a:outerShdw blurRad="38100" dist="38100" dir="2700000" algn="tl">
                  <a:srgbClr val="010199"/>
                </a:outerShdw>
              </a:effectLst>
            </a:endParaRPr>
          </a:p>
        </p:txBody>
      </p:sp>
    </p:spTree>
    <p:extLst>
      <p:ext uri="{BB962C8B-B14F-4D97-AF65-F5344CB8AC3E}">
        <p14:creationId xmlns:p14="http://schemas.microsoft.com/office/powerpoint/2010/main" val="29124547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3 Slayt Numarası Yer Tutucusu"/>
          <p:cNvSpPr>
            <a:spLocks noGrp="1"/>
          </p:cNvSpPr>
          <p:nvPr>
            <p:ph type="sldNum" sz="quarter" idx="12"/>
          </p:nvPr>
        </p:nvSpPr>
        <p:spPr/>
        <p:txBody>
          <a:bodyPr/>
          <a:lstStyle/>
          <a:p>
            <a:pPr>
              <a:defRPr/>
            </a:pPr>
            <a:fld id="{FF0FF367-033E-4222-9D90-38312D7C0DDB}" type="slidenum">
              <a:rPr lang="tr-TR"/>
              <a:pPr>
                <a:defRPr/>
              </a:pPr>
              <a:t>3</a:t>
            </a:fld>
            <a:endParaRPr lang="tr-TR"/>
          </a:p>
        </p:txBody>
      </p:sp>
      <p:sp>
        <p:nvSpPr>
          <p:cNvPr id="11267" name="Line 2"/>
          <p:cNvSpPr>
            <a:spLocks noChangeShapeType="1"/>
          </p:cNvSpPr>
          <p:nvPr/>
        </p:nvSpPr>
        <p:spPr bwMode="auto">
          <a:xfrm flipV="1">
            <a:off x="179388" y="2743200"/>
            <a:ext cx="2212975" cy="38100"/>
          </a:xfrm>
          <a:prstGeom prst="line">
            <a:avLst/>
          </a:prstGeom>
          <a:noFill/>
          <a:ln w="539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68" name="Line 3"/>
          <p:cNvSpPr>
            <a:spLocks noChangeShapeType="1"/>
          </p:cNvSpPr>
          <p:nvPr/>
        </p:nvSpPr>
        <p:spPr bwMode="auto">
          <a:xfrm>
            <a:off x="2362200" y="2743200"/>
            <a:ext cx="1143000" cy="2209800"/>
          </a:xfrm>
          <a:prstGeom prst="line">
            <a:avLst/>
          </a:prstGeom>
          <a:noFill/>
          <a:ln w="539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69" name="Line 6"/>
          <p:cNvSpPr>
            <a:spLocks noChangeShapeType="1"/>
          </p:cNvSpPr>
          <p:nvPr/>
        </p:nvSpPr>
        <p:spPr bwMode="auto">
          <a:xfrm flipV="1">
            <a:off x="4643438" y="2781300"/>
            <a:ext cx="3529012"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70" name="Text Box 7"/>
          <p:cNvSpPr txBox="1">
            <a:spLocks noChangeArrowheads="1"/>
          </p:cNvSpPr>
          <p:nvPr/>
        </p:nvSpPr>
        <p:spPr bwMode="auto">
          <a:xfrm>
            <a:off x="990600" y="1219200"/>
            <a:ext cx="18716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tr-TR" altLang="tr-TR" sz="2400" b="1" i="1">
                <a:latin typeface="Times New Roman" charset="0"/>
              </a:rPr>
              <a:t>Kriz Durumu</a:t>
            </a:r>
            <a:endParaRPr lang="en-AU" altLang="tr-TR" sz="2400">
              <a:latin typeface="Times New Roman" charset="0"/>
            </a:endParaRPr>
          </a:p>
        </p:txBody>
      </p:sp>
      <p:sp>
        <p:nvSpPr>
          <p:cNvPr id="11271" name="Line 8"/>
          <p:cNvSpPr>
            <a:spLocks noChangeShapeType="1"/>
          </p:cNvSpPr>
          <p:nvPr/>
        </p:nvSpPr>
        <p:spPr bwMode="auto">
          <a:xfrm>
            <a:off x="1676400" y="1524000"/>
            <a:ext cx="533400" cy="990600"/>
          </a:xfrm>
          <a:prstGeom prst="line">
            <a:avLst/>
          </a:prstGeom>
          <a:noFill/>
          <a:ln w="31750">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72" name="Text Box 9"/>
          <p:cNvSpPr txBox="1">
            <a:spLocks noChangeArrowheads="1"/>
          </p:cNvSpPr>
          <p:nvPr/>
        </p:nvSpPr>
        <p:spPr bwMode="auto">
          <a:xfrm>
            <a:off x="611188" y="117475"/>
            <a:ext cx="75326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tr-TR" altLang="tr-TR" sz="2400" b="1" u="sng">
                <a:solidFill>
                  <a:schemeClr val="folHlink"/>
                </a:solidFill>
                <a:latin typeface="Times New Roman" charset="0"/>
              </a:rPr>
              <a:t>Travma</a:t>
            </a:r>
            <a:r>
              <a:rPr lang="en-AU" altLang="tr-TR" sz="2400" b="1" u="sng">
                <a:solidFill>
                  <a:schemeClr val="folHlink"/>
                </a:solidFill>
                <a:latin typeface="Times New Roman" charset="0"/>
              </a:rPr>
              <a:t> Sonrası Adaptasyon</a:t>
            </a:r>
            <a:r>
              <a:rPr lang="tr-TR" altLang="tr-TR" sz="2400" b="1" u="sng">
                <a:solidFill>
                  <a:schemeClr val="folHlink"/>
                </a:solidFill>
                <a:latin typeface="Times New Roman" charset="0"/>
              </a:rPr>
              <a:t> (Uyum)</a:t>
            </a:r>
            <a:r>
              <a:rPr lang="en-AU" altLang="tr-TR" sz="2400" b="1" u="sng">
                <a:solidFill>
                  <a:schemeClr val="folHlink"/>
                </a:solidFill>
                <a:latin typeface="Times New Roman" charset="0"/>
              </a:rPr>
              <a:t> Düzeyleri</a:t>
            </a:r>
          </a:p>
        </p:txBody>
      </p:sp>
      <p:sp>
        <p:nvSpPr>
          <p:cNvPr id="11273" name="Line 10"/>
          <p:cNvSpPr>
            <a:spLocks noChangeShapeType="1"/>
          </p:cNvSpPr>
          <p:nvPr/>
        </p:nvSpPr>
        <p:spPr bwMode="auto">
          <a:xfrm flipV="1">
            <a:off x="1066800" y="3429000"/>
            <a:ext cx="762000" cy="1447800"/>
          </a:xfrm>
          <a:prstGeom prst="line">
            <a:avLst/>
          </a:prstGeom>
          <a:noFill/>
          <a:ln w="22225" cap="rnd">
            <a:solidFill>
              <a:srgbClr val="FF99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74" name="Line 11"/>
          <p:cNvSpPr>
            <a:spLocks noChangeShapeType="1"/>
          </p:cNvSpPr>
          <p:nvPr/>
        </p:nvSpPr>
        <p:spPr bwMode="auto">
          <a:xfrm flipV="1">
            <a:off x="1371600" y="3581400"/>
            <a:ext cx="609600" cy="1143000"/>
          </a:xfrm>
          <a:prstGeom prst="line">
            <a:avLst/>
          </a:prstGeom>
          <a:noFill/>
          <a:ln w="22225" cap="rnd">
            <a:solidFill>
              <a:srgbClr val="FF99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75" name="Line 12"/>
          <p:cNvSpPr>
            <a:spLocks noChangeShapeType="1"/>
          </p:cNvSpPr>
          <p:nvPr/>
        </p:nvSpPr>
        <p:spPr bwMode="auto">
          <a:xfrm flipV="1">
            <a:off x="1676400" y="3733800"/>
            <a:ext cx="457200" cy="914400"/>
          </a:xfrm>
          <a:prstGeom prst="line">
            <a:avLst/>
          </a:prstGeom>
          <a:noFill/>
          <a:ln w="22225" cap="rnd">
            <a:solidFill>
              <a:srgbClr val="FF99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76" name="Line 13"/>
          <p:cNvSpPr>
            <a:spLocks noChangeShapeType="1"/>
          </p:cNvSpPr>
          <p:nvPr/>
        </p:nvSpPr>
        <p:spPr bwMode="auto">
          <a:xfrm flipV="1">
            <a:off x="1905000" y="3886200"/>
            <a:ext cx="381000" cy="762000"/>
          </a:xfrm>
          <a:prstGeom prst="line">
            <a:avLst/>
          </a:prstGeom>
          <a:noFill/>
          <a:ln w="22225" cap="rnd">
            <a:solidFill>
              <a:srgbClr val="FF99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77" name="Line 14"/>
          <p:cNvSpPr>
            <a:spLocks noChangeShapeType="1"/>
          </p:cNvSpPr>
          <p:nvPr/>
        </p:nvSpPr>
        <p:spPr bwMode="auto">
          <a:xfrm flipV="1">
            <a:off x="2133600" y="4038600"/>
            <a:ext cx="304800" cy="609600"/>
          </a:xfrm>
          <a:prstGeom prst="line">
            <a:avLst/>
          </a:prstGeom>
          <a:noFill/>
          <a:ln w="22225" cap="rnd">
            <a:solidFill>
              <a:srgbClr val="FF9900"/>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78" name="Text Box 15"/>
          <p:cNvSpPr txBox="1">
            <a:spLocks noChangeArrowheads="1"/>
          </p:cNvSpPr>
          <p:nvPr/>
        </p:nvSpPr>
        <p:spPr bwMode="auto">
          <a:xfrm>
            <a:off x="0" y="4800600"/>
            <a:ext cx="314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AU" altLang="tr-TR" sz="2400">
                <a:latin typeface="Times New Roman" charset="0"/>
              </a:rPr>
              <a:t>Başetme Mekanizmaları</a:t>
            </a:r>
          </a:p>
        </p:txBody>
      </p:sp>
      <p:sp>
        <p:nvSpPr>
          <p:cNvPr id="11279" name="Line 16"/>
          <p:cNvSpPr>
            <a:spLocks noChangeShapeType="1"/>
          </p:cNvSpPr>
          <p:nvPr/>
        </p:nvSpPr>
        <p:spPr bwMode="auto">
          <a:xfrm>
            <a:off x="3708400" y="4941888"/>
            <a:ext cx="4103688" cy="0"/>
          </a:xfrm>
          <a:prstGeom prst="line">
            <a:avLst/>
          </a:prstGeom>
          <a:noFill/>
          <a:ln w="539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80" name="Line 17"/>
          <p:cNvSpPr>
            <a:spLocks noChangeShapeType="1"/>
          </p:cNvSpPr>
          <p:nvPr/>
        </p:nvSpPr>
        <p:spPr bwMode="auto">
          <a:xfrm flipV="1">
            <a:off x="228600" y="2819400"/>
            <a:ext cx="0" cy="1979613"/>
          </a:xfrm>
          <a:prstGeom prst="line">
            <a:avLst/>
          </a:prstGeom>
          <a:noFill/>
          <a:ln w="9525">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81" name="Line 18"/>
          <p:cNvSpPr>
            <a:spLocks noChangeShapeType="1"/>
          </p:cNvSpPr>
          <p:nvPr/>
        </p:nvSpPr>
        <p:spPr bwMode="auto">
          <a:xfrm flipV="1">
            <a:off x="457200" y="2819400"/>
            <a:ext cx="0" cy="1981200"/>
          </a:xfrm>
          <a:prstGeom prst="line">
            <a:avLst/>
          </a:prstGeom>
          <a:noFill/>
          <a:ln w="9525">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82" name="Line 19"/>
          <p:cNvSpPr>
            <a:spLocks noChangeShapeType="1"/>
          </p:cNvSpPr>
          <p:nvPr/>
        </p:nvSpPr>
        <p:spPr bwMode="auto">
          <a:xfrm flipV="1">
            <a:off x="642938" y="2857500"/>
            <a:ext cx="0" cy="1979613"/>
          </a:xfrm>
          <a:prstGeom prst="line">
            <a:avLst/>
          </a:prstGeom>
          <a:noFill/>
          <a:ln w="9525">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1283" name="Line 20"/>
          <p:cNvSpPr>
            <a:spLocks noChangeShapeType="1"/>
          </p:cNvSpPr>
          <p:nvPr/>
        </p:nvSpPr>
        <p:spPr bwMode="auto">
          <a:xfrm flipV="1">
            <a:off x="838200" y="2819400"/>
            <a:ext cx="0" cy="1981200"/>
          </a:xfrm>
          <a:prstGeom prst="line">
            <a:avLst/>
          </a:prstGeom>
          <a:noFill/>
          <a:ln w="9525">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a:lstStyle/>
          <a:p>
            <a:endParaRPr lang="tr-TR"/>
          </a:p>
        </p:txBody>
      </p:sp>
      <p:sp>
        <p:nvSpPr>
          <p:cNvPr id="12310" name="Line 21"/>
          <p:cNvSpPr>
            <a:spLocks noChangeShapeType="1"/>
          </p:cNvSpPr>
          <p:nvPr/>
        </p:nvSpPr>
        <p:spPr bwMode="auto">
          <a:xfrm flipV="1">
            <a:off x="990600" y="2819400"/>
            <a:ext cx="0" cy="1981200"/>
          </a:xfrm>
          <a:prstGeom prst="line">
            <a:avLst/>
          </a:prstGeom>
          <a:noFill/>
          <a:ln w="9525">
            <a:solidFill>
              <a:schemeClr val="tx1"/>
            </a:solidFill>
            <a:prstDash val="sysDot"/>
            <a:round/>
            <a:headEnd/>
            <a:tailEnd type="triangle" w="med" len="med"/>
          </a:ln>
        </p:spPr>
        <p:txBody>
          <a:bodyPr/>
          <a:lstStyle/>
          <a:p>
            <a:pPr>
              <a:defRPr/>
            </a:pPr>
            <a:endParaRPr lang="tr-TR">
              <a:ln w="57150">
                <a:solidFill>
                  <a:schemeClr val="tx1"/>
                </a:solidFill>
              </a:ln>
            </a:endParaRPr>
          </a:p>
        </p:txBody>
      </p:sp>
      <p:sp>
        <p:nvSpPr>
          <p:cNvPr id="11285" name="Text Box 22"/>
          <p:cNvSpPr txBox="1">
            <a:spLocks noChangeArrowheads="1"/>
          </p:cNvSpPr>
          <p:nvPr/>
        </p:nvSpPr>
        <p:spPr bwMode="auto">
          <a:xfrm>
            <a:off x="4140200" y="5157788"/>
            <a:ext cx="34702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tr-TR" altLang="tr-TR" sz="2400" b="1">
                <a:solidFill>
                  <a:srgbClr val="FF0000"/>
                </a:solidFill>
                <a:latin typeface="Times New Roman" charset="0"/>
              </a:rPr>
              <a:t>Daha kötü bir ruh sağlığı</a:t>
            </a:r>
            <a:endParaRPr lang="en-AU" altLang="tr-TR" sz="2400">
              <a:latin typeface="Times New Roman" charset="0"/>
            </a:endParaRPr>
          </a:p>
        </p:txBody>
      </p:sp>
      <p:sp>
        <p:nvSpPr>
          <p:cNvPr id="11286" name="Text Box 23"/>
          <p:cNvSpPr txBox="1">
            <a:spLocks noChangeArrowheads="1"/>
          </p:cNvSpPr>
          <p:nvPr/>
        </p:nvSpPr>
        <p:spPr bwMode="auto">
          <a:xfrm>
            <a:off x="4572000" y="3068638"/>
            <a:ext cx="45894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tr-TR" altLang="tr-TR" sz="2400" b="1">
                <a:latin typeface="Times New Roman" charset="0"/>
              </a:rPr>
              <a:t>Aynı Ruh Sağlığı Düzeyine Dönüş</a:t>
            </a:r>
            <a:endParaRPr lang="en-AU" altLang="tr-TR" sz="2400" b="1">
              <a:latin typeface="Times New Roman" charset="0"/>
            </a:endParaRPr>
          </a:p>
        </p:txBody>
      </p:sp>
      <p:sp>
        <p:nvSpPr>
          <p:cNvPr id="11287" name="Line 25"/>
          <p:cNvSpPr>
            <a:spLocks noChangeShapeType="1"/>
          </p:cNvSpPr>
          <p:nvPr/>
        </p:nvSpPr>
        <p:spPr bwMode="auto">
          <a:xfrm flipH="1">
            <a:off x="3563938" y="2781300"/>
            <a:ext cx="1008062" cy="2089150"/>
          </a:xfrm>
          <a:prstGeom prst="line">
            <a:avLst/>
          </a:prstGeom>
          <a:noFill/>
          <a:ln w="5397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tr-TR"/>
          </a:p>
        </p:txBody>
      </p:sp>
    </p:spTree>
    <p:extLst>
      <p:ext uri="{BB962C8B-B14F-4D97-AF65-F5344CB8AC3E}">
        <p14:creationId xmlns:p14="http://schemas.microsoft.com/office/powerpoint/2010/main" val="1329774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Slayt Numarası Yer Tutucusu"/>
          <p:cNvSpPr>
            <a:spLocks noGrp="1"/>
          </p:cNvSpPr>
          <p:nvPr>
            <p:ph type="sldNum" sz="quarter" idx="12"/>
          </p:nvPr>
        </p:nvSpPr>
        <p:spPr/>
        <p:txBody>
          <a:bodyPr/>
          <a:lstStyle/>
          <a:p>
            <a:pPr>
              <a:defRPr/>
            </a:pPr>
            <a:fld id="{C119F65E-01C2-4378-93C7-6AA4C2ED7125}" type="slidenum">
              <a:rPr lang="tr-TR"/>
              <a:pPr>
                <a:defRPr/>
              </a:pPr>
              <a:t>4</a:t>
            </a:fld>
            <a:endParaRPr lang="tr-TR"/>
          </a:p>
        </p:txBody>
      </p:sp>
      <p:sp>
        <p:nvSpPr>
          <p:cNvPr id="12291" name="Text Box 2"/>
          <p:cNvSpPr txBox="1">
            <a:spLocks noChangeArrowheads="1"/>
          </p:cNvSpPr>
          <p:nvPr/>
        </p:nvSpPr>
        <p:spPr bwMode="auto">
          <a:xfrm>
            <a:off x="3962400" y="21336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tr-TR" altLang="tr-TR" sz="2400">
              <a:latin typeface="Times New Roman" charset="0"/>
            </a:endParaRPr>
          </a:p>
        </p:txBody>
      </p:sp>
      <p:sp>
        <p:nvSpPr>
          <p:cNvPr id="165891" name="Rectangle 3"/>
          <p:cNvSpPr>
            <a:spLocks noGrp="1" noChangeArrowheads="1"/>
          </p:cNvSpPr>
          <p:nvPr>
            <p:ph type="title"/>
          </p:nvPr>
        </p:nvSpPr>
        <p:spPr>
          <a:xfrm>
            <a:off x="250825" y="457200"/>
            <a:ext cx="8713788" cy="523875"/>
          </a:xfrm>
        </p:spPr>
        <p:txBody>
          <a:bodyPr>
            <a:normAutofit fontScale="90000"/>
          </a:bodyPr>
          <a:lstStyle/>
          <a:p>
            <a:pPr eaLnBrk="1" hangingPunct="1">
              <a:defRPr/>
            </a:pPr>
            <a:r>
              <a:rPr lang="tr-TR" sz="3800" b="1" u="sng" smtClean="0"/>
              <a:t>Kriz Çeşitleri (Baldwin, 1978)</a:t>
            </a:r>
            <a:endParaRPr lang="tr-TR" sz="4000" u="sng" smtClean="0">
              <a:latin typeface="Arial Black" pitchFamily="34" charset="0"/>
            </a:endParaRPr>
          </a:p>
        </p:txBody>
      </p:sp>
      <p:sp>
        <p:nvSpPr>
          <p:cNvPr id="165892" name="Rectangle 4"/>
          <p:cNvSpPr>
            <a:spLocks noGrp="1" noChangeArrowheads="1"/>
          </p:cNvSpPr>
          <p:nvPr>
            <p:ph type="body" idx="1"/>
          </p:nvPr>
        </p:nvSpPr>
        <p:spPr>
          <a:xfrm>
            <a:off x="323850" y="1989138"/>
            <a:ext cx="8820150" cy="4868862"/>
          </a:xfrm>
        </p:spPr>
        <p:txBody>
          <a:bodyPr/>
          <a:lstStyle/>
          <a:p>
            <a:pPr eaLnBrk="1" hangingPunct="1">
              <a:defRPr/>
            </a:pPr>
            <a:endParaRPr lang="tr-TR" smtClean="0"/>
          </a:p>
          <a:p>
            <a:pPr eaLnBrk="1" hangingPunct="1">
              <a:buFont typeface="Wingdings" pitchFamily="2" charset="2"/>
              <a:buNone/>
              <a:defRPr/>
            </a:pPr>
            <a:r>
              <a:rPr lang="tr-TR" smtClean="0"/>
              <a:t>	</a:t>
            </a:r>
            <a:endParaRPr lang="tr-TR" smtClean="0">
              <a:latin typeface="Times New Roman" charset="0"/>
              <a:hlinkClick r:id="" action="ppaction://noaction"/>
            </a:endParaRPr>
          </a:p>
        </p:txBody>
      </p:sp>
      <p:sp>
        <p:nvSpPr>
          <p:cNvPr id="165893" name="Rectangle 5"/>
          <p:cNvSpPr>
            <a:spLocks noChangeArrowheads="1"/>
          </p:cNvSpPr>
          <p:nvPr/>
        </p:nvSpPr>
        <p:spPr bwMode="auto">
          <a:xfrm>
            <a:off x="0" y="1125538"/>
            <a:ext cx="9144000" cy="5732462"/>
          </a:xfrm>
          <a:prstGeom prst="rect">
            <a:avLst/>
          </a:prstGeom>
          <a:noFill/>
          <a:ln w="9525">
            <a:noFill/>
            <a:miter lim="800000"/>
            <a:headEnd/>
            <a:tailEnd/>
          </a:ln>
        </p:spPr>
        <p:txBody>
          <a:bodyPr/>
          <a:lstStyle/>
          <a:p>
            <a:pPr marL="342900" indent="-342900">
              <a:lnSpc>
                <a:spcPct val="90000"/>
              </a:lnSpc>
              <a:spcBef>
                <a:spcPct val="20000"/>
              </a:spcBef>
              <a:buClr>
                <a:schemeClr val="hlink"/>
              </a:buClr>
              <a:buSzPct val="75000"/>
              <a:buFont typeface="Wingdings" pitchFamily="2" charset="2"/>
              <a:buChar char="l"/>
              <a:defRPr/>
            </a:pPr>
            <a:endParaRPr lang="tr-TR" sz="2800" dirty="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4400" dirty="0" err="1">
                <a:solidFill>
                  <a:schemeClr val="folHlink"/>
                </a:solidFill>
                <a:effectLst>
                  <a:outerShdw blurRad="38100" dist="38100" dir="2700000" algn="tl">
                    <a:srgbClr val="FFFFFF"/>
                  </a:outerShdw>
                </a:effectLst>
              </a:rPr>
              <a:t>Travmatik</a:t>
            </a:r>
            <a:r>
              <a:rPr lang="tr-TR" sz="4400" dirty="0">
                <a:solidFill>
                  <a:schemeClr val="folHlink"/>
                </a:solidFill>
                <a:effectLst>
                  <a:outerShdw blurRad="38100" dist="38100" dir="2700000" algn="tl">
                    <a:srgbClr val="FFFFFF"/>
                  </a:outerShdw>
                </a:effectLst>
              </a:rPr>
              <a:t> krizler</a:t>
            </a:r>
          </a:p>
          <a:p>
            <a:pPr marL="342900" indent="-342900">
              <a:lnSpc>
                <a:spcPct val="90000"/>
              </a:lnSpc>
              <a:spcBef>
                <a:spcPct val="20000"/>
              </a:spcBef>
              <a:buClr>
                <a:schemeClr val="hlink"/>
              </a:buClr>
              <a:buSzPct val="75000"/>
              <a:buFont typeface="Wingdings" pitchFamily="2" charset="2"/>
              <a:buNone/>
              <a:defRPr/>
            </a:pPr>
            <a:endParaRPr lang="tr-TR" sz="2000" dirty="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2000" dirty="0">
                <a:effectLst>
                  <a:outerShdw blurRad="38100" dist="38100" dir="2700000" algn="tl">
                    <a:srgbClr val="010199"/>
                  </a:outerShdw>
                </a:effectLst>
              </a:rPr>
              <a:t>Durumsal krizler</a:t>
            </a:r>
          </a:p>
          <a:p>
            <a:pPr marL="342900" indent="-342900">
              <a:lnSpc>
                <a:spcPct val="90000"/>
              </a:lnSpc>
              <a:spcBef>
                <a:spcPct val="20000"/>
              </a:spcBef>
              <a:buClr>
                <a:schemeClr val="hlink"/>
              </a:buClr>
              <a:buSzPct val="75000"/>
              <a:buFont typeface="Wingdings" pitchFamily="2" charset="2"/>
              <a:buNone/>
              <a:defRPr/>
            </a:pPr>
            <a:endParaRPr lang="tr-TR" sz="2000" dirty="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2000" dirty="0">
                <a:effectLst>
                  <a:outerShdw blurRad="38100" dist="38100" dir="2700000" algn="tl">
                    <a:srgbClr val="010199"/>
                  </a:outerShdw>
                </a:effectLst>
              </a:rPr>
              <a:t>Öngörülebilen yaşamsal krizler (işe başlama, iş değiştirme, yeni kardeş vb.)</a:t>
            </a:r>
          </a:p>
          <a:p>
            <a:pPr marL="342900" indent="-342900">
              <a:lnSpc>
                <a:spcPct val="90000"/>
              </a:lnSpc>
              <a:spcBef>
                <a:spcPct val="20000"/>
              </a:spcBef>
              <a:buClr>
                <a:schemeClr val="hlink"/>
              </a:buClr>
              <a:buSzPct val="75000"/>
              <a:buFont typeface="Wingdings" pitchFamily="2" charset="2"/>
              <a:buNone/>
              <a:defRPr/>
            </a:pPr>
            <a:endParaRPr lang="tr-TR" sz="2000" dirty="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2000" dirty="0">
                <a:effectLst>
                  <a:outerShdw blurRad="38100" dist="38100" dir="2700000" algn="tl">
                    <a:srgbClr val="010199"/>
                  </a:outerShdw>
                </a:effectLst>
              </a:rPr>
              <a:t>Gelişimsel krizler (değer çatışmaları, cinsel kimlik sorunları, otorite ile sorunlar).</a:t>
            </a:r>
          </a:p>
          <a:p>
            <a:pPr marL="342900" indent="-342900">
              <a:lnSpc>
                <a:spcPct val="90000"/>
              </a:lnSpc>
              <a:spcBef>
                <a:spcPct val="20000"/>
              </a:spcBef>
              <a:buClr>
                <a:schemeClr val="hlink"/>
              </a:buClr>
              <a:buSzPct val="75000"/>
              <a:buFont typeface="Wingdings" pitchFamily="2" charset="2"/>
              <a:buNone/>
              <a:defRPr/>
            </a:pPr>
            <a:endParaRPr lang="tr-TR" sz="2000" dirty="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2000" dirty="0">
                <a:effectLst>
                  <a:outerShdw blurRad="38100" dist="38100" dir="2700000" algn="tl">
                    <a:srgbClr val="010199"/>
                  </a:outerShdw>
                </a:effectLst>
              </a:rPr>
              <a:t>Psikopatolojiye bağlı krizler (kronik depresyon, kişilik bozuklukları, yeme bozuklukları vb.)</a:t>
            </a:r>
          </a:p>
          <a:p>
            <a:pPr marL="342900" indent="-342900">
              <a:lnSpc>
                <a:spcPct val="90000"/>
              </a:lnSpc>
              <a:spcBef>
                <a:spcPct val="20000"/>
              </a:spcBef>
              <a:buClr>
                <a:schemeClr val="hlink"/>
              </a:buClr>
              <a:buSzPct val="75000"/>
              <a:buFont typeface="Wingdings" pitchFamily="2" charset="2"/>
              <a:buNone/>
              <a:defRPr/>
            </a:pPr>
            <a:endParaRPr lang="tr-TR" sz="2000" dirty="0">
              <a:effectLst>
                <a:outerShdw blurRad="38100" dist="38100" dir="2700000" algn="tl">
                  <a:srgbClr val="010199"/>
                </a:outerShdw>
              </a:effectLst>
            </a:endParaRPr>
          </a:p>
          <a:p>
            <a:pPr marL="342900" indent="-342900">
              <a:lnSpc>
                <a:spcPct val="90000"/>
              </a:lnSpc>
              <a:spcBef>
                <a:spcPct val="20000"/>
              </a:spcBef>
              <a:buClr>
                <a:schemeClr val="hlink"/>
              </a:buClr>
              <a:buSzPct val="75000"/>
              <a:buFont typeface="Wingdings" pitchFamily="2" charset="2"/>
              <a:buChar char="l"/>
              <a:defRPr/>
            </a:pPr>
            <a:r>
              <a:rPr lang="tr-TR" sz="2000" dirty="0">
                <a:effectLst>
                  <a:outerShdw blurRad="38100" dist="38100" dir="2700000" algn="tl">
                    <a:srgbClr val="010199"/>
                  </a:outerShdw>
                </a:effectLst>
              </a:rPr>
              <a:t>Psikiyatrik aciller (psikoz, kontrol edilemeyen öfke, </a:t>
            </a:r>
            <a:r>
              <a:rPr lang="tr-TR" sz="2000" dirty="0" err="1">
                <a:effectLst>
                  <a:outerShdw blurRad="38100" dist="38100" dir="2700000" algn="tl">
                    <a:srgbClr val="010199"/>
                  </a:outerShdw>
                </a:effectLst>
              </a:rPr>
              <a:t>özkıyım</a:t>
            </a:r>
            <a:r>
              <a:rPr lang="tr-TR" sz="2000" dirty="0">
                <a:effectLst>
                  <a:outerShdw blurRad="38100" dist="38100" dir="2700000" algn="tl">
                    <a:srgbClr val="010199"/>
                  </a:outerShdw>
                </a:effectLst>
              </a:rPr>
              <a:t> girişimleri, aşırı dozda madde/alkol almak vb).</a:t>
            </a:r>
          </a:p>
        </p:txBody>
      </p:sp>
    </p:spTree>
    <p:extLst>
      <p:ext uri="{BB962C8B-B14F-4D97-AF65-F5344CB8AC3E}">
        <p14:creationId xmlns:p14="http://schemas.microsoft.com/office/powerpoint/2010/main" val="28111845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192</Words>
  <Application>Microsoft Office PowerPoint</Application>
  <PresentationFormat>Ekran Gösterisi (4:3)</PresentationFormat>
  <Paragraphs>40</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 KRİZ  </vt:lpstr>
      <vt:lpstr>Kriz durumunda:</vt:lpstr>
      <vt:lpstr>PowerPoint Sunusu</vt:lpstr>
      <vt:lpstr>Kriz Çeşitleri (Baldwin, 1978)</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KRİZ  </dc:title>
  <dc:creator>Senol DEMIRHAN</dc:creator>
  <cp:lastModifiedBy>Senol DEMIRHAN</cp:lastModifiedBy>
  <cp:revision>1</cp:revision>
  <dcterms:created xsi:type="dcterms:W3CDTF">2017-10-20T12:45:48Z</dcterms:created>
  <dcterms:modified xsi:type="dcterms:W3CDTF">2017-10-20T12:46:08Z</dcterms:modified>
</cp:coreProperties>
</file>