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58" r:id="rId4"/>
    <p:sldId id="259" r:id="rId5"/>
    <p:sldId id="260" r:id="rId6"/>
    <p:sldId id="261" r:id="rId7"/>
    <p:sldId id="262" r:id="rId8"/>
    <p:sldId id="263" r:id="rId9"/>
    <p:sldId id="275" r:id="rId10"/>
    <p:sldId id="264" r:id="rId11"/>
    <p:sldId id="265" r:id="rId12"/>
    <p:sldId id="266" r:id="rId13"/>
    <p:sldId id="267" r:id="rId14"/>
    <p:sldId id="268" r:id="rId15"/>
    <p:sldId id="27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4ADA74C6-4A3B-4AD9-8E48-D000933E2F7B}" type="datetimeFigureOut">
              <a:rPr lang="tr-TR" smtClean="0"/>
              <a:t>8.05.2020</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1D97D4AD-6DD4-46FD-BCA2-9312D695D21E}" type="slidenum">
              <a:rPr lang="tr-TR" smtClean="0"/>
              <a:t>‹#›</a:t>
            </a:fld>
            <a:endParaRPr lang="tr-TR"/>
          </a:p>
        </p:txBody>
      </p:sp>
    </p:spTree>
    <p:extLst>
      <p:ext uri="{BB962C8B-B14F-4D97-AF65-F5344CB8AC3E}">
        <p14:creationId xmlns:p14="http://schemas.microsoft.com/office/powerpoint/2010/main" val="2113675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A74C6-4A3B-4AD9-8E48-D000933E2F7B}"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1522408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4ADA74C6-4A3B-4AD9-8E48-D000933E2F7B}" type="datetimeFigureOut">
              <a:rPr lang="tr-TR" smtClean="0"/>
              <a:t>8.05.2020</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1D97D4AD-6DD4-46FD-BCA2-9312D695D21E}" type="slidenum">
              <a:rPr lang="tr-TR" smtClean="0"/>
              <a:t>‹#›</a:t>
            </a:fld>
            <a:endParaRPr lang="tr-TR"/>
          </a:p>
        </p:txBody>
      </p:sp>
    </p:spTree>
    <p:extLst>
      <p:ext uri="{BB962C8B-B14F-4D97-AF65-F5344CB8AC3E}">
        <p14:creationId xmlns:p14="http://schemas.microsoft.com/office/powerpoint/2010/main" val="3531790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ADA74C6-4A3B-4AD9-8E48-D000933E2F7B}" type="datetimeFigureOut">
              <a:rPr lang="tr-TR" smtClean="0"/>
              <a:t>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443863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4ADA74C6-4A3B-4AD9-8E48-D000933E2F7B}" type="datetimeFigureOut">
              <a:rPr lang="tr-TR" smtClean="0"/>
              <a:t>8.05.2020</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D97D4AD-6DD4-46FD-BCA2-9312D695D21E}" type="slidenum">
              <a:rPr lang="tr-TR" smtClean="0"/>
              <a:t>‹#›</a:t>
            </a:fld>
            <a:endParaRPr lang="tr-TR"/>
          </a:p>
        </p:txBody>
      </p:sp>
    </p:spTree>
    <p:extLst>
      <p:ext uri="{BB962C8B-B14F-4D97-AF65-F5344CB8AC3E}">
        <p14:creationId xmlns:p14="http://schemas.microsoft.com/office/powerpoint/2010/main" val="1303130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ADA74C6-4A3B-4AD9-8E48-D000933E2F7B}"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3430506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ADA74C6-4A3B-4AD9-8E48-D000933E2F7B}" type="datetimeFigureOut">
              <a:rPr lang="tr-TR" smtClean="0"/>
              <a:t>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3023258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ADA74C6-4A3B-4AD9-8E48-D000933E2F7B}" type="datetimeFigureOut">
              <a:rPr lang="tr-TR" smtClean="0"/>
              <a:t>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3676563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ADA74C6-4A3B-4AD9-8E48-D000933E2F7B}" type="datetimeFigureOut">
              <a:rPr lang="tr-TR" smtClean="0"/>
              <a:t>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29604143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4ADA74C6-4A3B-4AD9-8E48-D000933E2F7B}" type="datetimeFigureOut">
              <a:rPr lang="tr-TR" smtClean="0"/>
              <a:t>8.05.2020</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D97D4AD-6DD4-46FD-BCA2-9312D695D21E}" type="slidenum">
              <a:rPr lang="tr-TR" smtClean="0"/>
              <a:t>‹#›</a:t>
            </a:fld>
            <a:endParaRPr lang="tr-TR"/>
          </a:p>
        </p:txBody>
      </p:sp>
    </p:spTree>
    <p:extLst>
      <p:ext uri="{BB962C8B-B14F-4D97-AF65-F5344CB8AC3E}">
        <p14:creationId xmlns:p14="http://schemas.microsoft.com/office/powerpoint/2010/main" val="4205132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ADA74C6-4A3B-4AD9-8E48-D000933E2F7B}" type="datetimeFigureOut">
              <a:rPr lang="tr-TR" smtClean="0"/>
              <a:t>8.05.2020</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D97D4AD-6DD4-46FD-BCA2-9312D695D21E}" type="slidenum">
              <a:rPr lang="tr-TR" smtClean="0"/>
              <a:t>‹#›</a:t>
            </a:fld>
            <a:endParaRPr lang="tr-TR"/>
          </a:p>
        </p:txBody>
      </p:sp>
    </p:spTree>
    <p:extLst>
      <p:ext uri="{BB962C8B-B14F-4D97-AF65-F5344CB8AC3E}">
        <p14:creationId xmlns:p14="http://schemas.microsoft.com/office/powerpoint/2010/main" val="27150400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4ADA74C6-4A3B-4AD9-8E48-D000933E2F7B}" type="datetimeFigureOut">
              <a:rPr lang="tr-TR" smtClean="0"/>
              <a:t>8.05.2020</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1D97D4AD-6DD4-46FD-BCA2-9312D695D21E}" type="slidenum">
              <a:rPr lang="tr-TR" smtClean="0"/>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720170051"/>
      </p:ext>
    </p:extLst>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DİL GELİŞİMİ</a:t>
            </a:r>
            <a:br>
              <a:rPr lang="tr-TR" dirty="0" smtClean="0"/>
            </a:br>
            <a:endParaRPr lang="tr-TR" dirty="0"/>
          </a:p>
        </p:txBody>
      </p:sp>
      <p:sp>
        <p:nvSpPr>
          <p:cNvPr id="3" name="Alt Başlık 2"/>
          <p:cNvSpPr>
            <a:spLocks noGrp="1"/>
          </p:cNvSpPr>
          <p:nvPr>
            <p:ph type="subTitle" idx="1"/>
          </p:nvPr>
        </p:nvSpPr>
        <p:spPr/>
        <p:txBody>
          <a:bodyPr/>
          <a:lstStyle/>
          <a:p>
            <a:r>
              <a:rPr lang="tr-TR" dirty="0" smtClean="0"/>
              <a:t>HALİSE KADER ZENGİN</a:t>
            </a:r>
            <a:endParaRPr lang="tr-TR" dirty="0"/>
          </a:p>
        </p:txBody>
      </p:sp>
    </p:spTree>
    <p:extLst>
      <p:ext uri="{BB962C8B-B14F-4D97-AF65-F5344CB8AC3E}">
        <p14:creationId xmlns:p14="http://schemas.microsoft.com/office/powerpoint/2010/main" val="1761650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3771" y="740622"/>
            <a:ext cx="10722429" cy="722418"/>
          </a:xfrm>
        </p:spPr>
        <p:txBody>
          <a:bodyPr/>
          <a:lstStyle/>
          <a:p>
            <a:pPr algn="ctr"/>
            <a:r>
              <a:rPr lang="tr-TR" dirty="0" smtClean="0"/>
              <a:t>OKUL ÖNCESİ DÖNEMDE DİL GELİŞİMİ</a:t>
            </a:r>
            <a:endParaRPr lang="tr-TR" dirty="0"/>
          </a:p>
        </p:txBody>
      </p:sp>
      <p:sp>
        <p:nvSpPr>
          <p:cNvPr id="3" name="İçerik Yer Tutucusu 2"/>
          <p:cNvSpPr>
            <a:spLocks noGrp="1"/>
          </p:cNvSpPr>
          <p:nvPr>
            <p:ph idx="1"/>
          </p:nvPr>
        </p:nvSpPr>
        <p:spPr/>
        <p:txBody>
          <a:bodyPr>
            <a:normAutofit/>
          </a:bodyPr>
          <a:lstStyle/>
          <a:p>
            <a:r>
              <a:rPr lang="tr-TR" dirty="0" smtClean="0"/>
              <a:t>Çocuklar anadili 4-5 yaşına kadar </a:t>
            </a:r>
            <a:r>
              <a:rPr lang="tr-TR" dirty="0" smtClean="0"/>
              <a:t>kazanır.</a:t>
            </a:r>
            <a:endParaRPr lang="tr-TR" dirty="0" smtClean="0"/>
          </a:p>
          <a:p>
            <a:r>
              <a:rPr lang="tr-TR" dirty="0" smtClean="0"/>
              <a:t>Bütün zihinsel yetenekler, algılama, sonuç çıkarma, anlatma, problem çözme, bağlantılar kurma, karşılaştırma, genelleme, sınıflama, soyutlama, anlatma, problem çözme ve benzeri yetenekleri oluşturup, geliştirme anadille gerçekleşir.</a:t>
            </a:r>
          </a:p>
          <a:p>
            <a:pPr marL="0" indent="0">
              <a:buNone/>
            </a:pPr>
            <a:r>
              <a:rPr lang="tr-TR" dirty="0" err="1" smtClean="0"/>
              <a:t>Piaget’e</a:t>
            </a:r>
            <a:r>
              <a:rPr lang="tr-TR" dirty="0" smtClean="0"/>
              <a:t> göre dil gelişimi:</a:t>
            </a:r>
          </a:p>
          <a:p>
            <a:r>
              <a:rPr lang="tr-TR" dirty="0" smtClean="0"/>
              <a:t>1. Agulama evresi</a:t>
            </a:r>
          </a:p>
          <a:p>
            <a:r>
              <a:rPr lang="tr-TR" dirty="0" smtClean="0"/>
              <a:t>2. Tek sözcük evresi</a:t>
            </a:r>
          </a:p>
          <a:p>
            <a:r>
              <a:rPr lang="tr-TR" dirty="0" smtClean="0"/>
              <a:t>3. </a:t>
            </a:r>
            <a:r>
              <a:rPr lang="tr-TR" dirty="0" err="1" smtClean="0"/>
              <a:t>Telgrafik</a:t>
            </a:r>
            <a:r>
              <a:rPr lang="tr-TR" dirty="0" smtClean="0"/>
              <a:t> konuşma</a:t>
            </a:r>
          </a:p>
          <a:p>
            <a:r>
              <a:rPr lang="tr-TR" dirty="0" smtClean="0"/>
              <a:t>4. İlk gramer süreci</a:t>
            </a:r>
          </a:p>
          <a:p>
            <a:endParaRPr lang="tr-TR" dirty="0"/>
          </a:p>
        </p:txBody>
      </p:sp>
    </p:spTree>
    <p:extLst>
      <p:ext uri="{BB962C8B-B14F-4D97-AF65-F5344CB8AC3E}">
        <p14:creationId xmlns:p14="http://schemas.microsoft.com/office/powerpoint/2010/main" val="3053244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1262" y="764373"/>
            <a:ext cx="11054938" cy="816233"/>
          </a:xfrm>
        </p:spPr>
        <p:txBody>
          <a:bodyPr>
            <a:normAutofit fontScale="90000"/>
          </a:bodyPr>
          <a:lstStyle/>
          <a:p>
            <a:pPr algn="ctr"/>
            <a:r>
              <a:rPr lang="tr-TR" sz="2800" dirty="0"/>
              <a:t>OKUL ÖNCESİ DÖNEMDE DİL </a:t>
            </a:r>
            <a:r>
              <a:rPr lang="tr-TR" sz="2800" dirty="0" smtClean="0"/>
              <a:t>GELİŞİMİ</a:t>
            </a:r>
            <a:r>
              <a:rPr lang="tr-TR" dirty="0" smtClean="0"/>
              <a:t/>
            </a:r>
            <a:br>
              <a:rPr lang="tr-TR" dirty="0" smtClean="0"/>
            </a:br>
            <a:r>
              <a:rPr lang="tr-TR" dirty="0" smtClean="0"/>
              <a:t>agulama evresi</a:t>
            </a:r>
            <a:endParaRPr lang="tr-TR" dirty="0"/>
          </a:p>
        </p:txBody>
      </p:sp>
      <p:sp>
        <p:nvSpPr>
          <p:cNvPr id="3" name="İçerik Yer Tutucusu 2"/>
          <p:cNvSpPr>
            <a:spLocks noGrp="1"/>
          </p:cNvSpPr>
          <p:nvPr>
            <p:ph idx="1"/>
          </p:nvPr>
        </p:nvSpPr>
        <p:spPr/>
        <p:txBody>
          <a:bodyPr/>
          <a:lstStyle/>
          <a:p>
            <a:r>
              <a:rPr lang="tr-TR" dirty="0" smtClean="0"/>
              <a:t>Ağlama evresi (0-2 ay)</a:t>
            </a:r>
          </a:p>
          <a:p>
            <a:r>
              <a:rPr lang="tr-TR" dirty="0" err="1" smtClean="0"/>
              <a:t>Babıldama</a:t>
            </a:r>
            <a:r>
              <a:rPr lang="tr-TR" dirty="0" smtClean="0"/>
              <a:t> evresi (2-5 ay)</a:t>
            </a:r>
          </a:p>
          <a:p>
            <a:r>
              <a:rPr lang="tr-TR" dirty="0" smtClean="0"/>
              <a:t>Çağıldama –heceleme evresi (6-12 ay)</a:t>
            </a:r>
          </a:p>
          <a:p>
            <a:r>
              <a:rPr lang="tr-TR" dirty="0" smtClean="0"/>
              <a:t>Tek sözcük evresi (12-18 ay)</a:t>
            </a:r>
          </a:p>
          <a:p>
            <a:r>
              <a:rPr lang="tr-TR" dirty="0" smtClean="0"/>
              <a:t>Kelimelerin birleştirilmesi evresi (</a:t>
            </a:r>
            <a:r>
              <a:rPr lang="tr-TR" dirty="0" err="1" smtClean="0"/>
              <a:t>telgrafik</a:t>
            </a:r>
            <a:r>
              <a:rPr lang="tr-TR" dirty="0" smtClean="0"/>
              <a:t> konuşma, 18-24 ay)</a:t>
            </a:r>
          </a:p>
          <a:p>
            <a:r>
              <a:rPr lang="tr-TR" dirty="0" smtClean="0"/>
              <a:t>İlk gramer süreci (24-60 ay)</a:t>
            </a:r>
            <a:endParaRPr lang="tr-TR" dirty="0"/>
          </a:p>
        </p:txBody>
      </p:sp>
    </p:spTree>
    <p:extLst>
      <p:ext uri="{BB962C8B-B14F-4D97-AF65-F5344CB8AC3E}">
        <p14:creationId xmlns:p14="http://schemas.microsoft.com/office/powerpoint/2010/main" val="19223924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75013" y="764373"/>
            <a:ext cx="11031187" cy="541913"/>
          </a:xfrm>
        </p:spPr>
        <p:txBody>
          <a:bodyPr>
            <a:normAutofit/>
          </a:bodyPr>
          <a:lstStyle/>
          <a:p>
            <a:pPr algn="ctr"/>
            <a:r>
              <a:rPr lang="tr-TR" dirty="0" smtClean="0"/>
              <a:t>Yaşamın ilk beş yılında dil gelişimi</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43295135"/>
              </p:ext>
            </p:extLst>
          </p:nvPr>
        </p:nvGraphicFramePr>
        <p:xfrm>
          <a:off x="839788" y="1489166"/>
          <a:ext cx="10820400" cy="4887883"/>
        </p:xfrm>
        <a:graphic>
          <a:graphicData uri="http://schemas.openxmlformats.org/drawingml/2006/table">
            <a:tbl>
              <a:tblPr firstRow="1" bandRow="1">
                <a:tableStyleId>{5C22544A-7EE6-4342-B048-85BDC9FD1C3A}</a:tableStyleId>
              </a:tblPr>
              <a:tblGrid>
                <a:gridCol w="3043443">
                  <a:extLst>
                    <a:ext uri="{9D8B030D-6E8A-4147-A177-3AD203B41FA5}">
                      <a16:colId xmlns:a16="http://schemas.microsoft.com/office/drawing/2014/main" val="20000"/>
                    </a:ext>
                  </a:extLst>
                </a:gridCol>
                <a:gridCol w="7776957">
                  <a:extLst>
                    <a:ext uri="{9D8B030D-6E8A-4147-A177-3AD203B41FA5}">
                      <a16:colId xmlns:a16="http://schemas.microsoft.com/office/drawing/2014/main" val="20001"/>
                    </a:ext>
                  </a:extLst>
                </a:gridCol>
              </a:tblGrid>
              <a:tr h="698269">
                <a:tc>
                  <a:txBody>
                    <a:bodyPr/>
                    <a:lstStyle/>
                    <a:p>
                      <a:r>
                        <a:rPr lang="tr-TR" dirty="0" smtClean="0"/>
                        <a:t>Doğumdan bir aya kadar</a:t>
                      </a:r>
                      <a:endParaRPr lang="tr-TR" dirty="0"/>
                    </a:p>
                  </a:txBody>
                  <a:tcPr/>
                </a:tc>
                <a:tc>
                  <a:txBody>
                    <a:bodyPr/>
                    <a:lstStyle/>
                    <a:p>
                      <a:r>
                        <a:rPr lang="tr-TR" dirty="0" smtClean="0"/>
                        <a:t>Ağlamanın dışınd</a:t>
                      </a:r>
                      <a:r>
                        <a:rPr lang="tr-TR" baseline="0" dirty="0" smtClean="0"/>
                        <a:t>a başka ses yoktur</a:t>
                      </a:r>
                      <a:endParaRPr lang="tr-TR" dirty="0"/>
                    </a:p>
                  </a:txBody>
                  <a:tcPr/>
                </a:tc>
                <a:extLst>
                  <a:ext uri="{0D108BD9-81ED-4DB2-BD59-A6C34878D82A}">
                    <a16:rowId xmlns:a16="http://schemas.microsoft.com/office/drawing/2014/main" val="10000"/>
                  </a:ext>
                </a:extLst>
              </a:tr>
              <a:tr h="698269">
                <a:tc>
                  <a:txBody>
                    <a:bodyPr/>
                    <a:lstStyle/>
                    <a:p>
                      <a:r>
                        <a:rPr lang="tr-TR" dirty="0" smtClean="0"/>
                        <a:t>2-5 ay</a:t>
                      </a:r>
                      <a:endParaRPr lang="tr-TR" dirty="0"/>
                    </a:p>
                  </a:txBody>
                  <a:tcPr/>
                </a:tc>
                <a:tc>
                  <a:txBody>
                    <a:bodyPr/>
                    <a:lstStyle/>
                    <a:p>
                      <a:r>
                        <a:rPr lang="tr-TR" dirty="0" smtClean="0"/>
                        <a:t>Bebek « agu» sesleri </a:t>
                      </a:r>
                      <a:r>
                        <a:rPr lang="tr-TR" dirty="0" smtClean="0"/>
                        <a:t>çıkartır.</a:t>
                      </a:r>
                      <a:endParaRPr lang="tr-TR" dirty="0"/>
                    </a:p>
                  </a:txBody>
                  <a:tcPr/>
                </a:tc>
                <a:extLst>
                  <a:ext uri="{0D108BD9-81ED-4DB2-BD59-A6C34878D82A}">
                    <a16:rowId xmlns:a16="http://schemas.microsoft.com/office/drawing/2014/main" val="10001"/>
                  </a:ext>
                </a:extLst>
              </a:tr>
              <a:tr h="698269">
                <a:tc>
                  <a:txBody>
                    <a:bodyPr/>
                    <a:lstStyle/>
                    <a:p>
                      <a:r>
                        <a:rPr lang="tr-TR" dirty="0" smtClean="0"/>
                        <a:t>6-12 ay</a:t>
                      </a:r>
                      <a:endParaRPr lang="tr-TR" dirty="0"/>
                    </a:p>
                  </a:txBody>
                  <a:tcPr/>
                </a:tc>
                <a:tc>
                  <a:txBody>
                    <a:bodyPr/>
                    <a:lstStyle/>
                    <a:p>
                      <a:r>
                        <a:rPr lang="tr-TR" dirty="0" smtClean="0"/>
                        <a:t>Bebek, sesleri kendi kendine tekrar </a:t>
                      </a:r>
                      <a:r>
                        <a:rPr lang="tr-TR" dirty="0" smtClean="0"/>
                        <a:t>eder.</a:t>
                      </a:r>
                      <a:endParaRPr lang="tr-TR" dirty="0"/>
                    </a:p>
                  </a:txBody>
                  <a:tcPr/>
                </a:tc>
                <a:extLst>
                  <a:ext uri="{0D108BD9-81ED-4DB2-BD59-A6C34878D82A}">
                    <a16:rowId xmlns:a16="http://schemas.microsoft.com/office/drawing/2014/main" val="10002"/>
                  </a:ext>
                </a:extLst>
              </a:tr>
              <a:tr h="698269">
                <a:tc>
                  <a:txBody>
                    <a:bodyPr/>
                    <a:lstStyle/>
                    <a:p>
                      <a:r>
                        <a:rPr lang="tr-TR" dirty="0" smtClean="0"/>
                        <a:t>12 ay</a:t>
                      </a:r>
                      <a:endParaRPr lang="tr-TR" dirty="0"/>
                    </a:p>
                  </a:txBody>
                  <a:tcPr/>
                </a:tc>
                <a:tc>
                  <a:txBody>
                    <a:bodyPr/>
                    <a:lstStyle/>
                    <a:p>
                      <a:r>
                        <a:rPr lang="tr-TR" dirty="0" smtClean="0"/>
                        <a:t>İlk </a:t>
                      </a:r>
                      <a:r>
                        <a:rPr lang="tr-TR" dirty="0" smtClean="0"/>
                        <a:t>kelime</a:t>
                      </a:r>
                      <a:endParaRPr lang="tr-TR" dirty="0"/>
                    </a:p>
                  </a:txBody>
                  <a:tcPr/>
                </a:tc>
                <a:extLst>
                  <a:ext uri="{0D108BD9-81ED-4DB2-BD59-A6C34878D82A}">
                    <a16:rowId xmlns:a16="http://schemas.microsoft.com/office/drawing/2014/main" val="10003"/>
                  </a:ext>
                </a:extLst>
              </a:tr>
              <a:tr h="698269">
                <a:tc>
                  <a:txBody>
                    <a:bodyPr/>
                    <a:lstStyle/>
                    <a:p>
                      <a:r>
                        <a:rPr lang="tr-TR" dirty="0" smtClean="0"/>
                        <a:t>12-18 ay</a:t>
                      </a:r>
                      <a:endParaRPr lang="tr-TR" dirty="0"/>
                    </a:p>
                  </a:txBody>
                  <a:tcPr/>
                </a:tc>
                <a:tc>
                  <a:txBody>
                    <a:bodyPr/>
                    <a:lstStyle/>
                    <a:p>
                      <a:r>
                        <a:rPr lang="tr-TR" dirty="0" smtClean="0"/>
                        <a:t>Cümle</a:t>
                      </a:r>
                      <a:r>
                        <a:rPr lang="tr-TR" baseline="0" dirty="0" smtClean="0"/>
                        <a:t> yerine kullanılan tek kelime. İki heceli/kelimeli ifadeyi ilk defa kullanır.</a:t>
                      </a:r>
                      <a:endParaRPr lang="tr-TR" dirty="0"/>
                    </a:p>
                  </a:txBody>
                  <a:tcPr/>
                </a:tc>
                <a:extLst>
                  <a:ext uri="{0D108BD9-81ED-4DB2-BD59-A6C34878D82A}">
                    <a16:rowId xmlns:a16="http://schemas.microsoft.com/office/drawing/2014/main" val="10004"/>
                  </a:ext>
                </a:extLst>
              </a:tr>
              <a:tr h="698269">
                <a:tc>
                  <a:txBody>
                    <a:bodyPr/>
                    <a:lstStyle/>
                    <a:p>
                      <a:r>
                        <a:rPr lang="tr-TR" dirty="0" smtClean="0"/>
                        <a:t>18-24 ay</a:t>
                      </a:r>
                      <a:endParaRPr lang="tr-TR" dirty="0"/>
                    </a:p>
                  </a:txBody>
                  <a:tcPr/>
                </a:tc>
                <a:tc>
                  <a:txBody>
                    <a:bodyPr/>
                    <a:lstStyle/>
                    <a:p>
                      <a:r>
                        <a:rPr lang="tr-TR" dirty="0" smtClean="0"/>
                        <a:t>İki kelimeyi bir</a:t>
                      </a:r>
                      <a:r>
                        <a:rPr lang="tr-TR" baseline="0" dirty="0" smtClean="0"/>
                        <a:t> cümle içinde sık sık </a:t>
                      </a:r>
                      <a:r>
                        <a:rPr lang="tr-TR" baseline="0" dirty="0" smtClean="0"/>
                        <a:t>kullanır.</a:t>
                      </a:r>
                      <a:endParaRPr lang="tr-TR" dirty="0"/>
                    </a:p>
                  </a:txBody>
                  <a:tcPr/>
                </a:tc>
                <a:extLst>
                  <a:ext uri="{0D108BD9-81ED-4DB2-BD59-A6C34878D82A}">
                    <a16:rowId xmlns:a16="http://schemas.microsoft.com/office/drawing/2014/main" val="10005"/>
                  </a:ext>
                </a:extLst>
              </a:tr>
              <a:tr h="698269">
                <a:tc>
                  <a:txBody>
                    <a:bodyPr/>
                    <a:lstStyle/>
                    <a:p>
                      <a:r>
                        <a:rPr lang="tr-TR" dirty="0" smtClean="0"/>
                        <a:t>24-60 ay</a:t>
                      </a:r>
                      <a:endParaRPr lang="tr-TR" dirty="0"/>
                    </a:p>
                  </a:txBody>
                  <a:tcPr/>
                </a:tc>
                <a:tc>
                  <a:txBody>
                    <a:bodyPr/>
                    <a:lstStyle/>
                    <a:p>
                      <a:r>
                        <a:rPr lang="tr-TR" dirty="0" smtClean="0"/>
                        <a:t>Kelime hazinesi artar, cümlelerde kullanılan kelime sayısı artar.</a:t>
                      </a:r>
                      <a:r>
                        <a:rPr lang="tr-TR" baseline="0" dirty="0" smtClean="0"/>
                        <a:t> Fillerin zamanlarında değişiklik yapar.</a:t>
                      </a:r>
                      <a:endParaRPr lang="tr-TR"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7686422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1262" y="657496"/>
            <a:ext cx="11054938" cy="805544"/>
          </a:xfrm>
        </p:spPr>
        <p:txBody>
          <a:bodyPr/>
          <a:lstStyle/>
          <a:p>
            <a:pPr algn="ctr"/>
            <a:r>
              <a:rPr lang="tr-TR" dirty="0" smtClean="0"/>
              <a:t>Dil gelişimini etkileyen faktörler</a:t>
            </a:r>
            <a:endParaRPr lang="tr-TR" dirty="0"/>
          </a:p>
        </p:txBody>
      </p:sp>
      <p:sp>
        <p:nvSpPr>
          <p:cNvPr id="3" name="İçerik Yer Tutucusu 2"/>
          <p:cNvSpPr>
            <a:spLocks noGrp="1"/>
          </p:cNvSpPr>
          <p:nvPr>
            <p:ph idx="1"/>
          </p:nvPr>
        </p:nvSpPr>
        <p:spPr/>
        <p:txBody>
          <a:bodyPr/>
          <a:lstStyle/>
          <a:p>
            <a:r>
              <a:rPr lang="tr-TR" dirty="0" smtClean="0"/>
              <a:t>Çevre ve ailenin sosyoekonomik durumundan etkilenmektedir.</a:t>
            </a:r>
          </a:p>
          <a:p>
            <a:r>
              <a:rPr lang="tr-TR" dirty="0" smtClean="0"/>
              <a:t>Cinsiyet faktörü de etkilidir.</a:t>
            </a:r>
          </a:p>
          <a:p>
            <a:r>
              <a:rPr lang="tr-TR" dirty="0" smtClean="0"/>
              <a:t>Oyun mantık ve dil gelişimini etkiler</a:t>
            </a:r>
          </a:p>
          <a:p>
            <a:r>
              <a:rPr lang="tr-TR" dirty="0" smtClean="0"/>
              <a:t>Yetişkinlerin konuşmaları örnektir.</a:t>
            </a:r>
            <a:endParaRPr lang="tr-TR" dirty="0"/>
          </a:p>
        </p:txBody>
      </p:sp>
    </p:spTree>
    <p:extLst>
      <p:ext uri="{BB962C8B-B14F-4D97-AF65-F5344CB8AC3E}">
        <p14:creationId xmlns:p14="http://schemas.microsoft.com/office/powerpoint/2010/main" val="1582652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22514" y="764373"/>
            <a:ext cx="10983686" cy="646416"/>
          </a:xfrm>
        </p:spPr>
        <p:txBody>
          <a:bodyPr/>
          <a:lstStyle/>
          <a:p>
            <a:pPr algn="ctr"/>
            <a:r>
              <a:rPr lang="tr-TR" dirty="0" smtClean="0"/>
              <a:t>Okul döneminde dil gelişimi</a:t>
            </a:r>
            <a:endParaRPr lang="tr-TR" dirty="0"/>
          </a:p>
        </p:txBody>
      </p:sp>
      <p:sp>
        <p:nvSpPr>
          <p:cNvPr id="3" name="İçerik Yer Tutucusu 2"/>
          <p:cNvSpPr>
            <a:spLocks noGrp="1"/>
          </p:cNvSpPr>
          <p:nvPr>
            <p:ph idx="1"/>
          </p:nvPr>
        </p:nvSpPr>
        <p:spPr/>
        <p:txBody>
          <a:bodyPr/>
          <a:lstStyle/>
          <a:p>
            <a:r>
              <a:rPr lang="tr-TR" dirty="0" smtClean="0"/>
              <a:t>Dil gelişimi ilköğretimde hız </a:t>
            </a:r>
            <a:r>
              <a:rPr lang="tr-TR" dirty="0" smtClean="0"/>
              <a:t>kazanır.</a:t>
            </a:r>
            <a:endParaRPr lang="tr-TR" dirty="0" smtClean="0"/>
          </a:p>
          <a:p>
            <a:r>
              <a:rPr lang="tr-TR" dirty="0" smtClean="0"/>
              <a:t>En basitten en karmaşığa, düşünce ve duygular, sözcükler aracılığıyla </a:t>
            </a:r>
            <a:r>
              <a:rPr lang="tr-TR" dirty="0" smtClean="0"/>
              <a:t>anlatılır.</a:t>
            </a:r>
            <a:endParaRPr lang="tr-TR" dirty="0" smtClean="0"/>
          </a:p>
          <a:p>
            <a:r>
              <a:rPr lang="tr-TR" dirty="0" smtClean="0"/>
              <a:t>Okuma yazma öğrenmiş olmaları etkilidir.</a:t>
            </a:r>
          </a:p>
          <a:p>
            <a:endParaRPr lang="tr-TR" dirty="0"/>
          </a:p>
        </p:txBody>
      </p:sp>
    </p:spTree>
    <p:extLst>
      <p:ext uri="{BB962C8B-B14F-4D97-AF65-F5344CB8AC3E}">
        <p14:creationId xmlns:p14="http://schemas.microsoft.com/office/powerpoint/2010/main" val="21147073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Ed</a:t>
            </a:r>
            <a:r>
              <a:rPr lang="tr-TR" dirty="0" smtClean="0"/>
              <a:t>: Binnur </a:t>
            </a:r>
            <a:r>
              <a:rPr lang="tr-TR" dirty="0" err="1"/>
              <a:t>Y</a:t>
            </a:r>
            <a:r>
              <a:rPr lang="tr-TR" dirty="0" err="1" smtClean="0"/>
              <a:t>eşilyaprak</a:t>
            </a:r>
            <a:r>
              <a:rPr lang="tr-TR" dirty="0" smtClean="0"/>
              <a:t>, Gelişim ve Öğrenme Psikolojisi, </a:t>
            </a:r>
            <a:r>
              <a:rPr lang="tr-TR" dirty="0" err="1" smtClean="0"/>
              <a:t>Pegem</a:t>
            </a:r>
            <a:r>
              <a:rPr lang="tr-TR" dirty="0" smtClean="0"/>
              <a:t> A. Yay., Ankara 2002</a:t>
            </a:r>
          </a:p>
          <a:p>
            <a:r>
              <a:rPr lang="tr-TR" dirty="0" smtClean="0"/>
              <a:t>Banu Yazgan İnanç vd. , Gelişim Psikolojisi, Çocuk ve Ergen Gelişimi, </a:t>
            </a:r>
            <a:r>
              <a:rPr lang="tr-TR" dirty="0" err="1" smtClean="0"/>
              <a:t>Pegem</a:t>
            </a:r>
            <a:r>
              <a:rPr lang="tr-TR" dirty="0" smtClean="0"/>
              <a:t> A. Yay., Ankara 2017.</a:t>
            </a:r>
            <a:endParaRPr lang="tr-TR" dirty="0"/>
          </a:p>
        </p:txBody>
      </p:sp>
    </p:spTree>
    <p:extLst>
      <p:ext uri="{BB962C8B-B14F-4D97-AF65-F5344CB8AC3E}">
        <p14:creationId xmlns:p14="http://schemas.microsoft.com/office/powerpoint/2010/main" val="41431847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GELİŞİMİ- BİLİŞSEL GELİŞİM</a:t>
            </a:r>
            <a:endParaRPr lang="tr-TR" dirty="0"/>
          </a:p>
        </p:txBody>
      </p:sp>
      <p:sp>
        <p:nvSpPr>
          <p:cNvPr id="3" name="İçerik Yer Tutucusu 2"/>
          <p:cNvSpPr>
            <a:spLocks noGrp="1"/>
          </p:cNvSpPr>
          <p:nvPr>
            <p:ph idx="1"/>
          </p:nvPr>
        </p:nvSpPr>
        <p:spPr/>
        <p:txBody>
          <a:bodyPr/>
          <a:lstStyle/>
          <a:p>
            <a:r>
              <a:rPr lang="tr-TR" dirty="0" smtClean="0"/>
              <a:t>Dil gelişiminde aynı yaştaki çocuklar benzer özellikler gösterirler.</a:t>
            </a:r>
          </a:p>
          <a:p>
            <a:endParaRPr lang="tr-TR" dirty="0" smtClean="0"/>
          </a:p>
          <a:p>
            <a:r>
              <a:rPr lang="tr-TR" dirty="0" smtClean="0"/>
              <a:t>Genel olarak sözcük sayısı, kurdukları cümle yapısı, ses tonlamaları, ve vurgulamaları benzeşir.</a:t>
            </a:r>
          </a:p>
          <a:p>
            <a:endParaRPr lang="tr-TR" dirty="0" smtClean="0"/>
          </a:p>
          <a:p>
            <a:r>
              <a:rPr lang="tr-TR" dirty="0" smtClean="0"/>
              <a:t>Benzerlikleri göz önüne alan gelişim psikologları, dil gelişiminin bilişsel gelişime paralel ortaya çıktığını söylerler. </a:t>
            </a:r>
            <a:endParaRPr lang="tr-TR" dirty="0"/>
          </a:p>
        </p:txBody>
      </p:sp>
    </p:spTree>
    <p:extLst>
      <p:ext uri="{BB962C8B-B14F-4D97-AF65-F5344CB8AC3E}">
        <p14:creationId xmlns:p14="http://schemas.microsoft.com/office/powerpoint/2010/main" val="15351605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GELİŞİMİ</a:t>
            </a:r>
            <a:endParaRPr lang="tr-TR" dirty="0"/>
          </a:p>
        </p:txBody>
      </p:sp>
      <p:sp>
        <p:nvSpPr>
          <p:cNvPr id="3" name="İçerik Yer Tutucusu 2"/>
          <p:cNvSpPr>
            <a:spLocks noGrp="1"/>
          </p:cNvSpPr>
          <p:nvPr>
            <p:ph idx="1"/>
          </p:nvPr>
        </p:nvSpPr>
        <p:spPr/>
        <p:txBody>
          <a:bodyPr>
            <a:normAutofit/>
          </a:bodyPr>
          <a:lstStyle/>
          <a:p>
            <a:r>
              <a:rPr lang="tr-TR" dirty="0"/>
              <a:t>Y</a:t>
            </a:r>
            <a:r>
              <a:rPr lang="tr-TR" dirty="0" smtClean="0"/>
              <a:t>eni doğmuş bebek, çıkardıkları sesler, farklı tonlardaki ağlamalarla sınırlıdır.</a:t>
            </a:r>
          </a:p>
          <a:p>
            <a:r>
              <a:rPr lang="tr-TR" dirty="0"/>
              <a:t>Ü</a:t>
            </a:r>
            <a:r>
              <a:rPr lang="tr-TR" dirty="0" smtClean="0"/>
              <a:t>ç aylık bebekler keyifli olduklarında bunu belirten sesler çıkarmaya </a:t>
            </a:r>
            <a:r>
              <a:rPr lang="tr-TR" dirty="0" smtClean="0"/>
              <a:t>çalışırlar.</a:t>
            </a:r>
            <a:endParaRPr lang="tr-TR" dirty="0" smtClean="0"/>
          </a:p>
          <a:p>
            <a:r>
              <a:rPr lang="tr-TR" dirty="0"/>
              <a:t>A</a:t>
            </a:r>
            <a:r>
              <a:rPr lang="tr-TR" dirty="0" smtClean="0"/>
              <a:t>ltı aylık bebekler ise daha uzun ses </a:t>
            </a:r>
            <a:r>
              <a:rPr lang="tr-TR" dirty="0" smtClean="0"/>
              <a:t>çıkartırlar.</a:t>
            </a:r>
            <a:endParaRPr lang="tr-TR" dirty="0" smtClean="0"/>
          </a:p>
          <a:p>
            <a:r>
              <a:rPr lang="tr-TR" dirty="0"/>
              <a:t>B</a:t>
            </a:r>
            <a:r>
              <a:rPr lang="tr-TR" dirty="0" smtClean="0"/>
              <a:t>ir yaşına geldiklerinde bebeklerin çıkardıkları seslerdeki tonlamalar ve vurgulardan anneleri anlamlı ifadeler çıkarmaya başlarlar. </a:t>
            </a:r>
            <a:r>
              <a:rPr lang="tr-TR" dirty="0" smtClean="0"/>
              <a:t>Bebekleriyle </a:t>
            </a:r>
            <a:r>
              <a:rPr lang="tr-TR" dirty="0" smtClean="0"/>
              <a:t>sözcüksüz iletişim kurmaya </a:t>
            </a:r>
            <a:r>
              <a:rPr lang="tr-TR" dirty="0" smtClean="0"/>
              <a:t>başlarlar.</a:t>
            </a:r>
            <a:endParaRPr lang="tr-TR" dirty="0" smtClean="0"/>
          </a:p>
          <a:p>
            <a:r>
              <a:rPr lang="tr-TR" dirty="0" smtClean="0"/>
              <a:t>12 aylıkken ilk anlamlı sözcüklerini </a:t>
            </a:r>
            <a:r>
              <a:rPr lang="tr-TR" dirty="0" smtClean="0"/>
              <a:t>söylerler.</a:t>
            </a:r>
            <a:endParaRPr lang="tr-TR" dirty="0" smtClean="0"/>
          </a:p>
          <a:p>
            <a:r>
              <a:rPr lang="tr-TR" dirty="0" smtClean="0"/>
              <a:t>12 ayın sonunda ortala 3, 18 ayın sonunda 20 sözcük </a:t>
            </a:r>
            <a:r>
              <a:rPr lang="tr-TR" dirty="0" smtClean="0"/>
              <a:t>bulunur.</a:t>
            </a:r>
            <a:endParaRPr lang="tr-TR" dirty="0" smtClean="0"/>
          </a:p>
          <a:p>
            <a:r>
              <a:rPr lang="tr-TR" dirty="0" smtClean="0"/>
              <a:t>2 yaşın sonunda 200 kelime, 5 yaşın sonunda 2000 kelime bulunur.</a:t>
            </a:r>
            <a:endParaRPr lang="tr-TR" dirty="0"/>
          </a:p>
        </p:txBody>
      </p:sp>
    </p:spTree>
    <p:extLst>
      <p:ext uri="{BB962C8B-B14F-4D97-AF65-F5344CB8AC3E}">
        <p14:creationId xmlns:p14="http://schemas.microsoft.com/office/powerpoint/2010/main" val="28636950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NEDİR?</a:t>
            </a:r>
            <a:endParaRPr lang="tr-TR" dirty="0"/>
          </a:p>
        </p:txBody>
      </p:sp>
      <p:sp>
        <p:nvSpPr>
          <p:cNvPr id="3" name="İçerik Yer Tutucusu 2"/>
          <p:cNvSpPr>
            <a:spLocks noGrp="1"/>
          </p:cNvSpPr>
          <p:nvPr>
            <p:ph idx="1"/>
          </p:nvPr>
        </p:nvSpPr>
        <p:spPr/>
        <p:txBody>
          <a:bodyPr>
            <a:normAutofit/>
          </a:bodyPr>
          <a:lstStyle/>
          <a:p>
            <a:r>
              <a:rPr lang="tr-TR" dirty="0"/>
              <a:t>D</a:t>
            </a:r>
            <a:r>
              <a:rPr lang="tr-TR" dirty="0" smtClean="0"/>
              <a:t>il, düşünce, duygu ve isteklerin bir toplumda  ses ve anlam yönünden  ortak olan ögeler ve kurallardan yararlanılarak başkalarına aktarılmasını sağlayan, çok yönlü çok gelişmiş simgesel bir dizgedir.</a:t>
            </a:r>
          </a:p>
          <a:p>
            <a:r>
              <a:rPr lang="tr-TR" dirty="0" smtClean="0"/>
              <a:t>Büyümekte olan her çocuk kendisini, başka dillerden ayrılan, hem ses nitelikleri değişik bir ses dizgesinin içinde, hem de zihinde evreni belli bir biçime sokan bir düşünce içinde bulur, bu çocuğun ana dilidir.</a:t>
            </a:r>
          </a:p>
          <a:p>
            <a:r>
              <a:rPr lang="tr-TR" dirty="0" err="1" smtClean="0"/>
              <a:t>Piaget’e</a:t>
            </a:r>
            <a:r>
              <a:rPr lang="tr-TR" dirty="0" smtClean="0"/>
              <a:t> göre dil, düşünce ile yakın ilişkidedir. </a:t>
            </a:r>
            <a:r>
              <a:rPr lang="tr-TR" dirty="0" smtClean="0"/>
              <a:t>Dil</a:t>
            </a:r>
            <a:r>
              <a:rPr lang="tr-TR" dirty="0" smtClean="0"/>
              <a:t>, biliş demektir. </a:t>
            </a:r>
          </a:p>
          <a:p>
            <a:r>
              <a:rPr lang="tr-TR" dirty="0" smtClean="0"/>
              <a:t>İnsanların, öğrenme, düşünme ve hatırlamasının yoludur.</a:t>
            </a:r>
          </a:p>
          <a:p>
            <a:endParaRPr lang="tr-TR" dirty="0"/>
          </a:p>
        </p:txBody>
      </p:sp>
    </p:spTree>
    <p:extLst>
      <p:ext uri="{BB962C8B-B14F-4D97-AF65-F5344CB8AC3E}">
        <p14:creationId xmlns:p14="http://schemas.microsoft.com/office/powerpoint/2010/main" val="1954327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GELİŞİMİ İLE İLGİLİ GÖRÜŞLER</a:t>
            </a:r>
            <a:endParaRPr lang="tr-TR" dirty="0"/>
          </a:p>
        </p:txBody>
      </p:sp>
      <p:sp>
        <p:nvSpPr>
          <p:cNvPr id="3" name="İçerik Yer Tutucusu 2"/>
          <p:cNvSpPr>
            <a:spLocks noGrp="1"/>
          </p:cNvSpPr>
          <p:nvPr>
            <p:ph idx="1"/>
          </p:nvPr>
        </p:nvSpPr>
        <p:spPr/>
        <p:txBody>
          <a:bodyPr>
            <a:normAutofit/>
          </a:bodyPr>
          <a:lstStyle/>
          <a:p>
            <a:r>
              <a:rPr lang="tr-TR" b="1" dirty="0" smtClean="0"/>
              <a:t>Davranışçı Görüş: </a:t>
            </a:r>
          </a:p>
          <a:p>
            <a:r>
              <a:rPr lang="tr-TR" dirty="0"/>
              <a:t>B</a:t>
            </a:r>
            <a:r>
              <a:rPr lang="tr-TR" dirty="0" smtClean="0"/>
              <a:t>u görüşe göre çocuklar konuşulan dili herhangi bir şeyi öğrenir gibi öğrenirler. </a:t>
            </a:r>
          </a:p>
          <a:p>
            <a:r>
              <a:rPr lang="tr-TR" dirty="0"/>
              <a:t>B</a:t>
            </a:r>
            <a:r>
              <a:rPr lang="tr-TR" dirty="0" smtClean="0"/>
              <a:t>ebekler, kendilerini istedikleri sonuçlara götürdüğünü fark ettikleri sesleri tekrar etmeleri sonucu konuşulan dili öğrenmeye başlarlar.</a:t>
            </a:r>
          </a:p>
          <a:p>
            <a:r>
              <a:rPr lang="tr-TR" dirty="0"/>
              <a:t>B</a:t>
            </a:r>
            <a:r>
              <a:rPr lang="tr-TR" dirty="0" smtClean="0"/>
              <a:t>ebekler günlük konuşma diline benzer sesler çıkardıklarında, çevrelerindeki yetişkinler tarafından genellikle ödüllendirilirler, bu ödül bir </a:t>
            </a:r>
            <a:r>
              <a:rPr lang="tr-TR" dirty="0" err="1" smtClean="0"/>
              <a:t>pekiştireçtir</a:t>
            </a:r>
            <a:r>
              <a:rPr lang="tr-TR" dirty="0" smtClean="0"/>
              <a:t>.</a:t>
            </a:r>
          </a:p>
          <a:p>
            <a:r>
              <a:rPr lang="tr-TR" dirty="0" smtClean="0"/>
              <a:t>Bebeğin çıkardığı sesler pekiştirildikçe, bebek tarafından daha çok tekrar edilir ve pekiştirilmeyen seslerin kullanım sıklığı düşer.</a:t>
            </a:r>
          </a:p>
          <a:p>
            <a:r>
              <a:rPr lang="tr-TR" dirty="0"/>
              <a:t>A</a:t>
            </a:r>
            <a:r>
              <a:rPr lang="tr-TR" dirty="0" smtClean="0"/>
              <a:t>yrıca bebekler sıklıkla duydukları sesleri taklit yoluyla tekrar ederek kazanır.</a:t>
            </a:r>
            <a:endParaRPr lang="tr-TR" dirty="0"/>
          </a:p>
        </p:txBody>
      </p:sp>
    </p:spTree>
    <p:extLst>
      <p:ext uri="{BB962C8B-B14F-4D97-AF65-F5344CB8AC3E}">
        <p14:creationId xmlns:p14="http://schemas.microsoft.com/office/powerpoint/2010/main" val="1535136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DİL GELİŞİMİ İLE İLGİLİ GÖRÜŞLER</a:t>
            </a:r>
            <a:endParaRPr lang="tr-TR" dirty="0"/>
          </a:p>
        </p:txBody>
      </p:sp>
      <p:sp>
        <p:nvSpPr>
          <p:cNvPr id="3" name="İçerik Yer Tutucusu 2"/>
          <p:cNvSpPr>
            <a:spLocks noGrp="1"/>
          </p:cNvSpPr>
          <p:nvPr>
            <p:ph idx="1"/>
          </p:nvPr>
        </p:nvSpPr>
        <p:spPr/>
        <p:txBody>
          <a:bodyPr>
            <a:normAutofit/>
          </a:bodyPr>
          <a:lstStyle/>
          <a:p>
            <a:r>
              <a:rPr lang="tr-TR" b="1" dirty="0" smtClean="0"/>
              <a:t>Biyolojik Temellere Bağlayan Görüş: </a:t>
            </a:r>
            <a:r>
              <a:rPr lang="tr-TR" dirty="0" smtClean="0"/>
              <a:t>(Chomsky, </a:t>
            </a:r>
            <a:r>
              <a:rPr lang="tr-TR" dirty="0" err="1" smtClean="0"/>
              <a:t>Lenneberg</a:t>
            </a:r>
            <a:r>
              <a:rPr lang="tr-TR" dirty="0" smtClean="0"/>
              <a:t>)</a:t>
            </a:r>
          </a:p>
          <a:p>
            <a:r>
              <a:rPr lang="tr-TR" dirty="0"/>
              <a:t>B</a:t>
            </a:r>
            <a:r>
              <a:rPr lang="tr-TR" dirty="0" smtClean="0"/>
              <a:t>u bilim adamları çevresel etmenlerin de etkisini dikkate almaktadır.</a:t>
            </a:r>
          </a:p>
          <a:p>
            <a:r>
              <a:rPr lang="tr-TR" dirty="0" err="1"/>
              <a:t>C</a:t>
            </a:r>
            <a:r>
              <a:rPr lang="tr-TR" dirty="0" err="1" smtClean="0"/>
              <a:t>homskye</a:t>
            </a:r>
            <a:r>
              <a:rPr lang="tr-TR" dirty="0" smtClean="0"/>
              <a:t> göre insanlar doğuştan dil öğrenebilmek için özel bir mekanizmaya sahiptirler.</a:t>
            </a:r>
          </a:p>
          <a:p>
            <a:r>
              <a:rPr lang="tr-TR" dirty="0"/>
              <a:t>B</a:t>
            </a:r>
            <a:r>
              <a:rPr lang="tr-TR" dirty="0" smtClean="0"/>
              <a:t>u mekanizma sayesinde çocuk, çevresinde konuşulan dili içselleştirir, kurallarını anlar, öğrenir, sonra da uygun dil bilgisi kurallarıyla konuşmaya başlar. Bu mekanizma sayesinde çocuklar tıpkı yürümeyi öğrendikleri gibi, biyolojik olarak belli bir olgunluğa eriştikten sonra konuşmayı öğrenirler.</a:t>
            </a:r>
          </a:p>
          <a:p>
            <a:endParaRPr lang="tr-TR" dirty="0"/>
          </a:p>
        </p:txBody>
      </p:sp>
    </p:spTree>
    <p:extLst>
      <p:ext uri="{BB962C8B-B14F-4D97-AF65-F5344CB8AC3E}">
        <p14:creationId xmlns:p14="http://schemas.microsoft.com/office/powerpoint/2010/main" val="2580944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783771" y="764374"/>
            <a:ext cx="10722429" cy="777044"/>
          </a:xfrm>
        </p:spPr>
        <p:txBody>
          <a:bodyPr/>
          <a:lstStyle/>
          <a:p>
            <a:pPr algn="ctr"/>
            <a:r>
              <a:rPr lang="tr-TR" dirty="0" smtClean="0"/>
              <a:t>DİL GELİŞİMİ İLE İLGİLİ GÖRÜŞLER</a:t>
            </a:r>
            <a:endParaRPr lang="tr-TR" dirty="0"/>
          </a:p>
        </p:txBody>
      </p:sp>
      <p:sp>
        <p:nvSpPr>
          <p:cNvPr id="3" name="İçerik Yer Tutucusu 2"/>
          <p:cNvSpPr>
            <a:spLocks noGrp="1"/>
          </p:cNvSpPr>
          <p:nvPr>
            <p:ph idx="1"/>
          </p:nvPr>
        </p:nvSpPr>
        <p:spPr>
          <a:xfrm>
            <a:off x="685800" y="2196934"/>
            <a:ext cx="10820400" cy="4021751"/>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lstStyle/>
          <a:p>
            <a:r>
              <a:rPr lang="tr-TR" dirty="0" err="1"/>
              <a:t>C</a:t>
            </a:r>
            <a:r>
              <a:rPr lang="tr-TR" dirty="0" err="1" smtClean="0"/>
              <a:t>homskye</a:t>
            </a:r>
            <a:r>
              <a:rPr lang="tr-TR" dirty="0" smtClean="0"/>
              <a:t> göre </a:t>
            </a:r>
            <a:r>
              <a:rPr lang="tr-TR" dirty="0" err="1" smtClean="0"/>
              <a:t>linguistik</a:t>
            </a:r>
            <a:r>
              <a:rPr lang="tr-TR" dirty="0" smtClean="0"/>
              <a:t> mekanizmada temel ve yüzeysel olmak üzere iki yapı vardır. Temel yapı: Kavramların düşünsel düzeyiyle, yüzeysel yapı konuşulan sözcükleri kapsar.</a:t>
            </a:r>
          </a:p>
          <a:p>
            <a:r>
              <a:rPr lang="tr-TR" dirty="0" smtClean="0"/>
              <a:t>Çocuklar dili öğrenirken, önce düşünsel olarak seslerin anlamlarını kavrar sonra yüzeysel yapı haline dönüştürür.</a:t>
            </a:r>
          </a:p>
          <a:p>
            <a:r>
              <a:rPr lang="tr-TR" dirty="0"/>
              <a:t>B</a:t>
            </a:r>
            <a:r>
              <a:rPr lang="tr-TR" dirty="0" smtClean="0"/>
              <a:t>u </a:t>
            </a:r>
            <a:r>
              <a:rPr lang="tr-TR" dirty="0" err="1" smtClean="0"/>
              <a:t>psikolinguistik</a:t>
            </a:r>
            <a:r>
              <a:rPr lang="tr-TR" dirty="0" smtClean="0"/>
              <a:t> kuramda iki farklı süreç vardır: 1.Sözcüklerin anlamlarını kavrama, 2. Anlamlı sesler çıkarma ya da konuşma</a:t>
            </a:r>
            <a:endParaRPr lang="tr-TR" dirty="0"/>
          </a:p>
        </p:txBody>
      </p:sp>
    </p:spTree>
    <p:extLst>
      <p:ext uri="{BB962C8B-B14F-4D97-AF65-F5344CB8AC3E}">
        <p14:creationId xmlns:p14="http://schemas.microsoft.com/office/powerpoint/2010/main" val="1752573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10639" y="764373"/>
            <a:ext cx="10995561" cy="750918"/>
          </a:xfrm>
        </p:spPr>
        <p:txBody>
          <a:bodyPr/>
          <a:lstStyle/>
          <a:p>
            <a:pPr algn="ctr"/>
            <a:r>
              <a:rPr lang="tr-TR" dirty="0"/>
              <a:t>DİL GELİŞİMİ İLE İLGİLİ GÖRÜŞLER</a:t>
            </a:r>
          </a:p>
        </p:txBody>
      </p:sp>
      <p:sp>
        <p:nvSpPr>
          <p:cNvPr id="3" name="İçerik Yer Tutucusu 2"/>
          <p:cNvSpPr>
            <a:spLocks noGrp="1"/>
          </p:cNvSpPr>
          <p:nvPr>
            <p:ph idx="1"/>
          </p:nvPr>
        </p:nvSpPr>
        <p:spPr/>
        <p:txBody>
          <a:bodyPr/>
          <a:lstStyle/>
          <a:p>
            <a:r>
              <a:rPr lang="tr-TR" b="1" dirty="0" smtClean="0"/>
              <a:t>Sosyal öğrenme kuramcıları: </a:t>
            </a:r>
          </a:p>
          <a:p>
            <a:r>
              <a:rPr lang="tr-TR" dirty="0" smtClean="0"/>
              <a:t>Sosyalleşme süreci içinde çocuğun gözlem ve taklit yoluyla konuşmayı da öğrendiği kabul edilir.</a:t>
            </a:r>
          </a:p>
          <a:p>
            <a:r>
              <a:rPr lang="tr-TR" dirty="0" smtClean="0"/>
              <a:t>Çocuğun çevresindekiler model olur ve çocuk o modelleri gözler ve taklit eder.</a:t>
            </a:r>
          </a:p>
          <a:p>
            <a:r>
              <a:rPr lang="tr-TR" dirty="0" smtClean="0"/>
              <a:t>Konuşmasındaki şive farklılıkları da bu yolla açıklanabilir.</a:t>
            </a:r>
            <a:endParaRPr lang="tr-TR" dirty="0"/>
          </a:p>
        </p:txBody>
      </p:sp>
    </p:spTree>
    <p:extLst>
      <p:ext uri="{BB962C8B-B14F-4D97-AF65-F5344CB8AC3E}">
        <p14:creationId xmlns:p14="http://schemas.microsoft.com/office/powerpoint/2010/main" val="42029518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44384" y="764373"/>
            <a:ext cx="11161816" cy="790107"/>
          </a:xfrm>
        </p:spPr>
        <p:txBody>
          <a:bodyPr/>
          <a:lstStyle/>
          <a:p>
            <a:r>
              <a:rPr lang="tr-TR" dirty="0"/>
              <a:t>DİL GELİŞİMİ İLE İLGİLİ GÖRÜŞLER</a:t>
            </a:r>
          </a:p>
        </p:txBody>
      </p:sp>
      <p:sp>
        <p:nvSpPr>
          <p:cNvPr id="3" name="İçerik Yer Tutucusu 2"/>
          <p:cNvSpPr>
            <a:spLocks noGrp="1"/>
          </p:cNvSpPr>
          <p:nvPr>
            <p:ph idx="1"/>
          </p:nvPr>
        </p:nvSpPr>
        <p:spPr/>
        <p:txBody>
          <a:bodyPr/>
          <a:lstStyle/>
          <a:p>
            <a:pPr marL="0" indent="0">
              <a:buNone/>
            </a:pPr>
            <a:r>
              <a:rPr lang="tr-TR" dirty="0" smtClean="0"/>
              <a:t>Farklı literatürde benzer sınıflamalar mevcuttur:</a:t>
            </a:r>
          </a:p>
          <a:p>
            <a:r>
              <a:rPr lang="tr-TR" dirty="0" smtClean="0"/>
              <a:t>Biyolojik kuram</a:t>
            </a:r>
          </a:p>
          <a:p>
            <a:r>
              <a:rPr lang="tr-TR" dirty="0" smtClean="0"/>
              <a:t>Öğrenme kuramı (davranışçı)</a:t>
            </a:r>
          </a:p>
          <a:p>
            <a:r>
              <a:rPr lang="tr-TR" dirty="0" smtClean="0"/>
              <a:t>Bilişsel kuram</a:t>
            </a:r>
          </a:p>
          <a:p>
            <a:r>
              <a:rPr lang="tr-TR" dirty="0" smtClean="0"/>
              <a:t>Etkileşim kuramı</a:t>
            </a:r>
            <a:endParaRPr lang="tr-TR" dirty="0"/>
          </a:p>
        </p:txBody>
      </p:sp>
    </p:spTree>
    <p:extLst>
      <p:ext uri="{BB962C8B-B14F-4D97-AF65-F5344CB8AC3E}">
        <p14:creationId xmlns:p14="http://schemas.microsoft.com/office/powerpoint/2010/main" val="668237886"/>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TM03457464[[fn=Kar Payı]]</Template>
  <TotalTime>169</TotalTime>
  <Words>833</Words>
  <Application>Microsoft Office PowerPoint</Application>
  <PresentationFormat>Geniş ekran</PresentationFormat>
  <Paragraphs>90</Paragraphs>
  <Slides>15</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15</vt:i4>
      </vt:variant>
    </vt:vector>
  </HeadingPairs>
  <TitlesOfParts>
    <vt:vector size="18" baseType="lpstr">
      <vt:lpstr>Gill Sans MT</vt:lpstr>
      <vt:lpstr>Wingdings 2</vt:lpstr>
      <vt:lpstr>Kar Payı</vt:lpstr>
      <vt:lpstr>DİL GELİŞİMİ </vt:lpstr>
      <vt:lpstr>DİL GELİŞİMİ- BİLİŞSEL GELİŞİM</vt:lpstr>
      <vt:lpstr>DİL GELİŞİMİ</vt:lpstr>
      <vt:lpstr>DİL NEDİR?</vt:lpstr>
      <vt:lpstr>DİL GELİŞİMİ İLE İLGİLİ GÖRÜŞLER</vt:lpstr>
      <vt:lpstr>DİL GELİŞİMİ İLE İLGİLİ GÖRÜŞLER</vt:lpstr>
      <vt:lpstr>DİL GELİŞİMİ İLE İLGİLİ GÖRÜŞLER</vt:lpstr>
      <vt:lpstr>DİL GELİŞİMİ İLE İLGİLİ GÖRÜŞLER</vt:lpstr>
      <vt:lpstr>DİL GELİŞİMİ İLE İLGİLİ GÖRÜŞLER</vt:lpstr>
      <vt:lpstr>OKUL ÖNCESİ DÖNEMDE DİL GELİŞİMİ</vt:lpstr>
      <vt:lpstr>OKUL ÖNCESİ DÖNEMDE DİL GELİŞİMİ agulama evresi</vt:lpstr>
      <vt:lpstr>Yaşamın ilk beş yılında dil gelişimi</vt:lpstr>
      <vt:lpstr>Dil gelişimini etkileyen faktörler</vt:lpstr>
      <vt:lpstr>Okul döneminde dil gelişimi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DİL GELİŞİMİ</dc:title>
  <dc:creator>userr</dc:creator>
  <cp:lastModifiedBy>user</cp:lastModifiedBy>
  <cp:revision>16</cp:revision>
  <dcterms:created xsi:type="dcterms:W3CDTF">2018-04-17T07:07:31Z</dcterms:created>
  <dcterms:modified xsi:type="dcterms:W3CDTF">2020-05-08T07:12:02Z</dcterms:modified>
</cp:coreProperties>
</file>