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1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EBB3E81-4A4E-4D89-89F0-D713CE42DB1D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9DB625-2992-4CC2-975F-F880571F9390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74C2BFE-044F-4B29-9537-C38BC46C327E}" type="slidenum">
              <a:rPr lang="en-US"/>
              <a:pPr/>
              <a:t>1</a:t>
            </a:fld>
            <a:endParaRPr lang="en-US" dirty="0"/>
          </a:p>
        </p:txBody>
      </p:sp>
      <p:sp>
        <p:nvSpPr>
          <p:cNvPr id="18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marL="228246" indent="-228246"/>
            <a:endParaRPr lang="en-US" dirty="0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6BDB9E-2364-406E-920C-E435033F9198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6BDB9E-2364-406E-920C-E435033F9198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7C73ED0-5A83-4BDC-8411-2A658340908C}" type="slidenum">
              <a:rPr lang="en-US"/>
              <a:pPr/>
              <a:t>4</a:t>
            </a:fld>
            <a:endParaRPr lang="en-US"/>
          </a:p>
        </p:txBody>
      </p:sp>
      <p:sp>
        <p:nvSpPr>
          <p:cNvPr id="28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78719" y="686405"/>
            <a:ext cx="4500563" cy="3429000"/>
          </a:xfrm>
          <a:ln/>
        </p:spPr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3805" y="4343704"/>
            <a:ext cx="5030391" cy="4113892"/>
          </a:xfrm>
          <a:noFill/>
          <a:ln/>
        </p:spPr>
        <p:txBody>
          <a:bodyPr/>
          <a:lstStyle/>
          <a:p>
            <a:pPr eaLnBrk="1" hangingPunct="1"/>
            <a:r>
              <a:rPr lang="en-US" b="1" smtClean="0"/>
              <a:t>FIGURE 3-2 General structure of an amino acid.</a:t>
            </a:r>
            <a:r>
              <a:rPr lang="en-US" smtClean="0"/>
              <a:t> This structure is common to all but one of the </a:t>
            </a:r>
            <a:r>
              <a:rPr lang="en-US" i="1" smtClean="0">
                <a:latin typeface="Symbol" charset="2"/>
                <a:sym typeface="Symbol" charset="2"/>
              </a:rPr>
              <a:t>α</a:t>
            </a:r>
            <a:r>
              <a:rPr lang="en-US" smtClean="0"/>
              <a:t>-amino acids. (Proline, a cyclic amino acid, is the exception.) The R group, or side chain (red), attached to the </a:t>
            </a:r>
            <a:r>
              <a:rPr lang="en-US" i="1" smtClean="0">
                <a:latin typeface="Symbol" charset="2"/>
                <a:sym typeface="Symbol" charset="2"/>
              </a:rPr>
              <a:t>α</a:t>
            </a:r>
            <a:r>
              <a:rPr lang="en-US" smtClean="0"/>
              <a:t> carbon (blue) is different in each amino acid.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Bir R grubundaki ilave karbonlara alpha-beta gama-zeta.... Semboller verilir.</a:t>
            </a:r>
          </a:p>
          <a:p>
            <a:r>
              <a:rPr lang="tr-TR" dirty="0" smtClean="0"/>
              <a:t>Organik molekülün bir ucundan başlanarak</a:t>
            </a:r>
            <a:r>
              <a:rPr lang="tr-TR" baseline="0" dirty="0" smtClean="0"/>
              <a:t> numaralandırılır.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6BDB9E-2364-406E-920C-E435033F9198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6BDB9E-2364-406E-920C-E435033F9198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D5E1664-791C-419B-A189-4A83397029A7}" type="slidenum">
              <a:rPr lang="en-US"/>
              <a:pPr/>
              <a:t>8</a:t>
            </a:fld>
            <a:endParaRPr lang="en-US"/>
          </a:p>
        </p:txBody>
      </p:sp>
      <p:sp>
        <p:nvSpPr>
          <p:cNvPr id="2119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19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Yüksüz aa </a:t>
            </a:r>
            <a:r>
              <a:rPr lang="tr-TR" baseline="0" dirty="0" smtClean="0"/>
              <a:t>biçimi sulu çözeltilerde belirgin miktarda gözlenmez. Amino ve karboksil gruplarından dolayı iyonlaşıp, asit ya da baz gibi davrabilir. </a:t>
            </a:r>
            <a:endParaRPr lang="tr-TR" dirty="0" smtClean="0"/>
          </a:p>
          <a:p>
            <a:r>
              <a:rPr lang="tr-TR" dirty="0" smtClean="0"/>
              <a:t>Aa tamamen protonlandığında,  asit yapılı iç tuz yapısını</a:t>
            </a:r>
            <a:r>
              <a:rPr lang="tr-TR" baseline="0" dirty="0" smtClean="0"/>
              <a:t> alır. Bu asidik pHta gözlenir.</a:t>
            </a:r>
          </a:p>
          <a:p>
            <a:r>
              <a:rPr lang="tr-TR" baseline="0" dirty="0" smtClean="0"/>
              <a:t>pH yükseldikçe önce karboksil proton kaybeder ve net yük 0 olur.  Burda iç tuz yapısınu oluşturur. </a:t>
            </a:r>
          </a:p>
          <a:p>
            <a:r>
              <a:rPr lang="tr-TR" baseline="0" dirty="0" smtClean="0"/>
              <a:t>Daha yüksek bazik pH’da ise amino grubu nötr hali alır ve baz yapılı iç tuz yapısı elde edilir. </a:t>
            </a:r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D7133B-7D5D-4906-B82E-4C61BC150C3F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696FC-BF0D-4E20-80EF-07B3855CDCD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D7133B-7D5D-4906-B82E-4C61BC150C3F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696FC-BF0D-4E20-80EF-07B3855CDCD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D7133B-7D5D-4906-B82E-4C61BC150C3F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696FC-BF0D-4E20-80EF-07B3855CDCD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4CF73E1-F03C-4EC7-9E93-60954523ADC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>
  <p:cSld name="Title and Content ov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ga-I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7772400" cy="1981200"/>
          </a:xfrm>
        </p:spPr>
        <p:txBody>
          <a:bodyPr/>
          <a:lstStyle/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4114800"/>
            <a:ext cx="7772400" cy="1981200"/>
          </a:xfrm>
        </p:spPr>
        <p:txBody>
          <a:bodyPr/>
          <a:lstStyle/>
          <a:p>
            <a:pPr lvl="0"/>
            <a:r>
              <a:rPr lang="ga-IE" smtClean="0"/>
              <a:t>Click to edit Master text styles</a:t>
            </a:r>
          </a:p>
          <a:p>
            <a:pPr lvl="1"/>
            <a:r>
              <a:rPr lang="ga-IE" smtClean="0"/>
              <a:t>Second level</a:t>
            </a:r>
          </a:p>
          <a:p>
            <a:pPr lvl="2"/>
            <a:r>
              <a:rPr lang="ga-IE" smtClean="0"/>
              <a:t>Third level</a:t>
            </a:r>
          </a:p>
          <a:p>
            <a:pPr lvl="3"/>
            <a:r>
              <a:rPr lang="ga-IE" smtClean="0"/>
              <a:t>Fourth level</a:t>
            </a:r>
          </a:p>
          <a:p>
            <a:pPr lvl="4"/>
            <a:r>
              <a:rPr lang="ga-IE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47D9207-87FD-4389-9ACA-BC7F68AB08E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D7133B-7D5D-4906-B82E-4C61BC150C3F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696FC-BF0D-4E20-80EF-07B3855CDCD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D7133B-7D5D-4906-B82E-4C61BC150C3F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696FC-BF0D-4E20-80EF-07B3855CDCD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D7133B-7D5D-4906-B82E-4C61BC150C3F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696FC-BF0D-4E20-80EF-07B3855CDCD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D7133B-7D5D-4906-B82E-4C61BC150C3F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696FC-BF0D-4E20-80EF-07B3855CDCD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D7133B-7D5D-4906-B82E-4C61BC150C3F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696FC-BF0D-4E20-80EF-07B3855CDCD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D7133B-7D5D-4906-B82E-4C61BC150C3F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696FC-BF0D-4E20-80EF-07B3855CDCD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D7133B-7D5D-4906-B82E-4C61BC150C3F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696FC-BF0D-4E20-80EF-07B3855CDCD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D7133B-7D5D-4906-B82E-4C61BC150C3F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696FC-BF0D-4E20-80EF-07B3855CDCD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D7133B-7D5D-4906-B82E-4C61BC150C3F}" type="datetimeFigureOut">
              <a:rPr lang="tr-TR" smtClean="0"/>
              <a:t>12.2.2018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D696FC-BF0D-4E20-80EF-07B3855CDCD0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10" descr="Untitled6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1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0" y="1676400"/>
            <a:ext cx="9144000" cy="1143000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</a:pPr>
            <a:r>
              <a:rPr lang="tr-TR" sz="4000" b="1" dirty="0" smtClean="0">
                <a:solidFill>
                  <a:srgbClr val="00B0F0"/>
                </a:solidFill>
              </a:rPr>
              <a:t>Amino Asitler, Peptitler ve Proteinler</a:t>
            </a:r>
          </a:p>
          <a:p>
            <a:pPr eaLnBrk="1" hangingPunct="1">
              <a:lnSpc>
                <a:spcPct val="90000"/>
              </a:lnSpc>
            </a:pPr>
            <a:r>
              <a:rPr lang="tr-TR" b="1" dirty="0" smtClean="0">
                <a:solidFill>
                  <a:srgbClr val="00B0F0"/>
                </a:solidFill>
              </a:rPr>
              <a:t>111504 Biyoteknoloji ve Biyokimya Ders Notları</a:t>
            </a:r>
            <a:endParaRPr lang="tr-TR" sz="4000" b="1" dirty="0" smtClean="0">
              <a:solidFill>
                <a:srgbClr val="00B0F0"/>
              </a:solidFill>
            </a:endParaRPr>
          </a:p>
          <a:p>
            <a:pPr eaLnBrk="1" hangingPunct="1">
              <a:lnSpc>
                <a:spcPct val="90000"/>
              </a:lnSpc>
            </a:pPr>
            <a:endParaRPr lang="tr-TR" sz="4000" b="1" dirty="0" smtClean="0">
              <a:solidFill>
                <a:srgbClr val="00B0F0"/>
              </a:solidFill>
            </a:endParaRPr>
          </a:p>
          <a:p>
            <a:pPr eaLnBrk="1" hangingPunct="1">
              <a:lnSpc>
                <a:spcPct val="90000"/>
              </a:lnSpc>
            </a:pPr>
            <a:endParaRPr lang="en-US" sz="4000" b="1" dirty="0" smtClean="0">
              <a:solidFill>
                <a:srgbClr val="00B0F0"/>
              </a:solidFill>
            </a:endParaRPr>
          </a:p>
        </p:txBody>
      </p:sp>
      <p:sp>
        <p:nvSpPr>
          <p:cNvPr id="17412" name="Rectangle 4"/>
          <p:cNvSpPr>
            <a:spLocks noChangeArrowheads="1"/>
          </p:cNvSpPr>
          <p:nvPr/>
        </p:nvSpPr>
        <p:spPr bwMode="auto">
          <a:xfrm>
            <a:off x="0" y="2971800"/>
            <a:ext cx="91440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tr-TR" sz="3200" b="1" smtClean="0">
                <a:solidFill>
                  <a:schemeClr val="bg1"/>
                </a:solidFill>
                <a:latin typeface="Times New Roman" charset="0"/>
              </a:rPr>
              <a:t>Ders 3</a:t>
            </a:r>
            <a:endParaRPr lang="tr-TR" sz="3200" b="1" dirty="0" smtClean="0">
              <a:solidFill>
                <a:schemeClr val="bg1"/>
              </a:solidFill>
              <a:latin typeface="Times New Roman" charset="0"/>
            </a:endParaRPr>
          </a:p>
          <a:p>
            <a:pPr algn="ctr">
              <a:spcBef>
                <a:spcPct val="20000"/>
              </a:spcBef>
            </a:pPr>
            <a:r>
              <a:rPr lang="tr-TR" b="1" dirty="0" smtClean="0">
                <a:solidFill>
                  <a:schemeClr val="bg1"/>
                </a:solidFill>
                <a:latin typeface="Times New Roman" charset="0"/>
              </a:rPr>
              <a:t>Dr. Açelya Yılmazer Aktuna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7413" name="Rectangle 8"/>
          <p:cNvSpPr>
            <a:spLocks noChangeArrowheads="1"/>
          </p:cNvSpPr>
          <p:nvPr/>
        </p:nvSpPr>
        <p:spPr bwMode="auto">
          <a:xfrm>
            <a:off x="3538538" y="601663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n-US" sz="2400" dirty="0"/>
          </a:p>
        </p:txBody>
      </p:sp>
      <p:sp>
        <p:nvSpPr>
          <p:cNvPr id="17414" name="Text Box 15"/>
          <p:cNvSpPr txBox="1">
            <a:spLocks noChangeArrowheads="1"/>
          </p:cNvSpPr>
          <p:nvPr/>
        </p:nvSpPr>
        <p:spPr bwMode="auto">
          <a:xfrm>
            <a:off x="1066800" y="5105400"/>
            <a:ext cx="9144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400" dirty="0">
                <a:solidFill>
                  <a:srgbClr val="78C5E1"/>
                </a:solidFill>
              </a:rPr>
              <a:t>                                                                   © 2009 W. H. Freeman and Company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pPr eaLnBrk="1" hangingPunct="1"/>
            <a:r>
              <a:rPr lang="en-US" dirty="0" err="1" smtClean="0">
                <a:solidFill>
                  <a:srgbClr val="2FB0DC"/>
                </a:solidFill>
              </a:rPr>
              <a:t>Pepti</a:t>
            </a:r>
            <a:r>
              <a:rPr lang="tr-TR" dirty="0" smtClean="0">
                <a:solidFill>
                  <a:srgbClr val="2FB0DC"/>
                </a:solidFill>
              </a:rPr>
              <a:t>tlerin oluşumu</a:t>
            </a:r>
            <a:endParaRPr lang="en-US" dirty="0" smtClean="0">
              <a:solidFill>
                <a:srgbClr val="2FB0DC"/>
              </a:solidFill>
            </a:endParaRPr>
          </a:p>
        </p:txBody>
      </p:sp>
      <p:sp>
        <p:nvSpPr>
          <p:cNvPr id="7373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04800" y="1676400"/>
            <a:ext cx="8534400" cy="4800600"/>
          </a:xfrm>
        </p:spPr>
        <p:txBody>
          <a:bodyPr/>
          <a:lstStyle/>
          <a:p>
            <a:pPr algn="l" eaLnBrk="1" hangingPunct="1">
              <a:buFont typeface="Arial" pitchFamily="34" charset="0"/>
              <a:buChar char="•"/>
            </a:pPr>
            <a:r>
              <a:rPr lang="tr-TR" sz="2800" dirty="0" smtClean="0">
                <a:latin typeface="Arial" charset="0"/>
              </a:rPr>
              <a:t> İki aa molekülü </a:t>
            </a:r>
            <a:r>
              <a:rPr lang="tr-TR" sz="2800" b="1" dirty="0" smtClean="0">
                <a:latin typeface="Arial" charset="0"/>
              </a:rPr>
              <a:t>peptit bağı </a:t>
            </a:r>
            <a:r>
              <a:rPr lang="tr-TR" sz="2800" dirty="0" smtClean="0">
                <a:latin typeface="Arial" charset="0"/>
              </a:rPr>
              <a:t>ile bağlanarak </a:t>
            </a:r>
            <a:r>
              <a:rPr lang="tr-TR" sz="2800" b="1" dirty="0" smtClean="0">
                <a:latin typeface="Arial" charset="0"/>
              </a:rPr>
              <a:t>dipeptit</a:t>
            </a:r>
            <a:r>
              <a:rPr lang="tr-TR" sz="2800" dirty="0" smtClean="0">
                <a:latin typeface="Arial" charset="0"/>
              </a:rPr>
              <a:t> oluşturur.</a:t>
            </a:r>
          </a:p>
          <a:p>
            <a:pPr lvl="1" algn="l" eaLnBrk="1" hangingPunct="1">
              <a:buFont typeface="Arial" pitchFamily="34" charset="0"/>
              <a:buChar char="•"/>
            </a:pPr>
            <a:r>
              <a:rPr lang="tr-TR" sz="2400" dirty="0" smtClean="0">
                <a:latin typeface="Arial" charset="0"/>
              </a:rPr>
              <a:t> Değişken bir amit bağı</a:t>
            </a:r>
          </a:p>
          <a:p>
            <a:pPr lvl="1" algn="l" eaLnBrk="1" hangingPunct="1">
              <a:buFont typeface="Arial" pitchFamily="34" charset="0"/>
              <a:buChar char="•"/>
            </a:pPr>
            <a:r>
              <a:rPr lang="tr-TR" sz="2400" dirty="0" smtClean="0">
                <a:latin typeface="Arial" charset="0"/>
              </a:rPr>
              <a:t> Bir aa’in </a:t>
            </a:r>
            <a:r>
              <a:rPr lang="el-GR" sz="2400" dirty="0" smtClean="0">
                <a:latin typeface="Arial" charset="0"/>
              </a:rPr>
              <a:t>α</a:t>
            </a:r>
            <a:r>
              <a:rPr lang="tr-TR" sz="2400" dirty="0" smtClean="0">
                <a:latin typeface="Arial" charset="0"/>
              </a:rPr>
              <a:t>-karboksil grubundan suyun elementlerinin uzaklaştırılması (dehidrasyon), ve diper aa’in </a:t>
            </a:r>
            <a:r>
              <a:rPr lang="el-GR" sz="2400" dirty="0" smtClean="0">
                <a:latin typeface="Arial" charset="0"/>
              </a:rPr>
              <a:t>α</a:t>
            </a:r>
            <a:r>
              <a:rPr lang="tr-TR" sz="2400" dirty="0" smtClean="0">
                <a:latin typeface="Arial" charset="0"/>
              </a:rPr>
              <a:t>-amino grubunun çıkarılması ile gerçekleşir. </a:t>
            </a:r>
          </a:p>
        </p:txBody>
      </p:sp>
      <p:sp>
        <p:nvSpPr>
          <p:cNvPr id="73732" name="Line 4"/>
          <p:cNvSpPr>
            <a:spLocks noChangeShapeType="1"/>
          </p:cNvSpPr>
          <p:nvPr/>
        </p:nvSpPr>
        <p:spPr bwMode="auto">
          <a:xfrm>
            <a:off x="609600" y="1295400"/>
            <a:ext cx="79248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-76200"/>
            <a:ext cx="8305800" cy="1143000"/>
          </a:xfrm>
        </p:spPr>
        <p:txBody>
          <a:bodyPr/>
          <a:lstStyle/>
          <a:p>
            <a:pPr eaLnBrk="1" hangingPunct="1"/>
            <a:r>
              <a:rPr lang="en-US" dirty="0" err="1" smtClean="0">
                <a:solidFill>
                  <a:srgbClr val="2FB0DC"/>
                </a:solidFill>
              </a:rPr>
              <a:t>Pepti</a:t>
            </a:r>
            <a:r>
              <a:rPr lang="tr-TR" dirty="0" smtClean="0">
                <a:solidFill>
                  <a:srgbClr val="2FB0DC"/>
                </a:solidFill>
              </a:rPr>
              <a:t>tler</a:t>
            </a:r>
            <a:r>
              <a:rPr lang="en-US" dirty="0" smtClean="0">
                <a:solidFill>
                  <a:srgbClr val="2FB0DC"/>
                </a:solidFill>
              </a:rPr>
              <a:t>: </a:t>
            </a:r>
            <a:r>
              <a:rPr lang="tr-TR" dirty="0" smtClean="0">
                <a:solidFill>
                  <a:srgbClr val="2FB0DC"/>
                </a:solidFill>
              </a:rPr>
              <a:t>farklı işlevler</a:t>
            </a:r>
            <a:endParaRPr lang="en-US" dirty="0" smtClean="0">
              <a:solidFill>
                <a:srgbClr val="2FB0DC"/>
              </a:solidFill>
            </a:endParaRPr>
          </a:p>
        </p:txBody>
      </p:sp>
      <p:sp>
        <p:nvSpPr>
          <p:cNvPr id="8294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04800" y="990600"/>
            <a:ext cx="8610600" cy="5638800"/>
          </a:xfrm>
        </p:spPr>
        <p:txBody>
          <a:bodyPr/>
          <a:lstStyle/>
          <a:p>
            <a:pPr algn="l" eaLnBrk="1" hangingPunct="1">
              <a:buFontTx/>
              <a:buChar char="•"/>
            </a:pPr>
            <a:r>
              <a:rPr lang="tr-TR" sz="2400" dirty="0" smtClean="0">
                <a:latin typeface="+mj-lt"/>
              </a:rPr>
              <a:t> </a:t>
            </a:r>
            <a:r>
              <a:rPr lang="tr-TR" sz="2400" b="1" dirty="0" smtClean="0">
                <a:latin typeface="+mj-lt"/>
              </a:rPr>
              <a:t>Peptit/protin moleküler kütleleri ile işlevleri arasında bir ilişki  yoktur.</a:t>
            </a:r>
          </a:p>
          <a:p>
            <a:pPr algn="l" eaLnBrk="1" hangingPunct="1">
              <a:buFontTx/>
              <a:buChar char="•"/>
            </a:pPr>
            <a:r>
              <a:rPr lang="tr-TR" sz="2400" b="1" dirty="0" smtClean="0">
                <a:latin typeface="+mj-lt"/>
              </a:rPr>
              <a:t> Çok düşük derişimlerde bile etkilerini gösterirler.</a:t>
            </a:r>
          </a:p>
          <a:p>
            <a:pPr algn="l" eaLnBrk="1" hangingPunct="1">
              <a:buFontTx/>
              <a:buChar char="•"/>
            </a:pPr>
            <a:r>
              <a:rPr lang="en-US" sz="2400" b="1" dirty="0" smtClean="0">
                <a:latin typeface="+mj-lt"/>
              </a:rPr>
              <a:t> </a:t>
            </a:r>
            <a:r>
              <a:rPr lang="en-US" sz="2400" b="1" dirty="0" err="1" smtClean="0">
                <a:latin typeface="+mj-lt"/>
              </a:rPr>
              <a:t>Hormon</a:t>
            </a:r>
            <a:r>
              <a:rPr lang="tr-TR" sz="2400" b="1" dirty="0" smtClean="0">
                <a:latin typeface="+mj-lt"/>
              </a:rPr>
              <a:t>lar ve feromonlar</a:t>
            </a:r>
            <a:r>
              <a:rPr lang="en-US" sz="2400" b="1" dirty="0" smtClean="0">
                <a:latin typeface="+mj-lt"/>
              </a:rPr>
              <a:t>:</a:t>
            </a:r>
          </a:p>
          <a:p>
            <a:pPr lvl="1" algn="l" eaLnBrk="1" hangingPunct="1">
              <a:buFontTx/>
              <a:buChar char="–"/>
            </a:pPr>
            <a:r>
              <a:rPr lang="en-US" sz="1600" dirty="0" smtClean="0">
                <a:latin typeface="+mj-lt"/>
              </a:rPr>
              <a:t> insulin (think sugar)</a:t>
            </a:r>
          </a:p>
          <a:p>
            <a:pPr lvl="1" algn="l" eaLnBrk="1" hangingPunct="1">
              <a:buFontTx/>
              <a:buChar char="–"/>
            </a:pPr>
            <a:r>
              <a:rPr lang="en-US" sz="1600" dirty="0" smtClean="0">
                <a:latin typeface="+mj-lt"/>
              </a:rPr>
              <a:t> </a:t>
            </a:r>
            <a:r>
              <a:rPr lang="en-US" sz="1600" dirty="0" err="1" smtClean="0">
                <a:latin typeface="+mj-lt"/>
              </a:rPr>
              <a:t>oxytocin</a:t>
            </a:r>
            <a:r>
              <a:rPr lang="en-US" sz="1600" dirty="0" smtClean="0">
                <a:latin typeface="+mj-lt"/>
              </a:rPr>
              <a:t> (think childbirth)</a:t>
            </a:r>
          </a:p>
          <a:p>
            <a:pPr algn="l" eaLnBrk="1" hangingPunct="1">
              <a:buFontTx/>
              <a:buChar char="•"/>
            </a:pPr>
            <a:r>
              <a:rPr lang="en-US" sz="2400" b="1" dirty="0" smtClean="0">
                <a:latin typeface="+mj-lt"/>
              </a:rPr>
              <a:t> </a:t>
            </a:r>
            <a:r>
              <a:rPr lang="en-US" sz="2400" b="1" dirty="0" err="1" smtClean="0">
                <a:latin typeface="+mj-lt"/>
              </a:rPr>
              <a:t>Neuropepti</a:t>
            </a:r>
            <a:r>
              <a:rPr lang="tr-TR" sz="2400" b="1" dirty="0" smtClean="0">
                <a:latin typeface="+mj-lt"/>
              </a:rPr>
              <a:t>tler</a:t>
            </a:r>
            <a:endParaRPr lang="en-US" sz="2400" b="1" dirty="0" smtClean="0">
              <a:latin typeface="+mj-lt"/>
            </a:endParaRPr>
          </a:p>
          <a:p>
            <a:pPr lvl="1" algn="l" eaLnBrk="1" hangingPunct="1">
              <a:buFontTx/>
              <a:buChar char="–"/>
            </a:pPr>
            <a:r>
              <a:rPr lang="en-US" sz="1600" dirty="0" smtClean="0">
                <a:latin typeface="+mj-lt"/>
              </a:rPr>
              <a:t> substance P (pain mediator)</a:t>
            </a:r>
          </a:p>
          <a:p>
            <a:pPr algn="l" eaLnBrk="1" hangingPunct="1">
              <a:buFontTx/>
              <a:buChar char="•"/>
            </a:pPr>
            <a:r>
              <a:rPr lang="en-US" sz="2400" dirty="0" smtClean="0">
                <a:latin typeface="+mj-lt"/>
              </a:rPr>
              <a:t> </a:t>
            </a:r>
            <a:r>
              <a:rPr lang="en-US" sz="2400" b="1" dirty="0" err="1" smtClean="0">
                <a:latin typeface="+mj-lt"/>
              </a:rPr>
              <a:t>Antibi</a:t>
            </a:r>
            <a:r>
              <a:rPr lang="tr-TR" sz="2400" b="1" dirty="0" smtClean="0">
                <a:latin typeface="+mj-lt"/>
              </a:rPr>
              <a:t>y</a:t>
            </a:r>
            <a:r>
              <a:rPr lang="en-US" sz="2400" b="1" dirty="0" err="1" smtClean="0">
                <a:latin typeface="+mj-lt"/>
              </a:rPr>
              <a:t>oti</a:t>
            </a:r>
            <a:r>
              <a:rPr lang="tr-TR" sz="2400" b="1" dirty="0" smtClean="0">
                <a:latin typeface="+mj-lt"/>
              </a:rPr>
              <a:t>kler</a:t>
            </a:r>
            <a:r>
              <a:rPr lang="en-US" sz="2400" b="1" dirty="0" smtClean="0">
                <a:latin typeface="+mj-lt"/>
              </a:rPr>
              <a:t>:</a:t>
            </a:r>
          </a:p>
          <a:p>
            <a:pPr lvl="1" algn="l" eaLnBrk="1" hangingPunct="1">
              <a:buFontTx/>
              <a:buChar char="–"/>
            </a:pPr>
            <a:r>
              <a:rPr lang="en-US" sz="1600" dirty="0" smtClean="0">
                <a:latin typeface="+mj-lt"/>
              </a:rPr>
              <a:t> </a:t>
            </a:r>
            <a:r>
              <a:rPr lang="en-US" sz="1600" dirty="0" err="1" smtClean="0">
                <a:latin typeface="+mj-lt"/>
              </a:rPr>
              <a:t>polymyxin</a:t>
            </a:r>
            <a:r>
              <a:rPr lang="en-US" sz="1600" dirty="0" smtClean="0">
                <a:latin typeface="+mj-lt"/>
              </a:rPr>
              <a:t> B (for Gram - bacteria)</a:t>
            </a:r>
          </a:p>
          <a:p>
            <a:pPr lvl="1" algn="l" eaLnBrk="1" hangingPunct="1">
              <a:buFontTx/>
              <a:buChar char="–"/>
            </a:pPr>
            <a:r>
              <a:rPr lang="en-US" sz="1600" dirty="0" smtClean="0">
                <a:latin typeface="+mj-lt"/>
              </a:rPr>
              <a:t> </a:t>
            </a:r>
            <a:r>
              <a:rPr lang="en-US" sz="1600" dirty="0" err="1" smtClean="0">
                <a:latin typeface="+mj-lt"/>
              </a:rPr>
              <a:t>bacitracin</a:t>
            </a:r>
            <a:r>
              <a:rPr lang="en-US" sz="1600" dirty="0" smtClean="0">
                <a:latin typeface="+mj-lt"/>
              </a:rPr>
              <a:t> (for Gram + bacteria)</a:t>
            </a:r>
          </a:p>
          <a:p>
            <a:pPr algn="l" eaLnBrk="1" hangingPunct="1">
              <a:buFontTx/>
              <a:buChar char="•"/>
            </a:pPr>
            <a:r>
              <a:rPr lang="en-US" sz="2400" b="1" dirty="0" smtClean="0">
                <a:latin typeface="+mj-lt"/>
              </a:rPr>
              <a:t> </a:t>
            </a:r>
            <a:r>
              <a:rPr lang="tr-TR" sz="2400" b="1" dirty="0" smtClean="0">
                <a:latin typeface="+mj-lt"/>
              </a:rPr>
              <a:t>Toksinler</a:t>
            </a:r>
            <a:endParaRPr lang="en-US" sz="2400" b="1" dirty="0" smtClean="0">
              <a:latin typeface="+mj-lt"/>
            </a:endParaRPr>
          </a:p>
          <a:p>
            <a:pPr lvl="1" algn="l" eaLnBrk="1" hangingPunct="1">
              <a:buFontTx/>
              <a:buChar char="–"/>
            </a:pPr>
            <a:r>
              <a:rPr lang="en-US" sz="1600" dirty="0" smtClean="0">
                <a:latin typeface="+mj-lt"/>
              </a:rPr>
              <a:t> </a:t>
            </a:r>
            <a:r>
              <a:rPr lang="en-US" sz="1600" dirty="0" err="1" smtClean="0">
                <a:latin typeface="+mj-lt"/>
              </a:rPr>
              <a:t>amanitin</a:t>
            </a:r>
            <a:r>
              <a:rPr lang="en-US" sz="1600" dirty="0" smtClean="0">
                <a:latin typeface="+mj-lt"/>
              </a:rPr>
              <a:t> (mushrooms)</a:t>
            </a:r>
          </a:p>
          <a:p>
            <a:pPr lvl="1" algn="l" eaLnBrk="1" hangingPunct="1">
              <a:buFontTx/>
              <a:buChar char="–"/>
            </a:pPr>
            <a:r>
              <a:rPr lang="en-US" sz="1600" dirty="0" smtClean="0">
                <a:latin typeface="+mj-lt"/>
              </a:rPr>
              <a:t> </a:t>
            </a:r>
            <a:r>
              <a:rPr lang="en-US" sz="1600" dirty="0" err="1" smtClean="0">
                <a:latin typeface="+mj-lt"/>
              </a:rPr>
              <a:t>conotoxin</a:t>
            </a:r>
            <a:r>
              <a:rPr lang="en-US" sz="1600" dirty="0" smtClean="0">
                <a:latin typeface="+mj-lt"/>
              </a:rPr>
              <a:t> (cone snails)</a:t>
            </a:r>
          </a:p>
          <a:p>
            <a:pPr lvl="1" algn="l" eaLnBrk="1" hangingPunct="1">
              <a:buFontTx/>
              <a:buChar char="–"/>
            </a:pPr>
            <a:r>
              <a:rPr lang="en-US" sz="1600" dirty="0" smtClean="0">
                <a:latin typeface="+mj-lt"/>
              </a:rPr>
              <a:t> </a:t>
            </a:r>
            <a:r>
              <a:rPr lang="en-US" sz="1600" dirty="0" err="1" smtClean="0">
                <a:latin typeface="+mj-lt"/>
              </a:rPr>
              <a:t>chlorotoxin</a:t>
            </a:r>
            <a:r>
              <a:rPr lang="en-US" sz="1600" dirty="0" smtClean="0">
                <a:latin typeface="+mj-lt"/>
              </a:rPr>
              <a:t> (scorpions)</a:t>
            </a:r>
          </a:p>
          <a:p>
            <a:pPr lvl="1" algn="l" eaLnBrk="1" hangingPunct="1"/>
            <a:endParaRPr lang="en-US" sz="1600" dirty="0" smtClean="0">
              <a:latin typeface="+mj-lt"/>
            </a:endParaRPr>
          </a:p>
        </p:txBody>
      </p:sp>
      <p:sp>
        <p:nvSpPr>
          <p:cNvPr id="82948" name="Line 4"/>
          <p:cNvSpPr>
            <a:spLocks noChangeShapeType="1"/>
          </p:cNvSpPr>
          <p:nvPr/>
        </p:nvSpPr>
        <p:spPr bwMode="auto">
          <a:xfrm>
            <a:off x="533400" y="914400"/>
            <a:ext cx="79248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29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29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829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829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829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829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829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8294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8294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8294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8294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0" dur="500"/>
                                        <p:tgtEl>
                                          <p:spTgt spid="8294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3" dur="500"/>
                                        <p:tgtEl>
                                          <p:spTgt spid="8294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7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6" dur="500"/>
                                        <p:tgtEl>
                                          <p:spTgt spid="82947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947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81000" y="0"/>
            <a:ext cx="7772400" cy="1143000"/>
          </a:xfrm>
        </p:spPr>
        <p:txBody>
          <a:bodyPr/>
          <a:lstStyle/>
          <a:p>
            <a:pPr eaLnBrk="1" hangingPunct="1"/>
            <a:r>
              <a:rPr lang="en-US" dirty="0" smtClean="0">
                <a:solidFill>
                  <a:srgbClr val="2FB0DC"/>
                </a:solidFill>
              </a:rPr>
              <a:t>Protein</a:t>
            </a:r>
            <a:r>
              <a:rPr lang="tr-TR" dirty="0" smtClean="0">
                <a:solidFill>
                  <a:srgbClr val="2FB0DC"/>
                </a:solidFill>
              </a:rPr>
              <a:t>ler</a:t>
            </a:r>
            <a:r>
              <a:rPr lang="en-US" dirty="0" smtClean="0">
                <a:solidFill>
                  <a:srgbClr val="2FB0DC"/>
                </a:solidFill>
              </a:rPr>
              <a:t> </a:t>
            </a:r>
          </a:p>
        </p:txBody>
      </p:sp>
      <p:sp>
        <p:nvSpPr>
          <p:cNvPr id="83972" name="Rectangle 4"/>
          <p:cNvSpPr>
            <a:spLocks noChangeArrowheads="1"/>
          </p:cNvSpPr>
          <p:nvPr/>
        </p:nvSpPr>
        <p:spPr bwMode="auto">
          <a:xfrm>
            <a:off x="430213" y="1407212"/>
            <a:ext cx="8637587" cy="2936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spcBef>
                <a:spcPct val="20000"/>
              </a:spcBef>
              <a:buFontTx/>
              <a:buChar char="•"/>
            </a:pPr>
            <a:r>
              <a:rPr lang="tr-TR" sz="2800" dirty="0" smtClean="0">
                <a:latin typeface="Arial" charset="0"/>
              </a:rPr>
              <a:t> Tek bir polipeptit zinciri ya da kovalent olmayan etkileşimlerle bağlanmış iki/daha fazla polipeptitetn oluşur (</a:t>
            </a:r>
            <a:r>
              <a:rPr lang="tr-TR" sz="2800" b="1" dirty="0" smtClean="0">
                <a:latin typeface="Arial" charset="0"/>
              </a:rPr>
              <a:t>çok alt birimli</a:t>
            </a:r>
            <a:r>
              <a:rPr lang="tr-TR" sz="2800" dirty="0" smtClean="0">
                <a:latin typeface="Arial" charset="0"/>
              </a:rPr>
              <a:t>) </a:t>
            </a:r>
            <a:r>
              <a:rPr lang="en-US" sz="2800" dirty="0" smtClean="0">
                <a:latin typeface="Arial" charset="0"/>
              </a:rPr>
              <a:t> </a:t>
            </a:r>
            <a:endParaRPr lang="tr-TR" sz="2800" dirty="0" smtClean="0">
              <a:latin typeface="Arial" charset="0"/>
            </a:endParaRPr>
          </a:p>
          <a:p>
            <a:pPr eaLnBrk="1" hangingPunct="1">
              <a:spcBef>
                <a:spcPct val="20000"/>
              </a:spcBef>
              <a:buFontTx/>
              <a:buChar char="•"/>
            </a:pPr>
            <a:r>
              <a:rPr lang="tr-TR" sz="2800" dirty="0" smtClean="0">
                <a:latin typeface="Arial" charset="0"/>
              </a:rPr>
              <a:t> Oligomerik: en az iki polipeptit aynı ise</a:t>
            </a:r>
          </a:p>
          <a:p>
            <a:pPr eaLnBrk="1" hangingPunct="1">
              <a:spcBef>
                <a:spcPct val="20000"/>
              </a:spcBef>
              <a:buFontTx/>
              <a:buChar char="•"/>
            </a:pPr>
            <a:r>
              <a:rPr lang="tr-TR" sz="2800" dirty="0" smtClean="0">
                <a:latin typeface="Arial" charset="0"/>
              </a:rPr>
              <a:t> Protomerler: aynı olan alt birimlere denir. </a:t>
            </a:r>
          </a:p>
          <a:p>
            <a:pPr lvl="1" eaLnBrk="1" hangingPunct="1">
              <a:spcBef>
                <a:spcPct val="20000"/>
              </a:spcBef>
            </a:pPr>
            <a:r>
              <a:rPr lang="tr-TR" sz="2800" dirty="0" smtClean="0">
                <a:latin typeface="Arial" charset="0"/>
              </a:rPr>
              <a:t>Örnek: hemoglobin</a:t>
            </a:r>
            <a:endParaRPr lang="en-US" sz="2800" dirty="0">
              <a:latin typeface="Arial" charset="0"/>
            </a:endParaRPr>
          </a:p>
        </p:txBody>
      </p:sp>
      <p:sp>
        <p:nvSpPr>
          <p:cNvPr id="83973" name="Line 4"/>
          <p:cNvSpPr>
            <a:spLocks noChangeShapeType="1"/>
          </p:cNvSpPr>
          <p:nvPr/>
        </p:nvSpPr>
        <p:spPr bwMode="auto">
          <a:xfrm>
            <a:off x="609600" y="1066800"/>
            <a:ext cx="79248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39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397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685800" y="152400"/>
            <a:ext cx="7772400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dirty="0" smtClean="0">
                <a:solidFill>
                  <a:srgbClr val="2FB0DC"/>
                </a:solidFill>
              </a:rPr>
              <a:t>Protein</a:t>
            </a:r>
            <a:r>
              <a:rPr lang="tr-TR" dirty="0" smtClean="0">
                <a:solidFill>
                  <a:srgbClr val="2FB0DC"/>
                </a:solidFill>
              </a:rPr>
              <a:t>ler</a:t>
            </a:r>
            <a:r>
              <a:rPr lang="en-US" dirty="0" smtClean="0">
                <a:solidFill>
                  <a:srgbClr val="2FB0DC"/>
                </a:solidFill>
              </a:rPr>
              <a:t>: Bi</a:t>
            </a:r>
            <a:r>
              <a:rPr lang="tr-TR" dirty="0" smtClean="0">
                <a:solidFill>
                  <a:srgbClr val="2FB0DC"/>
                </a:solidFill>
              </a:rPr>
              <a:t>y</a:t>
            </a:r>
            <a:r>
              <a:rPr lang="en-US" dirty="0" err="1" smtClean="0">
                <a:solidFill>
                  <a:srgbClr val="2FB0DC"/>
                </a:solidFill>
              </a:rPr>
              <a:t>olo</a:t>
            </a:r>
            <a:r>
              <a:rPr lang="tr-TR" dirty="0" smtClean="0">
                <a:solidFill>
                  <a:srgbClr val="2FB0DC"/>
                </a:solidFill>
              </a:rPr>
              <a:t>j</a:t>
            </a:r>
            <a:r>
              <a:rPr lang="en-US" dirty="0" err="1" smtClean="0">
                <a:solidFill>
                  <a:srgbClr val="2FB0DC"/>
                </a:solidFill>
              </a:rPr>
              <a:t>i</a:t>
            </a:r>
            <a:r>
              <a:rPr lang="tr-TR" dirty="0" smtClean="0">
                <a:solidFill>
                  <a:srgbClr val="2FB0DC"/>
                </a:solidFill>
              </a:rPr>
              <a:t>k</a:t>
            </a:r>
            <a:r>
              <a:rPr lang="en-US" dirty="0" smtClean="0">
                <a:solidFill>
                  <a:srgbClr val="2FB0DC"/>
                </a:solidFill>
              </a:rPr>
              <a:t> </a:t>
            </a:r>
            <a:r>
              <a:rPr lang="tr-TR" dirty="0" smtClean="0">
                <a:solidFill>
                  <a:srgbClr val="2FB0DC"/>
                </a:solidFill>
              </a:rPr>
              <a:t>Süreçlerin En Önemli Oyuncusu</a:t>
            </a:r>
            <a:endParaRPr lang="en-US" dirty="0" smtClean="0">
              <a:solidFill>
                <a:srgbClr val="2FB0DC"/>
              </a:solidFill>
            </a:endParaRPr>
          </a:p>
        </p:txBody>
      </p:sp>
      <p:sp>
        <p:nvSpPr>
          <p:cNvPr id="23555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304800" y="1752600"/>
            <a:ext cx="8382000" cy="4953000"/>
          </a:xfrm>
        </p:spPr>
        <p:txBody>
          <a:bodyPr/>
          <a:lstStyle/>
          <a:p>
            <a:pPr algn="l" eaLnBrk="1" hangingPunct="1">
              <a:buFontTx/>
              <a:buChar char="•"/>
            </a:pPr>
            <a:r>
              <a:rPr lang="en-US" dirty="0" smtClean="0">
                <a:latin typeface="+mj-lt"/>
              </a:rPr>
              <a:t> </a:t>
            </a:r>
            <a:r>
              <a:rPr lang="tr-TR" sz="2800" dirty="0" smtClean="0">
                <a:latin typeface="+mj-lt"/>
              </a:rPr>
              <a:t>Kataliz</a:t>
            </a:r>
            <a:r>
              <a:rPr lang="en-US" sz="2800" dirty="0" smtClean="0">
                <a:latin typeface="+mj-lt"/>
              </a:rPr>
              <a:t>:</a:t>
            </a:r>
          </a:p>
          <a:p>
            <a:pPr lvl="1" algn="l" eaLnBrk="1" hangingPunct="1">
              <a:buFontTx/>
              <a:buChar char="–"/>
            </a:pPr>
            <a:r>
              <a:rPr lang="en-US" sz="1800" dirty="0" err="1" smtClean="0">
                <a:latin typeface="+mj-lt"/>
              </a:rPr>
              <a:t>enola</a:t>
            </a:r>
            <a:r>
              <a:rPr lang="tr-TR" sz="1800" dirty="0" smtClean="0">
                <a:latin typeface="+mj-lt"/>
              </a:rPr>
              <a:t>z</a:t>
            </a:r>
            <a:r>
              <a:rPr lang="en-US" sz="1800" dirty="0" smtClean="0">
                <a:latin typeface="+mj-lt"/>
              </a:rPr>
              <a:t> (</a:t>
            </a:r>
            <a:r>
              <a:rPr lang="en-US" sz="1800" dirty="0" err="1" smtClean="0">
                <a:latin typeface="+mj-lt"/>
              </a:rPr>
              <a:t>gl</a:t>
            </a:r>
            <a:r>
              <a:rPr lang="tr-TR" sz="1800" dirty="0" smtClean="0">
                <a:latin typeface="+mj-lt"/>
              </a:rPr>
              <a:t>ik</a:t>
            </a:r>
            <a:r>
              <a:rPr lang="en-US" sz="1800" dirty="0" err="1" smtClean="0">
                <a:latin typeface="+mj-lt"/>
              </a:rPr>
              <a:t>ol</a:t>
            </a:r>
            <a:r>
              <a:rPr lang="tr-TR" sz="1800" dirty="0" smtClean="0">
                <a:latin typeface="+mj-lt"/>
              </a:rPr>
              <a:t>iz</a:t>
            </a:r>
            <a:r>
              <a:rPr lang="en-US" sz="1800" dirty="0" smtClean="0">
                <a:latin typeface="+mj-lt"/>
              </a:rPr>
              <a:t>)</a:t>
            </a:r>
          </a:p>
          <a:p>
            <a:pPr lvl="1" algn="l" eaLnBrk="1" hangingPunct="1">
              <a:buFontTx/>
              <a:buChar char="–"/>
            </a:pPr>
            <a:r>
              <a:rPr lang="en-US" sz="1800" dirty="0" smtClean="0">
                <a:latin typeface="+mj-lt"/>
              </a:rPr>
              <a:t>DNA </a:t>
            </a:r>
            <a:r>
              <a:rPr lang="en-US" sz="1800" dirty="0" err="1" smtClean="0">
                <a:latin typeface="+mj-lt"/>
              </a:rPr>
              <a:t>pol</a:t>
            </a:r>
            <a:r>
              <a:rPr lang="tr-TR" sz="1800" dirty="0" smtClean="0">
                <a:latin typeface="+mj-lt"/>
              </a:rPr>
              <a:t>i</a:t>
            </a:r>
            <a:r>
              <a:rPr lang="en-US" sz="1800" dirty="0" err="1" smtClean="0">
                <a:latin typeface="+mj-lt"/>
              </a:rPr>
              <a:t>mera</a:t>
            </a:r>
            <a:r>
              <a:rPr lang="tr-TR" sz="1800" dirty="0" smtClean="0">
                <a:latin typeface="+mj-lt"/>
              </a:rPr>
              <a:t>z</a:t>
            </a:r>
            <a:r>
              <a:rPr lang="en-US" sz="1800" dirty="0" smtClean="0">
                <a:latin typeface="+mj-lt"/>
              </a:rPr>
              <a:t> (DNA </a:t>
            </a:r>
            <a:r>
              <a:rPr lang="en-US" sz="1800" dirty="0" err="1" smtClean="0">
                <a:latin typeface="+mj-lt"/>
              </a:rPr>
              <a:t>repli</a:t>
            </a:r>
            <a:r>
              <a:rPr lang="tr-TR" sz="1800" dirty="0" smtClean="0">
                <a:latin typeface="+mj-lt"/>
              </a:rPr>
              <a:t>k</a:t>
            </a:r>
            <a:r>
              <a:rPr lang="en-US" sz="1800" dirty="0" smtClean="0">
                <a:latin typeface="+mj-lt"/>
              </a:rPr>
              <a:t>a</a:t>
            </a:r>
            <a:r>
              <a:rPr lang="tr-TR" sz="1800" dirty="0" smtClean="0">
                <a:latin typeface="+mj-lt"/>
              </a:rPr>
              <a:t>syonu</a:t>
            </a:r>
            <a:r>
              <a:rPr lang="en-US" sz="1800" dirty="0" smtClean="0">
                <a:latin typeface="+mj-lt"/>
              </a:rPr>
              <a:t>)</a:t>
            </a:r>
          </a:p>
          <a:p>
            <a:pPr algn="l" eaLnBrk="1" hangingPunct="1">
              <a:buFontTx/>
              <a:buChar char="•"/>
            </a:pPr>
            <a:r>
              <a:rPr lang="en-US" dirty="0" smtClean="0">
                <a:latin typeface="+mj-lt"/>
              </a:rPr>
              <a:t> </a:t>
            </a:r>
            <a:r>
              <a:rPr lang="en-US" sz="2800" dirty="0" smtClean="0">
                <a:latin typeface="+mj-lt"/>
              </a:rPr>
              <a:t>T</a:t>
            </a:r>
            <a:r>
              <a:rPr lang="tr-TR" sz="2800" dirty="0" smtClean="0">
                <a:latin typeface="+mj-lt"/>
              </a:rPr>
              <a:t>aşıma</a:t>
            </a:r>
            <a:r>
              <a:rPr lang="en-US" sz="2800" dirty="0" smtClean="0">
                <a:latin typeface="+mj-lt"/>
              </a:rPr>
              <a:t>:</a:t>
            </a:r>
          </a:p>
          <a:p>
            <a:pPr lvl="1" algn="l" eaLnBrk="1" hangingPunct="1">
              <a:buFontTx/>
              <a:buChar char="–"/>
            </a:pPr>
            <a:r>
              <a:rPr lang="en-US" sz="1800" dirty="0" smtClean="0">
                <a:latin typeface="+mj-lt"/>
              </a:rPr>
              <a:t>hemoglobin (</a:t>
            </a:r>
            <a:r>
              <a:rPr lang="tr-TR" sz="1800" dirty="0" smtClean="0">
                <a:latin typeface="+mj-lt"/>
              </a:rPr>
              <a:t>kanda </a:t>
            </a:r>
            <a:r>
              <a:rPr lang="en-US" sz="1800" dirty="0" smtClean="0">
                <a:latin typeface="+mj-lt"/>
              </a:rPr>
              <a:t>O</a:t>
            </a:r>
            <a:r>
              <a:rPr lang="en-US" sz="1800" baseline="-25000" dirty="0" smtClean="0">
                <a:latin typeface="+mj-lt"/>
              </a:rPr>
              <a:t>2</a:t>
            </a:r>
            <a:r>
              <a:rPr lang="en-US" sz="1800" dirty="0" smtClean="0">
                <a:latin typeface="+mj-lt"/>
              </a:rPr>
              <a:t> </a:t>
            </a:r>
            <a:r>
              <a:rPr lang="tr-TR" sz="1800" dirty="0" smtClean="0">
                <a:latin typeface="+mj-lt"/>
              </a:rPr>
              <a:t>taşınması</a:t>
            </a:r>
            <a:r>
              <a:rPr lang="en-US" sz="1800" dirty="0" smtClean="0">
                <a:latin typeface="+mj-lt"/>
              </a:rPr>
              <a:t>)</a:t>
            </a:r>
          </a:p>
          <a:p>
            <a:pPr lvl="1" algn="l" eaLnBrk="1" hangingPunct="1">
              <a:buFontTx/>
              <a:buChar char="–"/>
            </a:pPr>
            <a:r>
              <a:rPr lang="en-US" sz="1800" dirty="0" smtClean="0">
                <a:latin typeface="+mj-lt"/>
              </a:rPr>
              <a:t>la</a:t>
            </a:r>
            <a:r>
              <a:rPr lang="tr-TR" sz="1800" dirty="0" smtClean="0">
                <a:latin typeface="+mj-lt"/>
              </a:rPr>
              <a:t>k</a:t>
            </a:r>
            <a:r>
              <a:rPr lang="en-US" sz="1800" dirty="0" smtClean="0">
                <a:latin typeface="+mj-lt"/>
              </a:rPr>
              <a:t>to</a:t>
            </a:r>
            <a:r>
              <a:rPr lang="tr-TR" sz="1800" dirty="0" smtClean="0">
                <a:latin typeface="+mj-lt"/>
              </a:rPr>
              <a:t>z</a:t>
            </a:r>
            <a:r>
              <a:rPr lang="en-US" sz="1800" dirty="0" smtClean="0">
                <a:latin typeface="+mj-lt"/>
              </a:rPr>
              <a:t> </a:t>
            </a:r>
            <a:r>
              <a:rPr lang="en-US" sz="1800" dirty="0" err="1" smtClean="0">
                <a:latin typeface="+mj-lt"/>
              </a:rPr>
              <a:t>permea</a:t>
            </a:r>
            <a:r>
              <a:rPr lang="tr-TR" sz="1800" dirty="0" smtClean="0">
                <a:latin typeface="+mj-lt"/>
              </a:rPr>
              <a:t>z</a:t>
            </a:r>
            <a:r>
              <a:rPr lang="en-US" sz="1800" dirty="0" smtClean="0">
                <a:latin typeface="+mj-lt"/>
              </a:rPr>
              <a:t> (</a:t>
            </a:r>
            <a:r>
              <a:rPr lang="tr-TR" sz="1800" dirty="0" smtClean="0">
                <a:latin typeface="+mj-lt"/>
              </a:rPr>
              <a:t>hücre zarından l</a:t>
            </a:r>
            <a:r>
              <a:rPr lang="en-US" sz="1800" dirty="0" smtClean="0">
                <a:latin typeface="+mj-lt"/>
              </a:rPr>
              <a:t>a</a:t>
            </a:r>
            <a:r>
              <a:rPr lang="tr-TR" sz="1800" dirty="0" smtClean="0">
                <a:latin typeface="+mj-lt"/>
              </a:rPr>
              <a:t>k</a:t>
            </a:r>
            <a:r>
              <a:rPr lang="en-US" sz="1800" dirty="0" smtClean="0">
                <a:latin typeface="+mj-lt"/>
              </a:rPr>
              <a:t>to</a:t>
            </a:r>
            <a:r>
              <a:rPr lang="tr-TR" sz="1800" dirty="0" smtClean="0">
                <a:latin typeface="+mj-lt"/>
              </a:rPr>
              <a:t>z taşınması</a:t>
            </a:r>
            <a:r>
              <a:rPr lang="en-US" sz="1800" dirty="0" smtClean="0">
                <a:latin typeface="+mj-lt"/>
              </a:rPr>
              <a:t>)</a:t>
            </a:r>
          </a:p>
          <a:p>
            <a:pPr algn="l" eaLnBrk="1" hangingPunct="1">
              <a:buFontTx/>
              <a:buChar char="•"/>
            </a:pPr>
            <a:r>
              <a:rPr lang="en-US" sz="2800" dirty="0" smtClean="0">
                <a:latin typeface="+mj-lt"/>
              </a:rPr>
              <a:t> </a:t>
            </a:r>
            <a:r>
              <a:rPr lang="tr-TR" sz="2800" dirty="0" smtClean="0">
                <a:latin typeface="+mj-lt"/>
              </a:rPr>
              <a:t>Yapı</a:t>
            </a:r>
            <a:r>
              <a:rPr lang="en-US" sz="2800" dirty="0" smtClean="0">
                <a:latin typeface="+mj-lt"/>
              </a:rPr>
              <a:t>:</a:t>
            </a:r>
          </a:p>
          <a:p>
            <a:pPr lvl="1" algn="l" eaLnBrk="1" hangingPunct="1">
              <a:buFontTx/>
              <a:buChar char="–"/>
            </a:pPr>
            <a:r>
              <a:rPr lang="tr-TR" sz="1800" dirty="0" smtClean="0">
                <a:latin typeface="+mj-lt"/>
              </a:rPr>
              <a:t>k</a:t>
            </a:r>
            <a:r>
              <a:rPr lang="en-US" sz="1800" dirty="0" smtClean="0">
                <a:latin typeface="+mj-lt"/>
              </a:rPr>
              <a:t>olla</a:t>
            </a:r>
            <a:r>
              <a:rPr lang="tr-TR" sz="1800" dirty="0" smtClean="0">
                <a:latin typeface="+mj-lt"/>
              </a:rPr>
              <a:t>j</a:t>
            </a:r>
            <a:r>
              <a:rPr lang="en-US" sz="1800" dirty="0" smtClean="0">
                <a:latin typeface="+mj-lt"/>
              </a:rPr>
              <a:t>en (</a:t>
            </a:r>
            <a:r>
              <a:rPr lang="tr-TR" sz="1800" dirty="0" smtClean="0">
                <a:latin typeface="+mj-lt"/>
              </a:rPr>
              <a:t>bağ doku</a:t>
            </a:r>
            <a:r>
              <a:rPr lang="en-US" sz="1800" dirty="0" smtClean="0">
                <a:latin typeface="+mj-lt"/>
              </a:rPr>
              <a:t>)</a:t>
            </a:r>
          </a:p>
          <a:p>
            <a:pPr lvl="1" algn="l" eaLnBrk="1" hangingPunct="1">
              <a:buFontTx/>
              <a:buChar char="–"/>
            </a:pPr>
            <a:r>
              <a:rPr lang="en-US" sz="1800" dirty="0" smtClean="0">
                <a:latin typeface="+mj-lt"/>
              </a:rPr>
              <a:t>keratin (</a:t>
            </a:r>
            <a:r>
              <a:rPr lang="tr-TR" sz="1800" dirty="0" smtClean="0">
                <a:latin typeface="+mj-lt"/>
              </a:rPr>
              <a:t>saç, tırnak, tüy, boynuz</a:t>
            </a:r>
            <a:r>
              <a:rPr lang="en-US" sz="1800" dirty="0" smtClean="0">
                <a:latin typeface="+mj-lt"/>
              </a:rPr>
              <a:t>)</a:t>
            </a:r>
            <a:endParaRPr lang="en-US" sz="2400" dirty="0" smtClean="0">
              <a:latin typeface="+mj-lt"/>
            </a:endParaRPr>
          </a:p>
          <a:p>
            <a:pPr algn="l" eaLnBrk="1" hangingPunct="1">
              <a:buFontTx/>
              <a:buChar char="•"/>
            </a:pPr>
            <a:r>
              <a:rPr lang="en-US" sz="2800" dirty="0" smtClean="0">
                <a:latin typeface="+mj-lt"/>
              </a:rPr>
              <a:t> </a:t>
            </a:r>
            <a:r>
              <a:rPr lang="tr-TR" sz="2800" dirty="0" smtClean="0">
                <a:latin typeface="+mj-lt"/>
              </a:rPr>
              <a:t>Hareket</a:t>
            </a:r>
            <a:r>
              <a:rPr lang="en-US" sz="2800" dirty="0" smtClean="0">
                <a:latin typeface="+mj-lt"/>
              </a:rPr>
              <a:t>:</a:t>
            </a:r>
          </a:p>
          <a:p>
            <a:pPr lvl="1" algn="l" eaLnBrk="1" hangingPunct="1">
              <a:buFontTx/>
              <a:buChar char="–"/>
            </a:pPr>
            <a:r>
              <a:rPr lang="en-US" sz="1800" dirty="0" smtClean="0">
                <a:latin typeface="+mj-lt"/>
              </a:rPr>
              <a:t>m</a:t>
            </a:r>
            <a:r>
              <a:rPr lang="tr-TR" sz="1800" dirty="0" smtClean="0">
                <a:latin typeface="+mj-lt"/>
              </a:rPr>
              <a:t>i</a:t>
            </a:r>
            <a:r>
              <a:rPr lang="en-US" sz="1800" dirty="0" err="1" smtClean="0">
                <a:latin typeface="+mj-lt"/>
              </a:rPr>
              <a:t>yos</a:t>
            </a:r>
            <a:r>
              <a:rPr lang="tr-TR" sz="1800" dirty="0" smtClean="0">
                <a:latin typeface="+mj-lt"/>
              </a:rPr>
              <a:t>z</a:t>
            </a:r>
            <a:r>
              <a:rPr lang="en-US" sz="1800" dirty="0" smtClean="0">
                <a:latin typeface="+mj-lt"/>
              </a:rPr>
              <a:t>in (</a:t>
            </a:r>
            <a:r>
              <a:rPr lang="tr-TR" sz="1800" dirty="0" smtClean="0">
                <a:latin typeface="+mj-lt"/>
              </a:rPr>
              <a:t>kas dokusu</a:t>
            </a:r>
            <a:r>
              <a:rPr lang="en-US" sz="1800" dirty="0" smtClean="0">
                <a:latin typeface="+mj-lt"/>
              </a:rPr>
              <a:t>)</a:t>
            </a:r>
          </a:p>
          <a:p>
            <a:pPr lvl="1" algn="l" eaLnBrk="1" hangingPunct="1">
              <a:buFontTx/>
              <a:buChar char="–"/>
            </a:pPr>
            <a:r>
              <a:rPr lang="en-US" sz="1800" dirty="0" smtClean="0">
                <a:latin typeface="+mj-lt"/>
              </a:rPr>
              <a:t>a</a:t>
            </a:r>
            <a:r>
              <a:rPr lang="tr-TR" sz="1800" dirty="0" smtClean="0">
                <a:latin typeface="+mj-lt"/>
              </a:rPr>
              <a:t>k</a:t>
            </a:r>
            <a:r>
              <a:rPr lang="en-US" sz="1800" dirty="0" smtClean="0">
                <a:latin typeface="+mj-lt"/>
              </a:rPr>
              <a:t>tin (</a:t>
            </a:r>
            <a:r>
              <a:rPr lang="tr-TR" sz="1800" dirty="0" smtClean="0">
                <a:latin typeface="+mj-lt"/>
              </a:rPr>
              <a:t>kas dokusu</a:t>
            </a:r>
            <a:r>
              <a:rPr lang="en-US" sz="1800" dirty="0" smtClean="0">
                <a:latin typeface="+mj-lt"/>
              </a:rPr>
              <a:t>, </a:t>
            </a:r>
            <a:r>
              <a:rPr lang="tr-TR" sz="1800" dirty="0" smtClean="0">
                <a:latin typeface="+mj-lt"/>
              </a:rPr>
              <a:t>hücre motilitesi</a:t>
            </a:r>
            <a:r>
              <a:rPr lang="en-US" sz="1800" dirty="0" smtClean="0">
                <a:latin typeface="+mj-lt"/>
              </a:rPr>
              <a:t>)</a:t>
            </a:r>
            <a:endParaRPr lang="en-US" sz="2000" dirty="0" smtClean="0">
              <a:latin typeface="+mj-lt"/>
            </a:endParaRPr>
          </a:p>
        </p:txBody>
      </p:sp>
      <p:sp>
        <p:nvSpPr>
          <p:cNvPr id="23556" name="Line 4"/>
          <p:cNvSpPr>
            <a:spLocks noChangeShapeType="1"/>
          </p:cNvSpPr>
          <p:nvPr/>
        </p:nvSpPr>
        <p:spPr bwMode="auto">
          <a:xfrm>
            <a:off x="609600" y="1524000"/>
            <a:ext cx="79248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23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235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235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235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235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235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2355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2355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2355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2355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2355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5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152400"/>
            <a:ext cx="8382000" cy="1143000"/>
          </a:xfrm>
        </p:spPr>
        <p:txBody>
          <a:bodyPr/>
          <a:lstStyle/>
          <a:p>
            <a:pPr eaLnBrk="1" hangingPunct="1"/>
            <a:r>
              <a:rPr lang="en-US" sz="4000" dirty="0" smtClean="0">
                <a:solidFill>
                  <a:srgbClr val="2FB0DC"/>
                </a:solidFill>
              </a:rPr>
              <a:t>Amino A</a:t>
            </a:r>
            <a:r>
              <a:rPr lang="tr-TR" sz="4000" dirty="0" smtClean="0">
                <a:solidFill>
                  <a:srgbClr val="2FB0DC"/>
                </a:solidFill>
              </a:rPr>
              <a:t>sitler</a:t>
            </a:r>
            <a:r>
              <a:rPr lang="en-US" sz="4000" dirty="0" smtClean="0">
                <a:solidFill>
                  <a:srgbClr val="2FB0DC"/>
                </a:solidFill>
              </a:rPr>
              <a:t>: </a:t>
            </a:r>
            <a:r>
              <a:rPr lang="tr-TR" sz="4000" dirty="0" smtClean="0">
                <a:solidFill>
                  <a:srgbClr val="2FB0DC"/>
                </a:solidFill>
              </a:rPr>
              <a:t>Proteinlerin Yapı Taşı</a:t>
            </a:r>
            <a:endParaRPr lang="en-US" sz="4000" dirty="0" smtClean="0">
              <a:solidFill>
                <a:srgbClr val="2FB0DC"/>
              </a:solidFill>
            </a:endParaRP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609600" y="1981200"/>
            <a:ext cx="8001000" cy="4114800"/>
          </a:xfrm>
        </p:spPr>
        <p:txBody>
          <a:bodyPr/>
          <a:lstStyle/>
          <a:p>
            <a:pPr eaLnBrk="1" hangingPunct="1"/>
            <a:r>
              <a:rPr lang="en-US" sz="2800" dirty="0" smtClean="0">
                <a:latin typeface="Arial" charset="0"/>
              </a:rPr>
              <a:t>Protein</a:t>
            </a:r>
            <a:r>
              <a:rPr lang="tr-TR" sz="2800" dirty="0" smtClean="0">
                <a:latin typeface="Arial" charset="0"/>
              </a:rPr>
              <a:t>ler her </a:t>
            </a:r>
            <a:r>
              <a:rPr lang="tr-TR" sz="2800" b="1" u="sng" dirty="0" smtClean="0">
                <a:latin typeface="Arial" charset="0"/>
              </a:rPr>
              <a:t>amino asit kalıntısı</a:t>
            </a:r>
            <a:r>
              <a:rPr lang="tr-TR" sz="2800" dirty="0" smtClean="0">
                <a:latin typeface="Arial" charset="0"/>
              </a:rPr>
              <a:t>nın komşusuna özgül bir kovalent bağ ile bağlandığı amino asit polimerleridir.</a:t>
            </a:r>
            <a:r>
              <a:rPr lang="en-US" sz="2800" dirty="0" smtClean="0">
                <a:latin typeface="Arial" charset="0"/>
              </a:rPr>
              <a:t> </a:t>
            </a:r>
          </a:p>
          <a:p>
            <a:pPr eaLnBrk="1" hangingPunct="1"/>
            <a:r>
              <a:rPr lang="tr-TR" sz="2800" dirty="0" smtClean="0">
                <a:latin typeface="Arial" charset="0"/>
              </a:rPr>
              <a:t>Aa’lerin özellikleri bir çok biyolojik sürecin gerçekleşmesine olanak sağlar:</a:t>
            </a:r>
            <a:endParaRPr lang="en-US" sz="2800" dirty="0" smtClean="0">
              <a:latin typeface="Arial" charset="0"/>
            </a:endParaRPr>
          </a:p>
          <a:p>
            <a:pPr lvl="1" eaLnBrk="1" hangingPunct="1"/>
            <a:r>
              <a:rPr lang="tr-TR" sz="2400" dirty="0" smtClean="0">
                <a:solidFill>
                  <a:srgbClr val="1116F0"/>
                </a:solidFill>
                <a:latin typeface="Arial" charset="0"/>
              </a:rPr>
              <a:t>Polimerize olabilmeleri</a:t>
            </a:r>
            <a:endParaRPr lang="en-US" sz="2400" dirty="0" smtClean="0">
              <a:solidFill>
                <a:srgbClr val="1116F0"/>
              </a:solidFill>
              <a:latin typeface="Arial" charset="0"/>
            </a:endParaRPr>
          </a:p>
          <a:p>
            <a:pPr lvl="1" eaLnBrk="1" hangingPunct="1"/>
            <a:r>
              <a:rPr lang="tr-TR" sz="2400" dirty="0" smtClean="0">
                <a:solidFill>
                  <a:srgbClr val="1116F0"/>
                </a:solidFill>
                <a:latin typeface="Arial" charset="0"/>
              </a:rPr>
              <a:t>Asit-baz özelliği göstermeleri</a:t>
            </a:r>
            <a:endParaRPr lang="en-US" sz="2400" dirty="0" smtClean="0">
              <a:solidFill>
                <a:srgbClr val="1116F0"/>
              </a:solidFill>
              <a:latin typeface="Arial" charset="0"/>
            </a:endParaRPr>
          </a:p>
          <a:p>
            <a:pPr lvl="1" eaLnBrk="1" hangingPunct="1"/>
            <a:r>
              <a:rPr lang="tr-TR" sz="2400" dirty="0" smtClean="0">
                <a:solidFill>
                  <a:srgbClr val="1116F0"/>
                </a:solidFill>
                <a:latin typeface="Arial" charset="0"/>
              </a:rPr>
              <a:t>Çeşitli fiziksel özellikler</a:t>
            </a:r>
          </a:p>
          <a:p>
            <a:pPr lvl="1" eaLnBrk="1" hangingPunct="1"/>
            <a:r>
              <a:rPr lang="tr-TR" sz="2400" dirty="0" smtClean="0">
                <a:solidFill>
                  <a:srgbClr val="1116F0"/>
                </a:solidFill>
                <a:latin typeface="Arial" charset="0"/>
              </a:rPr>
              <a:t>Çeşitli kimyasal özellikler</a:t>
            </a:r>
            <a:endParaRPr lang="en-US" sz="2400" dirty="0" smtClean="0">
              <a:solidFill>
                <a:srgbClr val="1116F0"/>
              </a:solidFill>
              <a:latin typeface="Arial" charset="0"/>
            </a:endParaRPr>
          </a:p>
        </p:txBody>
      </p:sp>
      <p:sp>
        <p:nvSpPr>
          <p:cNvPr id="26628" name="Line 4"/>
          <p:cNvSpPr>
            <a:spLocks noChangeShapeType="1"/>
          </p:cNvSpPr>
          <p:nvPr/>
        </p:nvSpPr>
        <p:spPr bwMode="auto">
          <a:xfrm>
            <a:off x="609600" y="1143000"/>
            <a:ext cx="79248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en-GB"/>
          </a:p>
        </p:txBody>
      </p:sp>
      <p:sp>
        <p:nvSpPr>
          <p:cNvPr id="5" name="TextBox 4"/>
          <p:cNvSpPr txBox="1"/>
          <p:nvPr/>
        </p:nvSpPr>
        <p:spPr>
          <a:xfrm>
            <a:off x="3505200" y="1273314"/>
            <a:ext cx="5181600" cy="70788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tr-TR" sz="2000" b="1" dirty="0" smtClean="0">
                <a:latin typeface="+mj-lt"/>
              </a:rPr>
              <a:t>Bir aa’in diğerine bağlandığında suyun bileşenlerinin kaybını ifade eder</a:t>
            </a:r>
            <a:endParaRPr lang="en-GB" sz="2000" b="1" dirty="0">
              <a:latin typeface="+mj-lt"/>
            </a:endParaRPr>
          </a:p>
        </p:txBody>
      </p:sp>
      <p:cxnSp>
        <p:nvCxnSpPr>
          <p:cNvPr id="7" name="Straight Connector 6"/>
          <p:cNvCxnSpPr/>
          <p:nvPr/>
        </p:nvCxnSpPr>
        <p:spPr bwMode="auto">
          <a:xfrm flipV="1">
            <a:off x="4724400" y="1905000"/>
            <a:ext cx="228600" cy="152400"/>
          </a:xfrm>
          <a:prstGeom prst="line">
            <a:avLst/>
          </a:prstGeom>
          <a:solidFill>
            <a:schemeClr val="accent1"/>
          </a:solidFill>
          <a:ln w="571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2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26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266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266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7" grpId="0" build="p"/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figure 3-0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00200" y="1144587"/>
            <a:ext cx="6105525" cy="556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0"/>
            <a:ext cx="8382000" cy="1143000"/>
          </a:xfrm>
        </p:spPr>
        <p:txBody>
          <a:bodyPr/>
          <a:lstStyle/>
          <a:p>
            <a:pPr eaLnBrk="1" hangingPunct="1"/>
            <a:r>
              <a:rPr lang="en-US" sz="4000" dirty="0" smtClean="0">
                <a:solidFill>
                  <a:srgbClr val="2FB0DC"/>
                </a:solidFill>
              </a:rPr>
              <a:t>Amino A</a:t>
            </a:r>
            <a:r>
              <a:rPr lang="tr-TR" sz="4000" dirty="0" smtClean="0">
                <a:solidFill>
                  <a:srgbClr val="2FB0DC"/>
                </a:solidFill>
              </a:rPr>
              <a:t>sitler-ortak özellikler</a:t>
            </a:r>
            <a:endParaRPr lang="en-US" sz="4000" dirty="0" smtClean="0">
              <a:solidFill>
                <a:srgbClr val="2FB0DC"/>
              </a:solidFill>
            </a:endParaRP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381000" y="1371600"/>
            <a:ext cx="5181600" cy="4724400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tr-TR" sz="28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charset="0"/>
                <a:ea typeface="ＭＳ Ｐゴシック" charset="-128"/>
              </a:rPr>
              <a:t>20 aa 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lang="tr-TR" sz="2800" kern="0" dirty="0" smtClean="0">
                <a:latin typeface="Arial" charset="0"/>
              </a:rPr>
              <a:t>Hepsi </a:t>
            </a:r>
            <a:r>
              <a:rPr lang="el-GR" sz="2800" kern="0" dirty="0" smtClean="0">
                <a:latin typeface="Arial" charset="0"/>
              </a:rPr>
              <a:t>α</a:t>
            </a:r>
            <a:r>
              <a:rPr lang="tr-TR" sz="2800" kern="0" dirty="0" smtClean="0">
                <a:latin typeface="Arial" charset="0"/>
              </a:rPr>
              <a:t>-aa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tr-TR" sz="28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charset="0"/>
                <a:ea typeface="ＭＳ Ｐゴシック" charset="-128"/>
              </a:rPr>
              <a:t>Yapı,</a:t>
            </a:r>
            <a:r>
              <a:rPr kumimoji="0" lang="tr-TR" sz="2800" b="0" i="0" u="none" strike="noStrike" kern="0" cap="none" spc="0" normalizeH="0" noProof="0" dirty="0" smtClean="0">
                <a:ln>
                  <a:noFill/>
                </a:ln>
                <a:effectLst/>
                <a:uLnTx/>
                <a:uFillTx/>
                <a:latin typeface="Arial" charset="0"/>
                <a:ea typeface="ＭＳ Ｐゴシック" charset="-128"/>
              </a:rPr>
              <a:t> boyut ve elektrik yükleri farklılık gösterir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lang="tr-TR" sz="2800" kern="0" dirty="0" smtClean="0">
                <a:latin typeface="Arial" charset="0"/>
              </a:rPr>
              <a:t>Suda çözünmesini R grupları belirler.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tr-TR" sz="2800" b="0" i="0" u="none" strike="noStrike" kern="0" cap="none" spc="0" normalizeH="0" noProof="0" dirty="0" smtClean="0">
                <a:ln>
                  <a:noFill/>
                </a:ln>
                <a:effectLst/>
                <a:uLnTx/>
                <a:uFillTx/>
                <a:latin typeface="Arial" charset="0"/>
                <a:ea typeface="ＭＳ Ｐゴシック" charset="-128"/>
              </a:rPr>
              <a:t>Nadir görülen aa’ler de vardır.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sz="2800" b="0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Arial" charset="0"/>
              <a:ea typeface="ＭＳ Ｐゴシック" charset="-128"/>
            </a:endParaRPr>
          </a:p>
        </p:txBody>
      </p:sp>
      <p:sp>
        <p:nvSpPr>
          <p:cNvPr id="10" name="Line 4"/>
          <p:cNvSpPr>
            <a:spLocks noChangeShapeType="1"/>
          </p:cNvSpPr>
          <p:nvPr/>
        </p:nvSpPr>
        <p:spPr bwMode="auto">
          <a:xfrm>
            <a:off x="609600" y="990600"/>
            <a:ext cx="79248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7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2000" fill="hold"/>
                                        <p:tgtEl>
                                          <p:spTgt spid="27650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12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13" dur="2000" fill="hold"/>
                                        <p:tgtEl>
                                          <p:spTgt spid="276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38200" y="304800"/>
            <a:ext cx="7772400" cy="1143000"/>
          </a:xfrm>
        </p:spPr>
        <p:txBody>
          <a:bodyPr/>
          <a:lstStyle/>
          <a:p>
            <a:pPr eaLnBrk="1" hangingPunct="1"/>
            <a:r>
              <a:rPr lang="en-US" sz="4000" dirty="0" smtClean="0">
                <a:solidFill>
                  <a:srgbClr val="2FB0DC"/>
                </a:solidFill>
              </a:rPr>
              <a:t>Amino A</a:t>
            </a:r>
            <a:r>
              <a:rPr lang="tr-TR" sz="4000" dirty="0" smtClean="0">
                <a:solidFill>
                  <a:srgbClr val="2FB0DC"/>
                </a:solidFill>
              </a:rPr>
              <a:t>sitler- özellikler &amp; kurallar</a:t>
            </a:r>
            <a:endParaRPr lang="en-US" sz="4000" dirty="0" smtClean="0">
              <a:solidFill>
                <a:srgbClr val="2FB0DC"/>
              </a:solidFill>
            </a:endParaRP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762000" y="1600200"/>
            <a:ext cx="7772400" cy="4648200"/>
          </a:xfrm>
        </p:spPr>
        <p:txBody>
          <a:bodyPr>
            <a:normAutofit fontScale="92500" lnSpcReduction="10000"/>
          </a:bodyPr>
          <a:lstStyle/>
          <a:p>
            <a:pPr algn="l" eaLnBrk="1" hangingPunct="1">
              <a:buFontTx/>
              <a:buChar char="•"/>
            </a:pPr>
            <a:r>
              <a:rPr lang="en-US" sz="2800" dirty="0" smtClean="0">
                <a:latin typeface="Arial" charset="0"/>
              </a:rPr>
              <a:t> </a:t>
            </a:r>
            <a:r>
              <a:rPr lang="tr-TR" sz="2800" dirty="0" smtClean="0">
                <a:latin typeface="Arial" charset="0"/>
              </a:rPr>
              <a:t>aa: 3 harfli kısaltmalar ve tek harfli semboller</a:t>
            </a:r>
          </a:p>
          <a:p>
            <a:pPr lvl="1" algn="l" eaLnBrk="1" hangingPunct="1">
              <a:buFontTx/>
              <a:buChar char="•"/>
            </a:pPr>
            <a:r>
              <a:rPr lang="tr-TR" dirty="0" smtClean="0">
                <a:latin typeface="Arial" charset="0"/>
              </a:rPr>
              <a:t> Alanin: Ala, A</a:t>
            </a:r>
          </a:p>
          <a:p>
            <a:pPr algn="l" eaLnBrk="1" hangingPunct="1">
              <a:buFontTx/>
              <a:buChar char="•"/>
            </a:pPr>
            <a:r>
              <a:rPr lang="tr-TR" sz="2800" dirty="0" smtClean="0">
                <a:latin typeface="Arial" charset="0"/>
              </a:rPr>
              <a:t> Glisin hariç tüm aa’lerde </a:t>
            </a:r>
            <a:r>
              <a:rPr lang="el-GR" sz="2800" dirty="0" smtClean="0">
                <a:latin typeface="Arial" charset="0"/>
              </a:rPr>
              <a:t>α</a:t>
            </a:r>
            <a:r>
              <a:rPr lang="tr-TR" sz="2800" dirty="0" smtClean="0">
                <a:latin typeface="Arial" charset="0"/>
              </a:rPr>
              <a:t>-karbonu 4 farklı gruba bağlanır. =&gt; </a:t>
            </a:r>
            <a:r>
              <a:rPr lang="el-GR" sz="2800" dirty="0" smtClean="0">
                <a:latin typeface="Arial" charset="0"/>
              </a:rPr>
              <a:t>α</a:t>
            </a:r>
            <a:r>
              <a:rPr lang="tr-TR" sz="2800" dirty="0" smtClean="0">
                <a:latin typeface="Arial" charset="0"/>
              </a:rPr>
              <a:t>-karbonu </a:t>
            </a:r>
            <a:r>
              <a:rPr lang="tr-TR" sz="2800" b="1" dirty="0" smtClean="0">
                <a:latin typeface="Arial" charset="0"/>
              </a:rPr>
              <a:t>kiral merkez</a:t>
            </a:r>
            <a:r>
              <a:rPr lang="tr-TR" sz="2800" dirty="0" smtClean="0">
                <a:latin typeface="Arial" charset="0"/>
              </a:rPr>
              <a:t>dir.</a:t>
            </a:r>
          </a:p>
          <a:p>
            <a:pPr lvl="1" algn="l" eaLnBrk="1" hangingPunct="1">
              <a:buFontTx/>
              <a:buChar char="•"/>
            </a:pPr>
            <a:r>
              <a:rPr lang="tr-TR" sz="2400" dirty="0" smtClean="0">
                <a:latin typeface="Arial" charset="0"/>
              </a:rPr>
              <a:t> Glisindeki R grubu H’dir.</a:t>
            </a:r>
            <a:endParaRPr lang="tr-TR" sz="2800" dirty="0" smtClean="0">
              <a:latin typeface="Arial" charset="0"/>
            </a:endParaRPr>
          </a:p>
          <a:p>
            <a:pPr algn="l" eaLnBrk="1" hangingPunct="1">
              <a:buFontTx/>
              <a:buChar char="•"/>
            </a:pPr>
            <a:r>
              <a:rPr lang="tr-TR" sz="2800" dirty="0" smtClean="0">
                <a:latin typeface="Arial" charset="0"/>
              </a:rPr>
              <a:t> Bu dört farklı grup benzersiz iki boşluksal dizilim gösterebilir. Bu nedenle aa’lerin iki muhtemel stereoizomerleri bulunur. (ayna görüntüler, </a:t>
            </a:r>
            <a:r>
              <a:rPr lang="tr-TR" sz="2800" b="1" dirty="0" smtClean="0">
                <a:latin typeface="Arial" charset="0"/>
              </a:rPr>
              <a:t>enantiomer</a:t>
            </a:r>
            <a:r>
              <a:rPr lang="tr-TR" sz="2800" dirty="0" smtClean="0">
                <a:latin typeface="Arial" charset="0"/>
              </a:rPr>
              <a:t>)</a:t>
            </a:r>
          </a:p>
          <a:p>
            <a:pPr algn="l" eaLnBrk="1" hangingPunct="1">
              <a:buFontTx/>
              <a:buChar char="•"/>
            </a:pPr>
            <a:r>
              <a:rPr lang="tr-TR" sz="2800" dirty="0" smtClean="0">
                <a:latin typeface="Arial" charset="0"/>
              </a:rPr>
              <a:t> Bu mutlak düzenleniş için 2 tür adlandırma sistemi vardır.</a:t>
            </a:r>
          </a:p>
        </p:txBody>
      </p:sp>
      <p:sp>
        <p:nvSpPr>
          <p:cNvPr id="29700" name="Line 4"/>
          <p:cNvSpPr>
            <a:spLocks noChangeShapeType="1"/>
          </p:cNvSpPr>
          <p:nvPr/>
        </p:nvSpPr>
        <p:spPr bwMode="auto">
          <a:xfrm>
            <a:off x="609600" y="1447800"/>
            <a:ext cx="79248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en-GB"/>
          </a:p>
        </p:txBody>
      </p:sp>
      <p:pic>
        <p:nvPicPr>
          <p:cNvPr id="6" name="Picture 2" descr="unnumbered 3 p7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14400" y="3586249"/>
            <a:ext cx="7086600" cy="3061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29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296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pPr eaLnBrk="1" hangingPunct="1"/>
            <a:r>
              <a:rPr lang="tr-TR" sz="4000" dirty="0" smtClean="0">
                <a:solidFill>
                  <a:srgbClr val="2FB0DC"/>
                </a:solidFill>
              </a:rPr>
              <a:t>AA Sınıflandırılması</a:t>
            </a:r>
            <a:endParaRPr lang="en-US" sz="4000" dirty="0" smtClean="0">
              <a:solidFill>
                <a:srgbClr val="2FB0DC"/>
              </a:solidFill>
            </a:endParaRP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371600"/>
            <a:ext cx="8458200" cy="5334000"/>
          </a:xfrm>
        </p:spPr>
        <p:txBody>
          <a:bodyPr/>
          <a:lstStyle/>
          <a:p>
            <a:pPr eaLnBrk="1" hangingPunct="1">
              <a:lnSpc>
                <a:spcPct val="110000"/>
              </a:lnSpc>
            </a:pPr>
            <a:r>
              <a:rPr lang="tr-TR" sz="2800" dirty="0" smtClean="0">
                <a:latin typeface="Arial" charset="0"/>
              </a:rPr>
              <a:t>R gruplarına göre 5 ana grup</a:t>
            </a:r>
          </a:p>
          <a:p>
            <a:pPr lvl="1" eaLnBrk="1" hangingPunct="1">
              <a:lnSpc>
                <a:spcPct val="110000"/>
              </a:lnSpc>
            </a:pPr>
            <a:r>
              <a:rPr lang="tr-TR" sz="2400" dirty="0" smtClean="0">
                <a:latin typeface="Arial" charset="0"/>
              </a:rPr>
              <a:t>Polarite, ya da biyolojik pH’da suda çözünme</a:t>
            </a:r>
          </a:p>
          <a:p>
            <a:pPr lvl="1" eaLnBrk="1" hangingPunct="1">
              <a:lnSpc>
                <a:spcPct val="110000"/>
              </a:lnSpc>
            </a:pPr>
            <a:endParaRPr lang="tr-TR" sz="2400" dirty="0" smtClean="0">
              <a:latin typeface="Arial" charset="0"/>
            </a:endParaRPr>
          </a:p>
          <a:p>
            <a:pPr marL="514350" indent="-514350" eaLnBrk="1" hangingPunct="1">
              <a:lnSpc>
                <a:spcPct val="110000"/>
              </a:lnSpc>
              <a:buFont typeface="+mj-lt"/>
              <a:buAutoNum type="arabicPeriod"/>
            </a:pPr>
            <a:r>
              <a:rPr lang="tr-TR" dirty="0" smtClean="0">
                <a:latin typeface="Arial" charset="0"/>
              </a:rPr>
              <a:t>Apolar, alifatik R grupları</a:t>
            </a:r>
          </a:p>
          <a:p>
            <a:pPr marL="514350" indent="-514350" eaLnBrk="1" hangingPunct="1">
              <a:lnSpc>
                <a:spcPct val="110000"/>
              </a:lnSpc>
              <a:buFont typeface="+mj-lt"/>
              <a:buAutoNum type="arabicPeriod"/>
            </a:pPr>
            <a:r>
              <a:rPr lang="tr-TR" dirty="0" smtClean="0">
                <a:latin typeface="Arial" charset="0"/>
              </a:rPr>
              <a:t>Aromatik R grupları</a:t>
            </a:r>
          </a:p>
          <a:p>
            <a:pPr marL="514350" indent="-514350" eaLnBrk="1" hangingPunct="1">
              <a:lnSpc>
                <a:spcPct val="110000"/>
              </a:lnSpc>
              <a:buFont typeface="+mj-lt"/>
              <a:buAutoNum type="arabicPeriod"/>
            </a:pPr>
            <a:r>
              <a:rPr lang="tr-TR" dirty="0" smtClean="0">
                <a:latin typeface="Arial" charset="0"/>
              </a:rPr>
              <a:t>Polar, yüksüz R grupları</a:t>
            </a:r>
          </a:p>
          <a:p>
            <a:pPr marL="514350" indent="-514350" eaLnBrk="1" hangingPunct="1">
              <a:lnSpc>
                <a:spcPct val="110000"/>
              </a:lnSpc>
              <a:buFont typeface="+mj-lt"/>
              <a:buAutoNum type="arabicPeriod"/>
            </a:pPr>
            <a:r>
              <a:rPr lang="tr-TR" dirty="0" smtClean="0">
                <a:latin typeface="Arial" charset="0"/>
              </a:rPr>
              <a:t>Poizitif yüklü R grupları</a:t>
            </a:r>
          </a:p>
          <a:p>
            <a:pPr marL="514350" indent="-514350" eaLnBrk="1" hangingPunct="1">
              <a:lnSpc>
                <a:spcPct val="110000"/>
              </a:lnSpc>
              <a:buFont typeface="+mj-lt"/>
              <a:buAutoNum type="arabicPeriod"/>
            </a:pPr>
            <a:r>
              <a:rPr lang="tr-TR" dirty="0" smtClean="0">
                <a:latin typeface="Arial" charset="0"/>
              </a:rPr>
              <a:t>Negatif yüklü R grupları</a:t>
            </a:r>
            <a:endParaRPr lang="en-US" dirty="0" smtClean="0">
              <a:latin typeface="Arial" charset="0"/>
            </a:endParaRPr>
          </a:p>
        </p:txBody>
      </p:sp>
      <p:sp>
        <p:nvSpPr>
          <p:cNvPr id="32772" name="Line 4"/>
          <p:cNvSpPr>
            <a:spLocks noChangeShapeType="1"/>
          </p:cNvSpPr>
          <p:nvPr/>
        </p:nvSpPr>
        <p:spPr bwMode="auto">
          <a:xfrm>
            <a:off x="609600" y="1295400"/>
            <a:ext cx="79248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152400"/>
            <a:ext cx="8458200" cy="838200"/>
          </a:xfrm>
        </p:spPr>
        <p:txBody>
          <a:bodyPr/>
          <a:lstStyle/>
          <a:p>
            <a:pPr eaLnBrk="1" hangingPunct="1"/>
            <a:r>
              <a:rPr lang="tr-TR" sz="4000" dirty="0" smtClean="0">
                <a:solidFill>
                  <a:srgbClr val="2FB0DC"/>
                </a:solidFill>
              </a:rPr>
              <a:t>Nadir bulunan aa’ler</a:t>
            </a:r>
            <a:endParaRPr lang="en-US" sz="4000" dirty="0" smtClean="0">
              <a:solidFill>
                <a:srgbClr val="2FB0DC"/>
              </a:solidFill>
            </a:endParaRPr>
          </a:p>
        </p:txBody>
      </p:sp>
      <p:sp>
        <p:nvSpPr>
          <p:cNvPr id="54275" name="Text Box 4"/>
          <p:cNvSpPr txBox="1">
            <a:spLocks noChangeArrowheads="1"/>
          </p:cNvSpPr>
          <p:nvPr/>
        </p:nvSpPr>
        <p:spPr bwMode="auto">
          <a:xfrm>
            <a:off x="381000" y="1524000"/>
            <a:ext cx="8001000" cy="40010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sz="2800" dirty="0" smtClean="0">
                <a:latin typeface="Arial" charset="0"/>
              </a:rPr>
              <a:t>Protein yapısına ribozomlarda eklenmezler. </a:t>
            </a:r>
            <a:endParaRPr lang="en-US" sz="2800" dirty="0">
              <a:latin typeface="Arial" charset="0"/>
            </a:endParaRPr>
          </a:p>
          <a:p>
            <a:pPr>
              <a:spcBef>
                <a:spcPct val="50000"/>
              </a:spcBef>
            </a:pPr>
            <a:r>
              <a:rPr lang="tr-TR" sz="2800" dirty="0" smtClean="0">
                <a:latin typeface="Arial" charset="0"/>
              </a:rPr>
              <a:t>Protein sentezinden sonra sık bulunan aa modifikasyonu sayesinde protien yapısına katılır. </a:t>
            </a:r>
          </a:p>
          <a:p>
            <a:pPr>
              <a:spcBef>
                <a:spcPct val="50000"/>
              </a:spcBef>
            </a:pPr>
            <a:r>
              <a:rPr lang="tr-TR" sz="2800" dirty="0" smtClean="0">
                <a:latin typeface="Arial" charset="0"/>
              </a:rPr>
              <a:t>Serbest metabilitler halinde de bulunabilirler.</a:t>
            </a:r>
            <a:endParaRPr lang="en-US" sz="2800" dirty="0">
              <a:latin typeface="Arial" charset="0"/>
            </a:endParaRPr>
          </a:p>
          <a:p>
            <a:pPr>
              <a:spcBef>
                <a:spcPct val="50000"/>
              </a:spcBef>
            </a:pPr>
            <a:r>
              <a:rPr lang="tr-TR" sz="2800" dirty="0" smtClean="0">
                <a:latin typeface="Arial" charset="0"/>
              </a:rPr>
              <a:t>Tersinir modifikasyonlarla türetilir. Ör: fosforilleme</a:t>
            </a:r>
            <a:endParaRPr lang="en-US" sz="2800" dirty="0">
              <a:latin typeface="Arial" charset="0"/>
            </a:endParaRPr>
          </a:p>
          <a:p>
            <a:pPr>
              <a:spcBef>
                <a:spcPct val="50000"/>
              </a:spcBef>
            </a:pPr>
            <a:endParaRPr lang="en-US" sz="2800" dirty="0">
              <a:latin typeface="Arial" charset="0"/>
            </a:endParaRPr>
          </a:p>
          <a:p>
            <a:pPr>
              <a:spcBef>
                <a:spcPct val="50000"/>
              </a:spcBef>
            </a:pPr>
            <a:endParaRPr lang="en-US" sz="2000" i="1" dirty="0">
              <a:solidFill>
                <a:srgbClr val="F00E08"/>
              </a:solidFill>
              <a:latin typeface="Arial" charset="0"/>
            </a:endParaRPr>
          </a:p>
        </p:txBody>
      </p:sp>
      <p:sp>
        <p:nvSpPr>
          <p:cNvPr id="54276" name="Line 4"/>
          <p:cNvSpPr>
            <a:spLocks noChangeShapeType="1"/>
          </p:cNvSpPr>
          <p:nvPr/>
        </p:nvSpPr>
        <p:spPr bwMode="auto">
          <a:xfrm>
            <a:off x="381000" y="990600"/>
            <a:ext cx="83058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22" name="Picture 2" descr="unnumbered 3 p7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" y="2184400"/>
            <a:ext cx="8531225" cy="2492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990600" y="1371600"/>
            <a:ext cx="1981200" cy="457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smtClean="0">
                <a:solidFill>
                  <a:srgbClr val="FF0000"/>
                </a:solidFill>
                <a:latin typeface="+mj-lt"/>
              </a:rPr>
              <a:t>Asidik pH</a:t>
            </a:r>
            <a:endParaRPr lang="en-GB" b="1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962400" y="1371600"/>
            <a:ext cx="1981200" cy="457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smtClean="0">
                <a:solidFill>
                  <a:srgbClr val="FF0000"/>
                </a:solidFill>
                <a:latin typeface="+mj-lt"/>
              </a:rPr>
              <a:t>Nötral pH</a:t>
            </a:r>
            <a:endParaRPr lang="en-GB" b="1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781800" y="1371600"/>
            <a:ext cx="1981200" cy="457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smtClean="0">
                <a:solidFill>
                  <a:srgbClr val="FF0000"/>
                </a:solidFill>
                <a:latin typeface="+mj-lt"/>
              </a:rPr>
              <a:t>Bazik pH</a:t>
            </a:r>
            <a:endParaRPr lang="en-GB" b="1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733800" y="5562600"/>
            <a:ext cx="2133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b="1" dirty="0" smtClean="0">
                <a:solidFill>
                  <a:srgbClr val="00B0F0"/>
                </a:solidFill>
              </a:rPr>
              <a:t>Zwitterionic </a:t>
            </a:r>
          </a:p>
          <a:p>
            <a:pPr algn="ctr"/>
            <a:r>
              <a:rPr lang="tr-TR" b="1" dirty="0" smtClean="0">
                <a:solidFill>
                  <a:srgbClr val="00B0F0"/>
                </a:solidFill>
              </a:rPr>
              <a:t>(iç tuz yapısı)</a:t>
            </a:r>
            <a:endParaRPr lang="en-GB" b="1" dirty="0">
              <a:solidFill>
                <a:srgbClr val="00B0F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14400" y="5562600"/>
            <a:ext cx="2133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b="1" dirty="0" smtClean="0">
                <a:solidFill>
                  <a:srgbClr val="00B0F0"/>
                </a:solidFill>
              </a:rPr>
              <a:t> Asit yapılı iç tuz yapısı</a:t>
            </a:r>
            <a:endParaRPr lang="en-GB" b="1" dirty="0">
              <a:solidFill>
                <a:srgbClr val="00B0F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553200" y="5562600"/>
            <a:ext cx="2133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b="1" dirty="0" smtClean="0">
                <a:solidFill>
                  <a:srgbClr val="00B0F0"/>
                </a:solidFill>
              </a:rPr>
              <a:t> Baz yapılı iç tuz yapısı</a:t>
            </a:r>
            <a:endParaRPr lang="en-GB" b="1" dirty="0">
              <a:solidFill>
                <a:srgbClr val="00B0F0"/>
              </a:solidFill>
            </a:endParaRPr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>
          <a:xfrm>
            <a:off x="685800" y="304800"/>
            <a:ext cx="7772400" cy="11430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4000" b="0" i="0" u="none" strike="noStrike" kern="0" cap="none" spc="0" normalizeH="0" baseline="0" noProof="0" dirty="0" smtClean="0">
                <a:ln>
                  <a:noFill/>
                </a:ln>
                <a:solidFill>
                  <a:srgbClr val="2FB0DC"/>
                </a:solidFill>
                <a:effectLst/>
                <a:uLnTx/>
                <a:uFillTx/>
                <a:latin typeface="+mj-lt"/>
                <a:ea typeface="ＭＳ Ｐゴシック" charset="-128"/>
                <a:cs typeface="ＭＳ Ｐゴシック" charset="-128"/>
              </a:rPr>
              <a:t>Aa İyonlaşması</a:t>
            </a:r>
            <a:endParaRPr kumimoji="0" lang="en-US" sz="4000" b="0" i="0" u="none" strike="noStrike" kern="0" cap="none" spc="0" normalizeH="0" baseline="0" noProof="0" dirty="0" smtClean="0">
              <a:ln>
                <a:noFill/>
              </a:ln>
              <a:solidFill>
                <a:srgbClr val="2FB0DC"/>
              </a:solidFill>
              <a:effectLst/>
              <a:uLnTx/>
              <a:uFillTx/>
              <a:latin typeface="+mj-lt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0" name="Line 4"/>
          <p:cNvSpPr>
            <a:spLocks noChangeShapeType="1"/>
          </p:cNvSpPr>
          <p:nvPr/>
        </p:nvSpPr>
        <p:spPr bwMode="auto">
          <a:xfrm>
            <a:off x="609600" y="1143000"/>
            <a:ext cx="79248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en-GB"/>
          </a:p>
        </p:txBody>
      </p:sp>
      <p:grpSp>
        <p:nvGrpSpPr>
          <p:cNvPr id="2" name="Group 10"/>
          <p:cNvGrpSpPr/>
          <p:nvPr/>
        </p:nvGrpSpPr>
        <p:grpSpPr>
          <a:xfrm>
            <a:off x="3124200" y="2057400"/>
            <a:ext cx="3200400" cy="2691496"/>
            <a:chOff x="2209800" y="1808769"/>
            <a:chExt cx="3200400" cy="2691496"/>
          </a:xfrm>
        </p:grpSpPr>
        <p:pic>
          <p:nvPicPr>
            <p:cNvPr id="12" name="Picture 4" descr="figure 3-09"/>
            <p:cNvPicPr>
              <a:picLocks noChangeAspect="1" noChangeArrowheads="1"/>
            </p:cNvPicPr>
            <p:nvPr/>
          </p:nvPicPr>
          <p:blipFill>
            <a:blip r:embed="rId4" cstate="print"/>
            <a:srcRect r="64599" b="80301"/>
            <a:stretch>
              <a:fillRect/>
            </a:stretch>
          </p:blipFill>
          <p:spPr bwMode="auto">
            <a:xfrm>
              <a:off x="2209800" y="1808769"/>
              <a:ext cx="3200400" cy="2229831"/>
            </a:xfrm>
            <a:prstGeom prst="rect">
              <a:avLst/>
            </a:prstGeom>
            <a:noFill/>
          </p:spPr>
        </p:pic>
        <p:sp>
          <p:nvSpPr>
            <p:cNvPr id="13" name="TextBox 12"/>
            <p:cNvSpPr txBox="1"/>
            <p:nvPr/>
          </p:nvSpPr>
          <p:spPr>
            <a:xfrm>
              <a:off x="2514600" y="4038600"/>
              <a:ext cx="23622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b="1" dirty="0" smtClean="0">
                  <a:latin typeface="+mj-lt"/>
                </a:rPr>
                <a:t>Yüksüz aa</a:t>
              </a:r>
              <a:endParaRPr lang="en-GB" b="1" dirty="0">
                <a:latin typeface="+mj-lt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84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381000"/>
            <a:ext cx="7467600" cy="990600"/>
          </a:xfrm>
        </p:spPr>
        <p:txBody>
          <a:bodyPr/>
          <a:lstStyle/>
          <a:p>
            <a:pPr eaLnBrk="1" hangingPunct="1"/>
            <a:r>
              <a:rPr lang="en-US" sz="4000" smtClean="0">
                <a:solidFill>
                  <a:srgbClr val="2FB0DC"/>
                </a:solidFill>
              </a:rPr>
              <a:t>Chemical Environment Affects p</a:t>
            </a:r>
            <a:r>
              <a:rPr lang="en-US" sz="4000" i="1" smtClean="0">
                <a:solidFill>
                  <a:srgbClr val="2FB0DC"/>
                </a:solidFill>
              </a:rPr>
              <a:t>K</a:t>
            </a:r>
            <a:r>
              <a:rPr lang="en-US" sz="4000" baseline="-25000" smtClean="0">
                <a:solidFill>
                  <a:srgbClr val="2FB0DC"/>
                </a:solidFill>
              </a:rPr>
              <a:t>a</a:t>
            </a:r>
            <a:r>
              <a:rPr lang="en-US" sz="4000" smtClean="0">
                <a:solidFill>
                  <a:srgbClr val="2FB0DC"/>
                </a:solidFill>
              </a:rPr>
              <a:t> Values</a:t>
            </a:r>
          </a:p>
        </p:txBody>
      </p:sp>
      <p:sp>
        <p:nvSpPr>
          <p:cNvPr id="60419" name="Text Box 6"/>
          <p:cNvSpPr txBox="1">
            <a:spLocks noChangeArrowheads="1"/>
          </p:cNvSpPr>
          <p:nvPr/>
        </p:nvSpPr>
        <p:spPr bwMode="auto">
          <a:xfrm>
            <a:off x="457200" y="1981200"/>
            <a:ext cx="8277225" cy="1373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>
                <a:latin typeface="Arial" charset="0"/>
                <a:sym typeface="Symbol" charset="2"/>
              </a:rPr>
              <a:t>-carboxy group is much more acidic than in carboxylic acids</a:t>
            </a:r>
          </a:p>
          <a:p>
            <a:r>
              <a:rPr lang="en-US" sz="2800">
                <a:latin typeface="Arial" charset="0"/>
                <a:sym typeface="Symbol" charset="2"/>
              </a:rPr>
              <a:t>-amino group is slightly less basic than in amines</a:t>
            </a:r>
            <a:endParaRPr lang="en-US" sz="2800">
              <a:latin typeface="Arial" charset="0"/>
            </a:endParaRPr>
          </a:p>
        </p:txBody>
      </p:sp>
      <p:sp>
        <p:nvSpPr>
          <p:cNvPr id="60420" name="Line 4"/>
          <p:cNvSpPr>
            <a:spLocks noChangeShapeType="1"/>
          </p:cNvSpPr>
          <p:nvPr/>
        </p:nvSpPr>
        <p:spPr bwMode="auto">
          <a:xfrm>
            <a:off x="228600" y="1676400"/>
            <a:ext cx="8610600" cy="0"/>
          </a:xfrm>
          <a:prstGeom prst="line">
            <a:avLst/>
          </a:prstGeom>
          <a:noFill/>
          <a:ln w="57150" cmpd="thinThick">
            <a:solidFill>
              <a:srgbClr val="2FB0DC"/>
            </a:solidFill>
            <a:round/>
            <a:headEnd/>
            <a:tailEnd/>
          </a:ln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762</Words>
  <Application>Microsoft Office PowerPoint</Application>
  <PresentationFormat>Ekran Gösterisi (4:3)</PresentationFormat>
  <Paragraphs>103</Paragraphs>
  <Slides>12</Slides>
  <Notes>7</Notes>
  <HiddenSlides>1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3" baseType="lpstr">
      <vt:lpstr>Ofis Teması</vt:lpstr>
      <vt:lpstr>Slayt 1</vt:lpstr>
      <vt:lpstr>Proteinler: Biyolojik Süreçlerin En Önemli Oyuncusu</vt:lpstr>
      <vt:lpstr>Amino Asitler: Proteinlerin Yapı Taşı</vt:lpstr>
      <vt:lpstr>Amino Asitler-ortak özellikler</vt:lpstr>
      <vt:lpstr>Amino Asitler- özellikler &amp; kurallar</vt:lpstr>
      <vt:lpstr>AA Sınıflandırılması</vt:lpstr>
      <vt:lpstr>Nadir bulunan aa’ler</vt:lpstr>
      <vt:lpstr>Slayt 8</vt:lpstr>
      <vt:lpstr>Chemical Environment Affects pKa Values</vt:lpstr>
      <vt:lpstr>Peptitlerin oluşumu</vt:lpstr>
      <vt:lpstr>Peptitler: farklı işlevler</vt:lpstr>
      <vt:lpstr>Proteinler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ASUSPC</dc:creator>
  <cp:lastModifiedBy>ASUSPC</cp:lastModifiedBy>
  <cp:revision>1</cp:revision>
  <dcterms:created xsi:type="dcterms:W3CDTF">2018-02-12T13:54:10Z</dcterms:created>
  <dcterms:modified xsi:type="dcterms:W3CDTF">2018-02-12T13:54:29Z</dcterms:modified>
</cp:coreProperties>
</file>