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81" r:id="rId5"/>
    <p:sldId id="280" r:id="rId6"/>
    <p:sldId id="279" r:id="rId7"/>
    <p:sldId id="278" r:id="rId8"/>
    <p:sldId id="277" r:id="rId9"/>
    <p:sldId id="276" r:id="rId10"/>
    <p:sldId id="275" r:id="rId11"/>
    <p:sldId id="274" r:id="rId12"/>
    <p:sldId id="283" r:id="rId13"/>
    <p:sldId id="284" r:id="rId14"/>
    <p:sldId id="285" r:id="rId15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VI. YARIYIL BAHAR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3591298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(yildizm@ankara.edu.tr)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</a:t>
            </a:r>
            <a:r>
              <a:rPr lang="tr-TR" b="1" u="sng" dirty="0" err="1">
                <a:solidFill>
                  <a:srgbClr val="C00000"/>
                </a:solidFill>
              </a:rPr>
              <a:t>Kalb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sz="1400" b="1" u="sng" dirty="0" smtClean="0"/>
              <a:t>KALBİN BAZI HUSUSİYETLERİ: BASÎRET:</a:t>
            </a:r>
            <a:r>
              <a:rPr lang="tr-TR" sz="1400" u="sng" dirty="0" smtClean="0"/>
              <a:t> </a:t>
            </a:r>
            <a:r>
              <a:rPr lang="tr-TR" sz="1400" dirty="0" smtClean="0"/>
              <a:t>«Görme, idrak etme, bir şeyin iç yüzüne vakıf olma, sezgi» gibi manalara gelen basiret kelimesi </a:t>
            </a:r>
            <a:r>
              <a:rPr lang="tr-TR" sz="1400" dirty="0" err="1" smtClean="0"/>
              <a:t>Kur’ân’da</a:t>
            </a:r>
            <a:r>
              <a:rPr lang="tr-TR" sz="1400" dirty="0" smtClean="0"/>
              <a:t> genel olarak </a:t>
            </a:r>
            <a:r>
              <a:rPr lang="tr-TR" sz="1400" b="1" dirty="0" smtClean="0"/>
              <a:t>görme</a:t>
            </a:r>
            <a:r>
              <a:rPr lang="tr-TR" sz="1400" dirty="0" smtClean="0"/>
              <a:t> anlamı yanında </a:t>
            </a:r>
            <a:r>
              <a:rPr lang="tr-TR" sz="1400" b="1" dirty="0" smtClean="0"/>
              <a:t>hakikati keşfetme, doğru yolu tanıma, gerçeği yanlıştan ayırma yeteneği</a:t>
            </a:r>
            <a:r>
              <a:rPr lang="tr-TR" sz="1400" dirty="0" smtClean="0"/>
              <a:t> manalarında kullanılmış, </a:t>
            </a:r>
            <a:r>
              <a:rPr lang="tr-TR" sz="1400" b="1" dirty="0" smtClean="0"/>
              <a:t>manevî körlük veya dalaletin zıddı </a:t>
            </a:r>
            <a:r>
              <a:rPr lang="tr-TR" sz="1400" dirty="0" smtClean="0"/>
              <a:t>olarak gösterilmiştir (6/50, 11/24, 17/72, </a:t>
            </a:r>
            <a:r>
              <a:rPr lang="tr-TR" sz="1400" dirty="0"/>
              <a:t>27/81). İnsanların gerçekleri görmeleri vesile olduğu için </a:t>
            </a:r>
            <a:r>
              <a:rPr lang="tr-TR" sz="1400" dirty="0" err="1"/>
              <a:t>Kur’ân</a:t>
            </a:r>
            <a:r>
              <a:rPr lang="tr-TR" sz="1400" dirty="0"/>
              <a:t> ayetlerine </a:t>
            </a:r>
            <a:r>
              <a:rPr lang="tr-TR" sz="1400" b="1" dirty="0" err="1"/>
              <a:t>besâir</a:t>
            </a:r>
            <a:r>
              <a:rPr lang="tr-TR" sz="1400" dirty="0"/>
              <a:t> denilmiştir (7/203, 28/43</a:t>
            </a:r>
            <a:r>
              <a:rPr lang="tr-TR" sz="1400" dirty="0" smtClean="0"/>
              <a:t>). </a:t>
            </a:r>
          </a:p>
          <a:p>
            <a:pPr algn="just"/>
            <a:r>
              <a:rPr lang="tr-TR" sz="1400" dirty="0" smtClean="0"/>
              <a:t>Aslında basiret ilahî sıfatlardan biri olan </a:t>
            </a:r>
            <a:r>
              <a:rPr lang="tr-TR" sz="1400" b="1" dirty="0" err="1" smtClean="0"/>
              <a:t>basarın</a:t>
            </a:r>
            <a:r>
              <a:rPr lang="tr-TR" sz="1400" dirty="0" smtClean="0"/>
              <a:t> kullardaki tecellisidir. Basiretin beş duyudan biri olan </a:t>
            </a:r>
            <a:r>
              <a:rPr lang="tr-TR" sz="1400" b="1" dirty="0" smtClean="0"/>
              <a:t>görmenin</a:t>
            </a:r>
            <a:r>
              <a:rPr lang="tr-TR" sz="1400" dirty="0" smtClean="0"/>
              <a:t> </a:t>
            </a:r>
            <a:r>
              <a:rPr lang="tr-TR" sz="1400" b="1" dirty="0" smtClean="0"/>
              <a:t>ötesinde</a:t>
            </a:r>
            <a:r>
              <a:rPr lang="tr-TR" sz="1400" dirty="0" smtClean="0"/>
              <a:t> </a:t>
            </a:r>
            <a:r>
              <a:rPr lang="tr-TR" sz="1400" b="1" dirty="0" smtClean="0"/>
              <a:t>ruhî bir meleke </a:t>
            </a:r>
            <a:r>
              <a:rPr lang="tr-TR" sz="1400" dirty="0" smtClean="0"/>
              <a:t>olduğunu ifade eden </a:t>
            </a:r>
            <a:r>
              <a:rPr lang="tr-TR" sz="1400" b="1" dirty="0" smtClean="0"/>
              <a:t>hadisler</a:t>
            </a:r>
            <a:r>
              <a:rPr lang="tr-TR" sz="1400" dirty="0" smtClean="0"/>
              <a:t> vardır. «</a:t>
            </a:r>
            <a:r>
              <a:rPr lang="tr-TR" sz="1400" b="1" dirty="0" smtClean="0"/>
              <a:t>Gözlerim uyusa da kalbim uyumaz</a:t>
            </a:r>
            <a:r>
              <a:rPr lang="tr-TR" sz="1400" dirty="0" smtClean="0"/>
              <a:t>» gibi hadisler basiretin peygamberlerde </a:t>
            </a:r>
            <a:r>
              <a:rPr lang="tr-TR" sz="1400" b="1" dirty="0" smtClean="0"/>
              <a:t>güçlü bir şekilde </a:t>
            </a:r>
            <a:r>
              <a:rPr lang="tr-TR" sz="1400" dirty="0" smtClean="0"/>
              <a:t>bulunduğunu göstermektedir. İnanç dünyası </a:t>
            </a:r>
            <a:r>
              <a:rPr lang="tr-TR" sz="1400" b="1" dirty="0" smtClean="0"/>
              <a:t>aydınlık</a:t>
            </a:r>
            <a:r>
              <a:rPr lang="tr-TR" sz="1400" dirty="0" smtClean="0"/>
              <a:t> insanları bu özelliklerinin son derece </a:t>
            </a:r>
            <a:r>
              <a:rPr lang="tr-TR" sz="1400" b="1" dirty="0" smtClean="0"/>
              <a:t>faal</a:t>
            </a:r>
            <a:r>
              <a:rPr lang="tr-TR" sz="1400" dirty="0" smtClean="0"/>
              <a:t> olduğunu görmekteyiz. Bu durum bir noktadan sonra bir </a:t>
            </a:r>
            <a:r>
              <a:rPr lang="tr-TR" sz="1400" b="1" dirty="0" smtClean="0"/>
              <a:t>meleke</a:t>
            </a:r>
            <a:r>
              <a:rPr lang="tr-TR" sz="1400" dirty="0" smtClean="0"/>
              <a:t> halini alır. Nitekim </a:t>
            </a:r>
            <a:r>
              <a:rPr lang="tr-TR" sz="1400" b="1" dirty="0" smtClean="0"/>
              <a:t>sadık rüya</a:t>
            </a:r>
            <a:r>
              <a:rPr lang="tr-TR" sz="1400" dirty="0" smtClean="0"/>
              <a:t> bu melekenin bir sonucudur. </a:t>
            </a:r>
          </a:p>
          <a:p>
            <a:pPr algn="just"/>
            <a:r>
              <a:rPr lang="tr-TR" sz="1400" dirty="0"/>
              <a:t>Kalbin </a:t>
            </a:r>
            <a:r>
              <a:rPr lang="tr-TR" sz="1400" dirty="0" err="1"/>
              <a:t>gayb</a:t>
            </a:r>
            <a:r>
              <a:rPr lang="tr-TR" sz="1400" dirty="0"/>
              <a:t> alemine bakan </a:t>
            </a:r>
            <a:r>
              <a:rPr lang="tr-TR" sz="1400" b="1" dirty="0"/>
              <a:t> iki penceresi, iki gözü </a:t>
            </a:r>
            <a:r>
              <a:rPr lang="tr-TR" sz="1400" dirty="0"/>
              <a:t> vardır. </a:t>
            </a:r>
            <a:r>
              <a:rPr lang="tr-TR" sz="1400" dirty="0" smtClean="0"/>
              <a:t>Şehadet alemine açılan iki göze karşılık </a:t>
            </a:r>
            <a:r>
              <a:rPr lang="tr-TR" sz="1400" dirty="0" err="1" smtClean="0"/>
              <a:t>kalbte</a:t>
            </a:r>
            <a:r>
              <a:rPr lang="tr-TR" sz="1400" dirty="0" smtClean="0"/>
              <a:t> </a:t>
            </a:r>
            <a:r>
              <a:rPr lang="tr-TR" sz="1400" b="1" dirty="0" err="1" smtClean="0"/>
              <a:t>gayb</a:t>
            </a:r>
            <a:r>
              <a:rPr lang="tr-TR" sz="1400" b="1" dirty="0" smtClean="0"/>
              <a:t> alemine açılan iki göz </a:t>
            </a:r>
            <a:r>
              <a:rPr lang="tr-TR" sz="1400" dirty="0" smtClean="0"/>
              <a:t>bulunmaktadır.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buna </a:t>
            </a:r>
            <a:r>
              <a:rPr lang="tr-TR" sz="1400" b="1" dirty="0" err="1" smtClean="0"/>
              <a:t>aynü’l-kalb</a:t>
            </a:r>
            <a:r>
              <a:rPr lang="tr-TR" sz="1400" b="1" dirty="0" smtClean="0"/>
              <a:t>, dide-i </a:t>
            </a:r>
            <a:r>
              <a:rPr lang="tr-TR" sz="1400" b="1" dirty="0" err="1" smtClean="0"/>
              <a:t>cân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çeşm</a:t>
            </a:r>
            <a:r>
              <a:rPr lang="tr-TR" sz="1400" b="1" dirty="0" smtClean="0"/>
              <a:t>-i bâtın </a:t>
            </a:r>
            <a:r>
              <a:rPr lang="tr-TR" sz="1400" b="1" dirty="0" err="1" smtClean="0"/>
              <a:t>bîn</a:t>
            </a:r>
            <a:r>
              <a:rPr lang="tr-TR" sz="1400" b="1" dirty="0" smtClean="0"/>
              <a:t>, marifet gözü,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 gözü, basiret</a:t>
            </a:r>
            <a:r>
              <a:rPr lang="tr-TR" sz="1400" dirty="0" smtClean="0"/>
              <a:t> demektedirler. Bedendeki göz </a:t>
            </a:r>
            <a:r>
              <a:rPr lang="tr-TR" sz="1400" b="1" dirty="0" smtClean="0"/>
              <a:t>insanlarla hayvanlar </a:t>
            </a:r>
            <a:r>
              <a:rPr lang="tr-TR" sz="1400" dirty="0" smtClean="0"/>
              <a:t>arasında </a:t>
            </a:r>
            <a:r>
              <a:rPr lang="tr-TR" sz="1400" b="1" dirty="0" smtClean="0"/>
              <a:t>müşterektir</a:t>
            </a:r>
            <a:r>
              <a:rPr lang="tr-TR" sz="1400" dirty="0" smtClean="0"/>
              <a:t> fakat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 gözü</a:t>
            </a:r>
            <a:r>
              <a:rPr lang="tr-TR" sz="1400" dirty="0" smtClean="0"/>
              <a:t> insanlara mahsustur. </a:t>
            </a:r>
            <a:r>
              <a:rPr lang="tr-TR" sz="1400" b="1" dirty="0" smtClean="0"/>
              <a:t>Basiret gözü</a:t>
            </a:r>
            <a:r>
              <a:rPr lang="tr-TR" sz="1400" dirty="0" smtClean="0"/>
              <a:t> her insanda </a:t>
            </a:r>
            <a:r>
              <a:rPr lang="tr-TR" sz="1400" b="1" dirty="0" smtClean="0"/>
              <a:t>kuvve</a:t>
            </a:r>
            <a:r>
              <a:rPr lang="tr-TR" sz="1400" dirty="0" smtClean="0"/>
              <a:t> halinde vardır. Bazı insanlarda </a:t>
            </a:r>
            <a:r>
              <a:rPr lang="tr-TR" sz="1400" dirty="0" err="1" smtClean="0"/>
              <a:t>Alllah</a:t>
            </a:r>
            <a:r>
              <a:rPr lang="tr-TR" sz="1400" dirty="0" smtClean="0"/>
              <a:t> tarafından </a:t>
            </a:r>
            <a:r>
              <a:rPr lang="tr-TR" sz="1400" b="1" dirty="0" err="1" smtClean="0"/>
              <a:t>vehbî</a:t>
            </a:r>
            <a:r>
              <a:rPr lang="tr-TR" sz="1400" dirty="0" smtClean="0"/>
              <a:t> olarak verilmekle birlikte çoğunlukla bu göz </a:t>
            </a:r>
            <a:r>
              <a:rPr lang="tr-TR" sz="1400" b="1" dirty="0" smtClean="0"/>
              <a:t>his/madde perdesiyle örtülü </a:t>
            </a:r>
            <a:r>
              <a:rPr lang="tr-TR" sz="1400" dirty="0" smtClean="0"/>
              <a:t>olduğu için </a:t>
            </a:r>
            <a:r>
              <a:rPr lang="tr-TR" sz="1400" b="1" dirty="0" err="1" smtClean="0"/>
              <a:t>mücahede</a:t>
            </a:r>
            <a:r>
              <a:rPr lang="tr-TR" sz="1400" dirty="0" smtClean="0"/>
              <a:t> ile açılması gerekmektedir. </a:t>
            </a:r>
            <a:r>
              <a:rPr lang="tr-TR" sz="1400" dirty="0" err="1" smtClean="0"/>
              <a:t>İbn</a:t>
            </a:r>
            <a:r>
              <a:rPr lang="tr-TR" sz="1400" dirty="0" smtClean="0"/>
              <a:t> </a:t>
            </a:r>
            <a:r>
              <a:rPr lang="tr-TR" sz="1400" dirty="0" err="1" smtClean="0"/>
              <a:t>Kayyım’a</a:t>
            </a:r>
            <a:r>
              <a:rPr lang="tr-TR" sz="1400" dirty="0" smtClean="0"/>
              <a:t> göre </a:t>
            </a:r>
            <a:r>
              <a:rPr lang="tr-TR" sz="1400" b="1" dirty="0" smtClean="0"/>
              <a:t>basiret</a:t>
            </a:r>
            <a:r>
              <a:rPr lang="tr-TR" sz="1400" dirty="0" smtClean="0"/>
              <a:t>, Allah’ın  mümin kalbine attığı öyle bir nurdur ki insan peygamberin verdiği haberin (mümin Allah’ın nuruyla bakar!) </a:t>
            </a:r>
            <a:r>
              <a:rPr lang="tr-TR" sz="1400" b="1" dirty="0" smtClean="0"/>
              <a:t>kesin bir şekilde</a:t>
            </a:r>
            <a:r>
              <a:rPr lang="tr-TR" sz="1400" dirty="0" smtClean="0"/>
              <a:t> gerçeği ifade ettiğini </a:t>
            </a:r>
            <a:r>
              <a:rPr lang="tr-TR" sz="1400" b="1" dirty="0" smtClean="0"/>
              <a:t>bu nur </a:t>
            </a:r>
            <a:r>
              <a:rPr lang="tr-TR" sz="1400" dirty="0" smtClean="0"/>
              <a:t>sayesinde kavrar; böylece </a:t>
            </a:r>
            <a:r>
              <a:rPr lang="tr-TR" sz="1400" b="1" dirty="0" smtClean="0"/>
              <a:t>şüphe, tereddüt ve hayretten </a:t>
            </a:r>
            <a:r>
              <a:rPr lang="tr-TR" sz="1400" dirty="0" smtClean="0"/>
              <a:t>kurtulur. </a:t>
            </a:r>
          </a:p>
          <a:p>
            <a:pPr algn="just"/>
            <a:r>
              <a:rPr lang="tr-TR" sz="1400" b="1" u="sng" dirty="0" smtClean="0"/>
              <a:t>FİRÂSET</a:t>
            </a:r>
            <a:r>
              <a:rPr lang="tr-TR" sz="1400" b="1" dirty="0" smtClean="0"/>
              <a:t>:</a:t>
            </a:r>
            <a:r>
              <a:rPr lang="tr-TR" sz="1400" dirty="0" smtClean="0"/>
              <a:t> Sözlükte «</a:t>
            </a:r>
            <a:r>
              <a:rPr lang="tr-TR" sz="1400" b="1" dirty="0" smtClean="0"/>
              <a:t>keşfetme, sezme, ileri görüşlülük</a:t>
            </a:r>
            <a:r>
              <a:rPr lang="tr-TR" sz="1400" dirty="0" smtClean="0"/>
              <a:t>» manalarında olur dar anlamda bir kimsenin </a:t>
            </a:r>
            <a:r>
              <a:rPr lang="tr-TR" sz="1400" b="1" dirty="0" smtClean="0"/>
              <a:t>dış görünüşüne </a:t>
            </a:r>
            <a:r>
              <a:rPr lang="tr-TR" sz="1400" dirty="0" smtClean="0"/>
              <a:t>bakarak onun </a:t>
            </a:r>
            <a:r>
              <a:rPr lang="tr-TR" sz="1400" b="1" dirty="0" smtClean="0"/>
              <a:t>ahlak ve karakteri </a:t>
            </a:r>
            <a:r>
              <a:rPr lang="tr-TR" sz="1400" dirty="0" smtClean="0"/>
              <a:t>hakkında tahminde bulunmayı ifade eder. Daha geniş anlamda ise </a:t>
            </a:r>
            <a:r>
              <a:rPr lang="tr-TR" sz="1400" b="1" dirty="0" smtClean="0"/>
              <a:t>akıl ve duyu </a:t>
            </a:r>
            <a:r>
              <a:rPr lang="tr-TR" sz="1400" dirty="0" smtClean="0"/>
              <a:t>organlarıyla bilinemeyen, ancak </a:t>
            </a:r>
            <a:r>
              <a:rPr lang="tr-TR" sz="1400" b="1" dirty="0" smtClean="0"/>
              <a:t>sezgi</a:t>
            </a:r>
            <a:r>
              <a:rPr lang="tr-TR" sz="1400" dirty="0"/>
              <a:t> </a:t>
            </a:r>
            <a:r>
              <a:rPr lang="tr-TR" sz="1400" dirty="0" smtClean="0"/>
              <a:t>gücüyle ulaşılan </a:t>
            </a:r>
            <a:r>
              <a:rPr lang="tr-TR" sz="1400" b="1" dirty="0" smtClean="0"/>
              <a:t>bütün bilgi alanlarını </a:t>
            </a:r>
            <a:r>
              <a:rPr lang="tr-TR" sz="1400" dirty="0" smtClean="0"/>
              <a:t>kapsar. </a:t>
            </a:r>
            <a:endParaRPr lang="tr-TR" sz="1400" b="1" dirty="0"/>
          </a:p>
        </p:txBody>
      </p:sp>
    </p:spTree>
    <p:extLst>
      <p:ext uri="{BB962C8B-B14F-4D97-AF65-F5344CB8AC3E}">
        <p14:creationId xmlns:p14="http://schemas.microsoft.com/office/powerpoint/2010/main" val="2506282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</a:t>
            </a:r>
            <a:r>
              <a:rPr lang="tr-TR" b="1" u="sng" dirty="0" err="1">
                <a:solidFill>
                  <a:srgbClr val="C00000"/>
                </a:solidFill>
              </a:rPr>
              <a:t>Kalb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1400" dirty="0" smtClean="0"/>
              <a:t>Kaynaklarda </a:t>
            </a:r>
            <a:r>
              <a:rPr lang="tr-TR" sz="1400" b="1" dirty="0" smtClean="0"/>
              <a:t>hikemî ve tabiî, </a:t>
            </a:r>
            <a:r>
              <a:rPr lang="tr-TR" sz="1400" b="1" dirty="0" err="1" smtClean="0"/>
              <a:t>riyâzî</a:t>
            </a:r>
            <a:r>
              <a:rPr lang="tr-TR" sz="1400" b="1" dirty="0" smtClean="0"/>
              <a:t> ve ilâhî</a:t>
            </a:r>
            <a:r>
              <a:rPr lang="tr-TR" sz="1400" dirty="0" smtClean="0"/>
              <a:t> olmak üzere </a:t>
            </a:r>
            <a:r>
              <a:rPr lang="tr-TR" sz="1400" b="1" dirty="0" smtClean="0"/>
              <a:t>üç çeşit </a:t>
            </a:r>
            <a:r>
              <a:rPr lang="tr-TR" sz="1400" b="1" dirty="0" err="1" smtClean="0"/>
              <a:t>firasetten</a:t>
            </a:r>
            <a:r>
              <a:rPr lang="tr-TR" sz="1400" b="1" dirty="0" smtClean="0"/>
              <a:t> </a:t>
            </a:r>
            <a:r>
              <a:rPr lang="tr-TR" sz="1400" dirty="0" smtClean="0"/>
              <a:t>bahsedilir. </a:t>
            </a:r>
            <a:r>
              <a:rPr lang="tr-TR" sz="1400" b="1" dirty="0" smtClean="0"/>
              <a:t>Birinci tür </a:t>
            </a:r>
            <a:r>
              <a:rPr lang="tr-TR" sz="1400" dirty="0" err="1" smtClean="0"/>
              <a:t>firasetten</a:t>
            </a:r>
            <a:r>
              <a:rPr lang="tr-TR" sz="1400" dirty="0" smtClean="0"/>
              <a:t> </a:t>
            </a:r>
            <a:r>
              <a:rPr lang="tr-TR" sz="1400" b="1" dirty="0" smtClean="0"/>
              <a:t>Aristo’dan</a:t>
            </a:r>
            <a:r>
              <a:rPr lang="tr-TR" sz="1400" dirty="0" smtClean="0"/>
              <a:t> beri bahsedilir. Rivayete göre Aristo </a:t>
            </a:r>
            <a:r>
              <a:rPr lang="tr-TR" sz="1400" b="1" dirty="0" smtClean="0"/>
              <a:t>İskender’e</a:t>
            </a:r>
            <a:r>
              <a:rPr lang="tr-TR" sz="1400" dirty="0" smtClean="0"/>
              <a:t> savaşta kimin galip/</a:t>
            </a:r>
            <a:r>
              <a:rPr lang="tr-TR" sz="1400" dirty="0" err="1" smtClean="0"/>
              <a:t>mağlu</a:t>
            </a:r>
            <a:r>
              <a:rPr lang="tr-TR" sz="1400" dirty="0" smtClean="0"/>
              <a:t> geleceğini önceden tahmin etmenin ve böylece </a:t>
            </a:r>
            <a:r>
              <a:rPr lang="tr-TR" sz="1400" b="1" dirty="0" smtClean="0"/>
              <a:t>dünyaya hakim olmanın yollarını </a:t>
            </a:r>
            <a:r>
              <a:rPr lang="tr-TR" sz="1400" dirty="0" smtClean="0"/>
              <a:t>göstermiştir. Bundan dolayı </a:t>
            </a:r>
            <a:r>
              <a:rPr lang="tr-TR" sz="1400" b="1" dirty="0" smtClean="0"/>
              <a:t>Müslüman hükümdarlar </a:t>
            </a:r>
            <a:r>
              <a:rPr lang="tr-TR" sz="1400" dirty="0" smtClean="0"/>
              <a:t>bu türden yazılan eserlere ilgi duymuşlardır. </a:t>
            </a:r>
            <a:r>
              <a:rPr lang="tr-TR" sz="1400" b="1" dirty="0" err="1" smtClean="0"/>
              <a:t>Kindî</a:t>
            </a:r>
            <a:r>
              <a:rPr lang="tr-TR" sz="1400" b="1" dirty="0" smtClean="0"/>
              <a:t> ve Razi’nin </a:t>
            </a:r>
            <a:r>
              <a:rPr lang="tr-TR" sz="1400" i="1" dirty="0" err="1" smtClean="0"/>
              <a:t>Kitâbü’l-Firâse</a:t>
            </a:r>
            <a:r>
              <a:rPr lang="tr-TR" sz="1400" dirty="0" err="1" smtClean="0"/>
              <a:t>’leri</a:t>
            </a:r>
            <a:r>
              <a:rPr lang="tr-TR" sz="1400" dirty="0" smtClean="0"/>
              <a:t> bu türden yazılan eserlerdir. Bu ilimde </a:t>
            </a:r>
            <a:r>
              <a:rPr lang="tr-TR" sz="1400" b="1" dirty="0" smtClean="0"/>
              <a:t>mahir</a:t>
            </a:r>
            <a:r>
              <a:rPr lang="tr-TR" sz="1400" dirty="0" smtClean="0"/>
              <a:t> olanlar </a:t>
            </a:r>
            <a:r>
              <a:rPr lang="tr-TR" sz="1400" b="1" dirty="0" smtClean="0"/>
              <a:t>kişinin dış şekline bakarak </a:t>
            </a:r>
            <a:r>
              <a:rPr lang="tr-TR" sz="1400" dirty="0" smtClean="0"/>
              <a:t>onun </a:t>
            </a:r>
            <a:r>
              <a:rPr lang="tr-TR" sz="1400" b="1" dirty="0" smtClean="0"/>
              <a:t>ahlak ve karakterini </a:t>
            </a:r>
            <a:r>
              <a:rPr lang="tr-TR" sz="1400" dirty="0" smtClean="0"/>
              <a:t>teşhis ederler. </a:t>
            </a:r>
            <a:r>
              <a:rPr lang="tr-TR" sz="1400" b="1" dirty="0" smtClean="0"/>
              <a:t>İslam öncesi Arapların </a:t>
            </a:r>
            <a:r>
              <a:rPr lang="tr-TR" sz="1400" dirty="0" smtClean="0"/>
              <a:t>bu ilimde </a:t>
            </a:r>
            <a:r>
              <a:rPr lang="tr-TR" sz="1400" b="1" dirty="0" smtClean="0"/>
              <a:t>son derece mahir</a:t>
            </a:r>
            <a:r>
              <a:rPr lang="tr-TR" sz="1400" dirty="0" smtClean="0"/>
              <a:t> oldukları söylenir. </a:t>
            </a:r>
            <a:r>
              <a:rPr lang="tr-TR" sz="1400" dirty="0" err="1" smtClean="0"/>
              <a:t>İslamdan</a:t>
            </a:r>
            <a:r>
              <a:rPr lang="tr-TR" sz="1400" dirty="0" smtClean="0"/>
              <a:t> sonra ise </a:t>
            </a:r>
            <a:r>
              <a:rPr lang="tr-TR" sz="1400" b="1" dirty="0" err="1" smtClean="0"/>
              <a:t>İyas</a:t>
            </a:r>
            <a:r>
              <a:rPr lang="tr-TR" sz="1400" b="1" dirty="0" smtClean="0"/>
              <a:t> b. Muaviye, İmam Şafii, Ahmet b. Tolun ve Halife </a:t>
            </a:r>
            <a:r>
              <a:rPr lang="tr-TR" sz="1400" b="1" dirty="0" err="1" smtClean="0"/>
              <a:t>Mu’tez</a:t>
            </a:r>
            <a:r>
              <a:rPr lang="tr-TR" sz="1400" b="1" dirty="0"/>
              <a:t> </a:t>
            </a:r>
            <a:r>
              <a:rPr lang="tr-TR" sz="1400" dirty="0" smtClean="0"/>
              <a:t>bu alanda meşhur olmuşlardır. </a:t>
            </a:r>
          </a:p>
          <a:p>
            <a:pPr algn="just"/>
            <a:r>
              <a:rPr lang="tr-TR" sz="1400" b="1" u="sng" dirty="0" smtClean="0"/>
              <a:t>RİYAZÎ FİRASET</a:t>
            </a:r>
            <a:r>
              <a:rPr lang="tr-TR" sz="1400" b="1" dirty="0" smtClean="0"/>
              <a:t>:</a:t>
            </a:r>
            <a:r>
              <a:rPr lang="tr-TR" sz="1400" dirty="0" smtClean="0"/>
              <a:t> Genellikle keskin bir zeka ve üstün sezgi gücüne sahip olan kişilerin sıkı bir perhiz ve çile sonucu ruhî ve fikrî yönlerini güçlendirerek </a:t>
            </a:r>
            <a:r>
              <a:rPr lang="tr-TR" sz="1400" b="1" dirty="0" err="1" smtClean="0"/>
              <a:t>firaset</a:t>
            </a:r>
            <a:r>
              <a:rPr lang="tr-TR" sz="1400" dirty="0"/>
              <a:t> </a:t>
            </a:r>
            <a:r>
              <a:rPr lang="tr-TR" sz="1400" dirty="0" smtClean="0"/>
              <a:t>sahibi olmaları mümkündür. Bu </a:t>
            </a:r>
            <a:r>
              <a:rPr lang="tr-TR" sz="1400" b="1" dirty="0" smtClean="0"/>
              <a:t>Müslümanlarda</a:t>
            </a:r>
            <a:r>
              <a:rPr lang="tr-TR" sz="1400" dirty="0" smtClean="0"/>
              <a:t> olduğu gibi </a:t>
            </a:r>
            <a:r>
              <a:rPr lang="tr-TR" sz="1400" b="1" dirty="0" smtClean="0"/>
              <a:t>gayri Müslimlerde </a:t>
            </a:r>
            <a:r>
              <a:rPr lang="tr-TR" sz="1400" dirty="0" smtClean="0"/>
              <a:t>de bulunabilir. </a:t>
            </a:r>
          </a:p>
          <a:p>
            <a:pPr algn="just"/>
            <a:r>
              <a:rPr lang="tr-TR" sz="1400" b="1" u="sng" dirty="0" smtClean="0"/>
              <a:t>İLÂHÎ FİRÂSET</a:t>
            </a:r>
            <a:r>
              <a:rPr lang="tr-TR" sz="1400" b="1" dirty="0" smtClean="0"/>
              <a:t>:</a:t>
            </a:r>
            <a:r>
              <a:rPr lang="tr-TR" sz="1400" dirty="0" smtClean="0"/>
              <a:t> Allah’ın, </a:t>
            </a:r>
            <a:r>
              <a:rPr lang="tr-TR" sz="1400" b="1" dirty="0" smtClean="0"/>
              <a:t>kalbine attığı bir nur </a:t>
            </a:r>
            <a:r>
              <a:rPr lang="tr-TR" sz="1400" dirty="0" smtClean="0"/>
              <a:t>ile kulun </a:t>
            </a:r>
            <a:r>
              <a:rPr lang="tr-TR" sz="1400" b="1" dirty="0" smtClean="0"/>
              <a:t>hakkı batıldan, doğruyu yanlıştan, faydalıyı zararlıdan ayırmasına ve muhataplarının karakterlerini teşhis </a:t>
            </a:r>
            <a:r>
              <a:rPr lang="tr-TR" sz="1400" dirty="0" smtClean="0"/>
              <a:t>emesine denir. «</a:t>
            </a:r>
            <a:r>
              <a:rPr lang="tr-TR" sz="1400" b="1" dirty="0" smtClean="0"/>
              <a:t>Müminin </a:t>
            </a:r>
            <a:r>
              <a:rPr lang="tr-TR" sz="1400" b="1" dirty="0" err="1" smtClean="0"/>
              <a:t>firasetinden</a:t>
            </a:r>
            <a:r>
              <a:rPr lang="tr-TR" sz="1400" b="1" dirty="0" smtClean="0"/>
              <a:t> korkunuz, zira o Allah’ın nuruyla bakar</a:t>
            </a:r>
            <a:r>
              <a:rPr lang="tr-TR" sz="1400" dirty="0" smtClean="0"/>
              <a:t>» (</a:t>
            </a:r>
            <a:r>
              <a:rPr lang="tr-TR" sz="1400" dirty="0" err="1" smtClean="0"/>
              <a:t>Tirmizi</a:t>
            </a:r>
            <a:r>
              <a:rPr lang="tr-TR" sz="1400" dirty="0" smtClean="0"/>
              <a:t>, Tefsir, 16) hadisi bu duruma işaret etmektedir. Kaynaklarda </a:t>
            </a:r>
            <a:r>
              <a:rPr lang="tr-TR" sz="1400" b="1" dirty="0" smtClean="0"/>
              <a:t>İmam Şafii’nin </a:t>
            </a:r>
            <a:r>
              <a:rPr lang="tr-TR" sz="1400" dirty="0" err="1" smtClean="0"/>
              <a:t>firasetinden</a:t>
            </a:r>
            <a:r>
              <a:rPr lang="tr-TR" sz="1400" dirty="0" smtClean="0"/>
              <a:t> hatta İslam dünyasında </a:t>
            </a:r>
            <a:r>
              <a:rPr lang="tr-TR" sz="1400" dirty="0" err="1" smtClean="0"/>
              <a:t>firasete</a:t>
            </a:r>
            <a:r>
              <a:rPr lang="tr-TR" sz="1400" dirty="0" smtClean="0"/>
              <a:t> dair ilk eserin onun yazdığından bahsedilir. </a:t>
            </a:r>
            <a:r>
              <a:rPr lang="tr-TR" sz="1400" b="1" dirty="0" err="1" smtClean="0"/>
              <a:t>İbn</a:t>
            </a:r>
            <a:r>
              <a:rPr lang="tr-TR" sz="1400" b="1" dirty="0" smtClean="0"/>
              <a:t> Kayyım </a:t>
            </a:r>
            <a:r>
              <a:rPr lang="tr-TR" sz="1400" dirty="0" smtClean="0"/>
              <a:t>da </a:t>
            </a:r>
            <a:r>
              <a:rPr lang="tr-TR" sz="1400" b="1" dirty="0" err="1" smtClean="0"/>
              <a:t>İbn</a:t>
            </a:r>
            <a:r>
              <a:rPr lang="tr-TR" sz="1400" b="1" dirty="0" smtClean="0"/>
              <a:t> </a:t>
            </a:r>
            <a:r>
              <a:rPr lang="tr-TR" sz="1400" b="1" dirty="0" err="1" smtClean="0"/>
              <a:t>Teymiyye’nin</a:t>
            </a:r>
            <a:r>
              <a:rPr lang="tr-TR" sz="1400" b="1" dirty="0" smtClean="0"/>
              <a:t> </a:t>
            </a:r>
            <a:r>
              <a:rPr lang="tr-TR" sz="1400" dirty="0" smtClean="0"/>
              <a:t>keskin bir </a:t>
            </a:r>
            <a:r>
              <a:rPr lang="tr-TR" sz="1400" dirty="0" err="1" smtClean="0"/>
              <a:t>firasete</a:t>
            </a:r>
            <a:r>
              <a:rPr lang="tr-TR" sz="1400" dirty="0" smtClean="0"/>
              <a:t> sahip olduğuna dair birtakım örnekler verir. </a:t>
            </a:r>
          </a:p>
          <a:p>
            <a:pPr algn="just"/>
            <a:r>
              <a:rPr lang="tr-TR" sz="1400" dirty="0" err="1" smtClean="0"/>
              <a:t>Sûfîler</a:t>
            </a:r>
            <a:r>
              <a:rPr lang="tr-TR" sz="1400" dirty="0" smtClean="0"/>
              <a:t> </a:t>
            </a:r>
            <a:r>
              <a:rPr lang="tr-TR" sz="1400" dirty="0" err="1" smtClean="0"/>
              <a:t>firaseti</a:t>
            </a:r>
            <a:r>
              <a:rPr lang="tr-TR" sz="1400" dirty="0" smtClean="0"/>
              <a:t> </a:t>
            </a:r>
            <a:r>
              <a:rPr lang="tr-TR" sz="1400" b="1" dirty="0" smtClean="0"/>
              <a:t>ilham</a:t>
            </a:r>
            <a:r>
              <a:rPr lang="tr-TR" sz="1400" dirty="0" smtClean="0"/>
              <a:t> manasında kullanmışlar ve bazı hallerde onun </a:t>
            </a:r>
            <a:r>
              <a:rPr lang="tr-TR" sz="1400" b="1" dirty="0" err="1" smtClean="0"/>
              <a:t>gaybı</a:t>
            </a:r>
            <a:r>
              <a:rPr lang="tr-TR" sz="1400" b="1" dirty="0" smtClean="0"/>
              <a:t> bilme </a:t>
            </a:r>
            <a:r>
              <a:rPr lang="tr-TR" sz="1400" dirty="0" smtClean="0"/>
              <a:t>aracı olduğunu söylemişlerdir. </a:t>
            </a:r>
            <a:r>
              <a:rPr lang="tr-TR" sz="1400" dirty="0" err="1" smtClean="0"/>
              <a:t>Cürcani</a:t>
            </a:r>
            <a:r>
              <a:rPr lang="tr-TR" sz="1400" dirty="0" smtClean="0"/>
              <a:t> </a:t>
            </a:r>
            <a:r>
              <a:rPr lang="tr-TR" sz="1400" dirty="0" err="1" smtClean="0"/>
              <a:t>firasetin</a:t>
            </a:r>
            <a:r>
              <a:rPr lang="tr-TR" sz="1400" dirty="0" smtClean="0"/>
              <a:t> «</a:t>
            </a:r>
            <a:r>
              <a:rPr lang="tr-TR" sz="1400" b="1" dirty="0" smtClean="0"/>
              <a:t>kesin bilginin keşif yoluyla elde edilmesi, </a:t>
            </a:r>
            <a:r>
              <a:rPr lang="tr-TR" sz="1400" b="1" dirty="0" err="1" smtClean="0"/>
              <a:t>gaybın</a:t>
            </a:r>
            <a:r>
              <a:rPr lang="tr-TR" sz="1400" b="1" dirty="0" smtClean="0"/>
              <a:t> görülmesi</a:t>
            </a:r>
            <a:r>
              <a:rPr lang="tr-TR" sz="1400" dirty="0" smtClean="0"/>
              <a:t>» manasına geldiğini söyleyerek </a:t>
            </a:r>
            <a:r>
              <a:rPr lang="tr-TR" sz="1400" dirty="0" err="1" smtClean="0"/>
              <a:t>sufilerin</a:t>
            </a:r>
            <a:r>
              <a:rPr lang="tr-TR" sz="1400" dirty="0" smtClean="0"/>
              <a:t> yaklaşımını ortaya koymaktadır. </a:t>
            </a:r>
            <a:r>
              <a:rPr lang="tr-TR" sz="1400" dirty="0" err="1" smtClean="0"/>
              <a:t>Firaset</a:t>
            </a:r>
            <a:r>
              <a:rPr lang="tr-TR" sz="1400" dirty="0" smtClean="0"/>
              <a:t> sahibi müminin Allah’ın nuruyla bakması Allah’ın o kulun </a:t>
            </a:r>
            <a:r>
              <a:rPr lang="tr-TR" sz="1400" b="1" dirty="0" smtClean="0"/>
              <a:t>gören gözü</a:t>
            </a:r>
            <a:r>
              <a:rPr lang="tr-TR" sz="1400" dirty="0" smtClean="0"/>
              <a:t> olması anlamına gelir. Ayetlerde geçen </a:t>
            </a:r>
            <a:r>
              <a:rPr lang="tr-TR" sz="1400" b="1" dirty="0" err="1" smtClean="0"/>
              <a:t>mütevessimîn</a:t>
            </a:r>
            <a:r>
              <a:rPr lang="tr-TR" sz="1400" dirty="0" smtClean="0"/>
              <a:t> </a:t>
            </a:r>
            <a:r>
              <a:rPr lang="tr-TR" sz="1400" dirty="0" err="1" smtClean="0"/>
              <a:t>firaset</a:t>
            </a:r>
            <a:r>
              <a:rPr lang="tr-TR" sz="1400" dirty="0" smtClean="0"/>
              <a:t> manasında yorumlanmış, «</a:t>
            </a:r>
            <a:r>
              <a:rPr lang="tr-TR" sz="1400" b="1" dirty="0" smtClean="0"/>
              <a:t>sen onları simalarından tanırsın</a:t>
            </a:r>
            <a:r>
              <a:rPr lang="tr-TR" sz="1400" dirty="0" smtClean="0"/>
              <a:t>» (Bakara, 2/273), «</a:t>
            </a:r>
            <a:r>
              <a:rPr lang="tr-TR" sz="1400" b="1" dirty="0" err="1" smtClean="0"/>
              <a:t>Andolsun</a:t>
            </a:r>
            <a:r>
              <a:rPr lang="tr-TR" sz="1400" b="1" dirty="0" smtClean="0"/>
              <a:t> ki sen onları –münafıkları- konuşma tarzlarından tanırsın</a:t>
            </a:r>
            <a:r>
              <a:rPr lang="tr-TR" sz="1400" dirty="0" smtClean="0"/>
              <a:t>» ( Muhammed, 47/30) gibi ayetler </a:t>
            </a:r>
            <a:r>
              <a:rPr lang="tr-TR" sz="1400" b="1" dirty="0" err="1" smtClean="0"/>
              <a:t>firasete</a:t>
            </a:r>
            <a:r>
              <a:rPr lang="tr-TR" sz="1400" b="1" dirty="0" smtClean="0"/>
              <a:t> delil </a:t>
            </a:r>
            <a:r>
              <a:rPr lang="tr-TR" sz="1400" dirty="0" smtClean="0"/>
              <a:t>olarak getirilmiştir. </a:t>
            </a:r>
            <a:r>
              <a:rPr lang="tr-TR" sz="1400" b="1" dirty="0" smtClean="0"/>
              <a:t>Hz. Ömer ve Hz. Osman’la </a:t>
            </a:r>
            <a:r>
              <a:rPr lang="tr-TR" sz="1400" dirty="0" smtClean="0"/>
              <a:t>ilgili rivayetler onların </a:t>
            </a:r>
            <a:r>
              <a:rPr lang="tr-TR" sz="1400" dirty="0" err="1" smtClean="0"/>
              <a:t>firasetlerinin</a:t>
            </a:r>
            <a:r>
              <a:rPr lang="tr-TR" sz="1400" dirty="0" smtClean="0"/>
              <a:t> keskinliğini ortaya koymaktadır.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yine </a:t>
            </a:r>
            <a:r>
              <a:rPr lang="tr-TR" sz="1400" dirty="0" err="1" smtClean="0"/>
              <a:t>firasete</a:t>
            </a:r>
            <a:r>
              <a:rPr lang="tr-TR" sz="1400" dirty="0" smtClean="0"/>
              <a:t> erişmenin </a:t>
            </a:r>
            <a:r>
              <a:rPr lang="tr-TR" sz="1400" b="1" dirty="0" smtClean="0"/>
              <a:t>yaşamakla</a:t>
            </a:r>
            <a:r>
              <a:rPr lang="tr-TR" sz="1400" dirty="0" smtClean="0"/>
              <a:t> elde edilebileceğini söylemişlerdir. Ayrıca kişi ne kadar </a:t>
            </a:r>
            <a:r>
              <a:rPr lang="tr-TR" sz="1400" dirty="0" err="1" smtClean="0"/>
              <a:t>firaseti</a:t>
            </a:r>
            <a:r>
              <a:rPr lang="tr-TR" sz="1400" dirty="0" smtClean="0"/>
              <a:t> çok olursa olsun </a:t>
            </a:r>
            <a:r>
              <a:rPr lang="tr-TR" sz="1400" b="1" dirty="0" err="1" smtClean="0"/>
              <a:t>firaset</a:t>
            </a:r>
            <a:r>
              <a:rPr lang="tr-TR" sz="1400" b="1" dirty="0" smtClean="0"/>
              <a:t> sahibi olduğunu iddia etmemelidir</a:t>
            </a:r>
            <a:r>
              <a:rPr lang="tr-TR" sz="1400" dirty="0" smtClean="0"/>
              <a:t>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03643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</a:t>
            </a:r>
            <a:r>
              <a:rPr lang="tr-TR" b="1" u="sng" dirty="0" err="1" smtClean="0">
                <a:solidFill>
                  <a:srgbClr val="C00000"/>
                </a:solidFill>
              </a:rPr>
              <a:t>Rûh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1400" b="1" u="sng" dirty="0" smtClean="0"/>
              <a:t>RUH</a:t>
            </a:r>
            <a:r>
              <a:rPr lang="tr-TR" sz="1400" b="1" dirty="0" smtClean="0"/>
              <a:t>:</a:t>
            </a:r>
            <a:r>
              <a:rPr lang="tr-TR" sz="1400" dirty="0" smtClean="0"/>
              <a:t> İlk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insanın mahiyetini açıklarken </a:t>
            </a:r>
            <a:r>
              <a:rPr lang="tr-TR" sz="1400" b="1" dirty="0" smtClean="0"/>
              <a:t>ruhtan daha çok</a:t>
            </a:r>
            <a:r>
              <a:rPr lang="tr-TR" sz="1400" dirty="0" smtClean="0"/>
              <a:t>, olumlu ve olumsuz yönleriyle </a:t>
            </a:r>
            <a:r>
              <a:rPr lang="tr-TR" sz="1400" b="1" dirty="0" smtClean="0"/>
              <a:t>nefis ve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 </a:t>
            </a:r>
            <a:r>
              <a:rPr lang="tr-TR" sz="1400" dirty="0" smtClean="0"/>
              <a:t>üzerinde durmuşlardır. Fakat ruh kelimesinin </a:t>
            </a:r>
            <a:r>
              <a:rPr lang="tr-TR" sz="1400" b="1" dirty="0" err="1" smtClean="0"/>
              <a:t>Kur’ân</a:t>
            </a:r>
            <a:r>
              <a:rPr lang="tr-TR" sz="1400" b="1" dirty="0" smtClean="0"/>
              <a:t> ve hadiste geçmesi</a:t>
            </a:r>
            <a:r>
              <a:rPr lang="tr-TR" sz="1400" dirty="0" smtClean="0"/>
              <a:t>, </a:t>
            </a:r>
            <a:r>
              <a:rPr lang="tr-TR" sz="1400" b="1" dirty="0" smtClean="0"/>
              <a:t>kelamcıların ve filozofların </a:t>
            </a:r>
            <a:r>
              <a:rPr lang="tr-TR" sz="1400" dirty="0" smtClean="0"/>
              <a:t>ruhtan bahsetmeleri sonucu daha sonraki dönemlerde </a:t>
            </a:r>
            <a:r>
              <a:rPr lang="tr-TR" sz="1400" b="1" dirty="0" smtClean="0"/>
              <a:t>ruh kavramı, ruhun mahluk olup olmadığı, ruh türleri, ruh-beden ilişkisi ve </a:t>
            </a:r>
            <a:r>
              <a:rPr lang="tr-TR" sz="1400" b="1" dirty="0" err="1" smtClean="0"/>
              <a:t>ruhânîler</a:t>
            </a:r>
            <a:r>
              <a:rPr lang="tr-TR" sz="1400" dirty="0" smtClean="0"/>
              <a:t> tasavvufun temel meseleleri haline gelmiştir. </a:t>
            </a:r>
          </a:p>
          <a:p>
            <a:pPr algn="just"/>
            <a:r>
              <a:rPr lang="tr-TR" sz="1400" dirty="0" smtClean="0"/>
              <a:t>İlk </a:t>
            </a:r>
            <a:r>
              <a:rPr lang="tr-TR" sz="1400" dirty="0" err="1" smtClean="0"/>
              <a:t>sûfîlerin</a:t>
            </a:r>
            <a:r>
              <a:rPr lang="tr-TR" sz="1400" dirty="0" smtClean="0"/>
              <a:t> </a:t>
            </a:r>
            <a:r>
              <a:rPr lang="tr-TR" sz="1400" b="1" dirty="0" smtClean="0"/>
              <a:t>ruh</a:t>
            </a:r>
            <a:r>
              <a:rPr lang="tr-TR" sz="1400" dirty="0" smtClean="0"/>
              <a:t> tanımları </a:t>
            </a:r>
            <a:r>
              <a:rPr lang="tr-TR" sz="1400" b="1" dirty="0" smtClean="0"/>
              <a:t>kelamcıların</a:t>
            </a:r>
            <a:r>
              <a:rPr lang="tr-TR" sz="1400" dirty="0" smtClean="0"/>
              <a:t> tariflerinden </a:t>
            </a:r>
            <a:r>
              <a:rPr lang="tr-TR" sz="1400" b="1" dirty="0" smtClean="0"/>
              <a:t>pek farklı </a:t>
            </a:r>
            <a:r>
              <a:rPr lang="tr-TR" sz="1400" dirty="0" smtClean="0"/>
              <a:t>değildir. Bu dönemde </a:t>
            </a:r>
            <a:r>
              <a:rPr lang="tr-TR" sz="1400" b="1" dirty="0" smtClean="0"/>
              <a:t>ruh, nefis,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, akıl</a:t>
            </a:r>
            <a:r>
              <a:rPr lang="tr-TR" sz="1400" dirty="0" smtClean="0"/>
              <a:t> eş anlamlı kelimeler gibi görülmüş ve </a:t>
            </a:r>
            <a:r>
              <a:rPr lang="tr-TR" sz="1400" b="1" dirty="0" smtClean="0"/>
              <a:t>aynı hakikatin çeşitli yönlerini </a:t>
            </a:r>
            <a:r>
              <a:rPr lang="tr-TR" sz="1400" dirty="0" smtClean="0"/>
              <a:t>ifade eden kavramlar olarak kabul edilmiştir. «</a:t>
            </a:r>
            <a:r>
              <a:rPr lang="tr-TR" sz="1400" b="1" dirty="0" smtClean="0"/>
              <a:t>Bedene tevdi edilen latife</a:t>
            </a:r>
            <a:r>
              <a:rPr lang="tr-TR" sz="1400" dirty="0" smtClean="0"/>
              <a:t>», «</a:t>
            </a:r>
            <a:r>
              <a:rPr lang="tr-TR" sz="1400" b="1" dirty="0" smtClean="0"/>
              <a:t>hayat ilkesi</a:t>
            </a:r>
            <a:r>
              <a:rPr lang="tr-TR" sz="1400" dirty="0" smtClean="0"/>
              <a:t>» gibi tarifleri yapılmıştır. Büyük çoğunluğu ruhu </a:t>
            </a:r>
            <a:r>
              <a:rPr lang="tr-TR" sz="1400" b="1" dirty="0" smtClean="0"/>
              <a:t>bedene hayat veren mana </a:t>
            </a:r>
            <a:r>
              <a:rPr lang="tr-TR" sz="1400" dirty="0" smtClean="0"/>
              <a:t>şeklinde algılamışlardır. </a:t>
            </a:r>
          </a:p>
          <a:p>
            <a:pPr algn="just"/>
            <a:r>
              <a:rPr lang="tr-TR" sz="1400" dirty="0" smtClean="0"/>
              <a:t>Bazı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ruhun mahluk olmadığını söylemekle beraber </a:t>
            </a:r>
            <a:r>
              <a:rPr lang="tr-TR" sz="1400" b="1" dirty="0" err="1" smtClean="0"/>
              <a:t>Kelâbâzî</a:t>
            </a:r>
            <a:r>
              <a:rPr lang="tr-TR" sz="1400" b="1" dirty="0" smtClean="0"/>
              <a:t> ve </a:t>
            </a:r>
            <a:r>
              <a:rPr lang="tr-TR" sz="1400" b="1" dirty="0" err="1" smtClean="0"/>
              <a:t>Kuşeyrî</a:t>
            </a:r>
            <a:r>
              <a:rPr lang="tr-TR" sz="1400" b="1" dirty="0" smtClean="0"/>
              <a:t> </a:t>
            </a:r>
            <a:r>
              <a:rPr lang="tr-TR" sz="1400" dirty="0" smtClean="0"/>
              <a:t>gibi tasavvuf teorisyenleri </a:t>
            </a:r>
            <a:r>
              <a:rPr lang="tr-TR" sz="1400" b="1" dirty="0" smtClean="0"/>
              <a:t>ruhun beden gibi mahluk olduğunu</a:t>
            </a:r>
            <a:r>
              <a:rPr lang="tr-TR" sz="1400" dirty="0" smtClean="0"/>
              <a:t>, bedendeki bir </a:t>
            </a:r>
            <a:r>
              <a:rPr lang="tr-TR" sz="1400" b="1" dirty="0" smtClean="0"/>
              <a:t>mana ve </a:t>
            </a:r>
            <a:r>
              <a:rPr lang="tr-TR" sz="1400" b="1" dirty="0" err="1" smtClean="0"/>
              <a:t>latîf</a:t>
            </a:r>
            <a:r>
              <a:rPr lang="tr-TR" sz="1400" b="1" dirty="0" smtClean="0"/>
              <a:t> bir varlık</a:t>
            </a:r>
            <a:r>
              <a:rPr lang="tr-TR" sz="1400" dirty="0" smtClean="0"/>
              <a:t> olduğunu söylemişlerdir. Onlara göre insan gerçeğini </a:t>
            </a:r>
            <a:r>
              <a:rPr lang="tr-TR" sz="1400" b="1" dirty="0" smtClean="0"/>
              <a:t>ruh ve beden birlikte </a:t>
            </a:r>
            <a:r>
              <a:rPr lang="tr-TR" sz="1400" dirty="0" smtClean="0"/>
              <a:t>oluşturur, </a:t>
            </a:r>
            <a:r>
              <a:rPr lang="tr-TR" sz="1400" dirty="0" err="1" smtClean="0"/>
              <a:t>haşrin</a:t>
            </a:r>
            <a:r>
              <a:rPr lang="tr-TR" sz="1400" dirty="0" smtClean="0"/>
              <a:t>, mükafat ve cezanın konusu </a:t>
            </a:r>
            <a:r>
              <a:rPr lang="tr-TR" sz="1400" b="1" dirty="0" smtClean="0"/>
              <a:t>ruh-beden</a:t>
            </a:r>
            <a:r>
              <a:rPr lang="tr-TR" sz="1400" dirty="0" smtClean="0"/>
              <a:t> ikilisidir. </a:t>
            </a:r>
          </a:p>
          <a:p>
            <a:pPr algn="just"/>
            <a:r>
              <a:rPr lang="tr-TR" sz="1400" b="1" dirty="0" smtClean="0"/>
              <a:t>Ruh,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, beden ve sırrın</a:t>
            </a:r>
            <a:r>
              <a:rPr lang="tr-TR" sz="1400" dirty="0" smtClean="0"/>
              <a:t> bir hakikatin çeşitli yönleri ve görüntüleri olduğunu söyleyenlere göre </a:t>
            </a:r>
            <a:r>
              <a:rPr lang="tr-TR" sz="1400" b="1" dirty="0" smtClean="0"/>
              <a:t>sır</a:t>
            </a:r>
            <a:r>
              <a:rPr lang="tr-TR" sz="1400" dirty="0" smtClean="0"/>
              <a:t> ruhtan, </a:t>
            </a:r>
            <a:r>
              <a:rPr lang="tr-TR" sz="1400" b="1" dirty="0" smtClean="0"/>
              <a:t>ruh </a:t>
            </a:r>
            <a:r>
              <a:rPr lang="tr-TR" sz="1400" dirty="0" smtClean="0"/>
              <a:t>da kalpten daha </a:t>
            </a:r>
            <a:r>
              <a:rPr lang="tr-TR" sz="1400" b="1" dirty="0" smtClean="0"/>
              <a:t>latiftir</a:t>
            </a:r>
            <a:r>
              <a:rPr lang="tr-TR" sz="1400" dirty="0" smtClean="0"/>
              <a:t>. </a:t>
            </a:r>
            <a:r>
              <a:rPr lang="tr-TR" sz="1400" b="1" dirty="0" smtClean="0"/>
              <a:t>Sır</a:t>
            </a:r>
            <a:r>
              <a:rPr lang="tr-TR" sz="1400" dirty="0" smtClean="0"/>
              <a:t> müşahede, </a:t>
            </a:r>
            <a:r>
              <a:rPr lang="tr-TR" sz="1400" b="1" dirty="0" smtClean="0"/>
              <a:t>ruh</a:t>
            </a:r>
            <a:r>
              <a:rPr lang="tr-TR" sz="1400" dirty="0" smtClean="0"/>
              <a:t> muhabbet, </a:t>
            </a:r>
            <a:r>
              <a:rPr lang="tr-TR" sz="1400" b="1" dirty="0" err="1" smtClean="0"/>
              <a:t>kalb</a:t>
            </a:r>
            <a:r>
              <a:rPr lang="tr-TR" sz="1400" dirty="0"/>
              <a:t> </a:t>
            </a:r>
            <a:r>
              <a:rPr lang="tr-TR" sz="1400" dirty="0" smtClean="0"/>
              <a:t>marifet mahallidir. </a:t>
            </a:r>
          </a:p>
          <a:p>
            <a:pPr algn="just"/>
            <a:r>
              <a:rPr lang="tr-TR" sz="1400" dirty="0" err="1" smtClean="0"/>
              <a:t>Sûfîler</a:t>
            </a:r>
            <a:r>
              <a:rPr lang="tr-TR" sz="1400" dirty="0" smtClean="0"/>
              <a:t> </a:t>
            </a:r>
            <a:r>
              <a:rPr lang="tr-TR" sz="1400" b="1" dirty="0" smtClean="0"/>
              <a:t>ruh ve aklın</a:t>
            </a:r>
            <a:r>
              <a:rPr lang="tr-TR" sz="1400" dirty="0" smtClean="0"/>
              <a:t> birlikte </a:t>
            </a:r>
            <a:r>
              <a:rPr lang="tr-TR" sz="1400" b="1" dirty="0" smtClean="0"/>
              <a:t>şehvet ve </a:t>
            </a:r>
            <a:r>
              <a:rPr lang="tr-TR" sz="1400" b="1" dirty="0" err="1" smtClean="0"/>
              <a:t>hevâya</a:t>
            </a:r>
            <a:r>
              <a:rPr lang="tr-TR" sz="1400" dirty="0"/>
              <a:t> </a:t>
            </a:r>
            <a:r>
              <a:rPr lang="tr-TR" sz="1400" dirty="0" smtClean="0"/>
              <a:t>karşı birlikte mücadele ettiğini söylemektedirler. </a:t>
            </a:r>
            <a:r>
              <a:rPr lang="tr-TR" sz="1400" b="1" dirty="0" smtClean="0"/>
              <a:t>İlim ve akıl</a:t>
            </a:r>
            <a:r>
              <a:rPr lang="tr-TR" sz="1400" dirty="0" smtClean="0"/>
              <a:t> ruhu besler, melekût alemine yükseltir. Yine </a:t>
            </a:r>
            <a:r>
              <a:rPr lang="tr-TR" sz="1400" b="1" dirty="0" smtClean="0"/>
              <a:t>ruhaniyet</a:t>
            </a:r>
            <a:r>
              <a:rPr lang="tr-TR" sz="1400" dirty="0" smtClean="0"/>
              <a:t> kavramından ve </a:t>
            </a:r>
            <a:r>
              <a:rPr lang="tr-TR" sz="1400" b="1" dirty="0" smtClean="0"/>
              <a:t>ruhanî</a:t>
            </a:r>
            <a:r>
              <a:rPr lang="tr-TR" sz="1400" dirty="0" smtClean="0"/>
              <a:t> varlıklardan bahsetmişlerdir. </a:t>
            </a:r>
            <a:r>
              <a:rPr lang="tr-TR" sz="1400" b="1" dirty="0" err="1" smtClean="0"/>
              <a:t>Bişr</a:t>
            </a:r>
            <a:r>
              <a:rPr lang="tr-TR" sz="1400" b="1" dirty="0" smtClean="0"/>
              <a:t> b. </a:t>
            </a:r>
            <a:r>
              <a:rPr lang="tr-TR" sz="1400" b="1" dirty="0" err="1" smtClean="0"/>
              <a:t>Hâfî</a:t>
            </a:r>
            <a:r>
              <a:rPr lang="tr-TR" sz="1400" b="1" dirty="0" smtClean="0"/>
              <a:t> </a:t>
            </a:r>
            <a:r>
              <a:rPr lang="tr-TR" sz="1400" dirty="0" smtClean="0"/>
              <a:t>kimseden bir şey istemeyen ve almayan bir dervişi </a:t>
            </a:r>
            <a:r>
              <a:rPr lang="tr-TR" sz="1400" b="1" dirty="0" smtClean="0"/>
              <a:t>ruhanîlerden</a:t>
            </a:r>
            <a:r>
              <a:rPr lang="tr-TR" sz="1400" dirty="0" smtClean="0"/>
              <a:t> saymıştır. </a:t>
            </a:r>
          </a:p>
          <a:p>
            <a:pPr algn="just"/>
            <a:r>
              <a:rPr lang="tr-TR" sz="1400" dirty="0" smtClean="0"/>
              <a:t>Ruhu </a:t>
            </a:r>
            <a:r>
              <a:rPr lang="tr-TR" sz="1400" b="1" dirty="0" err="1" smtClean="0"/>
              <a:t>zâtî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izâfî</a:t>
            </a:r>
            <a:r>
              <a:rPr lang="tr-TR" sz="1400" b="1" dirty="0" smtClean="0"/>
              <a:t> ve hayvanî</a:t>
            </a:r>
            <a:r>
              <a:rPr lang="tr-TR" sz="1400" dirty="0" smtClean="0"/>
              <a:t> diye de ayırmışlardır. Ruhların kendi alemlerinden bu aleme inmelerine </a:t>
            </a:r>
            <a:r>
              <a:rPr lang="tr-TR" sz="1400" b="1" dirty="0" err="1" smtClean="0"/>
              <a:t>nüzûl</a:t>
            </a:r>
            <a:r>
              <a:rPr lang="tr-TR" sz="1400" dirty="0" smtClean="0"/>
              <a:t>, tekrar Rablarına dönmelerine </a:t>
            </a:r>
            <a:r>
              <a:rPr lang="tr-TR" sz="1400" b="1" dirty="0" err="1" smtClean="0"/>
              <a:t>urûc</a:t>
            </a:r>
            <a:r>
              <a:rPr lang="tr-TR" sz="1400" dirty="0" smtClean="0"/>
              <a:t> denilmiştir. Tasavvufta bazı kişilerin öldükten </a:t>
            </a:r>
            <a:r>
              <a:rPr lang="tr-TR" sz="1400" b="1" dirty="0" err="1" smtClean="0"/>
              <a:t>ruhâniyetleriyle</a:t>
            </a:r>
            <a:r>
              <a:rPr lang="tr-TR" sz="1400" dirty="0" smtClean="0"/>
              <a:t> terbiye ettikleri söylenmiş, bu şekilde terbiye görüp yetişenlere </a:t>
            </a:r>
            <a:r>
              <a:rPr lang="tr-TR" sz="1400" b="1" dirty="0" err="1" smtClean="0"/>
              <a:t>üveysî</a:t>
            </a:r>
            <a:r>
              <a:rPr lang="tr-TR" sz="1400" dirty="0"/>
              <a:t> </a:t>
            </a:r>
            <a:r>
              <a:rPr lang="tr-TR" sz="1400" dirty="0" smtClean="0"/>
              <a:t>denilmiştir. </a:t>
            </a:r>
            <a:r>
              <a:rPr lang="tr-TR" sz="1400" dirty="0" err="1" smtClean="0"/>
              <a:t>İ</a:t>
            </a:r>
            <a:r>
              <a:rPr lang="tr-TR" sz="1400" b="1" dirty="0" err="1" smtClean="0"/>
              <a:t>bnü’l-Cevzî</a:t>
            </a:r>
            <a:r>
              <a:rPr lang="tr-TR" sz="1400" b="1" dirty="0" smtClean="0"/>
              <a:t> </a:t>
            </a:r>
            <a:r>
              <a:rPr lang="tr-TR" sz="1400" dirty="0" smtClean="0"/>
              <a:t>de ruhların öldükten tesirlerinin devam edebileceği ve ölen kişinin ruhuyla rüyada mülaki olunabileceğini söylemiştir. </a:t>
            </a:r>
            <a:endParaRPr lang="tr-TR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1751071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</a:t>
            </a:r>
            <a:r>
              <a:rPr lang="tr-TR" b="1" u="sng" dirty="0" err="1">
                <a:solidFill>
                  <a:srgbClr val="C00000"/>
                </a:solidFill>
              </a:rPr>
              <a:t>Rûh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1400" b="1" u="sng" dirty="0" smtClean="0"/>
              <a:t>GAZZÂLÎ’YE GÖRE RUH:</a:t>
            </a:r>
            <a:r>
              <a:rPr lang="tr-TR" sz="1400" u="sng" dirty="0" smtClean="0"/>
              <a:t> </a:t>
            </a:r>
            <a:r>
              <a:rPr lang="tr-TR" sz="1400" b="1" dirty="0" smtClean="0"/>
              <a:t>Hissî, hayalî, aklî, fikrî ve kutsî </a:t>
            </a:r>
            <a:r>
              <a:rPr lang="tr-TR" sz="1400" dirty="0" smtClean="0"/>
              <a:t>ruhların olduğunu söylemektedir. Ona göre </a:t>
            </a:r>
            <a:r>
              <a:rPr lang="tr-TR" sz="1400" b="1" dirty="0"/>
              <a:t>Melekût</a:t>
            </a:r>
            <a:r>
              <a:rPr lang="tr-TR" sz="1400" dirty="0"/>
              <a:t> ve </a:t>
            </a:r>
            <a:r>
              <a:rPr lang="tr-TR" sz="1400" b="1" dirty="0" err="1"/>
              <a:t>Şehâdet</a:t>
            </a:r>
            <a:r>
              <a:rPr lang="tr-TR" sz="1400" dirty="0"/>
              <a:t> alemleri arasında </a:t>
            </a:r>
            <a:r>
              <a:rPr lang="tr-TR" sz="1400" b="1" dirty="0"/>
              <a:t>âlem-i </a:t>
            </a:r>
            <a:r>
              <a:rPr lang="tr-TR" sz="1400" b="1" dirty="0" err="1"/>
              <a:t>ervâh</a:t>
            </a:r>
            <a:r>
              <a:rPr lang="tr-TR" sz="1400" b="1" dirty="0"/>
              <a:t> ve âlem-i </a:t>
            </a:r>
            <a:r>
              <a:rPr lang="tr-TR" sz="1400" b="1" dirty="0" err="1"/>
              <a:t>misâl</a:t>
            </a:r>
            <a:r>
              <a:rPr lang="tr-TR" sz="1400" dirty="0"/>
              <a:t> bulunmaktadır.</a:t>
            </a:r>
            <a:r>
              <a:rPr lang="tr-TR" sz="1400" dirty="0" smtClean="0"/>
              <a:t> </a:t>
            </a:r>
          </a:p>
          <a:p>
            <a:pPr algn="just"/>
            <a:r>
              <a:rPr lang="tr-TR" sz="1400" dirty="0" err="1" smtClean="0"/>
              <a:t>Gazzâlî’ye</a:t>
            </a:r>
            <a:r>
              <a:rPr lang="tr-TR" sz="1400" dirty="0" smtClean="0"/>
              <a:t> göre ayette geçen «</a:t>
            </a:r>
            <a:r>
              <a:rPr lang="tr-TR" sz="1400" b="1" dirty="0" err="1" smtClean="0"/>
              <a:t>nefahtu</a:t>
            </a:r>
            <a:r>
              <a:rPr lang="tr-TR" sz="1400" dirty="0" smtClean="0"/>
              <a:t>» kelimesi </a:t>
            </a:r>
            <a:r>
              <a:rPr lang="tr-TR" sz="1400" b="1" dirty="0" smtClean="0"/>
              <a:t>üfürmek</a:t>
            </a:r>
            <a:r>
              <a:rPr lang="tr-TR" sz="1400" dirty="0" smtClean="0"/>
              <a:t> manasında değildir. Bu fiilin Allah’a </a:t>
            </a:r>
            <a:r>
              <a:rPr lang="tr-TR" sz="1400" b="1" dirty="0" err="1" smtClean="0"/>
              <a:t>nisbet</a:t>
            </a:r>
            <a:r>
              <a:rPr lang="tr-TR" sz="1400" dirty="0" smtClean="0"/>
              <a:t> edilmesi doğru </a:t>
            </a:r>
            <a:r>
              <a:rPr lang="tr-TR" sz="1400" b="1" dirty="0" smtClean="0"/>
              <a:t>değildir</a:t>
            </a:r>
            <a:r>
              <a:rPr lang="tr-TR" sz="1400" dirty="0" smtClean="0"/>
              <a:t>. Ona göre Allah’ın </a:t>
            </a:r>
            <a:r>
              <a:rPr lang="tr-TR" sz="1400" b="1" dirty="0" smtClean="0"/>
              <a:t>mutlak cömertliği (</a:t>
            </a:r>
            <a:r>
              <a:rPr lang="tr-TR" sz="1400" b="1" dirty="0" err="1" smtClean="0"/>
              <a:t>cûd</a:t>
            </a:r>
            <a:r>
              <a:rPr lang="tr-TR" sz="1400" b="1" dirty="0" smtClean="0"/>
              <a:t>) </a:t>
            </a:r>
            <a:r>
              <a:rPr lang="tr-TR" sz="1400" dirty="0" smtClean="0"/>
              <a:t>vücuda </a:t>
            </a:r>
            <a:r>
              <a:rPr lang="tr-TR" sz="1400" b="1" dirty="0" smtClean="0"/>
              <a:t>kabiliyetli</a:t>
            </a:r>
            <a:r>
              <a:rPr lang="tr-TR" sz="1400" dirty="0" smtClean="0"/>
              <a:t> olan her şeye </a:t>
            </a:r>
            <a:r>
              <a:rPr lang="tr-TR" sz="1400" b="1" dirty="0" smtClean="0"/>
              <a:t>tecelli</a:t>
            </a:r>
            <a:r>
              <a:rPr lang="tr-TR" sz="1400" dirty="0" smtClean="0"/>
              <a:t> eder ve o şey meydana gelir. Ona göre Feyz-i ilahinin ruha dökülmesi </a:t>
            </a:r>
            <a:r>
              <a:rPr lang="tr-TR" sz="1400" b="1" dirty="0" smtClean="0"/>
              <a:t>bir ibrikten </a:t>
            </a:r>
            <a:r>
              <a:rPr lang="tr-TR" sz="1400" dirty="0" smtClean="0"/>
              <a:t>suyun dökülmesi gibi </a:t>
            </a:r>
            <a:r>
              <a:rPr lang="tr-TR" sz="1400" b="1" dirty="0" smtClean="0"/>
              <a:t>değildir</a:t>
            </a:r>
            <a:r>
              <a:rPr lang="tr-TR" sz="1400" dirty="0" smtClean="0"/>
              <a:t>. Çünkü bu şekilde bir temsil Allah’ın vücudundan bir </a:t>
            </a:r>
            <a:r>
              <a:rPr lang="tr-TR" sz="1400" b="1" dirty="0" smtClean="0"/>
              <a:t>parçanın</a:t>
            </a:r>
            <a:r>
              <a:rPr lang="tr-TR" sz="1400" dirty="0" smtClean="0"/>
              <a:t> insanın içine girmesi manasına gelmektedir. </a:t>
            </a:r>
            <a:r>
              <a:rPr lang="tr-TR" sz="1400" b="1" dirty="0" smtClean="0"/>
              <a:t>Bu da Allah için tasavvur edilemez</a:t>
            </a:r>
            <a:r>
              <a:rPr lang="tr-TR" sz="1400" dirty="0" smtClean="0"/>
              <a:t>. Feyz-i ilahinin yansıması </a:t>
            </a:r>
            <a:r>
              <a:rPr lang="tr-TR" sz="1400" b="1" dirty="0" smtClean="0"/>
              <a:t>güneş ışınlarının </a:t>
            </a:r>
            <a:r>
              <a:rPr lang="tr-TR" sz="1400" dirty="0" smtClean="0"/>
              <a:t>yansıması veya bir suretin </a:t>
            </a:r>
            <a:r>
              <a:rPr lang="tr-TR" sz="1400" b="1" dirty="0" smtClean="0"/>
              <a:t>aynada</a:t>
            </a:r>
            <a:r>
              <a:rPr lang="tr-TR" sz="1400" dirty="0" smtClean="0"/>
              <a:t> görülmesi gibidir. Bu akis güneş veya suretin </a:t>
            </a:r>
            <a:r>
              <a:rPr lang="tr-TR" sz="1400" b="1" dirty="0" smtClean="0"/>
              <a:t>parçalarının</a:t>
            </a:r>
            <a:r>
              <a:rPr lang="tr-TR" sz="1400" dirty="0" smtClean="0"/>
              <a:t> akis yaptığı şeye aktığı manasını ifade etmez. Bilakis insanın aynanın karşısında bulunması veya güneş ışını alma imkanı olan varlığın yansımaları kabul etmesi gibi bir şeydir. Dolaysıyla </a:t>
            </a:r>
            <a:r>
              <a:rPr lang="tr-TR" sz="1400" b="1" dirty="0" smtClean="0"/>
              <a:t>feyz-i ilahînin </a:t>
            </a:r>
            <a:r>
              <a:rPr lang="tr-TR" sz="1400" dirty="0" smtClean="0"/>
              <a:t>bir şeye yansıyabilmesi için o şeyin buna </a:t>
            </a:r>
            <a:r>
              <a:rPr lang="tr-TR" sz="1400" b="1" dirty="0" smtClean="0"/>
              <a:t>istidatlı</a:t>
            </a:r>
            <a:r>
              <a:rPr lang="tr-TR" sz="1400" dirty="0" smtClean="0"/>
              <a:t> olması gerekmektedir. Aksi takdirde bu feyiz ortaya çıkmaz. </a:t>
            </a:r>
            <a:r>
              <a:rPr lang="tr-TR" sz="1400" b="1" dirty="0" smtClean="0"/>
              <a:t>Dolayısıyla ruhların Allah tarafından üfürülmesi bu şekilde anlaşılmalıdır</a:t>
            </a:r>
            <a:r>
              <a:rPr lang="tr-TR" sz="1400" dirty="0" smtClean="0"/>
              <a:t>. Yani ruhlar Allah’ın feyzini almaya istidatlı varlıklar oldukları için ruh olarak ortaya çıkıyorlar. Bu Allah’tan bir </a:t>
            </a:r>
            <a:r>
              <a:rPr lang="tr-TR" sz="1400" b="1" dirty="0" smtClean="0"/>
              <a:t>parça</a:t>
            </a:r>
            <a:r>
              <a:rPr lang="tr-TR" sz="1400" dirty="0" smtClean="0"/>
              <a:t> aldığı manasına gelmez. Bir cismin güneş ışını alması onun </a:t>
            </a:r>
            <a:r>
              <a:rPr lang="tr-TR" sz="1400" b="1" dirty="0" smtClean="0"/>
              <a:t>güneşin bir parçasının </a:t>
            </a:r>
            <a:r>
              <a:rPr lang="tr-TR" sz="1400" dirty="0" smtClean="0"/>
              <a:t>kendisinde bulunduğu manasına gelmemektedir. </a:t>
            </a:r>
            <a:r>
              <a:rPr lang="tr-TR" sz="1400" dirty="0" err="1" smtClean="0"/>
              <a:t>Gazzâlî</a:t>
            </a:r>
            <a:r>
              <a:rPr lang="tr-TR" sz="1400" dirty="0" smtClean="0"/>
              <a:t> </a:t>
            </a:r>
            <a:r>
              <a:rPr lang="tr-TR" sz="1400" b="1" dirty="0" smtClean="0"/>
              <a:t>tesviye </a:t>
            </a:r>
            <a:r>
              <a:rPr lang="tr-TR" sz="1400" b="1" dirty="0" err="1" smtClean="0"/>
              <a:t>nefhâ</a:t>
            </a:r>
            <a:r>
              <a:rPr lang="tr-TR" sz="1400" dirty="0" err="1" smtClean="0"/>
              <a:t>’nın</a:t>
            </a:r>
            <a:r>
              <a:rPr lang="tr-TR" sz="1400" dirty="0" smtClean="0"/>
              <a:t> manalarını bu şekilde açıklamaktadır. </a:t>
            </a:r>
          </a:p>
          <a:p>
            <a:pPr algn="just"/>
            <a:r>
              <a:rPr lang="tr-TR" sz="1400" dirty="0" err="1" smtClean="0"/>
              <a:t>Gazzâlî’ye</a:t>
            </a:r>
            <a:r>
              <a:rPr lang="tr-TR" sz="1400" dirty="0" smtClean="0"/>
              <a:t> göre bütün kainatta </a:t>
            </a:r>
            <a:r>
              <a:rPr lang="tr-TR" sz="1400" b="1" dirty="0" smtClean="0"/>
              <a:t>farklı</a:t>
            </a:r>
            <a:r>
              <a:rPr lang="tr-TR" sz="1400" dirty="0" smtClean="0"/>
              <a:t> bedenlerde var olan ruh </a:t>
            </a:r>
            <a:r>
              <a:rPr lang="tr-TR" sz="1400" b="1" dirty="0" smtClean="0"/>
              <a:t>birdir</a:t>
            </a:r>
            <a:r>
              <a:rPr lang="tr-TR" sz="1400" dirty="0" smtClean="0"/>
              <a:t>. Nasıl ki güneşin varlıkta çok </a:t>
            </a:r>
            <a:r>
              <a:rPr lang="tr-TR" sz="1400" b="1" dirty="0" smtClean="0"/>
              <a:t>farklı yansımaları </a:t>
            </a:r>
            <a:r>
              <a:rPr lang="tr-TR" sz="1400" dirty="0" smtClean="0"/>
              <a:t>varsa fakat bu yansımalar birden fazla güneşi var olduğunu göstermiyorsa aynı şekilde her bir bedende bir ruhun olması </a:t>
            </a:r>
            <a:r>
              <a:rPr lang="tr-TR" sz="1400" b="1" dirty="0" smtClean="0"/>
              <a:t>ruhun birden fazla olduğunu göstermez</a:t>
            </a:r>
            <a:r>
              <a:rPr lang="tr-TR" sz="1400" dirty="0" smtClean="0"/>
              <a:t>. </a:t>
            </a:r>
          </a:p>
          <a:p>
            <a:pPr algn="just"/>
            <a:r>
              <a:rPr lang="tr-TR" sz="1400" dirty="0" smtClean="0"/>
              <a:t>Ruh </a:t>
            </a:r>
            <a:r>
              <a:rPr lang="tr-TR" sz="1400" b="1" dirty="0" err="1" smtClean="0"/>
              <a:t>mütehayyız</a:t>
            </a:r>
            <a:r>
              <a:rPr lang="tr-TR" sz="1400" dirty="0"/>
              <a:t> </a:t>
            </a:r>
            <a:r>
              <a:rPr lang="tr-TR" sz="1400" dirty="0" smtClean="0"/>
              <a:t>değildir. Çünkü </a:t>
            </a:r>
            <a:r>
              <a:rPr lang="tr-TR" sz="1400" dirty="0" err="1" smtClean="0"/>
              <a:t>mütehayyız</a:t>
            </a:r>
            <a:r>
              <a:rPr lang="tr-TR" sz="1400" dirty="0" smtClean="0"/>
              <a:t> olan </a:t>
            </a:r>
            <a:r>
              <a:rPr lang="tr-TR" sz="1400" b="1" dirty="0" smtClean="0"/>
              <a:t>parçalanmayı</a:t>
            </a:r>
            <a:r>
              <a:rPr lang="tr-TR" sz="1400" dirty="0" smtClean="0"/>
              <a:t> kabul eder. Halbuki ruh </a:t>
            </a:r>
            <a:r>
              <a:rPr lang="tr-TR" sz="1400" b="1" dirty="0" err="1" smtClean="0"/>
              <a:t>basît</a:t>
            </a:r>
            <a:r>
              <a:rPr lang="tr-TR" sz="1400" dirty="0" smtClean="0"/>
              <a:t> bir varlıktır. Binaenaleyh ruh </a:t>
            </a:r>
            <a:r>
              <a:rPr lang="tr-TR" sz="1400" b="1" dirty="0" err="1" smtClean="0"/>
              <a:t>binefsihi</a:t>
            </a:r>
            <a:r>
              <a:rPr lang="tr-TR" sz="1400" b="1" dirty="0" smtClean="0"/>
              <a:t> kaim, gayr-i </a:t>
            </a:r>
            <a:r>
              <a:rPr lang="tr-TR" sz="1400" b="1" dirty="0" err="1" smtClean="0"/>
              <a:t>mütehayyiz</a:t>
            </a:r>
            <a:r>
              <a:rPr lang="tr-TR" sz="1400" b="1" dirty="0" smtClean="0"/>
              <a:t> bir cevher-i </a:t>
            </a:r>
            <a:r>
              <a:rPr lang="tr-TR" sz="1400" b="1" dirty="0" err="1" smtClean="0"/>
              <a:t>basîttir</a:t>
            </a:r>
            <a:r>
              <a:rPr lang="tr-TR" sz="1400" b="1" dirty="0" smtClean="0"/>
              <a:t>. </a:t>
            </a:r>
            <a:r>
              <a:rPr lang="tr-TR" sz="1400" dirty="0" smtClean="0"/>
              <a:t>Ruh bedende </a:t>
            </a:r>
            <a:r>
              <a:rPr lang="tr-TR" sz="1400" b="1" dirty="0" smtClean="0"/>
              <a:t>olmadığı</a:t>
            </a:r>
            <a:r>
              <a:rPr lang="tr-TR" sz="1400" dirty="0" smtClean="0"/>
              <a:t> gibi bedenden </a:t>
            </a:r>
            <a:r>
              <a:rPr lang="tr-TR" sz="1400" b="1" dirty="0" smtClean="0"/>
              <a:t>hariç</a:t>
            </a:r>
            <a:r>
              <a:rPr lang="tr-TR" sz="1400" dirty="0" smtClean="0"/>
              <a:t> de değildir. Ayette ifade edildiği gibi ruhun </a:t>
            </a:r>
            <a:r>
              <a:rPr lang="tr-TR" sz="1400" b="1" dirty="0" smtClean="0"/>
              <a:t>âlem-i </a:t>
            </a:r>
            <a:r>
              <a:rPr lang="tr-TR" sz="1400" b="1" dirty="0" err="1" smtClean="0"/>
              <a:t>emir</a:t>
            </a:r>
            <a:r>
              <a:rPr lang="tr-TR" sz="1400" dirty="0" err="1" smtClean="0"/>
              <a:t>’den</a:t>
            </a:r>
            <a:r>
              <a:rPr lang="tr-TR" sz="1400" dirty="0" smtClean="0"/>
              <a:t> olması ruhun böyle bir hususiyete sahip olmasını netice vermektedir.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74336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</a:t>
            </a:r>
            <a:r>
              <a:rPr lang="tr-TR" b="1" u="sng" dirty="0" err="1">
                <a:solidFill>
                  <a:srgbClr val="C00000"/>
                </a:solidFill>
              </a:rPr>
              <a:t>Rûh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sz="1400" b="1" dirty="0" err="1" smtClean="0"/>
              <a:t>Gazzâlî</a:t>
            </a:r>
            <a:r>
              <a:rPr lang="tr-TR" sz="1400" b="1" dirty="0" smtClean="0"/>
              <a:t> âlem-i emri şöyle açıklamaktadır</a:t>
            </a:r>
            <a:r>
              <a:rPr lang="tr-TR" sz="1400" dirty="0" smtClean="0"/>
              <a:t>: Bir sınırı olan ve ölçülebilen her şeye </a:t>
            </a:r>
            <a:r>
              <a:rPr lang="tr-TR" sz="1400" b="1" dirty="0" smtClean="0"/>
              <a:t>âlem-i halk</a:t>
            </a:r>
            <a:r>
              <a:rPr lang="tr-TR" sz="1400" dirty="0" smtClean="0"/>
              <a:t> denir. Burada </a:t>
            </a:r>
            <a:r>
              <a:rPr lang="tr-TR" sz="1400" b="1" dirty="0" smtClean="0"/>
              <a:t>halk</a:t>
            </a:r>
            <a:r>
              <a:rPr lang="tr-TR" sz="1400" dirty="0" smtClean="0"/>
              <a:t> demek yoktan yaratmak manasında olmayıp </a:t>
            </a:r>
            <a:r>
              <a:rPr lang="tr-TR" sz="1400" b="1" dirty="0" smtClean="0"/>
              <a:t>takdir</a:t>
            </a:r>
            <a:r>
              <a:rPr lang="tr-TR" sz="1400" dirty="0" smtClean="0"/>
              <a:t> manasınadır. </a:t>
            </a:r>
            <a:r>
              <a:rPr lang="tr-TR" sz="1400" b="1" dirty="0" smtClean="0"/>
              <a:t>Sayılma ve ölçülebilme </a:t>
            </a:r>
            <a:r>
              <a:rPr lang="tr-TR" sz="1400" dirty="0" smtClean="0"/>
              <a:t>imkanı olmayan her şey </a:t>
            </a:r>
            <a:r>
              <a:rPr lang="tr-TR" sz="1400" b="1" dirty="0" err="1" smtClean="0"/>
              <a:t>emr</a:t>
            </a:r>
            <a:r>
              <a:rPr lang="tr-TR" sz="1400" b="1" dirty="0" smtClean="0"/>
              <a:t>-i </a:t>
            </a:r>
            <a:r>
              <a:rPr lang="tr-TR" sz="1400" b="1" dirty="0" err="1" smtClean="0"/>
              <a:t>Rabbânî</a:t>
            </a:r>
            <a:r>
              <a:rPr lang="tr-TR" sz="1400" dirty="0" err="1" smtClean="0"/>
              <a:t>’dir</a:t>
            </a:r>
            <a:r>
              <a:rPr lang="tr-TR" sz="1400" dirty="0" smtClean="0"/>
              <a:t>. Melek ve insanların ruhları gibi… Bu cinsten olan şeylere </a:t>
            </a:r>
            <a:r>
              <a:rPr lang="tr-TR" sz="1400" b="1" dirty="0" smtClean="0"/>
              <a:t>âlem-i emir</a:t>
            </a:r>
            <a:r>
              <a:rPr lang="tr-TR" sz="1400" dirty="0" smtClean="0"/>
              <a:t> denilir. </a:t>
            </a:r>
            <a:r>
              <a:rPr lang="tr-TR" sz="1400" b="1" dirty="0" smtClean="0"/>
              <a:t>Alem-i emir</a:t>
            </a:r>
            <a:r>
              <a:rPr lang="tr-TR" sz="1400" dirty="0" smtClean="0"/>
              <a:t>, </a:t>
            </a:r>
            <a:r>
              <a:rPr lang="tr-TR" sz="1400" b="1" dirty="0" smtClean="0"/>
              <a:t>his ve hayalden, cihet ve mekândan </a:t>
            </a:r>
            <a:r>
              <a:rPr lang="tr-TR" sz="1400" dirty="0" smtClean="0"/>
              <a:t>hariç olan varlıklardır. Bu şekilde olan varlıkların </a:t>
            </a:r>
            <a:r>
              <a:rPr lang="tr-TR" sz="1400" b="1" dirty="0" err="1" smtClean="0"/>
              <a:t>kemmiyetinden</a:t>
            </a:r>
            <a:r>
              <a:rPr lang="tr-TR" sz="1400" dirty="0" smtClean="0"/>
              <a:t> bahsetmek mümkün değildir, </a:t>
            </a:r>
            <a:r>
              <a:rPr lang="tr-TR" sz="1400" b="1" dirty="0" smtClean="0"/>
              <a:t>ölçü ve miktar </a:t>
            </a:r>
            <a:r>
              <a:rPr lang="tr-TR" sz="1400" dirty="0" smtClean="0"/>
              <a:t>söz konusu değildir. Ayetten anlaşıldığına göre ruh; </a:t>
            </a:r>
            <a:r>
              <a:rPr lang="tr-TR" sz="1400" b="1" dirty="0" smtClean="0"/>
              <a:t>miktar ve ölçüsü olmayan, his ve hayal, cihet ve mekân </a:t>
            </a:r>
            <a:r>
              <a:rPr lang="tr-TR" sz="1400" dirty="0" smtClean="0"/>
              <a:t>özellikleri dışında kalan varlıklardandır. </a:t>
            </a:r>
          </a:p>
          <a:p>
            <a:pPr algn="just"/>
            <a:r>
              <a:rPr lang="tr-TR" sz="1400" dirty="0" err="1" smtClean="0"/>
              <a:t>Gazzâlî</a:t>
            </a:r>
            <a:r>
              <a:rPr lang="tr-TR" sz="1400" dirty="0" smtClean="0"/>
              <a:t> ruhun hem </a:t>
            </a:r>
            <a:r>
              <a:rPr lang="tr-TR" sz="1400" b="1" dirty="0" smtClean="0"/>
              <a:t>mahluk</a:t>
            </a:r>
            <a:r>
              <a:rPr lang="tr-TR" sz="1400" dirty="0" smtClean="0"/>
              <a:t> olduğunu hem de </a:t>
            </a:r>
            <a:r>
              <a:rPr lang="tr-TR" sz="1400" b="1" dirty="0" smtClean="0"/>
              <a:t>olmadığını</a:t>
            </a:r>
            <a:r>
              <a:rPr lang="tr-TR" sz="1400" dirty="0" smtClean="0"/>
              <a:t> söylemektedir. Ruh </a:t>
            </a:r>
            <a:r>
              <a:rPr lang="tr-TR" sz="1400" b="1" dirty="0" smtClean="0"/>
              <a:t>parçalanma, </a:t>
            </a:r>
            <a:r>
              <a:rPr lang="tr-TR" sz="1400" b="1" dirty="0" err="1" smtClean="0"/>
              <a:t>kemmiyyet</a:t>
            </a:r>
            <a:r>
              <a:rPr lang="tr-TR" sz="1400" b="1" dirty="0" smtClean="0"/>
              <a:t> ve ölçü </a:t>
            </a:r>
            <a:r>
              <a:rPr lang="tr-TR" sz="1400" dirty="0" smtClean="0"/>
              <a:t>kabul etmeme yönüyle </a:t>
            </a:r>
            <a:r>
              <a:rPr lang="tr-TR" sz="1400" b="1" dirty="0" smtClean="0"/>
              <a:t>gayr-i mahluk</a:t>
            </a:r>
            <a:r>
              <a:rPr lang="tr-TR" sz="1400" dirty="0" smtClean="0"/>
              <a:t>, ortaya çıkışı itibariyle de yani </a:t>
            </a:r>
            <a:r>
              <a:rPr lang="tr-TR" sz="1400" b="1" dirty="0" smtClean="0"/>
              <a:t>cisimlere girmesi </a:t>
            </a:r>
            <a:r>
              <a:rPr lang="tr-TR" sz="1400" dirty="0" smtClean="0"/>
              <a:t>itibariyle de </a:t>
            </a:r>
            <a:r>
              <a:rPr lang="tr-TR" sz="1400" b="1" dirty="0" smtClean="0"/>
              <a:t>mahluktur. </a:t>
            </a:r>
            <a:r>
              <a:rPr lang="tr-TR" sz="1400" dirty="0" smtClean="0"/>
              <a:t>Yani ruh cisimlerde görülmesiyle mahluk olmaktadır. Cesetlerden önce var olan ruhlar bir güneş gibi kendilerini alacak bir </a:t>
            </a:r>
            <a:r>
              <a:rPr lang="tr-TR" sz="1400" b="1" dirty="0" smtClean="0"/>
              <a:t>tecelli yeri </a:t>
            </a:r>
            <a:r>
              <a:rPr lang="tr-TR" sz="1400" dirty="0" smtClean="0"/>
              <a:t>bulunca hemen o </a:t>
            </a:r>
            <a:r>
              <a:rPr lang="tr-TR" sz="1400" b="1" dirty="0" smtClean="0"/>
              <a:t>cisme</a:t>
            </a:r>
            <a:r>
              <a:rPr lang="tr-TR" sz="1400" dirty="0" smtClean="0"/>
              <a:t> tecelli ederler. </a:t>
            </a:r>
          </a:p>
          <a:p>
            <a:pPr algn="just"/>
            <a:r>
              <a:rPr lang="tr-TR" sz="1400" dirty="0" smtClean="0"/>
              <a:t>Ruhun mahiyeti ilgili en nihayet söylenecek şey </a:t>
            </a:r>
            <a:r>
              <a:rPr lang="tr-TR" sz="1400" b="1" dirty="0" err="1" smtClean="0"/>
              <a:t>mevcud</a:t>
            </a:r>
            <a:r>
              <a:rPr lang="tr-TR" sz="1400" b="1" dirty="0" smtClean="0"/>
              <a:t>-ı meçhuldür. </a:t>
            </a:r>
            <a:r>
              <a:rPr lang="tr-TR" sz="1400" dirty="0" smtClean="0"/>
              <a:t>Ruhla alakalı söylenen bütün şeyler ruhun bedenlere girmesinden sonraki durumları içindir. Yoksa bedenlerden önceki mahiyeti ile alakalı ne söylenirse eksik kalır.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9345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11. </a:t>
            </a:r>
            <a: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HAFTA </a:t>
            </a:r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(13.05.2019)</a:t>
            </a:r>
            <a:b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cap="none" dirty="0" smtClean="0"/>
              <a:t>- Tasavvufta Temel İnsani Yetiler: Akıl, </a:t>
            </a:r>
            <a:r>
              <a:rPr lang="tr-TR" altLang="tr-TR" sz="1400" cap="none" dirty="0" err="1" smtClean="0"/>
              <a:t>Kalb</a:t>
            </a:r>
            <a:r>
              <a:rPr lang="tr-TR" altLang="tr-TR" sz="1400" cap="none" dirty="0" smtClean="0"/>
              <a:t>, </a:t>
            </a:r>
            <a:r>
              <a:rPr lang="tr-TR" altLang="tr-TR" sz="1400" cap="none" dirty="0" smtClean="0"/>
              <a:t>Ruh 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b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400" i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BAŞLIKLAR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Tasavvufî düşüncede akıl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Tasavvufî </a:t>
            </a: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düşüncede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kalb</a:t>
            </a: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Tasavvufî </a:t>
            </a: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düşüncede </a:t>
            </a: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ruh</a:t>
            </a: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smtClean="0">
                <a:solidFill>
                  <a:srgbClr val="C00000"/>
                </a:solidFill>
              </a:rPr>
              <a:t>Tasavvufî Düşüncede Akıl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1400" dirty="0" err="1"/>
              <a:t>Sözlükte</a:t>
            </a:r>
            <a:r>
              <a:rPr lang="en-US" sz="1400" dirty="0"/>
              <a:t> </a:t>
            </a:r>
            <a:r>
              <a:rPr lang="en-US" sz="1400" dirty="0" err="1"/>
              <a:t>masdar</a:t>
            </a:r>
            <a:r>
              <a:rPr lang="en-US" sz="1400" dirty="0"/>
              <a:t> </a:t>
            </a:r>
            <a:r>
              <a:rPr lang="en-US" sz="1400" dirty="0" err="1"/>
              <a:t>olarak</a:t>
            </a:r>
            <a:r>
              <a:rPr lang="en-US" sz="1400" dirty="0"/>
              <a:t> “</a:t>
            </a:r>
            <a:r>
              <a:rPr lang="en-US" sz="1400" b="1" dirty="0" err="1"/>
              <a:t>menetmek</a:t>
            </a:r>
            <a:r>
              <a:rPr lang="en-US" sz="1400" b="1" dirty="0"/>
              <a:t>, </a:t>
            </a:r>
            <a:r>
              <a:rPr lang="en-US" sz="1400" b="1" dirty="0" err="1"/>
              <a:t>engellemek</a:t>
            </a:r>
            <a:r>
              <a:rPr lang="en-US" sz="1400" b="1" dirty="0"/>
              <a:t>, </a:t>
            </a:r>
            <a:r>
              <a:rPr lang="en-US" sz="1400" b="1" dirty="0" err="1"/>
              <a:t>alıkoymak</a:t>
            </a:r>
            <a:r>
              <a:rPr lang="en-US" sz="1400" b="1" dirty="0"/>
              <a:t>, </a:t>
            </a:r>
            <a:r>
              <a:rPr lang="en-US" sz="1400" b="1" dirty="0" err="1" smtClean="0"/>
              <a:t>bağlamak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idrâk</a:t>
            </a:r>
            <a:r>
              <a:rPr lang="tr-TR" sz="1400" b="1" dirty="0" smtClean="0"/>
              <a:t>, anlama, kavrayış, zekâ</a:t>
            </a:r>
            <a:r>
              <a:rPr lang="en-US" sz="1400" dirty="0" smtClean="0"/>
              <a:t>” </a:t>
            </a:r>
            <a:r>
              <a:rPr lang="en-US" sz="1400" dirty="0" err="1"/>
              <a:t>gibi</a:t>
            </a:r>
            <a:r>
              <a:rPr lang="en-US" sz="1400" dirty="0"/>
              <a:t> </a:t>
            </a:r>
            <a:r>
              <a:rPr lang="en-US" sz="1400" dirty="0" err="1" smtClean="0"/>
              <a:t>anlamlara</a:t>
            </a:r>
            <a:r>
              <a:rPr lang="tr-TR" sz="1400" dirty="0" smtClean="0"/>
              <a:t> gelmektedir. İlk dönem </a:t>
            </a:r>
            <a:r>
              <a:rPr lang="tr-TR" sz="1400" dirty="0" err="1" smtClean="0"/>
              <a:t>sufileri</a:t>
            </a:r>
            <a:r>
              <a:rPr lang="tr-TR" sz="1400" dirty="0" smtClean="0"/>
              <a:t> akla fıkıh, hadis, kelam alimlerinden </a:t>
            </a:r>
            <a:r>
              <a:rPr lang="tr-TR" sz="1400" b="1" dirty="0" smtClean="0"/>
              <a:t>farklı bir mana vermemişlerdir. </a:t>
            </a:r>
            <a:r>
              <a:rPr lang="tr-TR" sz="1400" dirty="0" smtClean="0"/>
              <a:t>Aklın </a:t>
            </a:r>
            <a:r>
              <a:rPr lang="tr-TR" sz="1400" b="1" dirty="0" smtClean="0"/>
              <a:t>mahiyetini tahlille meşgul olmayıp </a:t>
            </a:r>
            <a:r>
              <a:rPr lang="tr-TR" sz="1400" dirty="0" smtClean="0"/>
              <a:t>sadece </a:t>
            </a:r>
            <a:r>
              <a:rPr lang="tr-TR" sz="1400" b="1" dirty="0" smtClean="0"/>
              <a:t>din ve ahlak </a:t>
            </a:r>
            <a:r>
              <a:rPr lang="tr-TR" sz="1400" dirty="0" smtClean="0"/>
              <a:t>alanında sağladığı </a:t>
            </a:r>
            <a:r>
              <a:rPr lang="tr-TR" sz="1400" b="1" dirty="0" smtClean="0"/>
              <a:t>faydala</a:t>
            </a:r>
            <a:r>
              <a:rPr lang="tr-TR" sz="1400" dirty="0" smtClean="0"/>
              <a:t>r üzerinde durmuşlardır. Dünyadan uzaklaşma, ahirete yaklaşmayı esas aldıkları için aklı tarif ederken bu hususlar üzerinde durmuşlardır. Onlara göre </a:t>
            </a:r>
            <a:r>
              <a:rPr lang="tr-TR" sz="1400" b="1" dirty="0" smtClean="0"/>
              <a:t>ahireti kazanmaya vesile olduğu için imandan sonra </a:t>
            </a:r>
            <a:r>
              <a:rPr lang="tr-TR" sz="1400" dirty="0" smtClean="0"/>
              <a:t>en büyük nimettir. Dolayısıyla</a:t>
            </a:r>
            <a:r>
              <a:rPr lang="tr-TR" sz="1400" b="1" dirty="0"/>
              <a:t> </a:t>
            </a:r>
            <a:r>
              <a:rPr lang="tr-TR" sz="1400" b="1" dirty="0" smtClean="0"/>
              <a:t>akıl</a:t>
            </a:r>
            <a:r>
              <a:rPr lang="tr-TR" sz="1400" dirty="0" smtClean="0"/>
              <a:t> Allah’ı tanımaya, O’na şükretmeye, kötü davranışlara gitmeye engel olan çok önemli bir </a:t>
            </a:r>
            <a:r>
              <a:rPr lang="tr-TR" sz="1400" b="1" dirty="0" smtClean="0"/>
              <a:t>melekedir.</a:t>
            </a:r>
            <a:r>
              <a:rPr lang="tr-TR" sz="1400" dirty="0" smtClean="0"/>
              <a:t> </a:t>
            </a:r>
            <a:r>
              <a:rPr lang="tr-TR" sz="1400" b="1" dirty="0" smtClean="0"/>
              <a:t>Bu görüşlere bütün zahir uleması katılmaktadır. </a:t>
            </a:r>
          </a:p>
          <a:p>
            <a:pPr algn="just"/>
            <a:r>
              <a:rPr lang="tr-TR" sz="1400" dirty="0" smtClean="0"/>
              <a:t>İslam düşünce tarihinde ilk defa </a:t>
            </a:r>
            <a:r>
              <a:rPr lang="tr-TR" sz="1400" b="1" dirty="0" smtClean="0"/>
              <a:t>aklı</a:t>
            </a:r>
            <a:r>
              <a:rPr lang="tr-TR" sz="1400" dirty="0"/>
              <a:t> </a:t>
            </a:r>
            <a:r>
              <a:rPr lang="tr-TR" sz="1400" b="1" dirty="0" err="1" smtClean="0"/>
              <a:t>hevânın</a:t>
            </a:r>
            <a:r>
              <a:rPr lang="tr-TR" sz="1400" b="1" dirty="0" smtClean="0"/>
              <a:t> (nefsanî arzular) zıddı</a:t>
            </a:r>
            <a:r>
              <a:rPr lang="tr-TR" sz="1400" dirty="0" smtClean="0"/>
              <a:t> olarak görme fikrinin oluşumunda </a:t>
            </a:r>
            <a:r>
              <a:rPr lang="tr-TR" sz="1400" b="1" dirty="0" smtClean="0"/>
              <a:t>Muhasibi ve </a:t>
            </a:r>
            <a:r>
              <a:rPr lang="tr-TR" sz="1400" b="1" dirty="0" err="1" smtClean="0"/>
              <a:t>Tirmizi’nin</a:t>
            </a:r>
            <a:r>
              <a:rPr lang="tr-TR" sz="1400" b="1" dirty="0" smtClean="0"/>
              <a:t> </a:t>
            </a:r>
            <a:r>
              <a:rPr lang="tr-TR" sz="1400" dirty="0" smtClean="0"/>
              <a:t>büyük katkısı vardır. Onlara göre akıl </a:t>
            </a:r>
            <a:r>
              <a:rPr lang="tr-TR" sz="1400" b="1" dirty="0" smtClean="0"/>
              <a:t>hidayet</a:t>
            </a:r>
            <a:r>
              <a:rPr lang="tr-TR" sz="1400" dirty="0" smtClean="0"/>
              <a:t>, </a:t>
            </a:r>
            <a:r>
              <a:rPr lang="tr-TR" sz="1400" dirty="0" err="1" smtClean="0"/>
              <a:t>hevâ</a:t>
            </a:r>
            <a:r>
              <a:rPr lang="tr-TR" sz="1400" dirty="0" smtClean="0"/>
              <a:t> </a:t>
            </a:r>
            <a:r>
              <a:rPr lang="tr-TR" sz="1400" b="1" dirty="0" smtClean="0"/>
              <a:t>dalalet</a:t>
            </a:r>
            <a:r>
              <a:rPr lang="tr-TR" sz="1400" dirty="0" smtClean="0"/>
              <a:t>; akıl </a:t>
            </a:r>
            <a:r>
              <a:rPr lang="tr-TR" sz="1400" b="1" dirty="0" err="1" smtClean="0"/>
              <a:t>zinet</a:t>
            </a:r>
            <a:r>
              <a:rPr lang="tr-TR" sz="1400" dirty="0" smtClean="0"/>
              <a:t>, </a:t>
            </a:r>
            <a:r>
              <a:rPr lang="tr-TR" sz="1400" dirty="0" err="1" smtClean="0"/>
              <a:t>hevâ</a:t>
            </a:r>
            <a:r>
              <a:rPr lang="tr-TR" sz="1400" dirty="0" smtClean="0"/>
              <a:t> </a:t>
            </a:r>
            <a:r>
              <a:rPr lang="tr-TR" sz="1400" b="1" dirty="0" smtClean="0"/>
              <a:t>leke</a:t>
            </a:r>
            <a:r>
              <a:rPr lang="tr-TR" sz="1400" dirty="0" smtClean="0"/>
              <a:t>; akıl </a:t>
            </a:r>
            <a:r>
              <a:rPr lang="tr-TR" sz="1400" b="1" dirty="0" smtClean="0"/>
              <a:t>saadet</a:t>
            </a:r>
            <a:r>
              <a:rPr lang="tr-TR" sz="1400" dirty="0" smtClean="0"/>
              <a:t>, </a:t>
            </a:r>
            <a:r>
              <a:rPr lang="tr-TR" sz="1400" dirty="0" err="1" smtClean="0"/>
              <a:t>hevâ</a:t>
            </a:r>
            <a:r>
              <a:rPr lang="tr-TR" sz="1400" dirty="0" smtClean="0"/>
              <a:t> </a:t>
            </a:r>
            <a:r>
              <a:rPr lang="tr-TR" sz="1400" b="1" dirty="0" err="1" smtClean="0"/>
              <a:t>şekâvettir</a:t>
            </a:r>
            <a:r>
              <a:rPr lang="tr-TR" sz="1400" dirty="0" smtClean="0"/>
              <a:t>. </a:t>
            </a:r>
            <a:r>
              <a:rPr lang="tr-TR" sz="1400" dirty="0" err="1" smtClean="0"/>
              <a:t>Muhasibi’ye</a:t>
            </a:r>
            <a:r>
              <a:rPr lang="tr-TR" sz="1400" dirty="0" smtClean="0"/>
              <a:t> göre akıl </a:t>
            </a:r>
            <a:r>
              <a:rPr lang="tr-TR" sz="1400" b="1" dirty="0" smtClean="0"/>
              <a:t>yaratılmış nuranî bir meleke</a:t>
            </a:r>
            <a:r>
              <a:rPr lang="tr-TR" sz="1400" dirty="0" smtClean="0"/>
              <a:t> olup </a:t>
            </a:r>
            <a:r>
              <a:rPr lang="tr-TR" sz="1400" b="1" dirty="0" smtClean="0"/>
              <a:t>ne maddedir ne de maddîdir</a:t>
            </a:r>
            <a:r>
              <a:rPr lang="tr-TR" sz="1400" dirty="0" smtClean="0"/>
              <a:t>. İki </a:t>
            </a:r>
            <a:r>
              <a:rPr lang="tr-TR" sz="1400" dirty="0" err="1" smtClean="0"/>
              <a:t>sûfî</a:t>
            </a:r>
            <a:r>
              <a:rPr lang="tr-TR" sz="1400" dirty="0" smtClean="0"/>
              <a:t> de aklın karşısına </a:t>
            </a:r>
            <a:r>
              <a:rPr lang="tr-TR" sz="1400" b="1" dirty="0" err="1" smtClean="0"/>
              <a:t>hevâyı</a:t>
            </a:r>
            <a:r>
              <a:rPr lang="tr-TR" sz="1400" dirty="0" smtClean="0"/>
              <a:t> koyup uzun uzun tahliller yaparlar. </a:t>
            </a:r>
          </a:p>
          <a:p>
            <a:pPr algn="just"/>
            <a:r>
              <a:rPr lang="tr-TR" sz="1400" dirty="0" smtClean="0"/>
              <a:t>İslam filozofları ve Kelamcıların </a:t>
            </a:r>
            <a:r>
              <a:rPr lang="tr-TR" sz="1400" b="1" dirty="0" smtClean="0"/>
              <a:t>akla çok değer vermeleri </a:t>
            </a:r>
            <a:r>
              <a:rPr lang="tr-TR" sz="1400" dirty="0" err="1" smtClean="0"/>
              <a:t>sûfîlerin</a:t>
            </a:r>
            <a:r>
              <a:rPr lang="tr-TR" sz="1400" dirty="0" smtClean="0"/>
              <a:t> akılla ilgili düşüncelerini </a:t>
            </a:r>
            <a:r>
              <a:rPr lang="tr-TR" sz="1400" b="1" dirty="0" smtClean="0"/>
              <a:t>geliştirmeye ve değiştirmeye </a:t>
            </a:r>
            <a:r>
              <a:rPr lang="tr-TR" sz="1400" dirty="0" smtClean="0"/>
              <a:t>sevk etmiştir. </a:t>
            </a:r>
            <a:r>
              <a:rPr lang="tr-TR" sz="1400" b="1" dirty="0" smtClean="0"/>
              <a:t>Baştan beri aklın metafizik konularda yetersiz </a:t>
            </a:r>
            <a:r>
              <a:rPr lang="tr-TR" sz="1400" dirty="0" smtClean="0"/>
              <a:t>olduğunu savunan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Kelamcıların </a:t>
            </a:r>
            <a:r>
              <a:rPr lang="tr-TR" sz="1400" b="1" dirty="0" smtClean="0"/>
              <a:t>akılla Allah’ın varlığını ispat etme </a:t>
            </a:r>
            <a:r>
              <a:rPr lang="tr-TR" sz="1400" dirty="0" smtClean="0"/>
              <a:t>gayretlerine karşı çıkmışlar ve bunun </a:t>
            </a:r>
            <a:r>
              <a:rPr lang="tr-TR" sz="1400" b="1" dirty="0" smtClean="0"/>
              <a:t>boşuna bir uğraş </a:t>
            </a:r>
            <a:r>
              <a:rPr lang="tr-TR" sz="1400" dirty="0" smtClean="0"/>
              <a:t>oluğunu savunmuşlardır. «</a:t>
            </a:r>
            <a:r>
              <a:rPr lang="tr-TR" sz="1400" b="1" dirty="0" smtClean="0"/>
              <a:t>Allah’ın varlığının delili bizzat Allah’tır</a:t>
            </a:r>
            <a:r>
              <a:rPr lang="tr-TR" sz="1400" dirty="0" smtClean="0"/>
              <a:t>» denilerek aklın aciz olduğunu, bu sebeple </a:t>
            </a:r>
            <a:r>
              <a:rPr lang="tr-TR" sz="1400" b="1" dirty="0" smtClean="0"/>
              <a:t>sadece kendisi gibi aciz olan </a:t>
            </a:r>
            <a:r>
              <a:rPr lang="tr-TR" sz="1400" dirty="0" smtClean="0"/>
              <a:t>hususlarda delil olabileceğini söylemişlerdir. </a:t>
            </a:r>
            <a:r>
              <a:rPr lang="tr-TR" sz="1400" dirty="0" err="1" smtClean="0"/>
              <a:t>Sûfîlere</a:t>
            </a:r>
            <a:r>
              <a:rPr lang="tr-TR" sz="1400" dirty="0" smtClean="0"/>
              <a:t> göre aklın alanı sadece </a:t>
            </a:r>
            <a:r>
              <a:rPr lang="tr-TR" sz="1400" b="1" dirty="0" smtClean="0"/>
              <a:t>maddî (</a:t>
            </a:r>
            <a:r>
              <a:rPr lang="tr-TR" sz="1400" b="1" dirty="0" err="1" smtClean="0"/>
              <a:t>kevn</a:t>
            </a:r>
            <a:r>
              <a:rPr lang="tr-TR" sz="1400" b="1" dirty="0" smtClean="0"/>
              <a:t>) </a:t>
            </a:r>
            <a:r>
              <a:rPr lang="tr-TR" sz="1400" dirty="0" smtClean="0"/>
              <a:t>aleme ait olup şay</a:t>
            </a:r>
            <a:r>
              <a:rPr lang="tr-TR" sz="1400" b="1" dirty="0" smtClean="0"/>
              <a:t>et o yaratana yönelecek olursa erir </a:t>
            </a:r>
            <a:r>
              <a:rPr lang="tr-TR" sz="1400" dirty="0" smtClean="0"/>
              <a:t>gider. Akıl kendisinin ne olduğunu bile </a:t>
            </a:r>
            <a:r>
              <a:rPr lang="tr-TR" sz="1400" b="1" dirty="0" smtClean="0"/>
              <a:t>bilemezken</a:t>
            </a:r>
            <a:r>
              <a:rPr lang="tr-TR" sz="1400" dirty="0" smtClean="0"/>
              <a:t> yaratıcısını nasıl bilebilir. Onlara göre aklın Allah’ı bilmek konusunda varabileceği en son nokta </a:t>
            </a:r>
            <a:r>
              <a:rPr lang="tr-TR" sz="1400" b="1" dirty="0" smtClean="0"/>
              <a:t>hayret ve dehşettir.</a:t>
            </a:r>
            <a:r>
              <a:rPr lang="tr-TR" sz="1400" dirty="0" smtClean="0"/>
              <a:t> Bu konuda aklın aciz olduğunu bilmek en yüksek </a:t>
            </a:r>
            <a:r>
              <a:rPr lang="tr-TR" sz="1400" b="1" dirty="0" smtClean="0"/>
              <a:t>idraktir</a:t>
            </a:r>
            <a:r>
              <a:rPr lang="tr-TR" sz="1400" dirty="0" smtClean="0"/>
              <a:t>. (</a:t>
            </a:r>
            <a:r>
              <a:rPr lang="ar-SA" sz="1400" b="1" dirty="0" smtClean="0"/>
              <a:t>العجز عن درك الادراك ادراك</a:t>
            </a:r>
            <a:r>
              <a:rPr lang="tr-TR" sz="1400" dirty="0" smtClean="0"/>
              <a:t>) Allah’ı yine </a:t>
            </a:r>
            <a:r>
              <a:rPr lang="tr-TR" sz="1400" b="1" dirty="0" smtClean="0"/>
              <a:t>O’nun tarifiyle </a:t>
            </a:r>
            <a:r>
              <a:rPr lang="tr-TR" sz="1400" dirty="0" smtClean="0"/>
              <a:t>bildiklerini söyleyen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bu meselede </a:t>
            </a:r>
            <a:r>
              <a:rPr lang="tr-TR" sz="1400" b="1" dirty="0" smtClean="0"/>
              <a:t>aklî delillere başvurmanın gereksizliğinden</a:t>
            </a:r>
            <a:r>
              <a:rPr lang="tr-TR" sz="1400" dirty="0" smtClean="0"/>
              <a:t> bahsetmişlerdir. Muhasibi ile başlayıp </a:t>
            </a:r>
            <a:r>
              <a:rPr lang="tr-TR" sz="1400" dirty="0" err="1" smtClean="0"/>
              <a:t>Kuşeyri</a:t>
            </a:r>
            <a:r>
              <a:rPr lang="tr-TR" sz="1400" dirty="0" smtClean="0"/>
              <a:t> ve </a:t>
            </a:r>
            <a:r>
              <a:rPr lang="tr-TR" sz="1400" dirty="0" err="1" smtClean="0"/>
              <a:t>Hücviri</a:t>
            </a:r>
            <a:r>
              <a:rPr lang="tr-TR" sz="1400" dirty="0" smtClean="0"/>
              <a:t> ile devam bu anlayış </a:t>
            </a:r>
            <a:r>
              <a:rPr lang="tr-TR" sz="1400" b="1" dirty="0" smtClean="0"/>
              <a:t>en mükemmel şeklini </a:t>
            </a:r>
            <a:r>
              <a:rPr lang="tr-TR" sz="1400" b="1" dirty="0" err="1" smtClean="0"/>
              <a:t>Gazzâlî’de</a:t>
            </a:r>
            <a:r>
              <a:rPr lang="tr-TR" sz="1400" b="1" dirty="0" smtClean="0"/>
              <a:t> </a:t>
            </a:r>
            <a:r>
              <a:rPr lang="tr-TR" sz="1400" dirty="0" smtClean="0"/>
              <a:t>almıştır. </a:t>
            </a:r>
            <a:r>
              <a:rPr lang="tr-TR" sz="1400" b="1" dirty="0" err="1" smtClean="0"/>
              <a:t>Gazzâlî</a:t>
            </a:r>
            <a:r>
              <a:rPr lang="tr-TR" sz="1400" dirty="0" smtClean="0"/>
              <a:t> «</a:t>
            </a:r>
            <a:r>
              <a:rPr lang="tr-TR" sz="1400" b="1" dirty="0" smtClean="0"/>
              <a:t>Akıl bize duyuların verdiği her bilginin doğru olmadığını göstermektedir. Aklın üstünde diğer bir idrak gücüne göre de aklın sağladığı bütün bilgilerin doğru olmaması mümkündür. Bunun böyle olmadığını nereden bilelim?» </a:t>
            </a:r>
            <a:r>
              <a:rPr lang="tr-TR" sz="1400" dirty="0" smtClean="0"/>
              <a:t>diyerek akla </a:t>
            </a:r>
            <a:r>
              <a:rPr lang="tr-TR" sz="1400" b="1" dirty="0" smtClean="0"/>
              <a:t>şüphe</a:t>
            </a:r>
            <a:r>
              <a:rPr lang="tr-TR" sz="1400" dirty="0" smtClean="0"/>
              <a:t> ile yaklaşmıştır. Zaten </a:t>
            </a:r>
            <a:r>
              <a:rPr lang="tr-TR" sz="1400" b="1" dirty="0" smtClean="0"/>
              <a:t>kriz döneminde </a:t>
            </a:r>
            <a:r>
              <a:rPr lang="tr-TR" sz="1400" dirty="0" smtClean="0"/>
              <a:t>kurtuluşunu </a:t>
            </a:r>
            <a:r>
              <a:rPr lang="tr-TR" sz="1400" b="1" dirty="0" smtClean="0"/>
              <a:t>kalbî aydınlanmaya </a:t>
            </a:r>
            <a:r>
              <a:rPr lang="tr-TR" sz="1400" dirty="0" smtClean="0"/>
              <a:t>yani tasavvufa bağlamaktadır. Allah’ın kalbini bir nurla aydınlattığı için krizden kurtulduğunu söylemektedir. </a:t>
            </a:r>
            <a:r>
              <a:rPr lang="tr-TR" sz="1400" b="1" dirty="0" err="1" smtClean="0"/>
              <a:t>Farabî</a:t>
            </a:r>
            <a:r>
              <a:rPr lang="tr-TR" sz="1400" b="1" dirty="0" smtClean="0"/>
              <a:t> ve </a:t>
            </a:r>
            <a:r>
              <a:rPr lang="tr-TR" sz="1400" b="1" dirty="0" err="1" smtClean="0"/>
              <a:t>İbn</a:t>
            </a:r>
            <a:r>
              <a:rPr lang="tr-TR" sz="1400" b="1" dirty="0" smtClean="0"/>
              <a:t> Sina’dan </a:t>
            </a:r>
            <a:r>
              <a:rPr lang="tr-TR" sz="1400" dirty="0" smtClean="0"/>
              <a:t>mülhem olarak bu nura </a:t>
            </a:r>
            <a:r>
              <a:rPr lang="tr-TR" sz="1400" b="1" dirty="0" smtClean="0"/>
              <a:t>«el-</a:t>
            </a:r>
            <a:r>
              <a:rPr lang="tr-TR" sz="1400" b="1" dirty="0" err="1" smtClean="0"/>
              <a:t>aklü’l</a:t>
            </a:r>
            <a:r>
              <a:rPr lang="tr-TR" sz="1400" b="1" dirty="0" smtClean="0"/>
              <a:t>-</a:t>
            </a:r>
            <a:r>
              <a:rPr lang="tr-TR" sz="1400" b="1" dirty="0" err="1" smtClean="0"/>
              <a:t>kudsî</a:t>
            </a:r>
            <a:r>
              <a:rPr lang="tr-TR" sz="1400" dirty="0" smtClean="0"/>
              <a:t>» demektedir. Burada bahsettiği </a:t>
            </a:r>
            <a:r>
              <a:rPr lang="tr-TR" sz="1400" dirty="0" err="1" smtClean="0"/>
              <a:t>kudsî</a:t>
            </a:r>
            <a:r>
              <a:rPr lang="tr-TR" sz="1400" dirty="0" smtClean="0"/>
              <a:t> akıl </a:t>
            </a:r>
            <a:r>
              <a:rPr lang="tr-TR" sz="1400" b="1" dirty="0" smtClean="0"/>
              <a:t>keşiften başka bir şey </a:t>
            </a:r>
            <a:r>
              <a:rPr lang="tr-TR" sz="1400" dirty="0" smtClean="0"/>
              <a:t>değildir. Dolayısıyla metafizik konularda </a:t>
            </a:r>
            <a:r>
              <a:rPr lang="tr-TR" sz="1400" b="1" dirty="0" smtClean="0"/>
              <a:t>akılla keşfi </a:t>
            </a:r>
            <a:r>
              <a:rPr lang="tr-TR" sz="1400" dirty="0" smtClean="0"/>
              <a:t>birbirinden ayırarak akılda </a:t>
            </a:r>
            <a:r>
              <a:rPr lang="tr-TR" sz="1400" b="1" dirty="0" smtClean="0"/>
              <a:t>nazar</a:t>
            </a:r>
            <a:r>
              <a:rPr lang="tr-TR" sz="1400" dirty="0" smtClean="0"/>
              <a:t>, keşifte </a:t>
            </a:r>
            <a:r>
              <a:rPr lang="tr-TR" sz="1400" b="1" dirty="0" smtClean="0"/>
              <a:t>tasfiye</a:t>
            </a:r>
            <a:r>
              <a:rPr lang="tr-TR" sz="1400" dirty="0" smtClean="0"/>
              <a:t> metodunun olduğunu, doğrudan bilgi edinme imkanını sağlayan </a:t>
            </a:r>
            <a:r>
              <a:rPr lang="tr-TR" sz="1400" b="1" dirty="0" smtClean="0"/>
              <a:t>tasfiyenin</a:t>
            </a:r>
            <a:r>
              <a:rPr lang="tr-TR" sz="1400" dirty="0" smtClean="0"/>
              <a:t> daha üstün olduğunu söylemektedir. Bu tavır daha sonraki dönemlerde de devam etmiştir.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Akıl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sz="1400" b="1" dirty="0" smtClean="0"/>
              <a:t>İlk yaratılan varlığın akıl </a:t>
            </a:r>
            <a:r>
              <a:rPr lang="tr-TR" sz="1400" b="1" dirty="0" err="1" smtClean="0"/>
              <a:t>akıl</a:t>
            </a:r>
            <a:r>
              <a:rPr lang="tr-TR" sz="1400" b="1" dirty="0" smtClean="0"/>
              <a:t> olduğu </a:t>
            </a:r>
            <a:r>
              <a:rPr lang="tr-TR" sz="1400" dirty="0" smtClean="0"/>
              <a:t>konusundaki görüşlere </a:t>
            </a:r>
            <a:r>
              <a:rPr lang="tr-TR" sz="1400" dirty="0" err="1" smtClean="0"/>
              <a:t>Muhasibi’den</a:t>
            </a:r>
            <a:r>
              <a:rPr lang="tr-TR" sz="1400" dirty="0" smtClean="0"/>
              <a:t> itibaren bütün </a:t>
            </a:r>
            <a:r>
              <a:rPr lang="tr-TR" sz="1400" dirty="0" err="1" smtClean="0"/>
              <a:t>sufilerde</a:t>
            </a:r>
            <a:r>
              <a:rPr lang="tr-TR" sz="1400" dirty="0" smtClean="0"/>
              <a:t> rastlanır. Yeni </a:t>
            </a:r>
            <a:r>
              <a:rPr lang="tr-TR" sz="1400" dirty="0" err="1" smtClean="0"/>
              <a:t>Eflatuncu</a:t>
            </a:r>
            <a:r>
              <a:rPr lang="tr-TR" sz="1400" dirty="0" smtClean="0"/>
              <a:t> görüşlerden kaynaklanan bu anlayış </a:t>
            </a:r>
            <a:r>
              <a:rPr lang="tr-TR" sz="1400" dirty="0" err="1" smtClean="0"/>
              <a:t>İbnü’l</a:t>
            </a:r>
            <a:r>
              <a:rPr lang="tr-TR" sz="1400" dirty="0" smtClean="0"/>
              <a:t>-Arabî ve </a:t>
            </a:r>
            <a:r>
              <a:rPr lang="tr-TR" sz="1400" dirty="0" err="1" smtClean="0"/>
              <a:t>Abdulkerim</a:t>
            </a:r>
            <a:r>
              <a:rPr lang="tr-TR" sz="1400" dirty="0" smtClean="0"/>
              <a:t> el-</a:t>
            </a:r>
            <a:r>
              <a:rPr lang="tr-TR" sz="1400" dirty="0" err="1" smtClean="0"/>
              <a:t>Cilî</a:t>
            </a:r>
            <a:r>
              <a:rPr lang="tr-TR" sz="1400" dirty="0" smtClean="0"/>
              <a:t> gibi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tarafından yeni yorumlarla değişik bir tarzda ortaya konmuş ve </a:t>
            </a:r>
            <a:r>
              <a:rPr lang="tr-TR" sz="1400" dirty="0" err="1" smtClean="0"/>
              <a:t>Hallac’dan</a:t>
            </a:r>
            <a:r>
              <a:rPr lang="tr-TR" sz="1400" dirty="0" smtClean="0"/>
              <a:t> </a:t>
            </a:r>
            <a:r>
              <a:rPr lang="tr-TR" sz="1400" b="1" dirty="0" smtClean="0"/>
              <a:t>«Hakikat-i </a:t>
            </a:r>
            <a:r>
              <a:rPr lang="tr-TR" sz="1400" b="1" dirty="0" err="1" smtClean="0"/>
              <a:t>Muhammediyye</a:t>
            </a:r>
            <a:r>
              <a:rPr lang="tr-TR" sz="1400" b="1" dirty="0" smtClean="0"/>
              <a:t>» </a:t>
            </a:r>
            <a:r>
              <a:rPr lang="tr-TR" sz="1400" dirty="0" smtClean="0"/>
              <a:t>görüşü ile </a:t>
            </a:r>
            <a:r>
              <a:rPr lang="tr-TR" sz="1400" b="1" dirty="0" smtClean="0"/>
              <a:t>«</a:t>
            </a:r>
            <a:r>
              <a:rPr lang="tr-TR" sz="1400" b="1" dirty="0" err="1" smtClean="0"/>
              <a:t>akl</a:t>
            </a:r>
            <a:r>
              <a:rPr lang="tr-TR" sz="1400" b="1" dirty="0" smtClean="0"/>
              <a:t>-ı evvel» </a:t>
            </a:r>
            <a:r>
              <a:rPr lang="tr-TR" sz="1400" dirty="0" smtClean="0"/>
              <a:t>nazariyesi ile birleştirilmiştir. </a:t>
            </a:r>
            <a:r>
              <a:rPr lang="tr-TR" sz="1400" dirty="0" err="1" smtClean="0"/>
              <a:t>İbnü’l</a:t>
            </a:r>
            <a:r>
              <a:rPr lang="tr-TR" sz="1400" dirty="0" smtClean="0"/>
              <a:t>-Arabî’nin </a:t>
            </a:r>
            <a:r>
              <a:rPr lang="tr-TR" sz="1400" b="1" dirty="0" smtClean="0"/>
              <a:t>kalem-i âlâ ve </a:t>
            </a:r>
            <a:r>
              <a:rPr lang="tr-TR" sz="1400" b="1" dirty="0" err="1" smtClean="0"/>
              <a:t>dürre</a:t>
            </a:r>
            <a:r>
              <a:rPr lang="tr-TR" sz="1400" b="1" dirty="0" smtClean="0"/>
              <a:t>-i </a:t>
            </a:r>
            <a:r>
              <a:rPr lang="tr-TR" sz="1400" b="1" dirty="0" err="1" smtClean="0"/>
              <a:t>beyzâ</a:t>
            </a:r>
            <a:r>
              <a:rPr lang="tr-TR" sz="1400" dirty="0" smtClean="0"/>
              <a:t> gibi isimler verdiği </a:t>
            </a:r>
            <a:r>
              <a:rPr lang="tr-TR" sz="1400" b="1" dirty="0" err="1" smtClean="0"/>
              <a:t>akl</a:t>
            </a:r>
            <a:r>
              <a:rPr lang="tr-TR" sz="1400" b="1" dirty="0" smtClean="0"/>
              <a:t>-ı evvel</a:t>
            </a:r>
            <a:r>
              <a:rPr lang="tr-TR" sz="1400" dirty="0" smtClean="0"/>
              <a:t>, varlık aleminde ortaya çıkmış ilk mahluktur. </a:t>
            </a:r>
          </a:p>
          <a:p>
            <a:pPr algn="just"/>
            <a:r>
              <a:rPr lang="tr-TR" sz="1400" b="1" dirty="0" smtClean="0"/>
              <a:t>Ebu Hanife </a:t>
            </a:r>
            <a:r>
              <a:rPr lang="tr-TR" sz="1400" dirty="0" smtClean="0"/>
              <a:t>gibi bazı alimler </a:t>
            </a:r>
            <a:r>
              <a:rPr lang="tr-TR" sz="1400" b="1" dirty="0" smtClean="0"/>
              <a:t>aklın</a:t>
            </a:r>
            <a:r>
              <a:rPr lang="tr-TR" sz="1400" dirty="0" smtClean="0"/>
              <a:t> bedendeki yerinin </a:t>
            </a:r>
            <a:r>
              <a:rPr lang="tr-TR" sz="1400" b="1" dirty="0" smtClean="0"/>
              <a:t>beyin</a:t>
            </a:r>
            <a:r>
              <a:rPr lang="tr-TR" sz="1400" dirty="0" smtClean="0"/>
              <a:t> olduğunu söylemekle beraber ulemanın </a:t>
            </a:r>
            <a:r>
              <a:rPr lang="tr-TR" sz="1400" b="1" dirty="0" err="1" smtClean="0"/>
              <a:t>ekserisi</a:t>
            </a:r>
            <a:r>
              <a:rPr lang="tr-TR" sz="1400" dirty="0" smtClean="0"/>
              <a:t> aklın yerinin </a:t>
            </a:r>
            <a:r>
              <a:rPr lang="tr-TR" sz="1400" b="1" dirty="0" err="1" smtClean="0"/>
              <a:t>kalb</a:t>
            </a:r>
            <a:r>
              <a:rPr lang="tr-TR" sz="1400" dirty="0"/>
              <a:t> </a:t>
            </a:r>
            <a:r>
              <a:rPr lang="tr-TR" sz="1400" dirty="0" smtClean="0"/>
              <a:t>olduğun söylemişlerdir. </a:t>
            </a:r>
            <a:r>
              <a:rPr lang="tr-TR" sz="1400" b="1" dirty="0" err="1" smtClean="0"/>
              <a:t>Sûfîler</a:t>
            </a:r>
            <a:r>
              <a:rPr lang="tr-TR" sz="1400" b="1" dirty="0" smtClean="0"/>
              <a:t> de aynı görüşe kaildirler. </a:t>
            </a:r>
          </a:p>
          <a:p>
            <a:pPr algn="just"/>
            <a:r>
              <a:rPr lang="tr-TR" sz="1400" dirty="0" smtClean="0"/>
              <a:t>Yukarıdaki sözlük manaları temelinde </a:t>
            </a:r>
            <a:r>
              <a:rPr lang="tr-TR" sz="1400" b="1" dirty="0" smtClean="0"/>
              <a:t>aklın iki yönü </a:t>
            </a:r>
            <a:r>
              <a:rPr lang="tr-TR" sz="1400" dirty="0" smtClean="0"/>
              <a:t>ortaya çıkmaktadır: </a:t>
            </a:r>
            <a:r>
              <a:rPr lang="tr-TR" sz="1400" b="1" dirty="0" smtClean="0"/>
              <a:t>1-</a:t>
            </a:r>
            <a:r>
              <a:rPr lang="tr-TR" sz="1400" dirty="0" smtClean="0"/>
              <a:t> Hakikate ulaşmadaki </a:t>
            </a:r>
            <a:r>
              <a:rPr lang="tr-TR" sz="1400" b="1" dirty="0" smtClean="0"/>
              <a:t>engelleyici</a:t>
            </a:r>
            <a:r>
              <a:rPr lang="tr-TR" sz="1400" dirty="0" smtClean="0"/>
              <a:t> fonksiyonudur. Aklın bu engelleyici fonksiyonuna İmam Şafii de dikkat çekmektedir. </a:t>
            </a:r>
            <a:r>
              <a:rPr lang="tr-TR" sz="1400" b="1" dirty="0" smtClean="0"/>
              <a:t>2-</a:t>
            </a:r>
            <a:r>
              <a:rPr lang="tr-TR" sz="1400" dirty="0" smtClean="0"/>
              <a:t> Aklın </a:t>
            </a:r>
            <a:r>
              <a:rPr lang="tr-TR" sz="1400" b="1" dirty="0" smtClean="0"/>
              <a:t>cehalet karanlığına engel olan fonksiyonudur.</a:t>
            </a:r>
            <a:r>
              <a:rPr lang="tr-TR" sz="1400" dirty="0" smtClean="0"/>
              <a:t> Buna göre akıl bir nur olup cehalet karanlığını gideren bir melekedir. </a:t>
            </a:r>
          </a:p>
          <a:p>
            <a:pPr algn="just"/>
            <a:r>
              <a:rPr lang="tr-TR" sz="1400" dirty="0"/>
              <a:t>Burada </a:t>
            </a:r>
            <a:r>
              <a:rPr lang="tr-TR" sz="1400" dirty="0" err="1"/>
              <a:t>sûfîlerin</a:t>
            </a:r>
            <a:r>
              <a:rPr lang="tr-TR" sz="1400" dirty="0"/>
              <a:t> </a:t>
            </a:r>
            <a:r>
              <a:rPr lang="tr-TR" sz="1400" b="1" dirty="0"/>
              <a:t>aciz, yetersiz ve değersiz buldukları aklın </a:t>
            </a:r>
            <a:r>
              <a:rPr lang="tr-TR" sz="1400" dirty="0"/>
              <a:t>madde ve duyu alemini aşıp ezelî, ebedî ve yüce hakikate dair hüküm veren </a:t>
            </a:r>
            <a:r>
              <a:rPr lang="tr-TR" sz="1400" b="1" dirty="0"/>
              <a:t>nazarî ve metafizik akıl </a:t>
            </a:r>
            <a:r>
              <a:rPr lang="tr-TR" sz="1400" dirty="0"/>
              <a:t>olduğu özellikle vurgulanmalıdır. Onlar, faaliyet ve yetki alanı maddî alemden ibaret olan insan aklının </a:t>
            </a:r>
            <a:r>
              <a:rPr lang="tr-TR" sz="1400" b="1" dirty="0"/>
              <a:t>önem ve değerini her vesile ile ifade </a:t>
            </a:r>
            <a:r>
              <a:rPr lang="tr-TR" sz="1400" dirty="0"/>
              <a:t>etmişler, bu manadaki akla da </a:t>
            </a:r>
            <a:r>
              <a:rPr lang="tr-TR" sz="1400" b="1" dirty="0" err="1"/>
              <a:t>akl</a:t>
            </a:r>
            <a:r>
              <a:rPr lang="tr-TR" sz="1400" b="1" dirty="0"/>
              <a:t>-ı cüzî, </a:t>
            </a:r>
            <a:r>
              <a:rPr lang="tr-TR" sz="1400" b="1" dirty="0" err="1"/>
              <a:t>akl</a:t>
            </a:r>
            <a:r>
              <a:rPr lang="tr-TR" sz="1400" b="1" dirty="0"/>
              <a:t>-ı </a:t>
            </a:r>
            <a:r>
              <a:rPr lang="tr-TR" sz="1400" b="1" dirty="0" err="1"/>
              <a:t>meaş</a:t>
            </a:r>
            <a:r>
              <a:rPr lang="tr-TR" sz="1400" b="1" dirty="0"/>
              <a:t>, </a:t>
            </a:r>
            <a:r>
              <a:rPr lang="tr-TR" sz="1400" b="1" dirty="0" err="1"/>
              <a:t>akl</a:t>
            </a:r>
            <a:r>
              <a:rPr lang="tr-TR" sz="1400" b="1" dirty="0"/>
              <a:t>-ı tecrübî</a:t>
            </a:r>
            <a:r>
              <a:rPr lang="tr-TR" sz="1400" dirty="0"/>
              <a:t> demişlerdir. </a:t>
            </a:r>
          </a:p>
          <a:p>
            <a:pPr algn="just"/>
            <a:r>
              <a:rPr lang="tr-TR" sz="1400" b="1" dirty="0" smtClean="0"/>
              <a:t>Aklın sınırlı oluşuna sadece dikkat çeken sadece </a:t>
            </a:r>
            <a:r>
              <a:rPr lang="tr-TR" sz="1400" b="1" dirty="0" err="1" smtClean="0"/>
              <a:t>sûfîler</a:t>
            </a:r>
            <a:r>
              <a:rPr lang="tr-TR" sz="1400" b="1" dirty="0" smtClean="0"/>
              <a:t> değildir. </a:t>
            </a:r>
            <a:r>
              <a:rPr lang="tr-TR" sz="1400" dirty="0" smtClean="0"/>
              <a:t>Akla son derece önem veren bazı filozoflar da aklı eleştirme yoluna gitmiştir. </a:t>
            </a:r>
            <a:r>
              <a:rPr lang="tr-TR" sz="1400" b="1" dirty="0" smtClean="0"/>
              <a:t>Bunlardan biri de Kant’tır. </a:t>
            </a:r>
            <a:r>
              <a:rPr lang="tr-TR" sz="1400" dirty="0" smtClean="0"/>
              <a:t>O, </a:t>
            </a:r>
            <a:r>
              <a:rPr lang="tr-TR" sz="1400" b="1" dirty="0" smtClean="0"/>
              <a:t>soyut alemin bilgisine ulaşmanın mümkün olmadığını</a:t>
            </a:r>
            <a:r>
              <a:rPr lang="tr-TR" sz="1400" dirty="0" smtClean="0"/>
              <a:t>, soyut gerçekliğin bilgisini sağlamak amacındaki akılcı metafiziğin savlarını yıkmayı hedeflediğini söylemektedir. Kant, </a:t>
            </a:r>
            <a:r>
              <a:rPr lang="tr-TR" sz="1400" b="1" dirty="0" err="1" smtClean="0"/>
              <a:t>müsbet</a:t>
            </a:r>
            <a:r>
              <a:rPr lang="tr-TR" sz="1400" b="1" dirty="0" smtClean="0"/>
              <a:t> ilmin ve aklın sınırlı olduğunu ileri sürmüş ve aklı eleştirmiştir.</a:t>
            </a:r>
            <a:r>
              <a:rPr lang="tr-TR" sz="1400" dirty="0" smtClean="0"/>
              <a:t> </a:t>
            </a:r>
            <a:r>
              <a:rPr lang="tr-TR" sz="1400" b="1" dirty="0" smtClean="0"/>
              <a:t>Kant’a göre akılla Allah’ı tanıma imkanı yoktur. </a:t>
            </a:r>
            <a:endParaRPr lang="tr-TR" sz="1400" b="1" dirty="0"/>
          </a:p>
        </p:txBody>
      </p:sp>
    </p:spTree>
    <p:extLst>
      <p:ext uri="{BB962C8B-B14F-4D97-AF65-F5344CB8AC3E}">
        <p14:creationId xmlns:p14="http://schemas.microsoft.com/office/powerpoint/2010/main" val="218524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Akıl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1400" b="1" dirty="0" smtClean="0"/>
              <a:t>Bazı </a:t>
            </a:r>
            <a:r>
              <a:rPr lang="tr-TR" sz="1400" b="1" dirty="0" err="1" smtClean="0"/>
              <a:t>Sufilerin</a:t>
            </a:r>
            <a:r>
              <a:rPr lang="tr-TR" sz="1400" b="1" dirty="0" smtClean="0"/>
              <a:t> Akla Yaklaşımları: </a:t>
            </a:r>
            <a:r>
              <a:rPr lang="tr-TR" sz="1400" b="1" u="sng" dirty="0" smtClean="0"/>
              <a:t>MUHASİBÎ</a:t>
            </a:r>
            <a:r>
              <a:rPr lang="tr-TR" sz="1400" b="1" dirty="0" smtClean="0"/>
              <a:t>: </a:t>
            </a:r>
            <a:r>
              <a:rPr lang="tr-TR" sz="1400" dirty="0" smtClean="0"/>
              <a:t>Ona göre iki çeşit akıl vardır. </a:t>
            </a:r>
            <a:r>
              <a:rPr lang="tr-TR" sz="1400" b="1" dirty="0" smtClean="0"/>
              <a:t>1-</a:t>
            </a:r>
            <a:r>
              <a:rPr lang="tr-TR" sz="1400" dirty="0" smtClean="0"/>
              <a:t> </a:t>
            </a:r>
            <a:r>
              <a:rPr lang="tr-TR" sz="1400" b="1" dirty="0" err="1" smtClean="0"/>
              <a:t>Kevnî</a:t>
            </a:r>
            <a:r>
              <a:rPr lang="tr-TR" sz="1400" b="1" dirty="0" smtClean="0"/>
              <a:t>-tabiî </a:t>
            </a:r>
            <a:r>
              <a:rPr lang="tr-TR" sz="1400" dirty="0" smtClean="0"/>
              <a:t>akıl </a:t>
            </a:r>
            <a:r>
              <a:rPr lang="tr-TR" sz="1400" b="1" dirty="0" smtClean="0"/>
              <a:t>2-</a:t>
            </a:r>
            <a:r>
              <a:rPr lang="tr-TR" sz="1400" dirty="0" smtClean="0"/>
              <a:t> </a:t>
            </a:r>
            <a:r>
              <a:rPr lang="tr-TR" sz="1400" b="1" dirty="0" err="1" smtClean="0"/>
              <a:t>Kur’ânî</a:t>
            </a:r>
            <a:r>
              <a:rPr lang="tr-TR" sz="1400" dirty="0" smtClean="0"/>
              <a:t> akıl. Bu akıl çok yoğun bir şekilde </a:t>
            </a:r>
            <a:r>
              <a:rPr lang="tr-TR" sz="1400" dirty="0" err="1" smtClean="0"/>
              <a:t>Kur’ân’la</a:t>
            </a:r>
            <a:r>
              <a:rPr lang="tr-TR" sz="1400" dirty="0" smtClean="0"/>
              <a:t> iştigal edildiğinde meydana gelir. Bu iki akıl birbirine muhtaçtır. Bu ayırım </a:t>
            </a:r>
            <a:r>
              <a:rPr lang="tr-TR" sz="1400" b="1" dirty="0" smtClean="0"/>
              <a:t>tabiî ve tecrübî </a:t>
            </a:r>
            <a:r>
              <a:rPr lang="tr-TR" sz="1400" dirty="0" smtClean="0"/>
              <a:t>olarak da yapılmıştır. Akılla ilgili müstakil eser yazan </a:t>
            </a:r>
            <a:r>
              <a:rPr lang="tr-TR" sz="1400" dirty="0" err="1" smtClean="0"/>
              <a:t>Muhâsibî</a:t>
            </a:r>
            <a:r>
              <a:rPr lang="tr-TR" sz="1400" dirty="0" smtClean="0"/>
              <a:t> </a:t>
            </a:r>
            <a:r>
              <a:rPr lang="tr-TR" sz="1400" b="1" dirty="0" smtClean="0"/>
              <a:t>kendisinden sonraki birçok İslam bilginini etkilemiştir. </a:t>
            </a:r>
            <a:r>
              <a:rPr lang="tr-TR" sz="1400" dirty="0" err="1" smtClean="0"/>
              <a:t>Muhâsibî’nin</a:t>
            </a:r>
            <a:r>
              <a:rPr lang="tr-TR" sz="1400" dirty="0" smtClean="0"/>
              <a:t> </a:t>
            </a:r>
            <a:r>
              <a:rPr lang="tr-TR" sz="1400" b="1" dirty="0" smtClean="0"/>
              <a:t>eleştirdiği akıl, aklını kullanan insanın aklı değil, aklını sağlıklı bir şekilde kullanmayan kişinin aklıdır</a:t>
            </a:r>
            <a:r>
              <a:rPr lang="tr-TR" sz="1400" dirty="0" smtClean="0"/>
              <a:t>. Ona göre </a:t>
            </a:r>
            <a:r>
              <a:rPr lang="tr-TR" sz="1400" b="1" dirty="0" smtClean="0"/>
              <a:t>bir şeyi anlamak gerçekte o şeyi yaşamaktır. </a:t>
            </a:r>
            <a:r>
              <a:rPr lang="tr-TR" sz="1400" dirty="0" smtClean="0"/>
              <a:t>Bundan dolayı </a:t>
            </a:r>
            <a:r>
              <a:rPr lang="tr-TR" sz="1400" dirty="0" err="1" smtClean="0"/>
              <a:t>ehl</a:t>
            </a:r>
            <a:r>
              <a:rPr lang="tr-TR" sz="1400" dirty="0" smtClean="0"/>
              <a:t>-i kitabın kendi kitaplarını anlamadıklarını söylemektedir. </a:t>
            </a:r>
            <a:r>
              <a:rPr lang="tr-TR" sz="1400" b="1" dirty="0" err="1" smtClean="0"/>
              <a:t>Muhâsibî’nin</a:t>
            </a:r>
            <a:r>
              <a:rPr lang="tr-TR" sz="1400" b="1" dirty="0" smtClean="0"/>
              <a:t> nazarında gerçek manada Allah’ı bilmenin imkanı yoktur</a:t>
            </a:r>
            <a:r>
              <a:rPr lang="tr-TR" sz="1400" dirty="0" smtClean="0"/>
              <a:t>. Bundan dolayı </a:t>
            </a:r>
            <a:r>
              <a:rPr lang="tr-TR" sz="1400" b="1" dirty="0" smtClean="0"/>
              <a:t>anlamadığını itiraf etmek </a:t>
            </a:r>
            <a:r>
              <a:rPr lang="tr-TR" sz="1400" dirty="0" smtClean="0"/>
              <a:t>en büyük idraktir. Ona göre aklın </a:t>
            </a:r>
            <a:r>
              <a:rPr lang="tr-TR" sz="1400" b="1" dirty="0" err="1" smtClean="0"/>
              <a:t>garîza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fehm</a:t>
            </a:r>
            <a:r>
              <a:rPr lang="tr-TR" sz="1400" b="1" dirty="0" smtClean="0"/>
              <a:t> ve basiret</a:t>
            </a:r>
            <a:r>
              <a:rPr lang="tr-TR" sz="1400" dirty="0" smtClean="0"/>
              <a:t> olmak üzere üç çeşidi vardır. Akla gereğinden fazla değer vermeyi eleştirir. Onun akla verdiği anlamlardan biri de </a:t>
            </a:r>
            <a:r>
              <a:rPr lang="tr-TR" sz="1400" b="1" dirty="0" smtClean="0"/>
              <a:t>basirettir.</a:t>
            </a:r>
            <a:r>
              <a:rPr lang="tr-TR" sz="1400" dirty="0" smtClean="0"/>
              <a:t> </a:t>
            </a:r>
            <a:r>
              <a:rPr lang="tr-TR" sz="1400" b="1" dirty="0" smtClean="0"/>
              <a:t>Ona göre bunun oluşabilmesi kulun Allah’ın emirlerini bihakkın yerine getirmesiyle olur.</a:t>
            </a:r>
            <a:r>
              <a:rPr lang="tr-TR" sz="1400" dirty="0" smtClean="0"/>
              <a:t> İnsanın doğruyu bulabilmesi bu şekilde </a:t>
            </a:r>
            <a:r>
              <a:rPr lang="tr-TR" sz="1400" b="1" dirty="0" smtClean="0"/>
              <a:t>aydınlanmış bir akılla </a:t>
            </a:r>
            <a:r>
              <a:rPr lang="tr-TR" sz="1400" dirty="0" smtClean="0"/>
              <a:t>olur. </a:t>
            </a:r>
            <a:r>
              <a:rPr lang="tr-TR" sz="1400" b="1" dirty="0" smtClean="0"/>
              <a:t>Aklın insanın menfaatini elde etmede eksik olduğunu söylemektedir. </a:t>
            </a:r>
            <a:r>
              <a:rPr lang="tr-TR" sz="1400" dirty="0" smtClean="0"/>
              <a:t>Buna Hz. Peygamber’in insanların en akıllısı olduğu halde dünyevî zararları sonuç verecek bazı yanılgılara düştüğünü örnek vermektedir.</a:t>
            </a:r>
          </a:p>
          <a:p>
            <a:pPr algn="just"/>
            <a:r>
              <a:rPr lang="tr-TR" sz="1400" b="1" u="sng" dirty="0" smtClean="0"/>
              <a:t>GAZZÂLÎ</a:t>
            </a:r>
            <a:r>
              <a:rPr lang="tr-TR" sz="1400" b="1" dirty="0" smtClean="0"/>
              <a:t>:</a:t>
            </a:r>
            <a:r>
              <a:rPr lang="tr-TR" sz="1400" dirty="0" smtClean="0"/>
              <a:t> İslam'ın </a:t>
            </a:r>
            <a:r>
              <a:rPr lang="tr-TR" sz="1400" b="1" dirty="0" smtClean="0"/>
              <a:t>ilme değer verdiğini, bunun da ancak akılla </a:t>
            </a:r>
            <a:r>
              <a:rPr lang="tr-TR" sz="1400" dirty="0" smtClean="0"/>
              <a:t>elde edildiğini söyleyerek </a:t>
            </a:r>
            <a:r>
              <a:rPr lang="tr-TR" sz="1400" b="1" dirty="0" smtClean="0"/>
              <a:t>aklın şerefinin yüce </a:t>
            </a:r>
            <a:r>
              <a:rPr lang="tr-TR" sz="1400" dirty="0" smtClean="0"/>
              <a:t>olduğunu söylemektedir. Allah’ın </a:t>
            </a:r>
            <a:r>
              <a:rPr lang="tr-TR" sz="1400" b="1" dirty="0" smtClean="0"/>
              <a:t>yarattığı ilk şeyin akıl </a:t>
            </a:r>
            <a:r>
              <a:rPr lang="tr-TR" sz="1400" dirty="0" smtClean="0"/>
              <a:t>olduğuna dair hadis olarak nakledilen sözü aktarır. </a:t>
            </a:r>
            <a:r>
              <a:rPr lang="tr-TR" sz="1400" b="1" dirty="0" smtClean="0"/>
              <a:t>Ona göre din ve akıl yardımlaşma halinde olmalıdır</a:t>
            </a:r>
            <a:r>
              <a:rPr lang="tr-TR" sz="1400" dirty="0" smtClean="0"/>
              <a:t>. Yani </a:t>
            </a:r>
            <a:r>
              <a:rPr lang="tr-TR" sz="1400" b="1" dirty="0" smtClean="0"/>
              <a:t>akıl din ve maneviyatı kaybederse nuru da kaybolur, hakikati göstermez</a:t>
            </a:r>
            <a:r>
              <a:rPr lang="tr-TR" sz="1400" dirty="0" smtClean="0"/>
              <a:t>. Bazı </a:t>
            </a:r>
            <a:r>
              <a:rPr lang="tr-TR" sz="1400" dirty="0" err="1" smtClean="0"/>
              <a:t>sûfîlerin</a:t>
            </a:r>
            <a:r>
              <a:rPr lang="tr-TR" sz="1400" dirty="0" smtClean="0"/>
              <a:t> aklı kötülemelerinin temelinde </a:t>
            </a:r>
            <a:r>
              <a:rPr lang="tr-TR" sz="1400" b="1" dirty="0" smtClean="0"/>
              <a:t>kelamcı ve filozofların </a:t>
            </a:r>
            <a:r>
              <a:rPr lang="tr-TR" sz="1400" dirty="0" smtClean="0"/>
              <a:t>aklı bir </a:t>
            </a:r>
            <a:r>
              <a:rPr lang="tr-TR" sz="1400" b="1" dirty="0" smtClean="0"/>
              <a:t>ilzam</a:t>
            </a:r>
            <a:r>
              <a:rPr lang="tr-TR" sz="1400" dirty="0" smtClean="0"/>
              <a:t> aracı olarak kullanmaları ve aklî ilimleri bir </a:t>
            </a:r>
            <a:r>
              <a:rPr lang="tr-TR" sz="1400" b="1" dirty="0" smtClean="0"/>
              <a:t>mücadele vasıtası </a:t>
            </a:r>
            <a:r>
              <a:rPr lang="tr-TR" sz="1400" dirty="0" smtClean="0"/>
              <a:t>haline getirmeleridir. Onun akla yüklediği mana </a:t>
            </a:r>
            <a:r>
              <a:rPr lang="tr-TR" sz="1400" b="1" dirty="0" smtClean="0"/>
              <a:t>basiret nurundan</a:t>
            </a:r>
            <a:r>
              <a:rPr lang="tr-TR" sz="1400" dirty="0" smtClean="0"/>
              <a:t> başka bir şey değildir. O akılla elde edilmiş ilmi </a:t>
            </a:r>
            <a:r>
              <a:rPr lang="tr-TR" sz="1400" dirty="0" err="1" smtClean="0"/>
              <a:t>keşfen</a:t>
            </a:r>
            <a:r>
              <a:rPr lang="tr-TR" sz="1400" dirty="0" smtClean="0"/>
              <a:t> elde edilmiş ilimden aşağı derecede olduğunu söyler. Buna Bizans ve Çin ressamlarının durumlarını </a:t>
            </a:r>
            <a:r>
              <a:rPr lang="tr-TR" sz="1400" dirty="0"/>
              <a:t>örnek olarak </a:t>
            </a:r>
            <a:r>
              <a:rPr lang="tr-TR" sz="1400" dirty="0" smtClean="0"/>
              <a:t>verir. Kul kalbini tasfiye ederek Allah ile arasındaki engelleri kaldırır. </a:t>
            </a:r>
            <a:r>
              <a:rPr lang="tr-TR" sz="1400" dirty="0" err="1" smtClean="0"/>
              <a:t>Gazzâlî</a:t>
            </a:r>
            <a:r>
              <a:rPr lang="tr-TR" sz="1400" dirty="0" smtClean="0"/>
              <a:t> ayrıca kalbi bir çok yerden su alan bir havuza benzetmektedir. Havuzun temizliği kendisine akan suların temiz olmasıyla mümkün olmaktadır. </a:t>
            </a:r>
          </a:p>
          <a:p>
            <a:pPr algn="just"/>
            <a:r>
              <a:rPr lang="tr-TR" sz="1400" b="1" u="sng" dirty="0" smtClean="0"/>
              <a:t>MEVLANA’DA AKIL VE AŞK</a:t>
            </a:r>
            <a:r>
              <a:rPr lang="tr-TR" sz="1400" b="1" dirty="0" smtClean="0"/>
              <a:t>:</a:t>
            </a:r>
            <a:r>
              <a:rPr lang="tr-TR" sz="1400" dirty="0" smtClean="0"/>
              <a:t> Mevlana’da a</a:t>
            </a:r>
            <a:r>
              <a:rPr lang="tr-TR" sz="1400" b="1" dirty="0" smtClean="0"/>
              <a:t>kıl ikinci plandadır</a:t>
            </a:r>
            <a:r>
              <a:rPr lang="tr-TR" sz="1400" dirty="0" smtClean="0"/>
              <a:t>. Asıl olan </a:t>
            </a:r>
            <a:r>
              <a:rPr lang="tr-TR" sz="1400" b="1" dirty="0" smtClean="0"/>
              <a:t>aşktır</a:t>
            </a:r>
            <a:r>
              <a:rPr lang="tr-TR" sz="1400" dirty="0" smtClean="0"/>
              <a:t>. Fakat aklın ikinci planda olması </a:t>
            </a:r>
            <a:r>
              <a:rPr lang="tr-TR" sz="1400" b="1" dirty="0" smtClean="0"/>
              <a:t>gereksizliği değil </a:t>
            </a:r>
            <a:r>
              <a:rPr lang="tr-TR" sz="1400" dirty="0" smtClean="0"/>
              <a:t>sadece </a:t>
            </a:r>
            <a:r>
              <a:rPr lang="tr-TR" sz="1400" b="1" dirty="0" smtClean="0"/>
              <a:t>ilk aşama </a:t>
            </a:r>
            <a:r>
              <a:rPr lang="tr-TR" sz="1400" dirty="0" smtClean="0"/>
              <a:t>olarak değerlendirilmelidir. Akıl dünya </a:t>
            </a:r>
            <a:r>
              <a:rPr lang="tr-TR" sz="1400" b="1" dirty="0" smtClean="0"/>
              <a:t>işlerinde yeterli olabilir </a:t>
            </a:r>
            <a:r>
              <a:rPr lang="tr-TR" sz="1400" dirty="0" smtClean="0"/>
              <a:t>ama </a:t>
            </a:r>
            <a:r>
              <a:rPr lang="tr-TR" sz="1400" dirty="0" err="1" smtClean="0"/>
              <a:t>ukbâ</a:t>
            </a:r>
            <a:r>
              <a:rPr lang="tr-TR" sz="1400" dirty="0" smtClean="0"/>
              <a:t> işlerinde insanı yarı yolda bırakır. </a:t>
            </a:r>
            <a:r>
              <a:rPr lang="tr-TR" sz="1400" dirty="0" err="1" smtClean="0"/>
              <a:t>Mevlanan</a:t>
            </a:r>
            <a:r>
              <a:rPr lang="tr-TR" sz="1400" dirty="0" smtClean="0"/>
              <a:t> dinin akılla bilinen tarafı olan </a:t>
            </a:r>
            <a:r>
              <a:rPr lang="tr-TR" sz="1400" b="1" dirty="0" smtClean="0"/>
              <a:t>helaller ve haramlardan ibaret bilinmesine şiddetle karşı </a:t>
            </a:r>
            <a:r>
              <a:rPr lang="tr-TR" sz="1400" dirty="0" smtClean="0"/>
              <a:t>çıkarak «</a:t>
            </a:r>
            <a:r>
              <a:rPr lang="tr-TR" sz="1400" b="1" i="1" dirty="0" smtClean="0"/>
              <a:t>sen de caiz misin?</a:t>
            </a:r>
            <a:r>
              <a:rPr lang="tr-TR" sz="1400" b="1" dirty="0" smtClean="0"/>
              <a:t>» </a:t>
            </a:r>
            <a:r>
              <a:rPr lang="tr-TR" sz="1400" dirty="0" smtClean="0"/>
              <a:t>«</a:t>
            </a:r>
            <a:r>
              <a:rPr lang="tr-TR" sz="1400" b="1" i="1" dirty="0" smtClean="0"/>
              <a:t>din usulünü bildin ama kendi aslın, kendi mayan iyi ise, bir de ona, onu bil!</a:t>
            </a:r>
            <a:r>
              <a:rPr lang="tr-TR" sz="1400" b="1" dirty="0" smtClean="0"/>
              <a:t>» </a:t>
            </a:r>
            <a:r>
              <a:rPr lang="tr-TR" sz="1400" dirty="0" smtClean="0"/>
              <a:t>diyerek dinin </a:t>
            </a:r>
            <a:r>
              <a:rPr lang="tr-TR" sz="1400" b="1" dirty="0" smtClean="0"/>
              <a:t>aşk</a:t>
            </a:r>
            <a:r>
              <a:rPr lang="tr-TR" sz="1400" dirty="0" smtClean="0"/>
              <a:t> boyutunu olduğuna dikkat çeker. </a:t>
            </a:r>
            <a:endParaRPr lang="tr-TR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2185386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Akıl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1400" dirty="0" smtClean="0"/>
              <a:t>Mevlana göre </a:t>
            </a:r>
            <a:r>
              <a:rPr lang="tr-TR" sz="1400" b="1" dirty="0" smtClean="0"/>
              <a:t>akıl sahibi olmak dünyanın gereklerindendir. </a:t>
            </a:r>
            <a:r>
              <a:rPr lang="tr-TR" sz="1400" dirty="0" smtClean="0"/>
              <a:t>Dünya işlerinde akıl sahibi olmamak </a:t>
            </a:r>
            <a:r>
              <a:rPr lang="tr-TR" sz="1400" b="1" dirty="0" smtClean="0"/>
              <a:t>kanatsız bir kuş </a:t>
            </a:r>
            <a:r>
              <a:rPr lang="tr-TR" sz="1400" dirty="0" smtClean="0"/>
              <a:t>olmak gibidir. Bedene nasıl </a:t>
            </a:r>
            <a:r>
              <a:rPr lang="tr-TR" sz="1400" b="1" dirty="0" smtClean="0"/>
              <a:t>yemek</a:t>
            </a:r>
            <a:r>
              <a:rPr lang="tr-TR" sz="1400" dirty="0" smtClean="0"/>
              <a:t> gerekliyse cana da </a:t>
            </a:r>
            <a:r>
              <a:rPr lang="tr-TR" sz="1400" b="1" dirty="0" smtClean="0"/>
              <a:t>akıl</a:t>
            </a:r>
            <a:r>
              <a:rPr lang="tr-TR" sz="1400" dirty="0" smtClean="0"/>
              <a:t> gereklidir. </a:t>
            </a:r>
          </a:p>
          <a:p>
            <a:pPr algn="just"/>
            <a:r>
              <a:rPr lang="tr-TR" sz="1400" dirty="0" smtClean="0"/>
              <a:t>Ona göre akıl </a:t>
            </a:r>
            <a:r>
              <a:rPr lang="tr-TR" sz="1400" b="1" dirty="0" smtClean="0"/>
              <a:t>1- </a:t>
            </a:r>
            <a:r>
              <a:rPr lang="tr-TR" sz="1400" b="1" dirty="0" err="1" smtClean="0"/>
              <a:t>mükteseb</a:t>
            </a:r>
            <a:r>
              <a:rPr lang="tr-TR" sz="1400" b="1" dirty="0" smtClean="0"/>
              <a:t> akıl </a:t>
            </a:r>
            <a:r>
              <a:rPr lang="tr-TR" sz="1400" dirty="0" smtClean="0"/>
              <a:t>ki insan onu gayretleriyle, çalışmalarıyla geliştirir. </a:t>
            </a:r>
            <a:r>
              <a:rPr lang="tr-TR" sz="1400" b="1" dirty="0" smtClean="0"/>
              <a:t>2- Allah’ın bizzat hediye ettiği akıldır </a:t>
            </a:r>
            <a:r>
              <a:rPr lang="tr-TR" sz="1400" dirty="0" smtClean="0"/>
              <a:t>(bahşiş-i </a:t>
            </a:r>
            <a:r>
              <a:rPr lang="tr-TR" sz="1400" dirty="0" err="1" smtClean="0"/>
              <a:t>yezdân</a:t>
            </a:r>
            <a:r>
              <a:rPr lang="tr-TR" sz="1400" dirty="0" smtClean="0"/>
              <a:t>). Bunun kaynağı </a:t>
            </a:r>
            <a:r>
              <a:rPr lang="tr-TR" sz="1400" b="1" dirty="0" smtClean="0"/>
              <a:t>ruhta, bilgisi kalptedir. </a:t>
            </a:r>
            <a:r>
              <a:rPr lang="tr-TR" sz="1400" dirty="0" smtClean="0"/>
              <a:t>Birincisi </a:t>
            </a:r>
            <a:r>
              <a:rPr lang="tr-TR" sz="1400" b="1" dirty="0" smtClean="0"/>
              <a:t>ırmaklara, ikincisi kaynak suyu gibidir. </a:t>
            </a:r>
            <a:r>
              <a:rPr lang="tr-TR" sz="1400" dirty="0" smtClean="0"/>
              <a:t>Bu ikincisi </a:t>
            </a:r>
            <a:r>
              <a:rPr lang="tr-TR" sz="1400" b="1" dirty="0" smtClean="0"/>
              <a:t>her zaman temizdir, devamlıdır. </a:t>
            </a:r>
            <a:r>
              <a:rPr lang="tr-TR" sz="1400" dirty="0" smtClean="0"/>
              <a:t>Diğeri gibi değildir. </a:t>
            </a:r>
            <a:r>
              <a:rPr lang="tr-TR" sz="1400" b="1" dirty="0" smtClean="0"/>
              <a:t>Bu akıl doğrudan kalbe gelen bilgilerle (ilham) her daim canlı ve temiz olur. </a:t>
            </a:r>
            <a:r>
              <a:rPr lang="tr-TR" sz="1400" dirty="0" smtClean="0"/>
              <a:t>Burada </a:t>
            </a:r>
            <a:r>
              <a:rPr lang="tr-TR" sz="1400" b="1" dirty="0" err="1" smtClean="0"/>
              <a:t>akl</a:t>
            </a:r>
            <a:r>
              <a:rPr lang="tr-TR" sz="1400" b="1" dirty="0" smtClean="0"/>
              <a:t>-ı cüzî ve </a:t>
            </a:r>
            <a:r>
              <a:rPr lang="tr-TR" sz="1400" b="1" dirty="0" err="1" smtClean="0"/>
              <a:t>akl</a:t>
            </a:r>
            <a:r>
              <a:rPr lang="tr-TR" sz="1400" b="1" dirty="0" smtClean="0"/>
              <a:t>-ı küllî </a:t>
            </a:r>
            <a:r>
              <a:rPr lang="tr-TR" sz="1400" dirty="0" smtClean="0"/>
              <a:t>kavramlarını kullanmaktadır. Ona göre birincisi </a:t>
            </a:r>
            <a:r>
              <a:rPr lang="tr-TR" sz="1400" b="1" dirty="0" smtClean="0"/>
              <a:t>kabuk</a:t>
            </a:r>
            <a:r>
              <a:rPr lang="tr-TR" sz="1400" dirty="0" smtClean="0"/>
              <a:t>, ikincisi </a:t>
            </a:r>
            <a:r>
              <a:rPr lang="tr-TR" sz="1400" b="1" dirty="0" smtClean="0"/>
              <a:t>özdür</a:t>
            </a:r>
            <a:r>
              <a:rPr lang="tr-TR" sz="1400" dirty="0" smtClean="0"/>
              <a:t>. Aklın </a:t>
            </a:r>
            <a:r>
              <a:rPr lang="tr-TR" sz="1400" b="1" dirty="0" smtClean="0"/>
              <a:t>düzgün bir şekilde </a:t>
            </a:r>
            <a:r>
              <a:rPr lang="tr-TR" sz="1400" dirty="0" smtClean="0"/>
              <a:t>çalışmasını </a:t>
            </a:r>
            <a:r>
              <a:rPr lang="tr-TR" sz="1400" b="1" dirty="0" smtClean="0"/>
              <a:t>engelleyen</a:t>
            </a:r>
            <a:r>
              <a:rPr lang="tr-TR" sz="1400" dirty="0" smtClean="0"/>
              <a:t> en büyük faktör </a:t>
            </a:r>
            <a:r>
              <a:rPr lang="tr-TR" sz="1400" b="1" dirty="0" smtClean="0"/>
              <a:t>nefistir</a:t>
            </a:r>
            <a:r>
              <a:rPr lang="tr-TR" sz="1400" dirty="0" smtClean="0"/>
              <a:t>. Bu yönüyle nefis </a:t>
            </a:r>
            <a:r>
              <a:rPr lang="tr-TR" sz="1400" b="1" dirty="0" smtClean="0"/>
              <a:t>zulmet</a:t>
            </a:r>
            <a:r>
              <a:rPr lang="tr-TR" sz="1400" dirty="0" smtClean="0"/>
              <a:t>, akıl </a:t>
            </a:r>
            <a:r>
              <a:rPr lang="tr-TR" sz="1400" b="1" dirty="0" smtClean="0"/>
              <a:t>nurdur</a:t>
            </a:r>
            <a:r>
              <a:rPr lang="tr-TR" sz="1400" dirty="0" smtClean="0"/>
              <a:t>. Hangisi </a:t>
            </a:r>
            <a:r>
              <a:rPr lang="tr-TR" sz="1400" b="1" dirty="0" smtClean="0"/>
              <a:t>baskın</a:t>
            </a:r>
            <a:r>
              <a:rPr lang="tr-TR" sz="1400" dirty="0" smtClean="0"/>
              <a:t> gelirse sonuç zulmet veya nur olur. </a:t>
            </a:r>
          </a:p>
          <a:p>
            <a:pPr algn="just"/>
            <a:r>
              <a:rPr lang="tr-TR" sz="1400" dirty="0" smtClean="0"/>
              <a:t>Hz. Peygamber’in </a:t>
            </a:r>
            <a:r>
              <a:rPr lang="tr-TR" sz="1400" dirty="0" err="1" smtClean="0"/>
              <a:t>ümmiliği</a:t>
            </a:r>
            <a:r>
              <a:rPr lang="tr-TR" sz="1400" dirty="0" smtClean="0"/>
              <a:t> okuma yazma bilmemesi değil aslında </a:t>
            </a:r>
            <a:r>
              <a:rPr lang="tr-TR" sz="1400" b="1" dirty="0" smtClean="0"/>
              <a:t>bilginin kaynağı </a:t>
            </a:r>
            <a:r>
              <a:rPr lang="tr-TR" sz="1400" dirty="0" smtClean="0"/>
              <a:t>olması hasebiyledir. Onda </a:t>
            </a:r>
            <a:r>
              <a:rPr lang="tr-TR" sz="1400" b="1" dirty="0" smtClean="0"/>
              <a:t>iki akıl türü kamilen </a:t>
            </a:r>
            <a:r>
              <a:rPr lang="tr-TR" sz="1400" dirty="0" smtClean="0"/>
              <a:t>vardır. Dolaysıyla o kalbinde var olan bilgiyle </a:t>
            </a:r>
            <a:r>
              <a:rPr lang="tr-TR" sz="1400" b="1" dirty="0" smtClean="0"/>
              <a:t>küllî akla </a:t>
            </a:r>
            <a:r>
              <a:rPr lang="tr-TR" sz="1400" dirty="0" smtClean="0"/>
              <a:t>sahiptir. Külli aklın bu öneminden dolayı </a:t>
            </a:r>
            <a:r>
              <a:rPr lang="tr-TR" sz="1400" b="1" dirty="0" smtClean="0"/>
              <a:t>merkezi kalp olan bu aklı </a:t>
            </a:r>
            <a:r>
              <a:rPr lang="tr-TR" sz="1400" dirty="0" smtClean="0"/>
              <a:t>elde etmeye çalışmamız gerektiğini söylemektedir. </a:t>
            </a:r>
          </a:p>
          <a:p>
            <a:pPr algn="just"/>
            <a:r>
              <a:rPr lang="tr-TR" sz="1400" dirty="0" smtClean="0"/>
              <a:t>Mevlana’ya göre </a:t>
            </a:r>
            <a:r>
              <a:rPr lang="tr-TR" sz="1400" b="1" dirty="0" smtClean="0"/>
              <a:t>cüzî aklın en yetersiz </a:t>
            </a:r>
            <a:r>
              <a:rPr lang="tr-TR" sz="1400" dirty="0" smtClean="0"/>
              <a:t>olduğu alan </a:t>
            </a:r>
            <a:r>
              <a:rPr lang="tr-TR" sz="1400" b="1" dirty="0" smtClean="0"/>
              <a:t>sayıya sığmayan ve ölçüye gelmeyen aşırı muhabbet olan aşktır.</a:t>
            </a:r>
            <a:r>
              <a:rPr lang="tr-TR" sz="1400" dirty="0" smtClean="0"/>
              <a:t> Mevlana’ya göre </a:t>
            </a:r>
            <a:r>
              <a:rPr lang="tr-TR" sz="1400" b="1" dirty="0" smtClean="0"/>
              <a:t>aşk</a:t>
            </a:r>
            <a:r>
              <a:rPr lang="tr-TR" sz="1400" dirty="0" smtClean="0"/>
              <a:t> da Allah’ın bir </a:t>
            </a:r>
            <a:r>
              <a:rPr lang="tr-TR" sz="1400" b="1" dirty="0" smtClean="0"/>
              <a:t>sıfatıdır</a:t>
            </a:r>
            <a:r>
              <a:rPr lang="tr-TR" sz="1400" dirty="0" smtClean="0"/>
              <a:t>. Ona göre her şey </a:t>
            </a:r>
            <a:r>
              <a:rPr lang="tr-TR" sz="1400" b="1" dirty="0" smtClean="0"/>
              <a:t>kendi özüne  ve aslına meyilli </a:t>
            </a:r>
            <a:r>
              <a:rPr lang="tr-TR" sz="1400" dirty="0" smtClean="0"/>
              <a:t>olduğu için insan da Allah’a aşıktır. Mevlana cüzî aklı eleştirip </a:t>
            </a:r>
            <a:r>
              <a:rPr lang="tr-TR" sz="1400" b="1" dirty="0" smtClean="0"/>
              <a:t>çamura</a:t>
            </a:r>
            <a:r>
              <a:rPr lang="tr-TR" sz="1400" dirty="0" smtClean="0"/>
              <a:t> battığını söylerken </a:t>
            </a:r>
            <a:r>
              <a:rPr lang="tr-TR" sz="1400" b="1" dirty="0" smtClean="0"/>
              <a:t>küllî aklın </a:t>
            </a:r>
            <a:r>
              <a:rPr lang="tr-TR" sz="1400" dirty="0" smtClean="0"/>
              <a:t>aslında </a:t>
            </a:r>
            <a:r>
              <a:rPr lang="tr-TR" sz="1400" b="1" dirty="0" smtClean="0"/>
              <a:t>aşk</a:t>
            </a:r>
            <a:r>
              <a:rPr lang="tr-TR" sz="1400" dirty="0" smtClean="0"/>
              <a:t> olduğunu söylemektedir. Küllî akıl </a:t>
            </a:r>
            <a:r>
              <a:rPr lang="tr-TR" sz="1400" b="1" dirty="0" smtClean="0"/>
              <a:t>aşkla yoğrulmuş ve aşkla aydınlanmış </a:t>
            </a:r>
            <a:r>
              <a:rPr lang="tr-TR" sz="1400" dirty="0" smtClean="0"/>
              <a:t>bir akıldır ve bizzat aşk ile </a:t>
            </a:r>
            <a:r>
              <a:rPr lang="tr-TR" sz="1400" b="1" dirty="0" smtClean="0"/>
              <a:t>hemhal</a:t>
            </a:r>
            <a:r>
              <a:rPr lang="tr-TR" sz="1400" dirty="0" smtClean="0"/>
              <a:t> olmuştur. </a:t>
            </a:r>
            <a:r>
              <a:rPr lang="tr-TR" sz="1400" b="1" dirty="0" smtClean="0"/>
              <a:t>Her ne surette zuhur ederse etsin aşkın kaynağı Allah’tır. </a:t>
            </a:r>
            <a:r>
              <a:rPr lang="tr-TR" sz="1400" dirty="0" smtClean="0"/>
              <a:t>Aşk karşılıklı olduğu için Allah da </a:t>
            </a:r>
            <a:r>
              <a:rPr lang="tr-TR" sz="1400" b="1" dirty="0" smtClean="0"/>
              <a:t>kuluna aşık </a:t>
            </a:r>
            <a:r>
              <a:rPr lang="tr-TR" sz="1400" dirty="0" smtClean="0"/>
              <a:t>olur. Allah bütün aşkların </a:t>
            </a:r>
            <a:r>
              <a:rPr lang="tr-TR" sz="1400" b="1" dirty="0" smtClean="0"/>
              <a:t>kaynağı</a:t>
            </a:r>
            <a:r>
              <a:rPr lang="tr-TR" sz="1400" dirty="0" smtClean="0"/>
              <a:t> olduğuna göre </a:t>
            </a:r>
            <a:r>
              <a:rPr lang="tr-TR" sz="1400" b="1" dirty="0" smtClean="0"/>
              <a:t>asıl aşk ilahî aşktır. </a:t>
            </a:r>
            <a:r>
              <a:rPr lang="tr-TR" sz="1400" dirty="0" smtClean="0"/>
              <a:t>Aşk </a:t>
            </a:r>
            <a:r>
              <a:rPr lang="tr-TR" sz="1400" b="1" dirty="0" smtClean="0"/>
              <a:t>temelsiz olmaz, marifet temellidir. </a:t>
            </a:r>
            <a:r>
              <a:rPr lang="tr-TR" sz="1400" dirty="0" smtClean="0"/>
              <a:t>Birtakım </a:t>
            </a:r>
            <a:r>
              <a:rPr lang="tr-TR" sz="1400" b="1" dirty="0" smtClean="0"/>
              <a:t>hazırlıklar</a:t>
            </a:r>
            <a:r>
              <a:rPr lang="tr-TR" sz="1400" dirty="0" smtClean="0"/>
              <a:t> gereklidir. Bütün bu safhalarda </a:t>
            </a:r>
            <a:r>
              <a:rPr lang="tr-TR" sz="1400" b="1" dirty="0" smtClean="0"/>
              <a:t>cüzî akıl devre dışıdır. </a:t>
            </a:r>
            <a:r>
              <a:rPr lang="tr-TR" sz="1400" dirty="0" smtClean="0"/>
              <a:t>Ona göre Allah’a </a:t>
            </a:r>
            <a:r>
              <a:rPr lang="tr-TR" sz="1400" b="1" dirty="0" err="1" smtClean="0"/>
              <a:t>burâk</a:t>
            </a:r>
            <a:r>
              <a:rPr lang="tr-TR" sz="1400" dirty="0" smtClean="0"/>
              <a:t> gibi doğrudan akıl değil </a:t>
            </a:r>
            <a:r>
              <a:rPr lang="tr-TR" sz="1400" b="1" dirty="0" smtClean="0"/>
              <a:t>aşk</a:t>
            </a:r>
            <a:r>
              <a:rPr lang="tr-TR" sz="1400" dirty="0" smtClean="0"/>
              <a:t> götürür. Kişinin bu aklı devreden çıkararak </a:t>
            </a:r>
            <a:r>
              <a:rPr lang="tr-TR" sz="1400" b="1" dirty="0" smtClean="0"/>
              <a:t>aşk bineğine</a:t>
            </a:r>
            <a:r>
              <a:rPr lang="tr-TR" sz="1400" dirty="0"/>
              <a:t> </a:t>
            </a:r>
            <a:r>
              <a:rPr lang="tr-TR" sz="1400" dirty="0" smtClean="0"/>
              <a:t>binip Hakk’a vasıl olması gerekir. Mevlana’ya göre aşkın akılla ilgili bir diğer yönü de onun en yüce ve en değerli </a:t>
            </a:r>
            <a:r>
              <a:rPr lang="tr-TR" sz="1400" b="1" dirty="0" smtClean="0"/>
              <a:t>bilgi kaynağı</a:t>
            </a:r>
            <a:r>
              <a:rPr lang="tr-TR" sz="1400" dirty="0" smtClean="0"/>
              <a:t> olmasıdır. Ona </a:t>
            </a:r>
            <a:r>
              <a:rPr lang="tr-TR" sz="1400" b="1" dirty="0" smtClean="0"/>
              <a:t>aşkla</a:t>
            </a:r>
            <a:r>
              <a:rPr lang="tr-TR" sz="1400" dirty="0" smtClean="0"/>
              <a:t> elde edilen bilgi </a:t>
            </a:r>
            <a:r>
              <a:rPr lang="tr-TR" sz="1400" b="1" dirty="0" err="1" smtClean="0"/>
              <a:t>yakînî</a:t>
            </a:r>
            <a:r>
              <a:rPr lang="tr-TR" sz="1400" b="1" dirty="0" smtClean="0"/>
              <a:t> bilgidir</a:t>
            </a:r>
            <a:r>
              <a:rPr lang="tr-TR" sz="1400" dirty="0" smtClean="0"/>
              <a:t>. </a:t>
            </a:r>
          </a:p>
          <a:p>
            <a:pPr algn="just"/>
            <a:r>
              <a:rPr lang="tr-TR" sz="1400" b="1" u="sng" dirty="0" smtClean="0"/>
              <a:t>SÛFÎLERİN AKLI ELEŞTİRMELERİNİN BAZI NEDENLERİ</a:t>
            </a:r>
            <a:r>
              <a:rPr lang="tr-TR" sz="1400" b="1" dirty="0" smtClean="0"/>
              <a:t>: 1-</a:t>
            </a:r>
            <a:r>
              <a:rPr lang="tr-TR" sz="1400" dirty="0" smtClean="0"/>
              <a:t> </a:t>
            </a:r>
            <a:r>
              <a:rPr lang="tr-TR" sz="1400" dirty="0"/>
              <a:t>Aklın genel manada bağ, engel gibi anlamlar ifade etmesi; </a:t>
            </a:r>
            <a:r>
              <a:rPr lang="tr-TR" sz="1400" b="1" dirty="0"/>
              <a:t>2- </a:t>
            </a:r>
            <a:r>
              <a:rPr lang="tr-TR" sz="1400" dirty="0"/>
              <a:t>Kuran’da kötü fiillerin </a:t>
            </a:r>
            <a:r>
              <a:rPr lang="tr-TR" sz="1400" b="1" dirty="0"/>
              <a:t>akılsızlık</a:t>
            </a:r>
            <a:r>
              <a:rPr lang="tr-TR" sz="1400" dirty="0"/>
              <a:t> olarak değerlendirilmesi; </a:t>
            </a:r>
            <a:r>
              <a:rPr lang="tr-TR" sz="1400" b="1" dirty="0"/>
              <a:t>3-</a:t>
            </a:r>
            <a:r>
              <a:rPr lang="tr-TR" sz="1400" dirty="0"/>
              <a:t> Hızır ve Musa arasında geçen kıssada </a:t>
            </a:r>
            <a:r>
              <a:rPr lang="tr-TR" sz="1400" b="1" dirty="0"/>
              <a:t>Hızır’daki bilgiyi üstün </a:t>
            </a:r>
            <a:r>
              <a:rPr lang="tr-TR" sz="1400" dirty="0"/>
              <a:t>görmeleri; </a:t>
            </a:r>
            <a:r>
              <a:rPr lang="tr-TR" sz="1400" b="1" dirty="0"/>
              <a:t>4- Alimlerin</a:t>
            </a:r>
            <a:r>
              <a:rPr lang="tr-TR" sz="1400" dirty="0"/>
              <a:t> akılla her şeyin </a:t>
            </a:r>
            <a:r>
              <a:rPr lang="tr-TR" sz="1400" b="1" dirty="0"/>
              <a:t>çözülebileceğine</a:t>
            </a:r>
            <a:r>
              <a:rPr lang="tr-TR" sz="1400" dirty="0"/>
              <a:t> dair tavırları ve Allah’ı </a:t>
            </a:r>
            <a:r>
              <a:rPr lang="tr-TR" sz="1400" b="1" dirty="0"/>
              <a:t>akılla ispat </a:t>
            </a:r>
            <a:r>
              <a:rPr lang="tr-TR" sz="1400" dirty="0"/>
              <a:t>etmeye çalışmaları </a:t>
            </a:r>
            <a:r>
              <a:rPr lang="tr-TR" sz="1400" b="1" dirty="0"/>
              <a:t>5- </a:t>
            </a:r>
            <a:r>
              <a:rPr lang="tr-TR" sz="1400" dirty="0"/>
              <a:t>Kendileri haricinde yer yer </a:t>
            </a:r>
            <a:r>
              <a:rPr lang="tr-TR" sz="1400" b="1" dirty="0"/>
              <a:t>bazı ulemanın </a:t>
            </a:r>
            <a:r>
              <a:rPr lang="tr-TR" sz="1400" dirty="0"/>
              <a:t>da akla </a:t>
            </a:r>
            <a:r>
              <a:rPr lang="tr-TR" sz="1400" b="1" dirty="0"/>
              <a:t>eleştiriler</a:t>
            </a:r>
            <a:r>
              <a:rPr lang="tr-TR" sz="1400" dirty="0"/>
              <a:t> getirmeleri </a:t>
            </a:r>
            <a:r>
              <a:rPr lang="tr-TR" sz="1400" b="1" dirty="0"/>
              <a:t>6-</a:t>
            </a:r>
            <a:r>
              <a:rPr lang="tr-TR" sz="1400" dirty="0"/>
              <a:t> Bilgiye ulaşma metotlarında </a:t>
            </a:r>
            <a:r>
              <a:rPr lang="tr-TR" sz="1400" b="1" dirty="0"/>
              <a:t>aklın değil kalbin temel </a:t>
            </a:r>
            <a:r>
              <a:rPr lang="tr-TR" sz="1400" dirty="0"/>
              <a:t>olması vb. </a:t>
            </a:r>
            <a:endParaRPr lang="tr-TR" sz="1400" b="1" dirty="0"/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83460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</a:t>
            </a:r>
            <a:r>
              <a:rPr lang="tr-TR" b="1" u="sng" dirty="0" err="1" smtClean="0">
                <a:solidFill>
                  <a:srgbClr val="C00000"/>
                </a:solidFill>
              </a:rPr>
              <a:t>Kalb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1400" b="1" u="sng" dirty="0" smtClean="0"/>
              <a:t>LATÎFE</a:t>
            </a:r>
            <a:r>
              <a:rPr lang="tr-TR" sz="1400" b="1" dirty="0" smtClean="0"/>
              <a:t>:</a:t>
            </a:r>
            <a:r>
              <a:rPr lang="tr-TR" sz="1400" dirty="0" smtClean="0"/>
              <a:t> Sözlükte «ince, yumuşak şey; şaka» gibi manalara gelmektedir. Tasavvufta «</a:t>
            </a:r>
            <a:r>
              <a:rPr lang="tr-TR" sz="1400" i="1" dirty="0" smtClean="0"/>
              <a:t>son derece ince bir mana ifade eden, kelimelerle açıkça anlatılamayan, işaret yoluyla ehline söylenebilen, tadılarak ve yaşanılarak elde edilen bilgiler</a:t>
            </a:r>
            <a:r>
              <a:rPr lang="tr-TR" sz="1400" dirty="0" smtClean="0"/>
              <a:t>» manasına gelmektedir.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insanın </a:t>
            </a:r>
            <a:r>
              <a:rPr lang="tr-TR" sz="1400" dirty="0" err="1" smtClean="0"/>
              <a:t>hakikatien</a:t>
            </a:r>
            <a:r>
              <a:rPr lang="tr-TR" sz="1400" dirty="0" smtClean="0"/>
              <a:t> </a:t>
            </a:r>
            <a:r>
              <a:rPr lang="tr-TR" sz="1400" b="1" dirty="0" err="1" smtClean="0"/>
              <a:t>latîfe</a:t>
            </a:r>
            <a:r>
              <a:rPr lang="tr-TR" sz="1400" b="1" dirty="0" smtClean="0"/>
              <a:t>-i </a:t>
            </a:r>
            <a:r>
              <a:rPr lang="tr-TR" sz="1400" b="1" dirty="0" err="1" smtClean="0"/>
              <a:t>rabbânî</a:t>
            </a:r>
            <a:r>
              <a:rPr lang="tr-TR" sz="1400" b="1" dirty="0" smtClean="0"/>
              <a:t> veya ruh-ı </a:t>
            </a:r>
            <a:r>
              <a:rPr lang="tr-TR" sz="1400" b="1" dirty="0" err="1" smtClean="0"/>
              <a:t>menfûh</a:t>
            </a:r>
            <a:r>
              <a:rPr lang="tr-TR" sz="1400" dirty="0" smtClean="0"/>
              <a:t> demektedirler. </a:t>
            </a:r>
            <a:r>
              <a:rPr lang="tr-TR" sz="1400" dirty="0" err="1" smtClean="0"/>
              <a:t>Sûfîlere</a:t>
            </a:r>
            <a:r>
              <a:rPr lang="tr-TR" sz="1400" dirty="0" smtClean="0"/>
              <a:t> göre insan </a:t>
            </a:r>
            <a:r>
              <a:rPr lang="tr-TR" sz="1400" b="1" dirty="0" smtClean="0"/>
              <a:t>anasır-ı </a:t>
            </a:r>
            <a:r>
              <a:rPr lang="tr-TR" sz="1400" b="1" dirty="0" err="1" smtClean="0"/>
              <a:t>erbaa</a:t>
            </a:r>
            <a:r>
              <a:rPr lang="tr-TR" sz="1400" b="1" dirty="0" smtClean="0"/>
              <a:t> (toprak, su, hava, ateş)</a:t>
            </a:r>
            <a:r>
              <a:rPr lang="tr-TR" sz="1400" dirty="0" smtClean="0"/>
              <a:t> ile </a:t>
            </a:r>
            <a:r>
              <a:rPr lang="tr-TR" sz="1400" b="1" dirty="0" smtClean="0"/>
              <a:t>altı latifeden</a:t>
            </a:r>
            <a:r>
              <a:rPr lang="tr-TR" sz="1400" dirty="0" smtClean="0"/>
              <a:t> meydana gelmiştir. Bu latifelerden biri </a:t>
            </a:r>
            <a:r>
              <a:rPr lang="tr-TR" sz="1400" b="1" dirty="0" smtClean="0"/>
              <a:t>halk</a:t>
            </a:r>
            <a:r>
              <a:rPr lang="tr-TR" sz="1400" dirty="0" smtClean="0"/>
              <a:t> alemine, beşi </a:t>
            </a:r>
            <a:r>
              <a:rPr lang="tr-TR" sz="1400" b="1" dirty="0" smtClean="0"/>
              <a:t>emir</a:t>
            </a:r>
            <a:r>
              <a:rPr lang="tr-TR" sz="1400" dirty="0" smtClean="0"/>
              <a:t> alemine </a:t>
            </a:r>
            <a:r>
              <a:rPr lang="tr-TR" sz="1400" dirty="0" err="1" smtClean="0"/>
              <a:t>aittiri</a:t>
            </a:r>
            <a:r>
              <a:rPr lang="tr-TR" sz="1400" dirty="0" smtClean="0"/>
              <a:t>. Halk alemine ait olan </a:t>
            </a:r>
            <a:r>
              <a:rPr lang="tr-TR" sz="1400" b="1" dirty="0" err="1" smtClean="0"/>
              <a:t>nefs</a:t>
            </a:r>
            <a:r>
              <a:rPr lang="tr-TR" sz="1400" b="1" dirty="0" smtClean="0"/>
              <a:t>-i </a:t>
            </a:r>
            <a:r>
              <a:rPr lang="tr-TR" sz="1400" b="1" dirty="0" err="1" smtClean="0"/>
              <a:t>hayvânî</a:t>
            </a:r>
            <a:r>
              <a:rPr lang="tr-TR" sz="1400" dirty="0" smtClean="0"/>
              <a:t>, emir alemine ait olan latifeler de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, ruh, sır, </a:t>
            </a:r>
            <a:r>
              <a:rPr lang="tr-TR" sz="1400" b="1" dirty="0" err="1" smtClean="0"/>
              <a:t>hafî</a:t>
            </a:r>
            <a:r>
              <a:rPr lang="tr-TR" sz="1400" b="1" dirty="0" smtClean="0"/>
              <a:t> ve </a:t>
            </a:r>
            <a:r>
              <a:rPr lang="tr-TR" sz="1400" b="1" dirty="0" err="1" smtClean="0"/>
              <a:t>ahfâdır</a:t>
            </a:r>
            <a:r>
              <a:rPr lang="tr-TR" sz="1400" b="1" dirty="0" smtClean="0"/>
              <a:t>.</a:t>
            </a:r>
            <a:r>
              <a:rPr lang="tr-TR" sz="1400" dirty="0" smtClean="0"/>
              <a:t> Bu latifeler </a:t>
            </a:r>
            <a:r>
              <a:rPr lang="tr-TR" sz="1400" b="1" dirty="0" smtClean="0"/>
              <a:t>sadece insanda tecelli </a:t>
            </a:r>
            <a:r>
              <a:rPr lang="tr-TR" sz="1400" dirty="0" smtClean="0"/>
              <a:t>eder. Bu latifelerin fonksiyonlarını icra edebilmeleri için </a:t>
            </a:r>
            <a:r>
              <a:rPr lang="tr-TR" sz="1400" b="1" dirty="0" err="1" smtClean="0"/>
              <a:t>seyr</a:t>
            </a:r>
            <a:r>
              <a:rPr lang="tr-TR" sz="1400" b="1" dirty="0" smtClean="0"/>
              <a:t>-ü </a:t>
            </a:r>
            <a:r>
              <a:rPr lang="tr-TR" sz="1400" b="1" dirty="0" err="1" smtClean="0"/>
              <a:t>sülûk</a:t>
            </a:r>
            <a:r>
              <a:rPr lang="tr-TR" sz="1400" dirty="0" smtClean="0"/>
              <a:t> şarttır. </a:t>
            </a:r>
            <a:endParaRPr lang="tr-TR" sz="1400" b="1" dirty="0" smtClean="0"/>
          </a:p>
          <a:p>
            <a:pPr algn="just"/>
            <a:r>
              <a:rPr lang="tr-TR" sz="1400" b="1" u="sng" dirty="0" smtClean="0"/>
              <a:t>KALB</a:t>
            </a:r>
            <a:r>
              <a:rPr lang="tr-TR" sz="1400" b="1" dirty="0" smtClean="0"/>
              <a:t>:</a:t>
            </a:r>
            <a:r>
              <a:rPr lang="tr-TR" sz="1400" dirty="0" smtClean="0"/>
              <a:t> Sözlükte «bir şeyin içini dışına çıkarmak, altını üstüne getirmek, ters çevirmek, bir şeyi başka bir şeye dönüştürmek ve değiştirmek» gibi manalara gelen </a:t>
            </a:r>
            <a:r>
              <a:rPr lang="tr-TR" sz="1400" b="1" dirty="0" err="1" smtClean="0"/>
              <a:t>kalb</a:t>
            </a:r>
            <a:r>
              <a:rPr lang="tr-TR" sz="1400" dirty="0" smtClean="0"/>
              <a:t> kelimesi vücutta </a:t>
            </a:r>
            <a:r>
              <a:rPr lang="tr-TR" sz="1400" b="1" dirty="0" smtClean="0"/>
              <a:t>kan dolaşımını </a:t>
            </a:r>
            <a:r>
              <a:rPr lang="tr-TR" sz="1400" dirty="0" smtClean="0"/>
              <a:t>sağlayan organdır. </a:t>
            </a:r>
            <a:r>
              <a:rPr lang="tr-TR" sz="1400" dirty="0" err="1" smtClean="0"/>
              <a:t>Kalb</a:t>
            </a:r>
            <a:r>
              <a:rPr lang="tr-TR" sz="1400" dirty="0" smtClean="0"/>
              <a:t> </a:t>
            </a:r>
            <a:r>
              <a:rPr lang="tr-TR" sz="1400" b="1" dirty="0" smtClean="0"/>
              <a:t>dinî ve tasavvufî </a:t>
            </a:r>
            <a:r>
              <a:rPr lang="tr-TR" sz="1400" dirty="0" smtClean="0"/>
              <a:t>bağlamda </a:t>
            </a:r>
            <a:r>
              <a:rPr lang="tr-TR" sz="1400" b="1" dirty="0" smtClean="0"/>
              <a:t>bilgi ve düşüncenin kaynağı veya aracıdır.</a:t>
            </a:r>
            <a:r>
              <a:rPr lang="tr-TR" sz="1400" dirty="0" smtClean="0"/>
              <a:t> Bir et parçası olan organla bir bağlantısı olmakla birlikte ondan ayrı olan kalbe </a:t>
            </a:r>
            <a:r>
              <a:rPr lang="tr-TR" sz="1400" b="1" dirty="0" smtClean="0"/>
              <a:t>«</a:t>
            </a:r>
            <a:r>
              <a:rPr lang="tr-TR" sz="1400" b="1" dirty="0" err="1" smtClean="0"/>
              <a:t>rabbânî</a:t>
            </a:r>
            <a:r>
              <a:rPr lang="tr-TR" sz="1400" b="1" dirty="0" smtClean="0"/>
              <a:t> </a:t>
            </a:r>
            <a:r>
              <a:rPr lang="tr-TR" sz="1400" b="1" dirty="0" err="1" smtClean="0"/>
              <a:t>latîfe</a:t>
            </a:r>
            <a:r>
              <a:rPr lang="tr-TR" sz="1400" b="1" dirty="0" smtClean="0"/>
              <a:t>» veya «ilâhî cevher»</a:t>
            </a:r>
            <a:r>
              <a:rPr lang="tr-TR" sz="1400" dirty="0" smtClean="0"/>
              <a:t> de denir. </a:t>
            </a:r>
          </a:p>
          <a:p>
            <a:pPr algn="just"/>
            <a:r>
              <a:rPr lang="tr-TR" sz="1400" dirty="0" err="1" smtClean="0"/>
              <a:t>Kur’ân’da</a:t>
            </a:r>
            <a:r>
              <a:rPr lang="tr-TR" sz="1400" dirty="0" smtClean="0"/>
              <a:t> ve hadislerde </a:t>
            </a:r>
            <a:r>
              <a:rPr lang="tr-TR" sz="1400" b="1" dirty="0" err="1" smtClean="0"/>
              <a:t>fuâd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sadr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lüb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nühâ</a:t>
            </a:r>
            <a:r>
              <a:rPr lang="tr-TR" sz="1400" b="1" dirty="0" smtClean="0"/>
              <a:t> ve </a:t>
            </a:r>
            <a:r>
              <a:rPr lang="tr-TR" sz="1400" b="1" dirty="0" err="1" smtClean="0"/>
              <a:t>rav</a:t>
            </a:r>
            <a:r>
              <a:rPr lang="tr-TR" sz="1400" b="1" dirty="0" smtClean="0"/>
              <a:t>’ (</a:t>
            </a:r>
            <a:r>
              <a:rPr lang="ar-SA" sz="1400" b="1" dirty="0" smtClean="0"/>
              <a:t>الروع</a:t>
            </a:r>
            <a:r>
              <a:rPr lang="tr-TR" sz="1400" b="1" dirty="0" smtClean="0"/>
              <a:t>)</a:t>
            </a:r>
            <a:r>
              <a:rPr lang="tr-TR" sz="1400" dirty="0" smtClean="0"/>
              <a:t> gibi terimler </a:t>
            </a:r>
            <a:r>
              <a:rPr lang="tr-TR" sz="1400" b="1" dirty="0" err="1" smtClean="0"/>
              <a:t>kalb</a:t>
            </a:r>
            <a:r>
              <a:rPr lang="tr-TR" sz="1400" dirty="0" smtClean="0"/>
              <a:t> manasında kullanılmıştır. </a:t>
            </a:r>
            <a:r>
              <a:rPr lang="tr-TR" sz="1400" b="1" dirty="0" err="1" smtClean="0"/>
              <a:t>Fuâd</a:t>
            </a:r>
            <a:r>
              <a:rPr lang="tr-TR" sz="1400" dirty="0" smtClean="0"/>
              <a:t> bazılarına göre </a:t>
            </a:r>
            <a:r>
              <a:rPr lang="tr-TR" sz="1400" dirty="0" err="1" smtClean="0"/>
              <a:t>kalb</a:t>
            </a:r>
            <a:r>
              <a:rPr lang="tr-TR" sz="1400" dirty="0" smtClean="0"/>
              <a:t> ile eş anlamlıdır, bazılarına göre </a:t>
            </a:r>
            <a:r>
              <a:rPr lang="tr-TR" sz="1400" b="1" dirty="0" err="1" smtClean="0"/>
              <a:t>kalb</a:t>
            </a:r>
            <a:r>
              <a:rPr lang="tr-TR" sz="1400" dirty="0" smtClean="0"/>
              <a:t> ondan </a:t>
            </a:r>
            <a:r>
              <a:rPr lang="tr-TR" sz="1400" b="1" dirty="0" smtClean="0"/>
              <a:t>daha özeldir</a:t>
            </a:r>
            <a:r>
              <a:rPr lang="tr-TR" sz="1400" dirty="0" smtClean="0"/>
              <a:t>. Asım Efendi </a:t>
            </a:r>
            <a:r>
              <a:rPr lang="tr-TR" sz="1400" dirty="0" err="1" smtClean="0"/>
              <a:t>Türkçe’de</a:t>
            </a:r>
            <a:r>
              <a:rPr lang="tr-TR" sz="1400" dirty="0" smtClean="0"/>
              <a:t> kalbin </a:t>
            </a:r>
            <a:r>
              <a:rPr lang="tr-TR" sz="1400" b="1" dirty="0" smtClean="0"/>
              <a:t>gönül</a:t>
            </a:r>
            <a:r>
              <a:rPr lang="tr-TR" sz="1400" dirty="0" smtClean="0"/>
              <a:t>, </a:t>
            </a:r>
            <a:r>
              <a:rPr lang="tr-TR" sz="1400" dirty="0" err="1" smtClean="0"/>
              <a:t>fuadın</a:t>
            </a:r>
            <a:r>
              <a:rPr lang="tr-TR" sz="1400" dirty="0" smtClean="0"/>
              <a:t> </a:t>
            </a:r>
            <a:r>
              <a:rPr lang="tr-TR" sz="1400" b="1" dirty="0" smtClean="0"/>
              <a:t>yürek</a:t>
            </a:r>
            <a:r>
              <a:rPr lang="tr-TR" sz="1400" dirty="0" smtClean="0"/>
              <a:t> olduğunu söylemektedir. Göğüs manasındaki </a:t>
            </a:r>
            <a:r>
              <a:rPr lang="tr-TR" sz="1400" b="1" dirty="0" err="1" smtClean="0"/>
              <a:t>sadr</a:t>
            </a:r>
            <a:r>
              <a:rPr lang="tr-TR" sz="1400" dirty="0" smtClean="0"/>
              <a:t> </a:t>
            </a:r>
            <a:r>
              <a:rPr lang="tr-TR" sz="1400" dirty="0" err="1" smtClean="0"/>
              <a:t>Kur’ân’da</a:t>
            </a:r>
            <a:r>
              <a:rPr lang="tr-TR" sz="1400" dirty="0" smtClean="0"/>
              <a:t> mecaz yoluyla </a:t>
            </a:r>
            <a:r>
              <a:rPr lang="tr-TR" sz="1400" b="1" dirty="0" err="1" smtClean="0"/>
              <a:t>kalb</a:t>
            </a:r>
            <a:r>
              <a:rPr lang="tr-TR" sz="1400" dirty="0" smtClean="0"/>
              <a:t> manasında kullanılmıştır. Ayrıca </a:t>
            </a:r>
            <a:r>
              <a:rPr lang="tr-TR" sz="1400" dirty="0" err="1" smtClean="0"/>
              <a:t>Kur’ân’da</a:t>
            </a:r>
            <a:r>
              <a:rPr lang="tr-TR" sz="1400" dirty="0" smtClean="0"/>
              <a:t> </a:t>
            </a:r>
            <a:r>
              <a:rPr lang="tr-TR" sz="1400" b="1" dirty="0" err="1" smtClean="0"/>
              <a:t>akletme</a:t>
            </a:r>
            <a:r>
              <a:rPr lang="tr-TR" sz="1400" dirty="0"/>
              <a:t> </a:t>
            </a:r>
            <a:r>
              <a:rPr lang="tr-TR" sz="1400" dirty="0" smtClean="0"/>
              <a:t>(düşünme) ve </a:t>
            </a:r>
            <a:r>
              <a:rPr lang="tr-TR" sz="1400" b="1" dirty="0" err="1" smtClean="0"/>
              <a:t>fıkhetme</a:t>
            </a:r>
            <a:r>
              <a:rPr lang="tr-TR" sz="1400" dirty="0" smtClean="0"/>
              <a:t> fiilleri kalbe </a:t>
            </a:r>
            <a:r>
              <a:rPr lang="tr-TR" sz="1400" dirty="0" err="1" smtClean="0"/>
              <a:t>nisbet</a:t>
            </a:r>
            <a:r>
              <a:rPr lang="tr-TR" sz="1400" dirty="0" smtClean="0"/>
              <a:t> edilmiş yani </a:t>
            </a:r>
            <a:r>
              <a:rPr lang="tr-TR" sz="1400" b="1" dirty="0" smtClean="0"/>
              <a:t>düşünmenin ve </a:t>
            </a:r>
            <a:r>
              <a:rPr lang="tr-TR" sz="1400" b="1" dirty="0" err="1" smtClean="0"/>
              <a:t>fıkhetmenin</a:t>
            </a:r>
            <a:r>
              <a:rPr lang="tr-TR" sz="1400" dirty="0" smtClean="0"/>
              <a:t> kalbin birer işlevleri olduğu </a:t>
            </a:r>
            <a:r>
              <a:rPr lang="tr-TR" sz="1400" dirty="0"/>
              <a:t>(Hac, </a:t>
            </a:r>
            <a:r>
              <a:rPr lang="tr-TR" sz="1400" dirty="0" smtClean="0"/>
              <a:t>22/46; Araf, 7/179) belirtilmiştir. Düşünme ve </a:t>
            </a:r>
            <a:r>
              <a:rPr lang="tr-TR" sz="1400" dirty="0" err="1" smtClean="0"/>
              <a:t>fıkhetme</a:t>
            </a:r>
            <a:r>
              <a:rPr lang="tr-TR" sz="1400" dirty="0" smtClean="0"/>
              <a:t> aracı olan bu </a:t>
            </a:r>
            <a:r>
              <a:rPr lang="tr-TR" sz="1400" dirty="0" err="1" smtClean="0"/>
              <a:t>Rabbânî</a:t>
            </a:r>
            <a:r>
              <a:rPr lang="tr-TR" sz="1400" dirty="0" smtClean="0"/>
              <a:t> </a:t>
            </a:r>
            <a:r>
              <a:rPr lang="tr-TR" sz="1400" dirty="0"/>
              <a:t>latifeye </a:t>
            </a:r>
            <a:r>
              <a:rPr lang="tr-TR" sz="1400" b="1" dirty="0" err="1" smtClean="0"/>
              <a:t>kalb</a:t>
            </a:r>
            <a:r>
              <a:rPr lang="tr-TR" sz="1400" dirty="0" smtClean="0"/>
              <a:t> denilmesinin sebebi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 organıyla olan bağlantısı</a:t>
            </a:r>
            <a:r>
              <a:rPr lang="tr-TR" sz="1400" dirty="0" smtClean="0"/>
              <a:t> sebebiyledir. </a:t>
            </a:r>
          </a:p>
          <a:p>
            <a:pPr algn="just"/>
            <a:r>
              <a:rPr lang="tr-TR" sz="1400" dirty="0" err="1" smtClean="0"/>
              <a:t>Kur’ân’da</a:t>
            </a:r>
            <a:r>
              <a:rPr lang="tr-TR" sz="1400" dirty="0" smtClean="0"/>
              <a:t> ve hadislerde </a:t>
            </a:r>
            <a:r>
              <a:rPr lang="tr-TR" sz="1400" b="1" dirty="0" smtClean="0"/>
              <a:t>kalbin mahiyeti değil</a:t>
            </a:r>
            <a:r>
              <a:rPr lang="tr-TR" sz="1400" dirty="0" smtClean="0"/>
              <a:t>, </a:t>
            </a:r>
            <a:r>
              <a:rPr lang="tr-TR" sz="1400" b="1" dirty="0" smtClean="0"/>
              <a:t>fonksiyonları</a:t>
            </a:r>
            <a:r>
              <a:rPr lang="tr-TR" sz="1400" dirty="0" smtClean="0"/>
              <a:t> üzerinde durulmuştur. İnsanın </a:t>
            </a:r>
            <a:r>
              <a:rPr lang="tr-TR" sz="1400" b="1" dirty="0" smtClean="0"/>
              <a:t>anlama, kavrama, düşünme ve şeylerin hakikatinin bilme </a:t>
            </a:r>
            <a:r>
              <a:rPr lang="tr-TR" sz="1400" dirty="0" smtClean="0"/>
              <a:t>yönünü yani insanı asıl insan yapan ve diğer canlılardan ayıran </a:t>
            </a:r>
            <a:r>
              <a:rPr lang="tr-TR" sz="1400" b="1" dirty="0" smtClean="0"/>
              <a:t>temel hususiyetlerini </a:t>
            </a:r>
            <a:r>
              <a:rPr lang="tr-TR" sz="1400" dirty="0" smtClean="0"/>
              <a:t>vurgular. </a:t>
            </a:r>
            <a:r>
              <a:rPr lang="tr-TR" sz="1400" b="1" dirty="0" smtClean="0"/>
              <a:t>Dinî ve insanî </a:t>
            </a:r>
            <a:r>
              <a:rPr lang="tr-TR" sz="1400" dirty="0" smtClean="0"/>
              <a:t>hayatın merkezinde </a:t>
            </a:r>
            <a:r>
              <a:rPr lang="tr-TR" sz="1400" b="1" dirty="0" smtClean="0"/>
              <a:t>kalbin</a:t>
            </a:r>
            <a:r>
              <a:rPr lang="tr-TR" sz="1400" dirty="0" smtClean="0"/>
              <a:t> olduğu </a:t>
            </a:r>
            <a:r>
              <a:rPr lang="tr-TR" sz="1400" dirty="0" err="1" smtClean="0"/>
              <a:t>Kur’ân</a:t>
            </a:r>
            <a:r>
              <a:rPr lang="tr-TR" sz="1400" dirty="0" smtClean="0"/>
              <a:t> ve hadislerde açıkça bildirilmektedir. Kalbin (</a:t>
            </a:r>
            <a:r>
              <a:rPr lang="tr-TR" sz="1400" dirty="0" err="1" smtClean="0"/>
              <a:t>fuadın</a:t>
            </a:r>
            <a:r>
              <a:rPr lang="tr-TR" sz="1400" dirty="0" smtClean="0"/>
              <a:t>) </a:t>
            </a:r>
            <a:r>
              <a:rPr lang="tr-TR" sz="1400" b="1" dirty="0" smtClean="0"/>
              <a:t>idrak, ilim, marifet ve düşünme aracı </a:t>
            </a:r>
            <a:r>
              <a:rPr lang="tr-TR" sz="1400" dirty="0" smtClean="0"/>
              <a:t>olması hasebiyle </a:t>
            </a:r>
            <a:r>
              <a:rPr lang="tr-TR" sz="1400" dirty="0" err="1" smtClean="0"/>
              <a:t>Kur’ân’a</a:t>
            </a:r>
            <a:r>
              <a:rPr lang="tr-TR" sz="1400" dirty="0" smtClean="0"/>
              <a:t> göre </a:t>
            </a:r>
            <a:r>
              <a:rPr lang="tr-TR" sz="1400" b="1" dirty="0"/>
              <a:t>sorumlu</a:t>
            </a:r>
            <a:r>
              <a:rPr lang="tr-TR" sz="1400" dirty="0"/>
              <a:t> olan </a:t>
            </a:r>
            <a:r>
              <a:rPr lang="tr-TR" sz="1400" dirty="0" smtClean="0"/>
              <a:t>organdır. </a:t>
            </a:r>
          </a:p>
          <a:p>
            <a:pPr algn="just"/>
            <a:r>
              <a:rPr lang="tr-TR" sz="1400" b="1" dirty="0" err="1"/>
              <a:t>Kalb</a:t>
            </a:r>
            <a:r>
              <a:rPr lang="tr-TR" sz="1400" b="1" dirty="0"/>
              <a:t> çok değişken olduğu için bu ismi almıştır</a:t>
            </a:r>
            <a:r>
              <a:rPr lang="tr-TR" sz="1400" dirty="0" smtClean="0"/>
              <a:t>. Özelliği </a:t>
            </a:r>
            <a:r>
              <a:rPr lang="tr-TR" sz="1400" b="1" dirty="0" smtClean="0"/>
              <a:t>değişken</a:t>
            </a:r>
            <a:r>
              <a:rPr lang="tr-TR" sz="1400" dirty="0" smtClean="0"/>
              <a:t> olması, </a:t>
            </a:r>
            <a:r>
              <a:rPr lang="tr-TR" sz="1400" b="1" dirty="0" smtClean="0"/>
              <a:t>renkten renge </a:t>
            </a:r>
            <a:r>
              <a:rPr lang="tr-TR" sz="1400" dirty="0" smtClean="0"/>
              <a:t>girmesidir. Bundan dolayı hadiste kalbin bu özelliğine vurgu yapılarak şöyle dua edilir: «</a:t>
            </a:r>
            <a:r>
              <a:rPr lang="tr-TR" sz="1400" b="1" i="1" dirty="0" smtClean="0"/>
              <a:t>Ey kalpleri evirip çevirerek değiştiren Allah’ım! Kalbimi dinin üzerine sabit eyle!</a:t>
            </a:r>
            <a:r>
              <a:rPr lang="tr-TR" sz="1400" b="1" dirty="0" smtClean="0"/>
              <a:t>» </a:t>
            </a:r>
            <a:r>
              <a:rPr lang="tr-TR" sz="1400" dirty="0" smtClean="0"/>
              <a:t>Bu değişim </a:t>
            </a:r>
            <a:r>
              <a:rPr lang="tr-TR" sz="1400" b="1" dirty="0" smtClean="0"/>
              <a:t>iyiye, güzele </a:t>
            </a:r>
            <a:r>
              <a:rPr lang="tr-TR" sz="1400" dirty="0" smtClean="0"/>
              <a:t>olabildiği gibi </a:t>
            </a:r>
            <a:r>
              <a:rPr lang="tr-TR" sz="1400" b="1" dirty="0" smtClean="0"/>
              <a:t>olumsuz</a:t>
            </a:r>
            <a:r>
              <a:rPr lang="tr-TR" sz="1400" dirty="0" smtClean="0"/>
              <a:t> yönde de değişir ve türlü türlü renklere girebilir. Kuran’da da yer yer kalbin </a:t>
            </a:r>
            <a:r>
              <a:rPr lang="tr-TR" sz="1400" b="1" dirty="0" smtClean="0"/>
              <a:t>körlüğünden</a:t>
            </a:r>
            <a:r>
              <a:rPr lang="tr-TR" sz="1400" dirty="0" smtClean="0"/>
              <a:t>, </a:t>
            </a:r>
            <a:r>
              <a:rPr lang="tr-TR" sz="1400" b="1" dirty="0" smtClean="0"/>
              <a:t>kasvetinden</a:t>
            </a:r>
            <a:r>
              <a:rPr lang="tr-TR" sz="1400" dirty="0" smtClean="0"/>
              <a:t>, </a:t>
            </a:r>
            <a:r>
              <a:rPr lang="tr-TR" sz="1400" b="1" dirty="0" smtClean="0"/>
              <a:t>taşlaşmasından</a:t>
            </a:r>
            <a:r>
              <a:rPr lang="tr-TR" sz="1400" dirty="0" smtClean="0"/>
              <a:t> bahsedilmektedir. </a:t>
            </a:r>
          </a:p>
        </p:txBody>
      </p:sp>
    </p:spTree>
    <p:extLst>
      <p:ext uri="{BB962C8B-B14F-4D97-AF65-F5344CB8AC3E}">
        <p14:creationId xmlns:p14="http://schemas.microsoft.com/office/powerpoint/2010/main" val="247521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</a:t>
            </a:r>
            <a:r>
              <a:rPr lang="tr-TR" b="1" u="sng" dirty="0" err="1">
                <a:solidFill>
                  <a:srgbClr val="C00000"/>
                </a:solidFill>
              </a:rPr>
              <a:t>Kalb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92500"/>
          </a:bodyPr>
          <a:lstStyle/>
          <a:p>
            <a:pPr algn="just"/>
            <a:r>
              <a:rPr lang="tr-TR" sz="1400" dirty="0"/>
              <a:t>Kalbin en iyisi </a:t>
            </a:r>
            <a:r>
              <a:rPr lang="tr-TR" sz="1400" b="1" dirty="0"/>
              <a:t>iman</a:t>
            </a:r>
            <a:r>
              <a:rPr lang="tr-TR" sz="1400" dirty="0"/>
              <a:t>, en kötüsü </a:t>
            </a:r>
            <a:r>
              <a:rPr lang="tr-TR" sz="1400" b="1" dirty="0"/>
              <a:t>küfür</a:t>
            </a:r>
            <a:r>
              <a:rPr lang="tr-TR" sz="1400" dirty="0"/>
              <a:t> olan çok çeşitli halleri vardır. Hem </a:t>
            </a:r>
            <a:r>
              <a:rPr lang="tr-TR" sz="1400" b="1" dirty="0"/>
              <a:t>Rahmanî</a:t>
            </a:r>
            <a:r>
              <a:rPr lang="tr-TR" sz="1400" dirty="0"/>
              <a:t>, hem de </a:t>
            </a:r>
            <a:r>
              <a:rPr lang="tr-TR" sz="1400" b="1" dirty="0"/>
              <a:t>şeytanî</a:t>
            </a:r>
            <a:r>
              <a:rPr lang="tr-TR" sz="1400" dirty="0"/>
              <a:t> kuvvetlerin mücadele alanıdır. «</a:t>
            </a:r>
            <a:r>
              <a:rPr lang="tr-TR" sz="1400" b="1" dirty="0" err="1"/>
              <a:t>Kalbte</a:t>
            </a:r>
            <a:r>
              <a:rPr lang="tr-TR" sz="1400" b="1" dirty="0"/>
              <a:t> iki dürtü vardır, biri melekten diğeri şeytandandır</a:t>
            </a:r>
            <a:r>
              <a:rPr lang="tr-TR" sz="1400" dirty="0"/>
              <a:t>» hadisi kalbin bu yönüne işaret etmektedir. </a:t>
            </a:r>
          </a:p>
          <a:p>
            <a:pPr algn="just"/>
            <a:r>
              <a:rPr lang="tr-TR" sz="1400" dirty="0" smtClean="0"/>
              <a:t>Kalbin İslam’daki büyük değerinin sebebi </a:t>
            </a:r>
            <a:r>
              <a:rPr lang="tr-TR" sz="1400" b="1" dirty="0" smtClean="0"/>
              <a:t>iman ve küfrün mahalli olması </a:t>
            </a:r>
            <a:r>
              <a:rPr lang="tr-TR" sz="1400" dirty="0" smtClean="0"/>
              <a:t>sebebiyledir. Bütün İslam uleması imanın aslî şartının </a:t>
            </a:r>
            <a:r>
              <a:rPr lang="tr-TR" sz="1400" b="1" dirty="0" err="1" smtClean="0"/>
              <a:t>kalble</a:t>
            </a:r>
            <a:r>
              <a:rPr lang="tr-TR" sz="1400" dirty="0" smtClean="0"/>
              <a:t> </a:t>
            </a:r>
            <a:r>
              <a:rPr lang="tr-TR" sz="1400" b="1" dirty="0" smtClean="0"/>
              <a:t>tasdik</a:t>
            </a:r>
            <a:r>
              <a:rPr lang="tr-TR" sz="1400" dirty="0" smtClean="0"/>
              <a:t> olduğunda ittifak etmişlerdir. </a:t>
            </a:r>
            <a:r>
              <a:rPr lang="tr-TR" sz="1400" b="1" dirty="0" smtClean="0"/>
              <a:t>İnkar ve </a:t>
            </a:r>
            <a:r>
              <a:rPr lang="tr-TR" sz="1400" b="1" dirty="0" err="1" smtClean="0"/>
              <a:t>red</a:t>
            </a:r>
            <a:r>
              <a:rPr lang="tr-TR" sz="1400" b="1" dirty="0"/>
              <a:t> </a:t>
            </a:r>
            <a:r>
              <a:rPr lang="tr-TR" sz="1400" dirty="0" smtClean="0"/>
              <a:t>de kalbin fiilidir. </a:t>
            </a:r>
          </a:p>
          <a:p>
            <a:pPr algn="just"/>
            <a:r>
              <a:rPr lang="tr-TR" sz="1400" dirty="0" smtClean="0"/>
              <a:t>İslam’da </a:t>
            </a:r>
            <a:r>
              <a:rPr lang="tr-TR" sz="1400" b="1" dirty="0" smtClean="0"/>
              <a:t>vahyin mahalli </a:t>
            </a:r>
            <a:r>
              <a:rPr lang="tr-TR" sz="1400" dirty="0" err="1" smtClean="0"/>
              <a:t>kalbdir</a:t>
            </a:r>
            <a:r>
              <a:rPr lang="tr-TR" sz="1400" dirty="0" smtClean="0"/>
              <a:t> (Bakara, 2/97). Hz. Peygamber’in gördüğü </a:t>
            </a:r>
            <a:r>
              <a:rPr lang="tr-TR" sz="1400" b="1" dirty="0" smtClean="0"/>
              <a:t>rüyalar ve aldığı ilham </a:t>
            </a:r>
            <a:r>
              <a:rPr lang="tr-TR" sz="1400" dirty="0" err="1" smtClean="0"/>
              <a:t>kalble</a:t>
            </a:r>
            <a:r>
              <a:rPr lang="tr-TR" sz="1400" dirty="0" smtClean="0"/>
              <a:t> ilgilidir. </a:t>
            </a:r>
            <a:r>
              <a:rPr lang="tr-TR" sz="1400" dirty="0" err="1" smtClean="0"/>
              <a:t>Sûfîlerin</a:t>
            </a:r>
            <a:r>
              <a:rPr lang="tr-TR" sz="1400" dirty="0" smtClean="0"/>
              <a:t> büyük değer verdikleri </a:t>
            </a:r>
            <a:r>
              <a:rPr lang="tr-TR" sz="1400" b="1" dirty="0" smtClean="0"/>
              <a:t>keşif ve marifetin</a:t>
            </a:r>
            <a:r>
              <a:rPr lang="tr-TR" sz="1400" dirty="0" smtClean="0"/>
              <a:t> kaynağı da </a:t>
            </a:r>
            <a:r>
              <a:rPr lang="tr-TR" sz="1400" dirty="0" err="1" smtClean="0"/>
              <a:t>kalbdir</a:t>
            </a:r>
            <a:r>
              <a:rPr lang="tr-TR" sz="1400" dirty="0" smtClean="0"/>
              <a:t>. </a:t>
            </a:r>
            <a:r>
              <a:rPr lang="tr-TR" sz="1400" dirty="0"/>
              <a:t>Hz. Peygamber </a:t>
            </a:r>
            <a:r>
              <a:rPr lang="tr-TR" sz="1400" b="1" dirty="0"/>
              <a:t>kalbin mahiyeti </a:t>
            </a:r>
            <a:r>
              <a:rPr lang="tr-TR" sz="1400" dirty="0"/>
              <a:t>üzerinde durmadığı için sahabe ve tabiin de bu mesele üzerinde durmamışlardır. İlk dönem </a:t>
            </a:r>
            <a:r>
              <a:rPr lang="tr-TR" sz="1400" dirty="0" err="1"/>
              <a:t>sûfîleri</a:t>
            </a:r>
            <a:r>
              <a:rPr lang="tr-TR" sz="1400" dirty="0"/>
              <a:t> de </a:t>
            </a:r>
            <a:r>
              <a:rPr lang="tr-TR" sz="1400" dirty="0" err="1"/>
              <a:t>kalb</a:t>
            </a:r>
            <a:r>
              <a:rPr lang="tr-TR" sz="1400" dirty="0"/>
              <a:t> ve kalbin ürünü olan </a:t>
            </a:r>
            <a:r>
              <a:rPr lang="tr-TR" sz="1400" b="1" dirty="0"/>
              <a:t>keşif ve ilham </a:t>
            </a:r>
            <a:r>
              <a:rPr lang="tr-TR" sz="1400" dirty="0"/>
              <a:t>üzerinde durmuşlardır. İlgi alanları </a:t>
            </a:r>
            <a:r>
              <a:rPr lang="tr-TR" sz="1400" b="1" dirty="0" err="1"/>
              <a:t>kalb</a:t>
            </a:r>
            <a:r>
              <a:rPr lang="tr-TR" sz="1400" b="1" dirty="0"/>
              <a:t> ve kalbin tasfiyesi</a:t>
            </a:r>
            <a:r>
              <a:rPr lang="tr-TR" sz="1400" dirty="0"/>
              <a:t> olduğu için tasavvufa </a:t>
            </a:r>
            <a:r>
              <a:rPr lang="tr-TR" sz="1400" b="1" dirty="0" err="1"/>
              <a:t>ilmu’l-kulûb</a:t>
            </a:r>
            <a:r>
              <a:rPr lang="tr-TR" sz="1400" b="1" dirty="0"/>
              <a:t>, </a:t>
            </a:r>
            <a:r>
              <a:rPr lang="tr-TR" sz="1400" b="1" dirty="0" err="1"/>
              <a:t>marifetü’l-kulûb</a:t>
            </a:r>
            <a:r>
              <a:rPr lang="tr-TR" sz="1400" dirty="0"/>
              <a:t>; </a:t>
            </a:r>
            <a:r>
              <a:rPr lang="tr-TR" sz="1400" dirty="0" err="1"/>
              <a:t>sufilere</a:t>
            </a:r>
            <a:r>
              <a:rPr lang="tr-TR" sz="1400" dirty="0"/>
              <a:t> de </a:t>
            </a:r>
            <a:r>
              <a:rPr lang="tr-TR" sz="1400" b="1" dirty="0" err="1"/>
              <a:t>ehlü’l-kul’ub</a:t>
            </a:r>
            <a:r>
              <a:rPr lang="tr-TR" sz="1400" b="1" dirty="0"/>
              <a:t>, </a:t>
            </a:r>
            <a:r>
              <a:rPr lang="tr-TR" sz="1400" b="1" dirty="0" err="1"/>
              <a:t>ashabü’l-kulub</a:t>
            </a:r>
            <a:r>
              <a:rPr lang="tr-TR" sz="1400" dirty="0"/>
              <a:t> gibi isimler vermişlerdir. </a:t>
            </a:r>
          </a:p>
          <a:p>
            <a:pPr algn="just"/>
            <a:r>
              <a:rPr lang="tr-TR" sz="1400" dirty="0" err="1" smtClean="0"/>
              <a:t>Gazzâlî</a:t>
            </a:r>
            <a:r>
              <a:rPr lang="tr-TR" sz="1400" dirty="0" smtClean="0"/>
              <a:t>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, ruh, akıl ve nefsin </a:t>
            </a:r>
            <a:r>
              <a:rPr lang="tr-TR" sz="1400" dirty="0" smtClean="0"/>
              <a:t>farklı manaları bulunduğunu, fakat bu kavramların </a:t>
            </a:r>
            <a:r>
              <a:rPr lang="tr-TR" sz="1400" b="1" dirty="0" err="1" smtClean="0"/>
              <a:t>rabbânî</a:t>
            </a:r>
            <a:r>
              <a:rPr lang="tr-TR" sz="1400" b="1" dirty="0" smtClean="0"/>
              <a:t> latife</a:t>
            </a:r>
            <a:r>
              <a:rPr lang="tr-TR" sz="1400" dirty="0" smtClean="0"/>
              <a:t> denilen bir kavrama müştereken delalet ettiğini, insanın </a:t>
            </a:r>
            <a:r>
              <a:rPr lang="tr-TR" sz="1400" b="1" dirty="0" smtClean="0"/>
              <a:t>hakikatinin</a:t>
            </a:r>
            <a:r>
              <a:rPr lang="tr-TR" sz="1400" dirty="0" smtClean="0"/>
              <a:t> de bundan ibaret olduğunu, aynı şeye filozofların </a:t>
            </a:r>
            <a:r>
              <a:rPr lang="tr-TR" sz="1400" b="1" dirty="0" err="1" smtClean="0"/>
              <a:t>nefs</a:t>
            </a:r>
            <a:r>
              <a:rPr lang="tr-TR" sz="1400" b="1" dirty="0" smtClean="0"/>
              <a:t>-i </a:t>
            </a:r>
            <a:r>
              <a:rPr lang="tr-TR" sz="1400" b="1" dirty="0" err="1" smtClean="0"/>
              <a:t>nâtıka</a:t>
            </a:r>
            <a:r>
              <a:rPr lang="tr-TR" sz="1400" dirty="0" smtClean="0"/>
              <a:t> dediklerini söylemektedir. Ona göre kalbin </a:t>
            </a:r>
            <a:r>
              <a:rPr lang="tr-TR" sz="1400" b="1" dirty="0" smtClean="0"/>
              <a:t>bilen, tanıyan, algılayan ve yükümlü olan</a:t>
            </a:r>
            <a:r>
              <a:rPr lang="tr-TR" sz="1400" dirty="0" smtClean="0"/>
              <a:t> gibi nitelikleri vardır. </a:t>
            </a:r>
            <a:r>
              <a:rPr lang="tr-TR" sz="1400" b="1" dirty="0" smtClean="0"/>
              <a:t>Fahreddin Razi </a:t>
            </a:r>
            <a:r>
              <a:rPr lang="tr-TR" sz="1400" dirty="0" smtClean="0"/>
              <a:t>de </a:t>
            </a:r>
            <a:r>
              <a:rPr lang="tr-TR" sz="1400" dirty="0" err="1" smtClean="0"/>
              <a:t>Gazzâlî</a:t>
            </a:r>
            <a:r>
              <a:rPr lang="tr-TR" sz="1400" dirty="0" smtClean="0"/>
              <a:t> çizgisinde harekete ederek </a:t>
            </a:r>
            <a:r>
              <a:rPr lang="tr-TR" sz="1400" b="1" dirty="0" smtClean="0"/>
              <a:t>kalbin insanın merkezi </a:t>
            </a:r>
            <a:r>
              <a:rPr lang="tr-TR" sz="1400" dirty="0" smtClean="0"/>
              <a:t>olduğunu söylemekte ve düşünce ve bilginin merkezinin beyin olduğunu söyleyen bazı filozofları eleştirmektedir. </a:t>
            </a:r>
          </a:p>
          <a:p>
            <a:pPr algn="just"/>
            <a:r>
              <a:rPr lang="tr-TR" sz="1400" dirty="0" err="1" smtClean="0"/>
              <a:t>Muhâsibî</a:t>
            </a:r>
            <a:r>
              <a:rPr lang="tr-TR" sz="1400" dirty="0" smtClean="0"/>
              <a:t> </a:t>
            </a:r>
            <a:r>
              <a:rPr lang="tr-TR" sz="1400" dirty="0" err="1" smtClean="0"/>
              <a:t>kalb</a:t>
            </a:r>
            <a:r>
              <a:rPr lang="tr-TR" sz="1400" dirty="0" smtClean="0"/>
              <a:t> ve nefisle ilgili çok önemli </a:t>
            </a:r>
            <a:r>
              <a:rPr lang="tr-TR" sz="1400" b="1" dirty="0" smtClean="0"/>
              <a:t>psikolojik</a:t>
            </a:r>
            <a:r>
              <a:rPr lang="tr-TR" sz="1400" dirty="0" smtClean="0"/>
              <a:t> tahliller yapmış Allah’a </a:t>
            </a:r>
            <a:r>
              <a:rPr lang="tr-TR" sz="1400" b="1" dirty="0" err="1" smtClean="0"/>
              <a:t>kable</a:t>
            </a:r>
            <a:r>
              <a:rPr lang="tr-TR" sz="1400" b="1" dirty="0" smtClean="0"/>
              <a:t> yaklaşılacağını </a:t>
            </a:r>
            <a:r>
              <a:rPr lang="tr-TR" sz="1400" dirty="0" smtClean="0"/>
              <a:t>söylemiştir. </a:t>
            </a:r>
            <a:r>
              <a:rPr lang="tr-TR" sz="1400" dirty="0" err="1" smtClean="0"/>
              <a:t>Tirmizî</a:t>
            </a:r>
            <a:r>
              <a:rPr lang="tr-TR" sz="1400" dirty="0" smtClean="0"/>
              <a:t> </a:t>
            </a:r>
            <a:r>
              <a:rPr lang="tr-TR" sz="1400" b="1" dirty="0" err="1" smtClean="0"/>
              <a:t>sadr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fuad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lüb</a:t>
            </a:r>
            <a:r>
              <a:rPr lang="tr-TR" sz="1400" dirty="0" smtClean="0"/>
              <a:t> kavramlarını incelemiş ve aralarındaki </a:t>
            </a:r>
            <a:r>
              <a:rPr lang="tr-TR" sz="1400" b="1" dirty="0" smtClean="0"/>
              <a:t>farklılıkları</a:t>
            </a:r>
            <a:r>
              <a:rPr lang="tr-TR" sz="1400" dirty="0" smtClean="0"/>
              <a:t> ortaya koymaya çalışmıştır. Ona göre </a:t>
            </a:r>
            <a:r>
              <a:rPr lang="tr-TR" sz="1400" b="1" dirty="0" smtClean="0"/>
              <a:t>nefis, </a:t>
            </a:r>
            <a:r>
              <a:rPr lang="tr-TR" sz="1400" b="1" dirty="0" err="1" smtClean="0"/>
              <a:t>sadr</a:t>
            </a:r>
            <a:r>
              <a:rPr lang="tr-TR" sz="1400" b="1" dirty="0" smtClean="0"/>
              <a:t> ve </a:t>
            </a:r>
            <a:r>
              <a:rPr lang="tr-TR" sz="1400" b="1" dirty="0" err="1" smtClean="0"/>
              <a:t>kalb</a:t>
            </a:r>
            <a:r>
              <a:rPr lang="tr-TR" sz="1400" dirty="0" smtClean="0"/>
              <a:t> iç içe geçmiş üç halka gibidir. Altta nefis, ortada </a:t>
            </a:r>
            <a:r>
              <a:rPr lang="tr-TR" sz="1400" dirty="0" err="1" smtClean="0"/>
              <a:t>sadr</a:t>
            </a:r>
            <a:r>
              <a:rPr lang="tr-TR" sz="1400" dirty="0" smtClean="0"/>
              <a:t>, üstte </a:t>
            </a:r>
            <a:r>
              <a:rPr lang="tr-TR" sz="1400" dirty="0" err="1" smtClean="0"/>
              <a:t>kalb</a:t>
            </a:r>
            <a:r>
              <a:rPr lang="tr-TR" sz="1400" dirty="0" smtClean="0"/>
              <a:t> bulunur. </a:t>
            </a:r>
            <a:r>
              <a:rPr lang="tr-TR" sz="1400" b="1" dirty="0" err="1" smtClean="0"/>
              <a:t>Sadr</a:t>
            </a:r>
            <a:r>
              <a:rPr lang="tr-TR" sz="1400" dirty="0"/>
              <a:t> </a:t>
            </a:r>
            <a:r>
              <a:rPr lang="tr-TR" sz="1400" dirty="0" smtClean="0"/>
              <a:t>nefis ve kalbin </a:t>
            </a:r>
            <a:r>
              <a:rPr lang="tr-TR" sz="1400" b="1" dirty="0" smtClean="0"/>
              <a:t>buluştuğu</a:t>
            </a:r>
            <a:r>
              <a:rPr lang="tr-TR" sz="1400" dirty="0" smtClean="0"/>
              <a:t> yerdir. Kalbin halka ve Hakk’a bakan iki yönü vardır. </a:t>
            </a:r>
            <a:r>
              <a:rPr lang="tr-TR" sz="1400" dirty="0" err="1" smtClean="0"/>
              <a:t>Kalb</a:t>
            </a:r>
            <a:r>
              <a:rPr lang="tr-TR" sz="1400" dirty="0" smtClean="0"/>
              <a:t> Allah’ı arşıdır, yerlere ve göklere sığmayan Allah mümin kulun kalbine sığmıştır. </a:t>
            </a:r>
          </a:p>
          <a:p>
            <a:pPr algn="just"/>
            <a:r>
              <a:rPr lang="tr-TR" sz="1400" dirty="0" err="1"/>
              <a:t>Sûfîler</a:t>
            </a:r>
            <a:r>
              <a:rPr lang="tr-TR" sz="1400" dirty="0"/>
              <a:t> kalbi </a:t>
            </a:r>
            <a:r>
              <a:rPr lang="tr-TR" sz="1400" b="1" dirty="0"/>
              <a:t>arş</a:t>
            </a:r>
            <a:r>
              <a:rPr lang="tr-TR" sz="1400" dirty="0"/>
              <a:t>, sadrı </a:t>
            </a:r>
            <a:r>
              <a:rPr lang="tr-TR" sz="1400" b="1" dirty="0" err="1"/>
              <a:t>kürsî</a:t>
            </a:r>
            <a:r>
              <a:rPr lang="tr-TR" sz="1400" dirty="0"/>
              <a:t> olarak kabul etmişlerdir. Bundan </a:t>
            </a:r>
            <a:r>
              <a:rPr lang="tr-TR" sz="1400" dirty="0" smtClean="0"/>
              <a:t>dolayı Allah’ı daha çok </a:t>
            </a:r>
            <a:r>
              <a:rPr lang="tr-TR" sz="1400" dirty="0" err="1" smtClean="0"/>
              <a:t>kalb</a:t>
            </a:r>
            <a:r>
              <a:rPr lang="tr-TR" sz="1400" dirty="0" smtClean="0"/>
              <a:t> </a:t>
            </a:r>
            <a:r>
              <a:rPr lang="tr-TR" sz="1400" b="1" dirty="0" smtClean="0"/>
              <a:t>arşında</a:t>
            </a:r>
            <a:r>
              <a:rPr lang="tr-TR" sz="1400" dirty="0" smtClean="0"/>
              <a:t> aramışlar ve kalbi </a:t>
            </a:r>
            <a:r>
              <a:rPr lang="tr-TR" sz="1400" b="1" dirty="0" err="1" smtClean="0"/>
              <a:t>beytullah</a:t>
            </a:r>
            <a:r>
              <a:rPr lang="tr-TR" sz="1400" b="1" dirty="0" smtClean="0"/>
              <a:t> </a:t>
            </a:r>
            <a:r>
              <a:rPr lang="tr-TR" sz="1400" dirty="0" smtClean="0"/>
              <a:t> olarak kabul etmişlerdir. Allah’ın kıblesi </a:t>
            </a:r>
            <a:r>
              <a:rPr lang="tr-TR" sz="1400" b="1" dirty="0" smtClean="0"/>
              <a:t>Kabe</a:t>
            </a:r>
            <a:r>
              <a:rPr lang="tr-TR" sz="1400" dirty="0" smtClean="0"/>
              <a:t>, kalbin kıblesi </a:t>
            </a:r>
            <a:r>
              <a:rPr lang="tr-TR" sz="1400" b="1" dirty="0" smtClean="0"/>
              <a:t>niyet</a:t>
            </a:r>
            <a:r>
              <a:rPr lang="tr-TR" sz="1400" dirty="0" smtClean="0"/>
              <a:t>, bedenin kıblesi </a:t>
            </a:r>
            <a:r>
              <a:rPr lang="tr-TR" sz="1400" b="1" dirty="0" err="1" smtClean="0"/>
              <a:t>kalbdir</a:t>
            </a:r>
            <a:r>
              <a:rPr lang="tr-TR" sz="1400" dirty="0" smtClean="0"/>
              <a:t>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6278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Tasavvufî Düşüncede </a:t>
            </a:r>
            <a:r>
              <a:rPr lang="tr-TR" b="1" u="sng" dirty="0" err="1">
                <a:solidFill>
                  <a:srgbClr val="C00000"/>
                </a:solidFill>
              </a:rPr>
              <a:t>Kalb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sz="1400" dirty="0" err="1" smtClean="0"/>
              <a:t>Sûfîler</a:t>
            </a:r>
            <a:r>
              <a:rPr lang="tr-TR" sz="1400" dirty="0" smtClean="0"/>
              <a:t> </a:t>
            </a:r>
            <a:r>
              <a:rPr lang="tr-TR" sz="1400" b="1" dirty="0" smtClean="0"/>
              <a:t>bedenin fiilleri ve kalbin amelleri </a:t>
            </a:r>
            <a:r>
              <a:rPr lang="tr-TR" sz="1400" dirty="0" smtClean="0"/>
              <a:t>diye ikili ayırım yapmışlardır. Beden fiillerinde yer alan </a:t>
            </a:r>
            <a:r>
              <a:rPr lang="tr-TR" sz="1400" b="1" dirty="0" smtClean="0"/>
              <a:t>haram, helal, mekruh </a:t>
            </a:r>
            <a:r>
              <a:rPr lang="tr-TR" sz="1400" dirty="0" smtClean="0"/>
              <a:t>gibi terminolojiyi aynen </a:t>
            </a:r>
            <a:r>
              <a:rPr lang="tr-TR" sz="1400" b="1" dirty="0" smtClean="0"/>
              <a:t>kalbe</a:t>
            </a:r>
            <a:r>
              <a:rPr lang="tr-TR" sz="1400" dirty="0" smtClean="0"/>
              <a:t> uygulamışlardır. Bundan dolayı tasavvufun da bir </a:t>
            </a:r>
            <a:r>
              <a:rPr lang="tr-TR" sz="1400" b="1" dirty="0" smtClean="0"/>
              <a:t>fıkıh</a:t>
            </a:r>
            <a:r>
              <a:rPr lang="tr-TR" sz="1400" dirty="0" smtClean="0"/>
              <a:t> olduğunu söylemişler ve </a:t>
            </a:r>
            <a:r>
              <a:rPr lang="tr-TR" sz="1400" b="1" dirty="0" err="1" smtClean="0"/>
              <a:t>fıkh</a:t>
            </a:r>
            <a:r>
              <a:rPr lang="tr-TR" sz="1400" b="1" dirty="0" smtClean="0"/>
              <a:t>-ı bâtın</a:t>
            </a:r>
            <a:r>
              <a:rPr lang="tr-TR" sz="1400" dirty="0" smtClean="0"/>
              <a:t> olarak isimlendirip verilen hükümlere de </a:t>
            </a:r>
            <a:r>
              <a:rPr lang="tr-TR" sz="1400" b="1" dirty="0" err="1" smtClean="0"/>
              <a:t>müstenbetâtü’s-sufiyye</a:t>
            </a:r>
            <a:r>
              <a:rPr lang="tr-TR" sz="1400" dirty="0"/>
              <a:t> </a:t>
            </a:r>
            <a:r>
              <a:rPr lang="tr-TR" sz="1400" dirty="0" smtClean="0"/>
              <a:t>demişlerdir. Bu sonuca gitmelerinin sebebi de </a:t>
            </a:r>
            <a:r>
              <a:rPr lang="tr-TR" sz="1400" b="1" dirty="0" smtClean="0"/>
              <a:t>kalbin merkez </a:t>
            </a:r>
            <a:r>
              <a:rPr lang="tr-TR" sz="1400" dirty="0" smtClean="0"/>
              <a:t>olduğu, Allah’ın </a:t>
            </a:r>
            <a:r>
              <a:rPr lang="tr-TR" sz="1400" b="1" dirty="0" smtClean="0"/>
              <a:t>kalbi esas onu sorumlu </a:t>
            </a:r>
            <a:r>
              <a:rPr lang="tr-TR" sz="1400" dirty="0" smtClean="0"/>
              <a:t>tuttuğuna dair </a:t>
            </a:r>
            <a:r>
              <a:rPr lang="tr-TR" sz="1400" dirty="0" err="1" smtClean="0"/>
              <a:t>varid</a:t>
            </a:r>
            <a:r>
              <a:rPr lang="tr-TR" sz="1400" dirty="0" smtClean="0"/>
              <a:t> olan birtakım </a:t>
            </a:r>
            <a:r>
              <a:rPr lang="tr-TR" sz="1400" b="1" dirty="0" smtClean="0"/>
              <a:t>hadisler</a:t>
            </a:r>
            <a:r>
              <a:rPr lang="tr-TR" sz="1400" dirty="0" smtClean="0"/>
              <a:t> ve Allah’a </a:t>
            </a:r>
            <a:r>
              <a:rPr lang="tr-TR" sz="1400" b="1" dirty="0" err="1" smtClean="0"/>
              <a:t>selîm</a:t>
            </a:r>
            <a:r>
              <a:rPr lang="tr-TR" sz="1400" b="1" dirty="0" smtClean="0"/>
              <a:t> bir </a:t>
            </a:r>
            <a:r>
              <a:rPr lang="tr-TR" sz="1400" b="1" dirty="0" err="1" smtClean="0"/>
              <a:t>kalble</a:t>
            </a:r>
            <a:r>
              <a:rPr lang="tr-TR" sz="1400" dirty="0" smtClean="0"/>
              <a:t> gelinmesi ve Allah’a gönül verilmesini vurgulayan </a:t>
            </a:r>
            <a:r>
              <a:rPr lang="tr-TR" sz="1400" b="1" dirty="0" smtClean="0"/>
              <a:t>ayetlerdir</a:t>
            </a:r>
            <a:r>
              <a:rPr lang="tr-TR" sz="1400" dirty="0" smtClean="0"/>
              <a:t>. </a:t>
            </a:r>
            <a:r>
              <a:rPr lang="tr-TR" sz="1400" b="1" dirty="0" err="1" smtClean="0"/>
              <a:t>İbn</a:t>
            </a:r>
            <a:r>
              <a:rPr lang="tr-TR" sz="1400" b="1" dirty="0" smtClean="0"/>
              <a:t> </a:t>
            </a:r>
            <a:r>
              <a:rPr lang="tr-TR" sz="1400" b="1" dirty="0" err="1" smtClean="0"/>
              <a:t>Teymiyye</a:t>
            </a:r>
            <a:r>
              <a:rPr lang="tr-TR" sz="1400" b="1" dirty="0" smtClean="0"/>
              <a:t> </a:t>
            </a:r>
            <a:r>
              <a:rPr lang="tr-TR" sz="1400" dirty="0" smtClean="0"/>
              <a:t>de </a:t>
            </a:r>
            <a:r>
              <a:rPr lang="tr-TR" sz="1400" dirty="0" err="1" smtClean="0"/>
              <a:t>itikad</a:t>
            </a:r>
            <a:r>
              <a:rPr lang="tr-TR" sz="1400" dirty="0" smtClean="0"/>
              <a:t>, irade, </a:t>
            </a:r>
            <a:r>
              <a:rPr lang="tr-TR" sz="1400" dirty="0" err="1" smtClean="0"/>
              <a:t>recâ</a:t>
            </a:r>
            <a:r>
              <a:rPr lang="tr-TR" sz="1400" dirty="0" smtClean="0"/>
              <a:t>, </a:t>
            </a:r>
            <a:r>
              <a:rPr lang="tr-TR" sz="1400" dirty="0" err="1" smtClean="0"/>
              <a:t>rızâ</a:t>
            </a:r>
            <a:r>
              <a:rPr lang="tr-TR" sz="1400" dirty="0" smtClean="0"/>
              <a:t>, </a:t>
            </a:r>
            <a:r>
              <a:rPr lang="tr-TR" sz="1400" dirty="0" err="1" smtClean="0"/>
              <a:t>inâbe</a:t>
            </a:r>
            <a:r>
              <a:rPr lang="tr-TR" sz="1400" dirty="0" smtClean="0"/>
              <a:t>, kibir ve </a:t>
            </a:r>
            <a:r>
              <a:rPr lang="tr-TR" sz="1400" dirty="0" err="1" smtClean="0"/>
              <a:t>hased</a:t>
            </a:r>
            <a:r>
              <a:rPr lang="tr-TR" sz="1400" dirty="0" smtClean="0"/>
              <a:t> gibi hallerin kalbe ait olduğunu, kalbin hallerine ilişkin bilgilerin </a:t>
            </a:r>
            <a:r>
              <a:rPr lang="tr-TR" sz="1400" b="1" dirty="0" smtClean="0"/>
              <a:t>bâtın ilmini </a:t>
            </a:r>
            <a:r>
              <a:rPr lang="tr-TR" sz="1400" dirty="0" smtClean="0"/>
              <a:t>oluşturduğunu, ayetlerin çoğunda </a:t>
            </a:r>
            <a:r>
              <a:rPr lang="tr-TR" sz="1400" b="1" dirty="0" smtClean="0"/>
              <a:t>bu ilmin anlatılmış </a:t>
            </a:r>
            <a:r>
              <a:rPr lang="tr-TR" sz="1400" dirty="0" smtClean="0"/>
              <a:t>olduğunu söylemiş,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gibi o da </a:t>
            </a:r>
            <a:r>
              <a:rPr lang="tr-TR" sz="1400" b="1" dirty="0" smtClean="0"/>
              <a:t>dinin temelinin bu bilgiler </a:t>
            </a:r>
            <a:r>
              <a:rPr lang="tr-TR" sz="1400" dirty="0" smtClean="0"/>
              <a:t>olduğuna dikkat çekmiştir. </a:t>
            </a:r>
          </a:p>
          <a:p>
            <a:pPr algn="just"/>
            <a:r>
              <a:rPr lang="tr-TR" sz="1400" dirty="0" smtClean="0"/>
              <a:t> </a:t>
            </a:r>
            <a:r>
              <a:rPr lang="tr-TR" sz="1400" dirty="0" err="1" smtClean="0"/>
              <a:t>Kalb</a:t>
            </a:r>
            <a:r>
              <a:rPr lang="tr-TR" sz="1400" dirty="0" smtClean="0"/>
              <a:t> tasavvufta </a:t>
            </a:r>
            <a:r>
              <a:rPr lang="tr-TR" sz="1400" b="1" dirty="0" smtClean="0"/>
              <a:t>bilgi (marifet)</a:t>
            </a:r>
            <a:r>
              <a:rPr lang="tr-TR" sz="1400" dirty="0" smtClean="0"/>
              <a:t> kaynağı olması hasebiyle </a:t>
            </a:r>
            <a:r>
              <a:rPr lang="tr-TR" sz="1400" b="1" dirty="0" smtClean="0"/>
              <a:t>çok merkezî </a:t>
            </a:r>
            <a:r>
              <a:rPr lang="tr-TR" sz="1400" dirty="0" smtClean="0"/>
              <a:t>bir konumdadır. </a:t>
            </a:r>
            <a:r>
              <a:rPr lang="tr-TR" sz="1400" dirty="0" err="1" smtClean="0"/>
              <a:t>Sûfîlere</a:t>
            </a:r>
            <a:r>
              <a:rPr lang="tr-TR" sz="1400" dirty="0" smtClean="0"/>
              <a:t> </a:t>
            </a:r>
            <a:r>
              <a:rPr lang="tr-TR" sz="1400" b="1" dirty="0" smtClean="0"/>
              <a:t>dinî</a:t>
            </a:r>
            <a:r>
              <a:rPr lang="tr-TR" sz="1400" dirty="0" smtClean="0"/>
              <a:t> hakikatler ve </a:t>
            </a:r>
            <a:r>
              <a:rPr lang="tr-TR" sz="1400" b="1" dirty="0" smtClean="0"/>
              <a:t>ilahî</a:t>
            </a:r>
            <a:r>
              <a:rPr lang="tr-TR" sz="1400" dirty="0" smtClean="0"/>
              <a:t> sırlar hakkında bilgi edinmenin </a:t>
            </a:r>
            <a:r>
              <a:rPr lang="tr-TR" sz="1400" b="1" dirty="0" smtClean="0"/>
              <a:t>en güvenilir ve kestirme yolu </a:t>
            </a:r>
            <a:r>
              <a:rPr lang="tr-TR" sz="1400" dirty="0" err="1" smtClean="0"/>
              <a:t>kalbdir</a:t>
            </a:r>
            <a:r>
              <a:rPr lang="tr-TR" sz="1400" dirty="0" smtClean="0"/>
              <a:t>. Akıl bu alanda son derece </a:t>
            </a:r>
            <a:r>
              <a:rPr lang="tr-TR" sz="1400" b="1" dirty="0" smtClean="0"/>
              <a:t>yetersizdir</a:t>
            </a:r>
            <a:r>
              <a:rPr lang="tr-TR" sz="1400" dirty="0" smtClean="0"/>
              <a:t>. Fakat kalbin bu bilgilere sıhhatli bir şekilde ulaşabilmesi anca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 tasfiyesi, </a:t>
            </a:r>
            <a:r>
              <a:rPr lang="tr-TR" sz="1400" b="1" dirty="0" err="1" smtClean="0"/>
              <a:t>nefisz</a:t>
            </a:r>
            <a:r>
              <a:rPr lang="tr-TR" sz="1400" b="1" dirty="0" smtClean="0"/>
              <a:t> tezkiyesi </a:t>
            </a:r>
            <a:r>
              <a:rPr lang="tr-TR" sz="1400" dirty="0" smtClean="0"/>
              <a:t>ile olur. Nasıl ki vahiy kalbe geliyorsa aynı şekilde </a:t>
            </a:r>
            <a:r>
              <a:rPr lang="tr-TR" sz="1400" b="1" dirty="0" err="1" smtClean="0"/>
              <a:t>ilhâm</a:t>
            </a:r>
            <a:r>
              <a:rPr lang="tr-TR" sz="1400" dirty="0" smtClean="0"/>
              <a:t> da kalbe gelir. </a:t>
            </a:r>
            <a:r>
              <a:rPr lang="tr-TR" sz="1400" dirty="0" err="1" smtClean="0"/>
              <a:t>Kalb</a:t>
            </a:r>
            <a:r>
              <a:rPr lang="tr-TR" sz="1400" dirty="0" smtClean="0"/>
              <a:t> yoluyla elde ettikleri bilgilere </a:t>
            </a:r>
            <a:r>
              <a:rPr lang="tr-TR" sz="1400" b="1" dirty="0" smtClean="0"/>
              <a:t> marifet, </a:t>
            </a:r>
            <a:r>
              <a:rPr lang="tr-TR" sz="1400" b="1" dirty="0" err="1" smtClean="0"/>
              <a:t>irfân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ilhâm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bâtınî</a:t>
            </a:r>
            <a:r>
              <a:rPr lang="tr-TR" sz="1400" b="1" dirty="0" smtClean="0"/>
              <a:t> ve </a:t>
            </a:r>
            <a:r>
              <a:rPr lang="tr-TR" sz="1400" b="1" dirty="0" err="1" smtClean="0"/>
              <a:t>ledünnî</a:t>
            </a:r>
            <a:r>
              <a:rPr lang="tr-TR" sz="1400" b="1" dirty="0" smtClean="0"/>
              <a:t> ilim</a:t>
            </a:r>
            <a:r>
              <a:rPr lang="tr-TR" sz="1400" dirty="0" smtClean="0"/>
              <a:t> demişlerdir. Kalbin </a:t>
            </a:r>
            <a:r>
              <a:rPr lang="tr-TR" sz="1400" b="1" dirty="0" smtClean="0"/>
              <a:t>bilgi kaynağı </a:t>
            </a:r>
            <a:r>
              <a:rPr lang="tr-TR" sz="1400" dirty="0" smtClean="0"/>
              <a:t>olduğunu ispat etmek üzere «</a:t>
            </a:r>
            <a:r>
              <a:rPr lang="tr-TR" sz="1400" b="1" dirty="0" smtClean="0"/>
              <a:t>Eğer takva üzere olursanız Allah size bir Furkan (ilham) verir</a:t>
            </a:r>
            <a:r>
              <a:rPr lang="tr-TR" sz="1400" dirty="0" smtClean="0"/>
              <a:t>» (</a:t>
            </a:r>
            <a:r>
              <a:rPr lang="tr-TR" sz="1400" dirty="0" err="1" smtClean="0"/>
              <a:t>Enfal</a:t>
            </a:r>
            <a:r>
              <a:rPr lang="tr-TR" sz="1400" dirty="0" smtClean="0"/>
              <a:t>, 8/29), «</a:t>
            </a:r>
            <a:r>
              <a:rPr lang="tr-TR" sz="1400" b="1" dirty="0" smtClean="0"/>
              <a:t>Fetvayı kalbinden iste</a:t>
            </a:r>
            <a:r>
              <a:rPr lang="tr-TR" sz="1400" dirty="0" smtClean="0"/>
              <a:t>» (</a:t>
            </a:r>
            <a:r>
              <a:rPr lang="tr-TR" sz="1400" dirty="0" err="1" smtClean="0"/>
              <a:t>Müsned</a:t>
            </a:r>
            <a:r>
              <a:rPr lang="tr-TR" sz="1400" dirty="0" smtClean="0"/>
              <a:t>, IV, 194) gibi </a:t>
            </a:r>
            <a:r>
              <a:rPr lang="tr-TR" sz="1400" b="1" dirty="0" smtClean="0"/>
              <a:t>ayet ve hadislere </a:t>
            </a:r>
            <a:r>
              <a:rPr lang="tr-TR" sz="1400" dirty="0" smtClean="0"/>
              <a:t>dayanmışlardır. </a:t>
            </a:r>
          </a:p>
          <a:p>
            <a:pPr algn="just"/>
            <a:r>
              <a:rPr lang="tr-TR" sz="1400" dirty="0" err="1" smtClean="0"/>
              <a:t>Sûfîler</a:t>
            </a:r>
            <a:r>
              <a:rPr lang="tr-TR" sz="1400" dirty="0" smtClean="0"/>
              <a:t> mümin kalplerinin </a:t>
            </a:r>
            <a:r>
              <a:rPr lang="tr-TR" sz="1400" b="1" dirty="0" smtClean="0"/>
              <a:t>farklı mertebelerde </a:t>
            </a:r>
            <a:r>
              <a:rPr lang="tr-TR" sz="1400" dirty="0" smtClean="0"/>
              <a:t>olduğunu söyleyerek bunlara </a:t>
            </a:r>
            <a:r>
              <a:rPr lang="tr-TR" sz="1400" b="1" dirty="0" err="1" smtClean="0"/>
              <a:t>atvâr</a:t>
            </a:r>
            <a:r>
              <a:rPr lang="tr-TR" sz="1400" b="1" dirty="0" smtClean="0"/>
              <a:t>-ı </a:t>
            </a:r>
            <a:r>
              <a:rPr lang="tr-TR" sz="1400" b="1" dirty="0" err="1" smtClean="0"/>
              <a:t>dîl</a:t>
            </a:r>
            <a:r>
              <a:rPr lang="tr-TR" sz="1400" b="1" dirty="0" smtClean="0"/>
              <a:t> </a:t>
            </a:r>
            <a:r>
              <a:rPr lang="tr-TR" sz="1400" dirty="0" smtClean="0"/>
              <a:t>veya </a:t>
            </a:r>
            <a:r>
              <a:rPr lang="tr-TR" sz="1400" b="1" dirty="0" err="1" smtClean="0"/>
              <a:t>atvâr</a:t>
            </a:r>
            <a:r>
              <a:rPr lang="tr-TR" sz="1400" b="1" dirty="0" smtClean="0"/>
              <a:t>-ı </a:t>
            </a:r>
            <a:r>
              <a:rPr lang="tr-TR" sz="1400" b="1" dirty="0" err="1" smtClean="0"/>
              <a:t>seba</a:t>
            </a:r>
            <a:r>
              <a:rPr lang="tr-TR" sz="1400" b="1" dirty="0" smtClean="0"/>
              <a:t>’</a:t>
            </a:r>
            <a:r>
              <a:rPr lang="tr-TR" sz="1400" dirty="0" smtClean="0"/>
              <a:t> demişlerdir. Bunlar sırasıyla </a:t>
            </a:r>
            <a:r>
              <a:rPr lang="tr-TR" sz="1400" b="1" dirty="0" err="1" smtClean="0"/>
              <a:t>sadr</a:t>
            </a:r>
            <a:r>
              <a:rPr lang="tr-TR" sz="1400" dirty="0" smtClean="0"/>
              <a:t> İslâm, </a:t>
            </a:r>
            <a:r>
              <a:rPr lang="tr-TR" sz="1400" b="1" dirty="0" err="1" smtClean="0"/>
              <a:t>kalb</a:t>
            </a:r>
            <a:r>
              <a:rPr lang="tr-TR" sz="1400" dirty="0"/>
              <a:t> </a:t>
            </a:r>
            <a:r>
              <a:rPr lang="tr-TR" sz="1400" dirty="0" smtClean="0"/>
              <a:t>iman mahallidir, </a:t>
            </a:r>
            <a:r>
              <a:rPr lang="tr-TR" sz="1400" dirty="0" err="1" smtClean="0"/>
              <a:t>akletme</a:t>
            </a:r>
            <a:r>
              <a:rPr lang="tr-TR" sz="1400" dirty="0" smtClean="0"/>
              <a:t> kalbin işlevidir; </a:t>
            </a:r>
            <a:r>
              <a:rPr lang="tr-TR" sz="1400" b="1" dirty="0" err="1" smtClean="0"/>
              <a:t>şegaf</a:t>
            </a:r>
            <a:r>
              <a:rPr lang="tr-TR" sz="1400" b="1" dirty="0" smtClean="0"/>
              <a:t> (dış </a:t>
            </a:r>
            <a:r>
              <a:rPr lang="tr-TR" sz="1400" b="1" dirty="0" err="1" smtClean="0"/>
              <a:t>kalb</a:t>
            </a:r>
            <a:r>
              <a:rPr lang="tr-TR" sz="1400" b="1" dirty="0" smtClean="0"/>
              <a:t> zarı)</a:t>
            </a:r>
            <a:r>
              <a:rPr lang="tr-TR" sz="1400" dirty="0" smtClean="0"/>
              <a:t> sevgi ve şefkat mahalli (Yusuf, 12/30); </a:t>
            </a:r>
            <a:r>
              <a:rPr lang="tr-TR" sz="1400" b="1" dirty="0" err="1" smtClean="0"/>
              <a:t>fuâd</a:t>
            </a:r>
            <a:r>
              <a:rPr lang="tr-TR" sz="1400" dirty="0"/>
              <a:t> </a:t>
            </a:r>
            <a:r>
              <a:rPr lang="tr-TR" sz="1400" dirty="0" smtClean="0"/>
              <a:t>temaşa; </a:t>
            </a:r>
            <a:r>
              <a:rPr lang="tr-TR" sz="1400" b="1" dirty="0" err="1" smtClean="0"/>
              <a:t>habbetü’l-kalb</a:t>
            </a:r>
            <a:r>
              <a:rPr lang="tr-TR" sz="1400" dirty="0" smtClean="0"/>
              <a:t> ilahî aşk; </a:t>
            </a:r>
            <a:r>
              <a:rPr lang="tr-TR" sz="1400" b="1" dirty="0" err="1" smtClean="0"/>
              <a:t>süveydâ</a:t>
            </a:r>
            <a:r>
              <a:rPr lang="tr-TR" sz="1400" dirty="0"/>
              <a:t> </a:t>
            </a:r>
            <a:r>
              <a:rPr lang="tr-TR" sz="1400" dirty="0" err="1" smtClean="0"/>
              <a:t>gaybı</a:t>
            </a:r>
            <a:r>
              <a:rPr lang="tr-TR" sz="1400" dirty="0" smtClean="0"/>
              <a:t> </a:t>
            </a:r>
            <a:r>
              <a:rPr lang="tr-TR" sz="1400" dirty="0" err="1" smtClean="0"/>
              <a:t>mükâşefe</a:t>
            </a:r>
            <a:r>
              <a:rPr lang="tr-TR" sz="1400" dirty="0" smtClean="0"/>
              <a:t>, </a:t>
            </a:r>
            <a:r>
              <a:rPr lang="tr-TR" sz="1400" dirty="0" err="1" smtClean="0"/>
              <a:t>ilm</a:t>
            </a:r>
            <a:r>
              <a:rPr lang="tr-TR" sz="1400" dirty="0" smtClean="0"/>
              <a:t>-i ledün ve ilahî sırların mahallidir; </a:t>
            </a:r>
            <a:r>
              <a:rPr lang="tr-TR" sz="1400" b="1" dirty="0" err="1" smtClean="0"/>
              <a:t>mühcetü’l-kalb</a:t>
            </a:r>
            <a:r>
              <a:rPr lang="tr-TR" sz="1400" b="1" dirty="0" smtClean="0"/>
              <a:t> (kalbin derunu)</a:t>
            </a:r>
            <a:r>
              <a:rPr lang="tr-TR" sz="1400" dirty="0" smtClean="0"/>
              <a:t> ilahî sıfatların nurlarının tecelli ettiği yerdir. Kalbin yedi tavrını </a:t>
            </a:r>
            <a:r>
              <a:rPr lang="tr-TR" sz="1400" b="1" dirty="0" smtClean="0"/>
              <a:t>bedenin secdedeki yedi organına </a:t>
            </a:r>
            <a:r>
              <a:rPr lang="tr-TR" sz="1400" dirty="0" smtClean="0"/>
              <a:t>benzetip kalbin de bu yedi tavır üzerine secde ettiğini söylemişlerdir. </a:t>
            </a:r>
            <a:r>
              <a:rPr lang="tr-TR" sz="1400" dirty="0" err="1" smtClean="0"/>
              <a:t>Tüsterî’ye</a:t>
            </a:r>
            <a:r>
              <a:rPr lang="tr-TR" sz="1400" dirty="0" smtClean="0"/>
              <a:t> göre bu secde </a:t>
            </a:r>
            <a:r>
              <a:rPr lang="tr-TR" sz="1400" b="1" dirty="0" smtClean="0"/>
              <a:t>sürekli ve ebedîdir</a:t>
            </a:r>
            <a:r>
              <a:rPr lang="tr-TR" sz="1400" dirty="0" smtClean="0"/>
              <a:t>. Bazı </a:t>
            </a:r>
            <a:r>
              <a:rPr lang="tr-TR" sz="1400" dirty="0" err="1" smtClean="0"/>
              <a:t>sûfîler</a:t>
            </a:r>
            <a:r>
              <a:rPr lang="tr-TR" sz="1400" dirty="0" smtClean="0"/>
              <a:t> de </a:t>
            </a:r>
            <a:r>
              <a:rPr lang="tr-TR" sz="1400" dirty="0" err="1" smtClean="0"/>
              <a:t>Kur’ân’da</a:t>
            </a:r>
            <a:r>
              <a:rPr lang="tr-TR" sz="1400" dirty="0" smtClean="0"/>
              <a:t> geçen </a:t>
            </a:r>
            <a:r>
              <a:rPr lang="tr-TR" sz="1400" b="1" dirty="0" err="1" smtClean="0"/>
              <a:t>mişkât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misbâh</a:t>
            </a:r>
            <a:r>
              <a:rPr lang="tr-TR" sz="1400" b="1" dirty="0" smtClean="0"/>
              <a:t>, </a:t>
            </a:r>
            <a:r>
              <a:rPr lang="tr-TR" sz="1400" b="1" dirty="0" err="1" smtClean="0"/>
              <a:t>zücâce</a:t>
            </a:r>
            <a:r>
              <a:rPr lang="tr-TR" sz="1400" b="1" dirty="0" smtClean="0"/>
              <a:t> şecere </a:t>
            </a:r>
            <a:r>
              <a:rPr lang="tr-TR" sz="1400" dirty="0" smtClean="0"/>
              <a:t>(Nur, 24/35) gibi kelimeleri </a:t>
            </a:r>
            <a:r>
              <a:rPr lang="tr-TR" sz="1400" b="1" dirty="0" smtClean="0"/>
              <a:t>kalbin tavırları </a:t>
            </a:r>
            <a:r>
              <a:rPr lang="tr-TR" sz="1400" dirty="0" smtClean="0"/>
              <a:t>olarak yorumlamışlardır.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536192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1766</TotalTime>
  <Words>4355</Words>
  <Application>Microsoft Office PowerPoint</Application>
  <PresentationFormat>Geniş ekran</PresentationFormat>
  <Paragraphs>74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  VI. YARIYIL BAHAR DÖNEMİ</vt:lpstr>
      <vt:lpstr>11. HAFTA (13.05.2019) - Tasavvufta Temel İnsani Yetiler: Akıl, Kalb, Ruh - KAYNAKÇA -     </vt:lpstr>
      <vt:lpstr>Tasavvufî Düşüncede Akıl</vt:lpstr>
      <vt:lpstr>Tasavvufî Düşüncede Akıl</vt:lpstr>
      <vt:lpstr>Tasavvufî Düşüncede Akıl</vt:lpstr>
      <vt:lpstr>Tasavvufî Düşüncede Akıl</vt:lpstr>
      <vt:lpstr>Tasavvufî Düşüncede Kalb</vt:lpstr>
      <vt:lpstr>Tasavvufî Düşüncede Kalb</vt:lpstr>
      <vt:lpstr>Tasavvufî Düşüncede Kalb</vt:lpstr>
      <vt:lpstr>Tasavvufî Düşüncede Kalb</vt:lpstr>
      <vt:lpstr>Tasavvufî Düşüncede Kalb</vt:lpstr>
      <vt:lpstr>Tasavvufî Düşüncede Rûh</vt:lpstr>
      <vt:lpstr>Tasavvufî Düşüncede Rûh</vt:lpstr>
      <vt:lpstr>Tasavvufî Düşüncede Rûh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Abdullah Necmi</cp:lastModifiedBy>
  <cp:revision>189</cp:revision>
  <cp:lastPrinted>2019-02-25T11:11:47Z</cp:lastPrinted>
  <dcterms:created xsi:type="dcterms:W3CDTF">2017-02-20T05:50:03Z</dcterms:created>
  <dcterms:modified xsi:type="dcterms:W3CDTF">2019-05-24T09:34:37Z</dcterms:modified>
</cp:coreProperties>
</file>