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53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56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19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90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42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50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61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87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67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17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29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3CA3B9-5862-48AC-A3DE-B5FF0297FCB2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282848B-0CB0-4C8F-903A-214174454A89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64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tr-TR" altLang="ko-KR" smtClean="0"/>
              <a:t>8</a:t>
            </a:r>
            <a:r>
              <a:rPr lang="ko-KR" altLang="en-US" smtClean="0"/>
              <a:t>과 </a:t>
            </a:r>
            <a:r>
              <a:rPr lang="ko-KR" altLang="en-US" dirty="0"/>
              <a:t>가족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-(</a:t>
            </a:r>
            <a:r>
              <a:rPr lang="ko-KR" altLang="en-US" dirty="0" smtClean="0"/>
              <a:t>으</a:t>
            </a:r>
            <a:r>
              <a:rPr lang="en-US" dirty="0" smtClean="0"/>
              <a:t>)</a:t>
            </a:r>
            <a:r>
              <a:rPr lang="ko-KR" altLang="en-US" dirty="0" smtClean="0"/>
              <a:t>시</a:t>
            </a:r>
            <a:r>
              <a:rPr lang="en-US" altLang="ko-KR" dirty="0" smtClean="0"/>
              <a:t>, -</a:t>
            </a:r>
            <a:r>
              <a:rPr lang="ko-KR" altLang="en-US" dirty="0" smtClean="0"/>
              <a:t>께서</a:t>
            </a:r>
            <a:r>
              <a:rPr lang="en-US" altLang="ko-KR" dirty="0" smtClean="0"/>
              <a:t>, -</a:t>
            </a:r>
            <a:r>
              <a:rPr lang="ko-KR" altLang="en-US" dirty="0" smtClean="0"/>
              <a:t>께서는</a:t>
            </a:r>
            <a:r>
              <a:rPr lang="en-US" altLang="ko-KR" dirty="0" smtClean="0"/>
              <a:t>, -</a:t>
            </a:r>
            <a:r>
              <a:rPr lang="ko-KR" altLang="en-US" dirty="0" smtClean="0"/>
              <a:t>의</a:t>
            </a:r>
            <a:r>
              <a:rPr lang="en-US" altLang="ko-KR" dirty="0" smtClean="0"/>
              <a:t>, -</a:t>
            </a:r>
            <a:r>
              <a:rPr lang="ko-KR" altLang="en-US" dirty="0" smtClean="0"/>
              <a:t>께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898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594360"/>
            <a:ext cx="3200400" cy="821486"/>
          </a:xfrm>
        </p:spPr>
        <p:txBody>
          <a:bodyPr anchor="t">
            <a:norm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-</a:t>
            </a:r>
            <a:r>
              <a:rPr lang="ko-KR" altLang="en-US" sz="4800" dirty="0" smtClean="0">
                <a:solidFill>
                  <a:schemeClr val="bg1"/>
                </a:solidFill>
              </a:rPr>
              <a:t>의</a:t>
            </a:r>
            <a:endParaRPr lang="tr-TR" sz="4800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0"/>
            <a:ext cx="7391400" cy="68580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ko-KR" altLang="en-US" sz="3200" dirty="0" smtClean="0"/>
              <a:t>수미의 집</a:t>
            </a:r>
            <a:r>
              <a:rPr lang="en-US" altLang="ko-KR" sz="3200" dirty="0" smtClean="0"/>
              <a:t>.</a:t>
            </a:r>
          </a:p>
          <a:p>
            <a:endParaRPr lang="en-US" sz="3200" dirty="0"/>
          </a:p>
          <a:p>
            <a:r>
              <a:rPr lang="ko-KR" altLang="en-US" sz="3200" dirty="0" err="1" smtClean="0"/>
              <a:t>알리의</a:t>
            </a:r>
            <a:r>
              <a:rPr lang="ko-KR" altLang="en-US" sz="3200" dirty="0" smtClean="0"/>
              <a:t> 책 어디에 있어요</a:t>
            </a:r>
            <a:r>
              <a:rPr lang="en-US" altLang="ko-KR" sz="3200" dirty="0" smtClean="0"/>
              <a:t>?</a:t>
            </a:r>
          </a:p>
          <a:p>
            <a:endParaRPr lang="en-US" sz="3200" dirty="0"/>
          </a:p>
          <a:p>
            <a:r>
              <a:rPr lang="ko-KR" altLang="en-US" sz="3200" dirty="0" smtClean="0"/>
              <a:t>내 안경을 봤어요</a:t>
            </a:r>
            <a:r>
              <a:rPr lang="en-US" altLang="ko-KR" sz="3200" dirty="0" smtClean="0"/>
              <a:t>?</a:t>
            </a:r>
          </a:p>
          <a:p>
            <a:endParaRPr lang="en-US" sz="3200" dirty="0"/>
          </a:p>
          <a:p>
            <a:r>
              <a:rPr lang="ko-KR" altLang="en-US" sz="3200" dirty="0" smtClean="0"/>
              <a:t>우리 학교는 저 </a:t>
            </a:r>
            <a:r>
              <a:rPr lang="ko-KR" altLang="en-US" sz="3200" dirty="0"/>
              <a:t>건</a:t>
            </a:r>
            <a:r>
              <a:rPr lang="ko-KR" altLang="en-US" sz="3200" dirty="0" smtClean="0"/>
              <a:t>물이에요</a:t>
            </a:r>
            <a:r>
              <a:rPr lang="en-US" altLang="ko-KR" sz="3200" dirty="0" smtClean="0"/>
              <a:t>.</a:t>
            </a:r>
          </a:p>
          <a:p>
            <a:endParaRPr lang="tr-T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1415846"/>
            <a:ext cx="4031226" cy="544215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Aitlik belirtmek için isme eklenir.</a:t>
            </a:r>
          </a:p>
          <a:p>
            <a:r>
              <a:rPr lang="tr-TR" sz="2400" dirty="0" smtClean="0"/>
              <a:t>Ancak günlük hayatta aitlikten bahsederken bu eksiz kullanımını görmek mümkündür.</a:t>
            </a:r>
          </a:p>
          <a:p>
            <a:endParaRPr lang="tr-TR" sz="2400" dirty="0"/>
          </a:p>
          <a:p>
            <a:r>
              <a:rPr lang="tr-TR" sz="2400" dirty="0" smtClean="0"/>
              <a:t>Kore’de genellikle aile, okul, mahalle, ülke gibi ortak değerlerden bahsederken benim anlamına gelen </a:t>
            </a:r>
            <a:r>
              <a:rPr lang="ko-KR" altLang="en-US" sz="2400" dirty="0" smtClean="0"/>
              <a:t>내</a:t>
            </a:r>
            <a:r>
              <a:rPr lang="tr-TR" sz="2400" dirty="0" smtClean="0"/>
              <a:t> iyelik zarfı yerine bizim anlamına gelen </a:t>
            </a:r>
            <a:r>
              <a:rPr lang="ko-KR" altLang="en-US" sz="2400" dirty="0" smtClean="0"/>
              <a:t>우리 </a:t>
            </a:r>
            <a:r>
              <a:rPr lang="tr-TR" altLang="ko-KR" sz="2400" dirty="0" smtClean="0"/>
              <a:t>kullanılır.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76087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63418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ko-KR" sz="3600" dirty="0" smtClean="0"/>
              <a:t>		</a:t>
            </a:r>
            <a:r>
              <a:rPr lang="ko-KR" altLang="en-US" sz="3600" dirty="0" smtClean="0">
                <a:solidFill>
                  <a:srgbClr val="00B0F0"/>
                </a:solidFill>
              </a:rPr>
              <a:t>남</a:t>
            </a:r>
            <a:r>
              <a:rPr lang="en-US" altLang="ko-KR" sz="3600" dirty="0" smtClean="0">
                <a:solidFill>
                  <a:srgbClr val="00B0F0"/>
                </a:solidFill>
              </a:rPr>
              <a:t>	</a:t>
            </a:r>
            <a:r>
              <a:rPr lang="ko-KR" altLang="en-US" sz="3600" dirty="0" smtClean="0">
                <a:solidFill>
                  <a:srgbClr val="00B0F0"/>
                </a:solidFill>
              </a:rPr>
              <a:t>男</a:t>
            </a:r>
            <a:r>
              <a:rPr lang="en-US" altLang="ko-KR" sz="3600" dirty="0">
                <a:solidFill>
                  <a:srgbClr val="00B0F0"/>
                </a:solidFill>
              </a:rPr>
              <a:t>	 ♂</a:t>
            </a:r>
            <a:r>
              <a:rPr lang="en-US" altLang="ko-KR" sz="3600" dirty="0" smtClean="0"/>
              <a:t>				</a:t>
            </a:r>
            <a:r>
              <a:rPr lang="ko-KR" altLang="en-US" sz="3600" dirty="0" smtClean="0">
                <a:solidFill>
                  <a:srgbClr val="FF0000"/>
                </a:solidFill>
              </a:rPr>
              <a:t>여</a:t>
            </a:r>
            <a:r>
              <a:rPr lang="en-US" altLang="ko-KR" sz="3600" dirty="0">
                <a:solidFill>
                  <a:srgbClr val="FF0000"/>
                </a:solidFill>
              </a:rPr>
              <a:t>	</a:t>
            </a:r>
            <a:r>
              <a:rPr lang="ko-KR" altLang="en-US" sz="3600" dirty="0" smtClean="0">
                <a:solidFill>
                  <a:srgbClr val="FF0000"/>
                </a:solidFill>
              </a:rPr>
              <a:t>女</a:t>
            </a:r>
            <a:r>
              <a:rPr lang="en-US" altLang="ko-KR" sz="3600" dirty="0">
                <a:solidFill>
                  <a:srgbClr val="FF0000"/>
                </a:solidFill>
              </a:rPr>
              <a:t>	♀</a:t>
            </a:r>
            <a:endParaRPr lang="tr-TR" altLang="ko-KR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ko-KR" altLang="en-US" sz="3600" dirty="0" smtClean="0"/>
              <a:t>조부모</a:t>
            </a:r>
            <a:r>
              <a:rPr lang="tr-TR" altLang="ko-KR" sz="3600" dirty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할아버지</a:t>
            </a:r>
            <a:r>
              <a:rPr lang="en-US" altLang="ko-KR" sz="3600" dirty="0" smtClean="0"/>
              <a:t>,</a:t>
            </a:r>
            <a:r>
              <a:rPr lang="ko-KR" altLang="en-US" sz="3600" dirty="0" smtClean="0"/>
              <a:t>외할아버지</a:t>
            </a:r>
            <a:r>
              <a:rPr lang="en-US" altLang="ko-KR" sz="3600" dirty="0" smtClean="0"/>
              <a:t>		</a:t>
            </a:r>
            <a:r>
              <a:rPr lang="ko-KR" altLang="en-US" sz="3600" dirty="0" smtClean="0"/>
              <a:t>할머니</a:t>
            </a:r>
            <a:r>
              <a:rPr lang="en-US" altLang="ko-KR" sz="3600" dirty="0" smtClean="0"/>
              <a:t>,</a:t>
            </a:r>
            <a:r>
              <a:rPr lang="ko-KR" altLang="en-US" sz="3600" dirty="0" smtClean="0"/>
              <a:t>외할머니</a:t>
            </a:r>
            <a:endParaRPr lang="ko-KR" altLang="en-US" sz="3600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sz="3600" dirty="0" smtClean="0"/>
              <a:t>부모</a:t>
            </a:r>
            <a:r>
              <a:rPr lang="tr-TR" altLang="ko-KR" sz="3600" dirty="0" smtClean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아버지</a:t>
            </a:r>
            <a:r>
              <a:rPr lang="en-US" altLang="ko-KR" sz="3600" dirty="0"/>
              <a:t>, </a:t>
            </a:r>
            <a:r>
              <a:rPr lang="ko-KR" altLang="en-US" sz="3600" dirty="0" smtClean="0"/>
              <a:t>아빠</a:t>
            </a:r>
            <a:r>
              <a:rPr lang="en-US" altLang="ko-KR" sz="3600" dirty="0" smtClean="0"/>
              <a:t>				</a:t>
            </a:r>
            <a:r>
              <a:rPr lang="ko-KR" altLang="en-US" sz="3600" dirty="0" smtClean="0"/>
              <a:t>어머니</a:t>
            </a:r>
            <a:r>
              <a:rPr lang="en-US" altLang="ko-KR" sz="3600" dirty="0"/>
              <a:t>, </a:t>
            </a:r>
            <a:r>
              <a:rPr lang="ko-KR" altLang="en-US" sz="3600" dirty="0" smtClean="0"/>
              <a:t>엄마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sz="3600" dirty="0" smtClean="0"/>
              <a:t>형제</a:t>
            </a:r>
            <a:r>
              <a:rPr lang="tr-TR" altLang="ko-KR" sz="3600" dirty="0" smtClean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형 </a:t>
            </a:r>
            <a:r>
              <a:rPr lang="en-US" altLang="ko-KR" sz="3600" dirty="0" smtClean="0"/>
              <a:t>/ </a:t>
            </a:r>
            <a:r>
              <a:rPr lang="ko-KR" altLang="en-US" sz="3600" dirty="0" smtClean="0"/>
              <a:t>오빠</a:t>
            </a:r>
            <a:r>
              <a:rPr lang="en-US" altLang="ko-KR" sz="3600" dirty="0" smtClean="0"/>
              <a:t>					</a:t>
            </a:r>
            <a:r>
              <a:rPr lang="ko-KR" altLang="en-US" sz="3600" dirty="0" smtClean="0"/>
              <a:t>누나 </a:t>
            </a:r>
            <a:r>
              <a:rPr lang="en-US" altLang="ko-KR" sz="3600" dirty="0" smtClean="0"/>
              <a:t>/ </a:t>
            </a:r>
            <a:r>
              <a:rPr lang="ko-KR" altLang="en-US" sz="3600" dirty="0" smtClean="0"/>
              <a:t>언니</a:t>
            </a:r>
            <a:endParaRPr lang="en-US" altLang="ko-KR" sz="3600" dirty="0" smtClean="0"/>
          </a:p>
          <a:p>
            <a:pPr marL="0" indent="0">
              <a:buNone/>
            </a:pPr>
            <a:r>
              <a:rPr lang="ko-KR" altLang="en-US" sz="3600" dirty="0" smtClean="0"/>
              <a:t>동생</a:t>
            </a:r>
            <a:r>
              <a:rPr lang="tr-TR" altLang="ko-KR" sz="3600" dirty="0" smtClean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남동생</a:t>
            </a:r>
            <a:r>
              <a:rPr lang="en-US" altLang="ko-KR" sz="3600" dirty="0" smtClean="0"/>
              <a:t>					</a:t>
            </a:r>
            <a:r>
              <a:rPr lang="ko-KR" altLang="en-US" sz="3600" dirty="0" smtClean="0"/>
              <a:t>여동생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sz="3600" dirty="0" smtClean="0"/>
              <a:t>부부</a:t>
            </a:r>
            <a:r>
              <a:rPr lang="tr-TR" altLang="ko-KR" sz="3600" dirty="0" smtClean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남편</a:t>
            </a:r>
            <a:r>
              <a:rPr lang="en-US" altLang="ko-KR" sz="3600" dirty="0" smtClean="0"/>
              <a:t>					</a:t>
            </a:r>
            <a:r>
              <a:rPr lang="ko-KR" altLang="en-US" sz="3600" dirty="0" smtClean="0"/>
              <a:t>아내</a:t>
            </a:r>
            <a:endParaRPr lang="en-US" altLang="ko-KR" sz="3600" dirty="0" smtClean="0"/>
          </a:p>
          <a:p>
            <a:pPr marL="0" indent="0">
              <a:buNone/>
            </a:pPr>
            <a:r>
              <a:rPr lang="ko-KR" altLang="en-US" sz="3600" dirty="0" smtClean="0"/>
              <a:t>자식</a:t>
            </a:r>
            <a:r>
              <a:rPr lang="tr-TR" altLang="ko-KR" sz="3600" dirty="0" smtClean="0"/>
              <a:t>:</a:t>
            </a:r>
            <a:r>
              <a:rPr lang="en-US" altLang="ko-KR" sz="3600" dirty="0" smtClean="0"/>
              <a:t>	</a:t>
            </a:r>
            <a:r>
              <a:rPr lang="ko-KR" altLang="en-US" sz="3600" dirty="0" smtClean="0"/>
              <a:t>아들</a:t>
            </a:r>
            <a:r>
              <a:rPr lang="en-US" altLang="ko-KR" sz="3600" dirty="0" smtClean="0"/>
              <a:t>					</a:t>
            </a:r>
            <a:r>
              <a:rPr lang="ko-KR" altLang="en-US" sz="3600" dirty="0" smtClean="0"/>
              <a:t>딸</a:t>
            </a:r>
            <a:endParaRPr lang="en-US" altLang="ko-KR" sz="3600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0" y="658100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200" dirty="0"/>
              <a:t>https://post.naver.com/viewer/postView.nhn?volumeNo=24027939&amp;memberNo=46639488</a:t>
            </a:r>
          </a:p>
        </p:txBody>
      </p:sp>
    </p:spTree>
    <p:extLst>
      <p:ext uri="{BB962C8B-B14F-4D97-AF65-F5344CB8AC3E}">
        <p14:creationId xmlns:p14="http://schemas.microsoft.com/office/powerpoint/2010/main" val="720553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영호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린다 씨는 가족이 몇 </a:t>
            </a:r>
            <a:r>
              <a:rPr lang="ko-KR" altLang="en-US" sz="3200" dirty="0" err="1" smtClean="0"/>
              <a:t>명이에요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200" dirty="0" smtClean="0"/>
              <a:t>린다</a:t>
            </a:r>
            <a:r>
              <a:rPr lang="en-US" altLang="ko-KR" sz="3200" dirty="0" smtClean="0"/>
              <a:t>	: </a:t>
            </a:r>
            <a:r>
              <a:rPr lang="ko-KR" altLang="en-US" sz="3200" dirty="0" err="1" smtClean="0"/>
              <a:t>부모님하고</a:t>
            </a:r>
            <a:r>
              <a:rPr lang="ko-KR" altLang="en-US" sz="3200" dirty="0" smtClean="0"/>
              <a:t> 저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모두 세 </a:t>
            </a:r>
            <a:r>
              <a:rPr lang="ko-KR" altLang="en-US" sz="3200" dirty="0" err="1" smtClean="0"/>
              <a:t>명이에요</a:t>
            </a:r>
            <a:r>
              <a:rPr lang="en-US" altLang="ko-KR" sz="3200" dirty="0" smtClean="0"/>
              <a:t>.</a:t>
            </a:r>
            <a:endParaRPr lang="en-US" altLang="ko-KR" dirty="0"/>
          </a:p>
          <a:p>
            <a:r>
              <a:rPr lang="ko-KR" altLang="en-US" sz="3200" dirty="0"/>
              <a:t>영호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형제가 없어요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/>
              <a:t>린다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네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없어요</a:t>
            </a:r>
            <a:r>
              <a:rPr lang="en-US" altLang="ko-KR" sz="3200" dirty="0" smtClean="0"/>
              <a:t>.</a:t>
            </a:r>
            <a:r>
              <a:rPr lang="ko-KR" altLang="en-US" sz="3200" dirty="0"/>
              <a:t> </a:t>
            </a:r>
            <a:r>
              <a:rPr lang="ko-KR" altLang="en-US" sz="3200" dirty="0" smtClean="0"/>
              <a:t>영호 씨는 가족이 어떻게 돼요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/>
              <a:t>영호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err="1" smtClean="0"/>
              <a:t>할머니하고</a:t>
            </a:r>
            <a:r>
              <a:rPr lang="ko-KR" altLang="en-US" sz="3200" dirty="0" smtClean="0"/>
              <a:t> </a:t>
            </a:r>
            <a:r>
              <a:rPr lang="ko-KR" altLang="en-US" sz="3200" dirty="0" err="1" smtClean="0"/>
              <a:t>부모남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여동생 둘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그리고 저까지 </a:t>
            </a:r>
            <a:r>
              <a:rPr lang="en-US" altLang="ko-KR" sz="3200" dirty="0" smtClean="0"/>
              <a:t>		  </a:t>
            </a:r>
            <a:r>
              <a:rPr lang="ko-KR" altLang="en-US" sz="3200" dirty="0" smtClean="0"/>
              <a:t>모두 여섯 </a:t>
            </a:r>
            <a:r>
              <a:rPr lang="ko-KR" altLang="en-US" sz="3200" dirty="0" err="1" smtClean="0"/>
              <a:t>명이에요</a:t>
            </a:r>
            <a:r>
              <a:rPr lang="en-US" altLang="ko-KR" sz="3200" dirty="0" smtClean="0"/>
              <a:t>.</a:t>
            </a:r>
            <a:endParaRPr lang="en-US" altLang="ko-KR" sz="3200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05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2</a:t>
            </a:r>
            <a:endParaRPr lang="en-US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99" t="44951" b="35740"/>
          <a:stretch/>
        </p:blipFill>
        <p:spPr>
          <a:xfrm rot="10800000">
            <a:off x="1022554" y="1737027"/>
            <a:ext cx="10627237" cy="4476960"/>
          </a:xfrm>
        </p:spPr>
      </p:pic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47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3</a:t>
            </a:r>
            <a:endParaRPr lang="en-US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26620" r="11187" b="54560"/>
          <a:stretch/>
        </p:blipFill>
        <p:spPr>
          <a:xfrm rot="10800000">
            <a:off x="144281" y="1737360"/>
            <a:ext cx="11011398" cy="4201324"/>
          </a:xfrm>
        </p:spPr>
      </p:pic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880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문법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-(</a:t>
            </a:r>
            <a:r>
              <a:rPr lang="ko-KR" altLang="en-US" dirty="0"/>
              <a:t>으</a:t>
            </a:r>
            <a:r>
              <a:rPr lang="en-US" dirty="0"/>
              <a:t>)</a:t>
            </a:r>
            <a:r>
              <a:rPr lang="ko-KR" altLang="en-US" dirty="0"/>
              <a:t>시</a:t>
            </a:r>
            <a:r>
              <a:rPr lang="en-US" altLang="ko-KR" dirty="0"/>
              <a:t>, -</a:t>
            </a:r>
            <a:r>
              <a:rPr lang="ko-KR" altLang="en-US" dirty="0"/>
              <a:t>께서</a:t>
            </a:r>
            <a:r>
              <a:rPr lang="en-US" altLang="ko-KR" dirty="0"/>
              <a:t>, -</a:t>
            </a:r>
            <a:r>
              <a:rPr lang="ko-KR" altLang="en-US" dirty="0"/>
              <a:t>께서는</a:t>
            </a:r>
            <a:r>
              <a:rPr lang="en-US" altLang="ko-KR" dirty="0"/>
              <a:t>, -</a:t>
            </a:r>
            <a:r>
              <a:rPr lang="ko-KR" altLang="en-US" dirty="0"/>
              <a:t>의</a:t>
            </a:r>
            <a:r>
              <a:rPr lang="en-US" altLang="ko-KR" dirty="0"/>
              <a:t>, -</a:t>
            </a:r>
            <a:r>
              <a:rPr lang="ko-KR" altLang="en-US" dirty="0"/>
              <a:t>께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64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594360"/>
            <a:ext cx="3200400" cy="821486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-(</a:t>
            </a:r>
            <a:r>
              <a:rPr lang="ko-KR" altLang="en-US" sz="4800" dirty="0" smtClean="0">
                <a:solidFill>
                  <a:schemeClr val="bg1"/>
                </a:solidFill>
              </a:rPr>
              <a:t>으</a:t>
            </a:r>
            <a:r>
              <a:rPr lang="en-US" sz="4800" dirty="0" smtClean="0">
                <a:solidFill>
                  <a:schemeClr val="bg1"/>
                </a:solidFill>
              </a:rPr>
              <a:t>)</a:t>
            </a:r>
            <a:r>
              <a:rPr lang="ko-KR" altLang="en-US" sz="4800" dirty="0" smtClean="0">
                <a:solidFill>
                  <a:schemeClr val="bg1"/>
                </a:solidFill>
              </a:rPr>
              <a:t>시</a:t>
            </a:r>
            <a:r>
              <a:rPr lang="en-US" altLang="ko-KR" sz="4800" dirty="0" smtClean="0">
                <a:solidFill>
                  <a:schemeClr val="bg1"/>
                </a:solidFill>
              </a:rPr>
              <a:t>- </a:t>
            </a:r>
            <a:br>
              <a:rPr lang="en-US" altLang="ko-KR" sz="4800" dirty="0" smtClean="0">
                <a:solidFill>
                  <a:schemeClr val="bg1"/>
                </a:solidFill>
              </a:rPr>
            </a:br>
            <a:endParaRPr lang="tr-TR" sz="4800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186812"/>
            <a:ext cx="7391400" cy="6671187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우리 아버지는 공무원이세요</a:t>
            </a:r>
            <a:r>
              <a:rPr lang="en-US" altLang="ko-KR" sz="3200" dirty="0" smtClean="0"/>
              <a:t>.</a:t>
            </a:r>
          </a:p>
          <a:p>
            <a:endParaRPr lang="tr-TR" altLang="ko-KR" sz="3200" dirty="0" smtClean="0"/>
          </a:p>
          <a:p>
            <a:endParaRPr lang="en-US" altLang="ko-KR" sz="3200" dirty="0"/>
          </a:p>
          <a:p>
            <a:r>
              <a:rPr lang="ko-KR" altLang="en-US" sz="3200" dirty="0" smtClean="0"/>
              <a:t>어디에서 어셨어요</a:t>
            </a:r>
            <a:r>
              <a:rPr lang="en-US" altLang="ko-KR" sz="3200" dirty="0" smtClean="0"/>
              <a:t>?</a:t>
            </a:r>
          </a:p>
          <a:p>
            <a:endParaRPr lang="en-US" sz="3200" dirty="0"/>
          </a:p>
          <a:p>
            <a:r>
              <a:rPr lang="ko-KR" altLang="en-US" sz="3200" dirty="0" smtClean="0"/>
              <a:t>내일 뭐 하실 거예요</a:t>
            </a:r>
            <a:r>
              <a:rPr lang="en-US" altLang="ko-KR" sz="3200" dirty="0" smtClean="0"/>
              <a:t>?</a:t>
            </a:r>
          </a:p>
          <a:p>
            <a:endParaRPr lang="en-US" sz="3200" dirty="0"/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영호</a:t>
            </a:r>
            <a:r>
              <a:rPr lang="en-US" altLang="ko-KR" sz="3200" dirty="0" smtClean="0"/>
              <a:t>, </a:t>
            </a:r>
            <a:r>
              <a:rPr lang="ko-KR" altLang="en-US" sz="3200" dirty="0" err="1" smtClean="0"/>
              <a:t>부머님께서</a:t>
            </a:r>
            <a:r>
              <a:rPr lang="ko-KR" altLang="en-US" sz="3200" dirty="0" smtClean="0"/>
              <a:t> 이 책을 읽으셨어요</a:t>
            </a:r>
            <a:r>
              <a:rPr lang="en-US" altLang="ko-KR" sz="3200" dirty="0" smtClean="0"/>
              <a:t>?</a:t>
            </a:r>
          </a:p>
          <a:p>
            <a:endParaRPr lang="tr-T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1415846"/>
            <a:ext cx="4031226" cy="544215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Özne yaş, mevki, statü açısından büyük olduğunda fiile eklenen ektir.</a:t>
            </a:r>
          </a:p>
          <a:p>
            <a:endParaRPr lang="tr-TR" sz="2400" dirty="0"/>
          </a:p>
          <a:p>
            <a:r>
              <a:rPr lang="tr-TR" sz="2400" dirty="0" smtClean="0"/>
              <a:t>Özneye saygıyı belirtir.</a:t>
            </a:r>
          </a:p>
          <a:p>
            <a:endParaRPr lang="tr-TR" sz="2400" dirty="0"/>
          </a:p>
          <a:p>
            <a:r>
              <a:rPr lang="tr-TR" sz="2400" dirty="0" smtClean="0"/>
              <a:t>Dinleyen ile özne karıştırılmamalıdır.</a:t>
            </a:r>
            <a:endParaRPr lang="en-US" sz="2400" dirty="0" smtClean="0"/>
          </a:p>
          <a:p>
            <a:endParaRPr lang="en-US" sz="2400" dirty="0"/>
          </a:p>
          <a:p>
            <a:r>
              <a:rPr lang="tr-TR" sz="2400" dirty="0" smtClean="0"/>
              <a:t>Şimdiki zamanda kullanımı daha çok -</a:t>
            </a:r>
            <a:r>
              <a:rPr lang="en-US" sz="2400" dirty="0" smtClean="0"/>
              <a:t>(</a:t>
            </a:r>
            <a:r>
              <a:rPr lang="ko-KR" altLang="en-US" sz="2400" dirty="0" smtClean="0"/>
              <a:t>으</a:t>
            </a:r>
            <a:r>
              <a:rPr lang="en-US" sz="2400" dirty="0" smtClean="0"/>
              <a:t>)</a:t>
            </a:r>
            <a:r>
              <a:rPr lang="ko-KR" altLang="en-US" sz="2400" dirty="0" smtClean="0"/>
              <a:t>세요</a:t>
            </a:r>
            <a:r>
              <a:rPr lang="tr-TR" altLang="ko-KR" sz="2400" dirty="0" smtClean="0"/>
              <a:t> şeklinde görülür.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18742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594360"/>
            <a:ext cx="3200400" cy="821486"/>
          </a:xfrm>
        </p:spPr>
        <p:txBody>
          <a:bodyPr anchor="t">
            <a:noAutofit/>
          </a:bodyPr>
          <a:lstStyle/>
          <a:p>
            <a:pPr algn="ctr"/>
            <a:r>
              <a:rPr lang="tr-TR" altLang="ko-KR" sz="4000" dirty="0" smtClean="0">
                <a:solidFill>
                  <a:schemeClr val="bg1"/>
                </a:solidFill>
              </a:rPr>
              <a:t>Saygı kelimel</a:t>
            </a:r>
            <a:r>
              <a:rPr lang="tr-TR" altLang="ko-KR" dirty="0" smtClean="0">
                <a:solidFill>
                  <a:schemeClr val="bg1"/>
                </a:solidFill>
              </a:rPr>
              <a:t>eri</a:t>
            </a:r>
            <a:r>
              <a:rPr lang="en-US" altLang="ko-K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0"/>
            <a:ext cx="7391400" cy="6858000"/>
          </a:xfrm>
        </p:spPr>
        <p:txBody>
          <a:bodyPr>
            <a:normAutofit/>
          </a:bodyPr>
          <a:lstStyle/>
          <a:p>
            <a:endParaRPr lang="en-US" altLang="ko-KR" sz="3200" dirty="0" smtClean="0"/>
          </a:p>
          <a:p>
            <a:endParaRPr lang="en-US" altLang="ko-KR" sz="3200" dirty="0"/>
          </a:p>
          <a:p>
            <a:r>
              <a:rPr lang="ko-KR" altLang="en-US" sz="3200" dirty="0" smtClean="0"/>
              <a:t>있다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계시다</a:t>
            </a:r>
            <a:endParaRPr lang="en-US" altLang="ko-KR" sz="3200" dirty="0" smtClean="0"/>
          </a:p>
          <a:p>
            <a:r>
              <a:rPr lang="ko-KR" altLang="en-US" sz="3200" dirty="0" smtClean="0"/>
              <a:t>말하다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말씀하다</a:t>
            </a:r>
            <a:endParaRPr lang="en-US" altLang="ko-KR" sz="3200" dirty="0" smtClean="0"/>
          </a:p>
          <a:p>
            <a:r>
              <a:rPr lang="ko-KR" altLang="en-US" sz="3200" dirty="0" smtClean="0"/>
              <a:t>아프다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편찮다</a:t>
            </a:r>
            <a:endParaRPr lang="en-US" altLang="ko-KR" sz="3200" dirty="0" smtClean="0"/>
          </a:p>
          <a:p>
            <a:r>
              <a:rPr lang="ko-KR" altLang="en-US" sz="3200" dirty="0" smtClean="0"/>
              <a:t>먹다</a:t>
            </a:r>
            <a:r>
              <a:rPr lang="en-US" altLang="ko-KR" sz="3200" dirty="0" smtClean="0"/>
              <a:t>	-	</a:t>
            </a:r>
            <a:r>
              <a:rPr lang="ko-KR" altLang="en-US" sz="3200" dirty="0" err="1" smtClean="0"/>
              <a:t>드시다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/ </a:t>
            </a:r>
            <a:r>
              <a:rPr lang="ko-KR" altLang="en-US" sz="3200" dirty="0" smtClean="0"/>
              <a:t>잡수시다</a:t>
            </a:r>
            <a:endParaRPr lang="en-US" altLang="ko-KR" sz="3200" dirty="0" smtClean="0"/>
          </a:p>
          <a:p>
            <a:r>
              <a:rPr lang="ko-KR" altLang="en-US" sz="3200" dirty="0" smtClean="0"/>
              <a:t>자다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주무시다</a:t>
            </a:r>
            <a:endParaRPr lang="en-US" altLang="ko-KR" sz="3200" dirty="0" smtClean="0"/>
          </a:p>
          <a:p>
            <a:r>
              <a:rPr lang="ko-KR" altLang="en-US" sz="3200" dirty="0" smtClean="0"/>
              <a:t>죽다</a:t>
            </a:r>
            <a:r>
              <a:rPr lang="en-US" altLang="ko-KR" sz="3200" dirty="0" smtClean="0"/>
              <a:t>	-	</a:t>
            </a:r>
            <a:r>
              <a:rPr lang="ko-KR" altLang="en-US" sz="3200" dirty="0" err="1" smtClean="0"/>
              <a:t>돌아가시다</a:t>
            </a:r>
            <a:endParaRPr lang="en-US" altLang="ko-KR" sz="3200" dirty="0" smtClean="0"/>
          </a:p>
          <a:p>
            <a:endParaRPr lang="en-US" altLang="ko-KR" sz="3200" dirty="0"/>
          </a:p>
          <a:p>
            <a:pPr marL="0" indent="0">
              <a:buNone/>
            </a:pPr>
            <a:endParaRPr lang="en-US" altLang="ko-KR" sz="3200" dirty="0" smtClean="0"/>
          </a:p>
          <a:p>
            <a:endParaRPr lang="tr-T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1415846"/>
            <a:ext cx="4031226" cy="544215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Özne yaş, mevki, statü bakımından büyük olduğunda bazı kelimeler tamamen değişir.</a:t>
            </a:r>
          </a:p>
          <a:p>
            <a:r>
              <a:rPr lang="tr-TR" sz="2400" dirty="0" smtClean="0"/>
              <a:t>Aynı anlama gelen farklı kelime kullanılır.</a:t>
            </a:r>
          </a:p>
          <a:p>
            <a:endParaRPr lang="tr-TR" sz="2400" dirty="0"/>
          </a:p>
          <a:p>
            <a:r>
              <a:rPr lang="tr-TR" sz="2400" dirty="0" smtClean="0"/>
              <a:t>Bu kelime fiil, isim, </a:t>
            </a:r>
            <a:r>
              <a:rPr lang="tr-TR" sz="2400" dirty="0" err="1" smtClean="0"/>
              <a:t>vb</a:t>
            </a:r>
            <a:r>
              <a:rPr lang="tr-TR" sz="2400" dirty="0" smtClean="0"/>
              <a:t> olabilir.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9602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594360"/>
            <a:ext cx="3200400" cy="821486"/>
          </a:xfrm>
        </p:spPr>
        <p:txBody>
          <a:bodyPr anchor="t">
            <a:noAutofit/>
          </a:bodyPr>
          <a:lstStyle/>
          <a:p>
            <a:pPr algn="ctr"/>
            <a:r>
              <a:rPr lang="tr-TR" altLang="ko-KR" sz="4000" dirty="0" smtClean="0">
                <a:solidFill>
                  <a:schemeClr val="bg1"/>
                </a:solidFill>
              </a:rPr>
              <a:t>Saygı kelimel</a:t>
            </a:r>
            <a:r>
              <a:rPr lang="tr-TR" altLang="ko-KR" dirty="0" smtClean="0">
                <a:solidFill>
                  <a:schemeClr val="bg1"/>
                </a:solidFill>
              </a:rPr>
              <a:t>eri</a:t>
            </a:r>
            <a:r>
              <a:rPr lang="en-US" altLang="ko-K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0"/>
            <a:ext cx="7391400" cy="6858000"/>
          </a:xfrm>
        </p:spPr>
        <p:txBody>
          <a:bodyPr>
            <a:normAutofit/>
          </a:bodyPr>
          <a:lstStyle/>
          <a:p>
            <a:endParaRPr lang="en-US" altLang="ko-KR" sz="3200" dirty="0" smtClean="0"/>
          </a:p>
          <a:p>
            <a:r>
              <a:rPr lang="ko-KR" altLang="en-US" sz="3200" dirty="0" smtClean="0"/>
              <a:t>집</a:t>
            </a:r>
            <a:r>
              <a:rPr lang="en-US" altLang="ko-KR" sz="3200" dirty="0" smtClean="0"/>
              <a:t>		-	</a:t>
            </a:r>
            <a:r>
              <a:rPr lang="ko-KR" altLang="en-US" sz="3200" dirty="0" smtClean="0"/>
              <a:t>댁</a:t>
            </a:r>
            <a:endParaRPr lang="en-US" altLang="ko-KR" sz="3200" dirty="0"/>
          </a:p>
          <a:p>
            <a:r>
              <a:rPr lang="ko-KR" altLang="en-US" sz="3200" dirty="0" smtClean="0"/>
              <a:t>이름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성함</a:t>
            </a:r>
            <a:endParaRPr lang="en-US" altLang="ko-KR" sz="3200" dirty="0" smtClean="0"/>
          </a:p>
          <a:p>
            <a:r>
              <a:rPr lang="ko-KR" altLang="en-US" sz="3200" dirty="0"/>
              <a:t>말</a:t>
            </a:r>
            <a:r>
              <a:rPr lang="en-US" altLang="ko-KR" sz="3200" dirty="0"/>
              <a:t>		-	</a:t>
            </a:r>
            <a:r>
              <a:rPr lang="ko-KR" altLang="en-US" sz="3200" dirty="0"/>
              <a:t>말씀</a:t>
            </a:r>
            <a:endParaRPr lang="en-US" altLang="ko-KR" sz="3200" dirty="0"/>
          </a:p>
          <a:p>
            <a:r>
              <a:rPr lang="ko-KR" altLang="en-US" sz="3200" dirty="0"/>
              <a:t>나이</a:t>
            </a:r>
            <a:r>
              <a:rPr lang="en-US" altLang="ko-KR" sz="3200" dirty="0"/>
              <a:t>	-	</a:t>
            </a:r>
            <a:r>
              <a:rPr lang="ko-KR" altLang="en-US" sz="3200" dirty="0"/>
              <a:t>연세</a:t>
            </a:r>
            <a:endParaRPr lang="en-US" altLang="ko-KR" sz="3200" dirty="0"/>
          </a:p>
          <a:p>
            <a:r>
              <a:rPr lang="ko-KR" altLang="en-US" sz="3200" dirty="0" smtClean="0"/>
              <a:t>생일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생신</a:t>
            </a:r>
            <a:endParaRPr lang="en-US" altLang="ko-KR" sz="3200" dirty="0" smtClean="0"/>
          </a:p>
          <a:p>
            <a:r>
              <a:rPr lang="en-US" altLang="ko-KR" sz="3200" dirty="0" smtClean="0"/>
              <a:t>(</a:t>
            </a:r>
            <a:r>
              <a:rPr lang="ko-KR" altLang="en-US" sz="3200" dirty="0" smtClean="0"/>
              <a:t>이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 사람</a:t>
            </a:r>
            <a:r>
              <a:rPr lang="en-US" altLang="ko-KR" sz="3200" dirty="0" smtClean="0"/>
              <a:t>	-	(</a:t>
            </a:r>
            <a:r>
              <a:rPr lang="ko-KR" altLang="en-US" sz="3200" dirty="0" smtClean="0"/>
              <a:t>이</a:t>
            </a:r>
            <a:r>
              <a:rPr lang="en-US" altLang="ko-KR" sz="3200" dirty="0" smtClean="0"/>
              <a:t>) </a:t>
            </a:r>
            <a:r>
              <a:rPr lang="ko-KR" altLang="en-US" sz="3200" dirty="0" smtClean="0"/>
              <a:t>분</a:t>
            </a:r>
            <a:endParaRPr lang="en-US" altLang="ko-KR" sz="3200" dirty="0" smtClean="0"/>
          </a:p>
          <a:p>
            <a:r>
              <a:rPr lang="en-US" altLang="ko-KR" sz="3200" dirty="0" smtClean="0"/>
              <a:t>(</a:t>
            </a:r>
            <a:r>
              <a:rPr lang="ko-KR" altLang="en-US" sz="3200" dirty="0" smtClean="0"/>
              <a:t>한</a:t>
            </a:r>
            <a:r>
              <a:rPr lang="en-US" altLang="ko-KR" sz="3200" dirty="0" smtClean="0"/>
              <a:t>) </a:t>
            </a:r>
            <a:r>
              <a:rPr lang="ko-KR" altLang="en-US" sz="3200" dirty="0" smtClean="0"/>
              <a:t>명</a:t>
            </a:r>
            <a:r>
              <a:rPr lang="en-US" altLang="ko-KR" sz="3200" dirty="0" smtClean="0"/>
              <a:t>	-	(</a:t>
            </a:r>
            <a:r>
              <a:rPr lang="ko-KR" altLang="en-US" sz="3200" dirty="0" smtClean="0"/>
              <a:t>한</a:t>
            </a:r>
            <a:r>
              <a:rPr lang="en-US" altLang="ko-KR" sz="3200" dirty="0" smtClean="0"/>
              <a:t>) </a:t>
            </a:r>
            <a:r>
              <a:rPr lang="ko-KR" altLang="en-US" sz="3200" dirty="0" smtClean="0"/>
              <a:t>분</a:t>
            </a:r>
            <a:endParaRPr lang="en-US" altLang="ko-KR" sz="3200" dirty="0" smtClean="0"/>
          </a:p>
          <a:p>
            <a:r>
              <a:rPr lang="ko-KR" altLang="en-US" sz="3200" dirty="0"/>
              <a:t>아내</a:t>
            </a:r>
            <a:r>
              <a:rPr lang="en-US" altLang="ko-KR" sz="3200" dirty="0"/>
              <a:t>	-	</a:t>
            </a:r>
            <a:r>
              <a:rPr lang="ko-KR" altLang="en-US" sz="3200" dirty="0"/>
              <a:t>부인</a:t>
            </a:r>
            <a:endParaRPr lang="en-US" altLang="ko-KR" sz="3200" dirty="0"/>
          </a:p>
          <a:p>
            <a:r>
              <a:rPr lang="ko-KR" altLang="en-US" sz="3200" dirty="0" smtClean="0"/>
              <a:t>누구</a:t>
            </a:r>
            <a:r>
              <a:rPr lang="en-US" altLang="ko-KR" sz="3200" dirty="0" smtClean="0"/>
              <a:t>/</a:t>
            </a:r>
            <a:r>
              <a:rPr lang="ko-KR" altLang="en-US" sz="3200" dirty="0" smtClean="0"/>
              <a:t>누가</a:t>
            </a:r>
            <a:r>
              <a:rPr lang="en-US" altLang="ko-KR" sz="3200" dirty="0" smtClean="0"/>
              <a:t>	-	</a:t>
            </a:r>
            <a:r>
              <a:rPr lang="ko-KR" altLang="en-US" sz="3200" dirty="0" smtClean="0"/>
              <a:t>어느 분</a:t>
            </a:r>
            <a:r>
              <a:rPr lang="en-US" altLang="ko-KR" sz="3200" dirty="0" smtClean="0"/>
              <a:t>/</a:t>
            </a:r>
            <a:r>
              <a:rPr lang="ko-KR" altLang="en-US" sz="3200" dirty="0" smtClean="0"/>
              <a:t>어느 분이</a:t>
            </a:r>
            <a:endParaRPr lang="en-US" altLang="ko-KR" sz="3200" dirty="0"/>
          </a:p>
          <a:p>
            <a:pPr marL="0" indent="0">
              <a:buNone/>
            </a:pPr>
            <a:endParaRPr lang="en-US" altLang="ko-KR" sz="3200" dirty="0" smtClean="0"/>
          </a:p>
          <a:p>
            <a:endParaRPr lang="tr-T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1415846"/>
            <a:ext cx="4031226" cy="544215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Özne yaş, mevki, statü bakımından büyük olduğunda bazı kelimeler tamamen değişir.</a:t>
            </a:r>
          </a:p>
          <a:p>
            <a:r>
              <a:rPr lang="tr-TR" sz="2400" dirty="0" smtClean="0"/>
              <a:t>Aynı anlama gelen farklı kelime kullanılır.</a:t>
            </a:r>
          </a:p>
          <a:p>
            <a:endParaRPr lang="tr-TR" sz="2400" dirty="0"/>
          </a:p>
          <a:p>
            <a:r>
              <a:rPr lang="tr-TR" sz="2400" dirty="0" smtClean="0"/>
              <a:t>Bu kelime fiil, isim, </a:t>
            </a:r>
            <a:r>
              <a:rPr lang="tr-TR" sz="2400" dirty="0" err="1" smtClean="0"/>
              <a:t>vb</a:t>
            </a:r>
            <a:r>
              <a:rPr lang="tr-TR" sz="2400" dirty="0" smtClean="0"/>
              <a:t> olabilir.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3483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294968"/>
            <a:ext cx="3200400" cy="1120878"/>
          </a:xfrm>
        </p:spPr>
        <p:txBody>
          <a:bodyPr anchor="t">
            <a:noAutofit/>
          </a:bodyPr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/>
              <a:t>께서</a:t>
            </a:r>
            <a:r>
              <a:rPr lang="en-US" altLang="ko-KR" dirty="0"/>
              <a:t>, -</a:t>
            </a:r>
            <a:r>
              <a:rPr lang="ko-KR" altLang="en-US" dirty="0"/>
              <a:t>께서는</a:t>
            </a:r>
            <a:r>
              <a:rPr lang="en-US" altLang="ko-KR" dirty="0" smtClean="0"/>
              <a:t>,</a:t>
            </a:r>
            <a:r>
              <a:rPr lang="tr-TR" altLang="ko-KR" dirty="0" smtClean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/>
              <a:t>께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0"/>
            <a:ext cx="7391400" cy="6858000"/>
          </a:xfrm>
        </p:spPr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ko-KR" altLang="en-US" sz="3200" dirty="0" smtClean="0"/>
              <a:t>아버지께서 오셨어요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아버지가 오셨어요</a:t>
            </a:r>
            <a:r>
              <a:rPr lang="en-US" altLang="ko-KR" sz="3200" dirty="0" smtClean="0"/>
              <a:t>.</a:t>
            </a:r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ko-KR" altLang="en-US" sz="3200" dirty="0" smtClean="0"/>
              <a:t>할머니께서는 돌아가셨어요</a:t>
            </a:r>
            <a:r>
              <a:rPr lang="en-US" altLang="ko-KR" sz="3200" dirty="0" smtClean="0"/>
              <a:t>.</a:t>
            </a:r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ko-KR" altLang="en-US" sz="3200" dirty="0" smtClean="0"/>
              <a:t>부모님께 선문을 드렸어요</a:t>
            </a:r>
            <a:r>
              <a:rPr lang="en-US" altLang="ko-KR" sz="3200" dirty="0" smtClean="0"/>
              <a:t>.</a:t>
            </a:r>
            <a:endParaRPr lang="tr-T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1415846"/>
            <a:ext cx="4031226" cy="544215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Özne yaş, mevki, statü açısından büyük olduğunda özneye eklenen eklerdir.</a:t>
            </a:r>
          </a:p>
          <a:p>
            <a:endParaRPr lang="tr-TR" altLang="ko-KR" sz="2400" dirty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께서</a:t>
            </a:r>
            <a:r>
              <a:rPr lang="tr-TR" altLang="ko-KR" sz="2400" dirty="0" smtClean="0"/>
              <a:t>: özne eki </a:t>
            </a:r>
            <a:r>
              <a:rPr lang="ko-KR" altLang="en-US" sz="2400" dirty="0" smtClean="0"/>
              <a:t>이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가</a:t>
            </a:r>
            <a:r>
              <a:rPr lang="tr-TR" altLang="ko-KR" sz="2400" dirty="0" smtClean="0"/>
              <a:t> yerini alır.</a:t>
            </a:r>
          </a:p>
          <a:p>
            <a:endParaRPr lang="tr-TR" altLang="ko-KR" sz="2400" dirty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께서는</a:t>
            </a:r>
            <a:r>
              <a:rPr lang="tr-TR" altLang="ko-KR" sz="2400" dirty="0" smtClean="0"/>
              <a:t>: vurgu eki olan </a:t>
            </a:r>
            <a:r>
              <a:rPr lang="ko-KR" altLang="en-US" sz="2400" dirty="0" smtClean="0"/>
              <a:t>은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는</a:t>
            </a:r>
            <a:r>
              <a:rPr lang="tr-TR" altLang="ko-KR" sz="2400" dirty="0" smtClean="0"/>
              <a:t> yerini alır.</a:t>
            </a:r>
          </a:p>
          <a:p>
            <a:endParaRPr lang="tr-TR" altLang="ko-KR" sz="240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께</a:t>
            </a:r>
            <a:r>
              <a:rPr lang="tr-TR" altLang="ko-KR" sz="2400" dirty="0" smtClean="0"/>
              <a:t>: yönelme eki olan </a:t>
            </a:r>
            <a:r>
              <a:rPr lang="ko-KR" altLang="en-US" sz="2400" dirty="0" smtClean="0"/>
              <a:t>한테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에게</a:t>
            </a:r>
            <a:r>
              <a:rPr lang="tr-TR" altLang="ko-KR" sz="2400" dirty="0" smtClean="0"/>
              <a:t> yerini alır.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4464811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</TotalTime>
  <Words>557</Words>
  <Application>Microsoft Office PowerPoint</Application>
  <PresentationFormat>Geniş ekran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맑은 고딕</vt:lpstr>
      <vt:lpstr>Calibri</vt:lpstr>
      <vt:lpstr>Calibri Light</vt:lpstr>
      <vt:lpstr>Geçmişe bakış</vt:lpstr>
      <vt:lpstr>제8과 가족</vt:lpstr>
      <vt:lpstr>대화 &amp; 이야기 1</vt:lpstr>
      <vt:lpstr>대화 &amp; 이야기 2</vt:lpstr>
      <vt:lpstr>대화 &amp; 이야기 3</vt:lpstr>
      <vt:lpstr>문법</vt:lpstr>
      <vt:lpstr>-(으)시-  </vt:lpstr>
      <vt:lpstr>Saygı kelimeleri </vt:lpstr>
      <vt:lpstr>Saygı kelimeleri </vt:lpstr>
      <vt:lpstr>-께서, -께서는, -께</vt:lpstr>
      <vt:lpstr>-의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제13과 가족</dc:title>
  <dc:creator>Oktay Gökhan BANBAL</dc:creator>
  <cp:lastModifiedBy>Oktay Gökhan BANBAL</cp:lastModifiedBy>
  <cp:revision>16</cp:revision>
  <dcterms:created xsi:type="dcterms:W3CDTF">2020-04-21T21:23:37Z</dcterms:created>
  <dcterms:modified xsi:type="dcterms:W3CDTF">2020-05-03T12:31:54Z</dcterms:modified>
</cp:coreProperties>
</file>