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B64BF06-CF17-4575-973A-0297FBF6B4AC}"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3379974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64BF06-CF17-4575-973A-0297FBF6B4AC}"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4102821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64BF06-CF17-4575-973A-0297FBF6B4AC}"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228213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64BF06-CF17-4575-973A-0297FBF6B4AC}"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4126599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B64BF06-CF17-4575-973A-0297FBF6B4AC}" type="datetimeFigureOut">
              <a:rPr lang="tr-TR" smtClean="0"/>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3148914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B64BF06-CF17-4575-973A-0297FBF6B4AC}"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1858819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B64BF06-CF17-4575-973A-0297FBF6B4AC}" type="datetimeFigureOut">
              <a:rPr lang="tr-TR" smtClean="0"/>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1706730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B64BF06-CF17-4575-973A-0297FBF6B4AC}" type="datetimeFigureOut">
              <a:rPr lang="tr-TR" smtClean="0"/>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1518314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B64BF06-CF17-4575-973A-0297FBF6B4AC}" type="datetimeFigureOut">
              <a:rPr lang="tr-TR" smtClean="0"/>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4208321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B64BF06-CF17-4575-973A-0297FBF6B4AC}"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1877102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B64BF06-CF17-4575-973A-0297FBF6B4AC}" type="datetimeFigureOut">
              <a:rPr lang="tr-TR" smtClean="0"/>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377AFA-33B9-4B50-A4C9-3887D84A2222}" type="slidenum">
              <a:rPr lang="tr-TR" smtClean="0"/>
              <a:t>‹#›</a:t>
            </a:fld>
            <a:endParaRPr lang="tr-TR"/>
          </a:p>
        </p:txBody>
      </p:sp>
    </p:spTree>
    <p:extLst>
      <p:ext uri="{BB962C8B-B14F-4D97-AF65-F5344CB8AC3E}">
        <p14:creationId xmlns:p14="http://schemas.microsoft.com/office/powerpoint/2010/main" val="792604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F0"/>
            </a:gs>
            <a:gs pos="84000">
              <a:schemeClr val="accent1">
                <a:lumMod val="45000"/>
                <a:lumOff val="55000"/>
              </a:schemeClr>
            </a:gs>
            <a:gs pos="69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64BF06-CF17-4575-973A-0297FBF6B4AC}" type="datetimeFigureOut">
              <a:rPr lang="tr-TR" smtClean="0"/>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377AFA-33B9-4B50-A4C9-3887D84A2222}" type="slidenum">
              <a:rPr lang="tr-TR" smtClean="0"/>
              <a:t>‹#›</a:t>
            </a:fld>
            <a:endParaRPr lang="tr-TR"/>
          </a:p>
        </p:txBody>
      </p:sp>
    </p:spTree>
    <p:extLst>
      <p:ext uri="{BB962C8B-B14F-4D97-AF65-F5344CB8AC3E}">
        <p14:creationId xmlns:p14="http://schemas.microsoft.com/office/powerpoint/2010/main" val="804931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89760" y="289560"/>
            <a:ext cx="8778240" cy="1706880"/>
          </a:xfrm>
        </p:spPr>
        <p:txBody>
          <a:bodyPr>
            <a:normAutofit fontScale="90000"/>
          </a:bodyPr>
          <a:lstStyle/>
          <a:p>
            <a:r>
              <a:rPr lang="tr-TR" sz="4400" b="1" dirty="0" smtClean="0"/>
              <a:t>-8-</a:t>
            </a:r>
            <a:r>
              <a:rPr lang="tr-TR" dirty="0" smtClean="0"/>
              <a:t/>
            </a:r>
            <a:br>
              <a:rPr lang="tr-TR" dirty="0" smtClean="0"/>
            </a:br>
            <a:r>
              <a:rPr lang="tr-TR" sz="4400" b="1" dirty="0"/>
              <a:t>Anti-Realist Meta-Etik Teoriler</a:t>
            </a:r>
            <a:r>
              <a:rPr lang="tr-TR" b="1" dirty="0" smtClean="0"/>
              <a:t/>
            </a:r>
            <a:br>
              <a:rPr lang="tr-TR" b="1" dirty="0" smtClean="0"/>
            </a:br>
            <a:endParaRPr lang="tr-TR" dirty="0"/>
          </a:p>
        </p:txBody>
      </p:sp>
      <p:sp>
        <p:nvSpPr>
          <p:cNvPr id="3" name="Alt Başlık 2"/>
          <p:cNvSpPr>
            <a:spLocks noGrp="1"/>
          </p:cNvSpPr>
          <p:nvPr>
            <p:ph type="subTitle" idx="1"/>
          </p:nvPr>
        </p:nvSpPr>
        <p:spPr>
          <a:xfrm>
            <a:off x="762000" y="1493520"/>
            <a:ext cx="10881360" cy="4800600"/>
          </a:xfrm>
        </p:spPr>
        <p:txBody>
          <a:bodyPr/>
          <a:lstStyle/>
          <a:p>
            <a:pPr algn="just">
              <a:lnSpc>
                <a:spcPct val="100000"/>
              </a:lnSpc>
            </a:pPr>
            <a:r>
              <a:rPr lang="tr-TR" sz="2800" u="sng" dirty="0"/>
              <a:t>Ahlâkî realizmin karşıtları genel olarak iki gruba ayrılabilir: </a:t>
            </a:r>
            <a:endParaRPr lang="tr-TR" sz="2800" u="sng" dirty="0" smtClean="0"/>
          </a:p>
          <a:p>
            <a:pPr algn="just">
              <a:lnSpc>
                <a:spcPct val="100000"/>
              </a:lnSpc>
            </a:pPr>
            <a:endParaRPr lang="tr-TR" sz="2800" u="sng" dirty="0" smtClean="0"/>
          </a:p>
          <a:p>
            <a:pPr marL="457200" indent="-457200" algn="just">
              <a:lnSpc>
                <a:spcPct val="100000"/>
              </a:lnSpc>
              <a:buAutoNum type="arabicParenBoth"/>
            </a:pPr>
            <a:r>
              <a:rPr lang="tr-TR" sz="2800" u="sng" dirty="0" smtClean="0"/>
              <a:t>A</a:t>
            </a:r>
            <a:r>
              <a:rPr lang="tr-TR" sz="2800" dirty="0" smtClean="0"/>
              <a:t>hlâkî </a:t>
            </a:r>
            <a:r>
              <a:rPr lang="tr-TR" sz="2800" dirty="0"/>
              <a:t>olguların ve doğru ahlâkî önermelerin varlığını kabul ettiği için </a:t>
            </a:r>
            <a:r>
              <a:rPr lang="tr-TR" sz="2800" dirty="0" err="1"/>
              <a:t>bilişselci</a:t>
            </a:r>
            <a:r>
              <a:rPr lang="tr-TR" sz="2800" dirty="0"/>
              <a:t> olan, fakat bu olguların bizim tutumlarımız veya bir toplumun ahlâkî inançları tarafından oluşturulduğunu iddia eden sübjektif </a:t>
            </a:r>
            <a:r>
              <a:rPr lang="tr-TR" sz="2800" dirty="0" err="1"/>
              <a:t>görüsler</a:t>
            </a:r>
            <a:r>
              <a:rPr lang="tr-TR" sz="2800" dirty="0"/>
              <a:t>  (Yapısalcılar). </a:t>
            </a:r>
            <a:endParaRPr lang="tr-TR" sz="2800" dirty="0" smtClean="0"/>
          </a:p>
          <a:p>
            <a:pPr marL="457200" indent="-457200" algn="just">
              <a:lnSpc>
                <a:spcPct val="100000"/>
              </a:lnSpc>
              <a:buAutoNum type="arabicParenBoth"/>
            </a:pPr>
            <a:r>
              <a:rPr lang="tr-TR" sz="2800" dirty="0" smtClean="0"/>
              <a:t>(</a:t>
            </a:r>
            <a:r>
              <a:rPr lang="tr-TR" sz="2800" dirty="0"/>
              <a:t>2) Ahlâkî olguların ve doğruların varlığını bütünüyle reddeden nihilistler ve </a:t>
            </a:r>
            <a:r>
              <a:rPr lang="tr-TR" sz="2800" dirty="0" err="1"/>
              <a:t>bilisselci</a:t>
            </a:r>
            <a:r>
              <a:rPr lang="tr-TR" sz="2800" dirty="0"/>
              <a:t> olmayan teoriler. </a:t>
            </a:r>
          </a:p>
          <a:p>
            <a:endParaRPr lang="tr-TR" dirty="0"/>
          </a:p>
        </p:txBody>
      </p:sp>
    </p:spTree>
    <p:extLst>
      <p:ext uri="{BB962C8B-B14F-4D97-AF65-F5344CB8AC3E}">
        <p14:creationId xmlns:p14="http://schemas.microsoft.com/office/powerpoint/2010/main" val="1718557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Sübjektif ve Rölatif Teoriler</a:t>
            </a:r>
            <a:r>
              <a:rPr lang="tr-TR" dirty="0"/>
              <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smtClean="0"/>
              <a:t>Sübjektif teoriler ahlâkî niteliklerin sübjektif olduğunu ve bu ahlâkî niteliklerin psikolojik olgulara veya toplumsal uzlaşımlara indirgenebileceğini savunur. Bu teoriler ahlâkî bilginin deney ve gözleme dayalı bir bilgi olduğunu kabul eder. Dolayısıyla, </a:t>
            </a:r>
            <a:r>
              <a:rPr lang="tr-TR" u="sng" dirty="0" smtClean="0"/>
              <a:t>bu tür teorileri de </a:t>
            </a:r>
            <a:r>
              <a:rPr lang="tr-TR" u="sng" dirty="0" err="1" smtClean="0"/>
              <a:t>naturalist</a:t>
            </a:r>
            <a:r>
              <a:rPr lang="tr-TR" u="sng" dirty="0" smtClean="0"/>
              <a:t> teoriler içerisinde değerlendirmek</a:t>
            </a:r>
            <a:r>
              <a:rPr lang="tr-TR" dirty="0" smtClean="0"/>
              <a:t> mümkündür. </a:t>
            </a:r>
          </a:p>
          <a:p>
            <a:pPr marL="0" indent="0">
              <a:buNone/>
            </a:pPr>
            <a:endParaRPr lang="tr-TR" dirty="0" smtClean="0"/>
          </a:p>
          <a:p>
            <a:pPr marL="0" indent="0">
              <a:buNone/>
            </a:pPr>
            <a:endParaRPr lang="tr-TR" dirty="0"/>
          </a:p>
          <a:p>
            <a:pPr>
              <a:buFont typeface="Wingdings" panose="05000000000000000000" pitchFamily="2" charset="2"/>
              <a:buChar char="q"/>
            </a:pPr>
            <a:r>
              <a:rPr lang="tr-TR" dirty="0" smtClean="0"/>
              <a:t>Sübjektif teoriler içerisinde ele alınan teorilerden birisi de “</a:t>
            </a:r>
            <a:r>
              <a:rPr lang="tr-TR" b="1" dirty="0" smtClean="0"/>
              <a:t>ilahî buyruk </a:t>
            </a:r>
            <a:r>
              <a:rPr lang="tr-TR" b="1" dirty="0" err="1" smtClean="0"/>
              <a:t>teorileri</a:t>
            </a:r>
            <a:r>
              <a:rPr lang="tr-TR" dirty="0" err="1" smtClean="0"/>
              <a:t>”dir</a:t>
            </a:r>
            <a:r>
              <a:rPr lang="tr-TR" dirty="0" smtClean="0"/>
              <a:t>.</a:t>
            </a:r>
          </a:p>
          <a:p>
            <a:pPr marL="0" indent="0">
              <a:buNone/>
            </a:pPr>
            <a:endParaRPr lang="tr-TR" dirty="0" smtClean="0"/>
          </a:p>
          <a:p>
            <a:endParaRPr lang="tr-TR" dirty="0"/>
          </a:p>
        </p:txBody>
      </p:sp>
    </p:spTree>
    <p:extLst>
      <p:ext uri="{BB962C8B-B14F-4D97-AF65-F5344CB8AC3E}">
        <p14:creationId xmlns:p14="http://schemas.microsoft.com/office/powerpoint/2010/main" val="3188032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Yapılandırmacılık</a:t>
            </a:r>
            <a:r>
              <a:rPr lang="tr-TR" b="1" dirty="0" smtClean="0"/>
              <a:t> (</a:t>
            </a:r>
            <a:r>
              <a:rPr lang="tr-TR" b="1" dirty="0" err="1" smtClean="0"/>
              <a:t>constructivism</a:t>
            </a:r>
            <a:r>
              <a:rPr lang="tr-TR" b="1" dirty="0" smtClean="0"/>
              <a:t>)</a:t>
            </a:r>
            <a:endParaRPr lang="tr-TR" dirty="0"/>
          </a:p>
        </p:txBody>
      </p:sp>
      <p:sp>
        <p:nvSpPr>
          <p:cNvPr id="3" name="İçerik Yer Tutucusu 2"/>
          <p:cNvSpPr>
            <a:spLocks noGrp="1"/>
          </p:cNvSpPr>
          <p:nvPr>
            <p:ph idx="1"/>
          </p:nvPr>
        </p:nvSpPr>
        <p:spPr/>
        <p:txBody>
          <a:bodyPr/>
          <a:lstStyle/>
          <a:p>
            <a:pPr marL="0" indent="0">
              <a:buNone/>
            </a:pPr>
            <a:r>
              <a:rPr lang="tr-TR" dirty="0" smtClean="0"/>
              <a:t>Bu tür teorilerin sübjektif teorilerden tek farkı ahlâkî olgularla, sübjektif, rölatif inançlar ve tutumlar arasındaki ilişkiyi sübjektif anlayışlardan daha gevsek bir şekilde açıklamasıdır. Yapısalcı</a:t>
            </a:r>
            <a:r>
              <a:rPr lang="tr-TR" u="sng" dirty="0" smtClean="0"/>
              <a:t> teoriler, ahlâkî söylemin realist bir karaktere sahip olduğunu kabul etmekle beraber</a:t>
            </a:r>
            <a:r>
              <a:rPr lang="tr-TR" dirty="0" smtClean="0"/>
              <a:t>, bu realizmi insanın </a:t>
            </a:r>
            <a:r>
              <a:rPr lang="tr-TR" dirty="0" err="1" smtClean="0"/>
              <a:t>bilinçsel</a:t>
            </a:r>
            <a:r>
              <a:rPr lang="tr-TR" dirty="0" smtClean="0"/>
              <a:t> fonksiyonlarından bağımsızlık olarak gören realistlere karşıt olarak, </a:t>
            </a:r>
            <a:r>
              <a:rPr lang="tr-TR" u="sng" dirty="0" smtClean="0"/>
              <a:t>ahlâkî nitelik ve ilkeleri, insanların uzlaşımlarının bir ürünü olarak görmektedir</a:t>
            </a:r>
            <a:r>
              <a:rPr lang="tr-TR" dirty="0" smtClean="0"/>
              <a:t>. </a:t>
            </a:r>
          </a:p>
          <a:p>
            <a:endParaRPr lang="tr-TR" dirty="0"/>
          </a:p>
        </p:txBody>
      </p:sp>
    </p:spTree>
    <p:extLst>
      <p:ext uri="{BB962C8B-B14F-4D97-AF65-F5344CB8AC3E}">
        <p14:creationId xmlns:p14="http://schemas.microsoft.com/office/powerpoint/2010/main" val="2494001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Bili</a:t>
            </a:r>
            <a:r>
              <a:rPr lang="tr-TR" dirty="0" err="1" smtClean="0"/>
              <a:t>s</a:t>
            </a:r>
            <a:r>
              <a:rPr lang="tr-TR" b="1" dirty="0" err="1" smtClean="0"/>
              <a:t>selci</a:t>
            </a:r>
            <a:r>
              <a:rPr lang="tr-TR" b="1" dirty="0" smtClean="0"/>
              <a:t> Olmayan Teoriler (</a:t>
            </a:r>
            <a:r>
              <a:rPr lang="tr-TR" b="1" dirty="0" err="1" smtClean="0"/>
              <a:t>Non-Cognitivism</a:t>
            </a:r>
            <a:r>
              <a:rPr lang="tr-TR" b="1" dirty="0" smtClean="0"/>
              <a:t>)</a:t>
            </a:r>
            <a:endParaRPr lang="tr-TR" dirty="0"/>
          </a:p>
        </p:txBody>
      </p:sp>
      <p:sp>
        <p:nvSpPr>
          <p:cNvPr id="3" name="İçerik Yer Tutucusu 2"/>
          <p:cNvSpPr>
            <a:spLocks noGrp="1"/>
          </p:cNvSpPr>
          <p:nvPr>
            <p:ph idx="1"/>
          </p:nvPr>
        </p:nvSpPr>
        <p:spPr/>
        <p:txBody>
          <a:bodyPr/>
          <a:lstStyle/>
          <a:p>
            <a:pPr marL="0" indent="0">
              <a:lnSpc>
                <a:spcPct val="100000"/>
              </a:lnSpc>
              <a:buNone/>
            </a:pPr>
            <a:r>
              <a:rPr lang="tr-TR" dirty="0" err="1" smtClean="0"/>
              <a:t>Bilisselciligin</a:t>
            </a:r>
            <a:r>
              <a:rPr lang="tr-TR" dirty="0" smtClean="0"/>
              <a:t> temel karakteri ahlâkî alana ait olmayan doğru bir yargı ile dünya arasındaki ilişkinin, doğru bir ahlâkî hüküm ve dünya arasında da geçerli olduğunu kabul etmesidir. </a:t>
            </a:r>
            <a:r>
              <a:rPr lang="tr-TR" dirty="0" err="1" smtClean="0"/>
              <a:t>Bilisselciler</a:t>
            </a:r>
            <a:r>
              <a:rPr lang="tr-TR" dirty="0" smtClean="0"/>
              <a:t> ahlâkî hükümlerin “önerme” ifade ettiğini savunurlar;  </a:t>
            </a:r>
            <a:r>
              <a:rPr lang="tr-TR" dirty="0" err="1" smtClean="0"/>
              <a:t>Bilisselciligi</a:t>
            </a:r>
            <a:r>
              <a:rPr lang="tr-TR" dirty="0" smtClean="0"/>
              <a:t> kabul etmeyenler ahlâkî hükümlerin önerme olduğunu reddederler. </a:t>
            </a:r>
          </a:p>
          <a:p>
            <a:endParaRPr lang="tr-TR" dirty="0"/>
          </a:p>
        </p:txBody>
      </p:sp>
    </p:spTree>
    <p:extLst>
      <p:ext uri="{BB962C8B-B14F-4D97-AF65-F5344CB8AC3E}">
        <p14:creationId xmlns:p14="http://schemas.microsoft.com/office/powerpoint/2010/main" val="16667871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TotalTime>
  <Words>241</Words>
  <Application>Microsoft Office PowerPoint</Application>
  <PresentationFormat>Geniş ekran</PresentationFormat>
  <Paragraphs>14</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Calibri Light</vt:lpstr>
      <vt:lpstr>Wingdings</vt:lpstr>
      <vt:lpstr>Office Teması</vt:lpstr>
      <vt:lpstr>-8- Anti-Realist Meta-Etik Teoriler </vt:lpstr>
      <vt:lpstr>Sübjektif ve Rölatif Teoriler </vt:lpstr>
      <vt:lpstr>Yapılandırmacılık (constructivism)</vt:lpstr>
      <vt:lpstr>Bilisselci Olmayan Teoriler (Non-Cognitivism)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Anti-Realist Meta-Etik Teoriler </dc:title>
  <dc:creator>Windows Kullanıcısı</dc:creator>
  <cp:lastModifiedBy>Windows Kullanıcısı</cp:lastModifiedBy>
  <cp:revision>3</cp:revision>
  <dcterms:created xsi:type="dcterms:W3CDTF">2020-05-05T18:22:01Z</dcterms:created>
  <dcterms:modified xsi:type="dcterms:W3CDTF">2020-05-05T18:32:45Z</dcterms:modified>
</cp:coreProperties>
</file>