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2" r:id="rId2"/>
    <p:sldId id="272" r:id="rId3"/>
    <p:sldId id="273" r:id="rId4"/>
    <p:sldId id="274" r:id="rId5"/>
    <p:sldId id="277" r:id="rId6"/>
    <p:sldId id="275" r:id="rId7"/>
    <p:sldId id="276" r:id="rId8"/>
    <p:sldId id="280" r:id="rId9"/>
    <p:sldId id="281" r:id="rId10"/>
    <p:sldId id="287" r:id="rId11"/>
    <p:sldId id="279" r:id="rId12"/>
    <p:sldId id="284" r:id="rId13"/>
    <p:sldId id="285" r:id="rId14"/>
    <p:sldId id="295" r:id="rId15"/>
    <p:sldId id="289" r:id="rId16"/>
    <p:sldId id="290" r:id="rId17"/>
    <p:sldId id="291" r:id="rId18"/>
    <p:sldId id="292" r:id="rId19"/>
    <p:sldId id="293" r:id="rId20"/>
    <p:sldId id="294" r:id="rId21"/>
    <p:sldId id="296" r:id="rId22"/>
    <p:sldId id="297" r:id="rId23"/>
    <p:sldId id="298" r:id="rId24"/>
    <p:sldId id="300" r:id="rId25"/>
    <p:sldId id="299"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0D66E-E2E1-4A74-88E8-EE4EF33F1AD0}" type="datetimeFigureOut">
              <a:rPr lang="tr-TR" smtClean="0"/>
              <a:t>25.10.2017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DBA06-1762-400F-9BDA-51571B1276E7}" type="slidenum">
              <a:rPr lang="tr-TR" smtClean="0"/>
              <a:t>‹#›</a:t>
            </a:fld>
            <a:endParaRPr lang="tr-TR"/>
          </a:p>
        </p:txBody>
      </p:sp>
    </p:spTree>
    <p:extLst>
      <p:ext uri="{BB962C8B-B14F-4D97-AF65-F5344CB8AC3E}">
        <p14:creationId xmlns:p14="http://schemas.microsoft.com/office/powerpoint/2010/main" val="27732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2144360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1126840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255460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D75D573-C7DB-458A-97A4-D2A890F28307}"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181401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D75D573-C7DB-458A-97A4-D2A890F28307}"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87327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D75D573-C7DB-458A-97A4-D2A890F28307}" type="datetimeFigureOut">
              <a:rPr lang="tr-TR" smtClean="0"/>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32588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D75D573-C7DB-458A-97A4-D2A890F28307}" type="datetimeFigureOut">
              <a:rPr lang="tr-TR" smtClean="0"/>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373039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D75D573-C7DB-458A-97A4-D2A890F28307}" type="datetimeFigureOut">
              <a:rPr lang="tr-TR" smtClean="0"/>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14577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D75D573-C7DB-458A-97A4-D2A890F28307}" type="datetimeFigureOut">
              <a:rPr lang="tr-TR" smtClean="0"/>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424245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157706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D75D573-C7DB-458A-97A4-D2A890F28307}" type="datetimeFigureOut">
              <a:rPr lang="tr-TR" smtClean="0"/>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2032AC5-8EE3-419B-B2FE-C1E00DC3DB0F}" type="slidenum">
              <a:rPr lang="tr-TR" smtClean="0"/>
              <a:t>‹#›</a:t>
            </a:fld>
            <a:endParaRPr lang="tr-TR"/>
          </a:p>
        </p:txBody>
      </p:sp>
    </p:spTree>
    <p:extLst>
      <p:ext uri="{BB962C8B-B14F-4D97-AF65-F5344CB8AC3E}">
        <p14:creationId xmlns:p14="http://schemas.microsoft.com/office/powerpoint/2010/main" val="334803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5D573-C7DB-458A-97A4-D2A890F28307}" type="datetimeFigureOut">
              <a:rPr lang="tr-TR" smtClean="0"/>
              <a:t>25.10.2017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32AC5-8EE3-419B-B2FE-C1E00DC3DB0F}" type="slidenum">
              <a:rPr lang="tr-TR" smtClean="0"/>
              <a:t>‹#›</a:t>
            </a:fld>
            <a:endParaRPr lang="tr-TR"/>
          </a:p>
        </p:txBody>
      </p:sp>
    </p:spTree>
    <p:extLst>
      <p:ext uri="{BB962C8B-B14F-4D97-AF65-F5344CB8AC3E}">
        <p14:creationId xmlns:p14="http://schemas.microsoft.com/office/powerpoint/2010/main" val="1921662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Unvan 1"/>
          <p:cNvSpPr>
            <a:spLocks noGrp="1"/>
          </p:cNvSpPr>
          <p:nvPr>
            <p:ph type="title"/>
          </p:nvPr>
        </p:nvSpPr>
        <p:spPr>
          <a:xfrm>
            <a:off x="2094245" y="1818172"/>
            <a:ext cx="8229600" cy="3776662"/>
          </a:xfrm>
        </p:spPr>
        <p:txBody>
          <a:bodyPr>
            <a:normAutofit fontScale="90000"/>
          </a:bodyPr>
          <a:lstStyle/>
          <a:p>
            <a:pPr algn="ctr"/>
            <a:r>
              <a:rPr lang="tr-TR" altLang="tr-TR" dirty="0" smtClean="0"/>
              <a:t/>
            </a:r>
            <a:br>
              <a:rPr lang="tr-TR" altLang="tr-TR" dirty="0" smtClean="0"/>
            </a:br>
            <a:r>
              <a:rPr lang="tr-TR" altLang="tr-TR" b="1" dirty="0" smtClean="0"/>
              <a:t>Su Ayak İzi ve Sanal Su</a:t>
            </a:r>
            <a:r>
              <a:rPr lang="tr-TR" altLang="tr-TR" dirty="0" smtClean="0"/>
              <a:t/>
            </a:r>
            <a:br>
              <a:rPr lang="tr-TR" altLang="tr-TR" dirty="0" smtClean="0"/>
            </a:br>
            <a:r>
              <a:rPr lang="tr-TR" altLang="tr-TR" sz="3600" i="1" dirty="0" smtClean="0"/>
              <a:t>(48015017)</a:t>
            </a:r>
            <a:br>
              <a:rPr lang="tr-TR" altLang="tr-TR" sz="3600" i="1" dirty="0" smtClean="0"/>
            </a:br>
            <a:r>
              <a:rPr lang="tr-TR" altLang="tr-TR" i="1" dirty="0" smtClean="0"/>
              <a:t/>
            </a:r>
            <a:br>
              <a:rPr lang="tr-TR" altLang="tr-TR" i="1" dirty="0" smtClean="0"/>
            </a:br>
            <a:r>
              <a:rPr lang="tr-TR" altLang="tr-TR" sz="2700" i="1" dirty="0"/>
              <a:t>Dersin bu bölümü, WWF Türkiye, Orman ve Su İşleri Bakanlığı, </a:t>
            </a:r>
            <a:r>
              <a:rPr lang="tr-TR" altLang="tr-TR" sz="2700" i="1" dirty="0" err="1"/>
              <a:t>Omo</a:t>
            </a:r>
            <a:r>
              <a:rPr lang="tr-TR" altLang="tr-TR" sz="2700" i="1" dirty="0"/>
              <a:t> ve </a:t>
            </a:r>
            <a:r>
              <a:rPr lang="tr-TR" altLang="tr-TR" sz="2700" i="1" dirty="0" err="1"/>
              <a:t>Unilever</a:t>
            </a:r>
            <a:r>
              <a:rPr lang="tr-TR" altLang="tr-TR" sz="2700" i="1" dirty="0"/>
              <a:t> işbirliğinde hazırlanan Türkiye’nin Su Ayak İzi Raporu (2014)’</a:t>
            </a:r>
            <a:r>
              <a:rPr lang="tr-TR" altLang="tr-TR" sz="2700" i="1" dirty="0" err="1"/>
              <a:t>ndan</a:t>
            </a:r>
            <a:r>
              <a:rPr lang="tr-TR" altLang="tr-TR" sz="2700" i="1" dirty="0"/>
              <a:t> alınmıştır</a:t>
            </a:r>
            <a:r>
              <a:rPr lang="tr-TR" altLang="tr-TR" sz="2700" i="1" dirty="0" smtClean="0"/>
              <a:t>.</a:t>
            </a:r>
            <a:br>
              <a:rPr lang="tr-TR" altLang="tr-TR" sz="2700" i="1" dirty="0" smtClean="0"/>
            </a:br>
            <a:r>
              <a:rPr lang="tr-TR" altLang="tr-TR" dirty="0" smtClean="0"/>
              <a:t/>
            </a:r>
            <a:br>
              <a:rPr lang="tr-TR" altLang="tr-TR" dirty="0" smtClean="0"/>
            </a:br>
            <a:r>
              <a:rPr lang="tr-TR" altLang="tr-TR" sz="2800" dirty="0" smtClean="0"/>
              <a:t>Doç. Dr. Gökşen ÇAPAR</a:t>
            </a:r>
            <a:br>
              <a:rPr lang="tr-TR" altLang="tr-TR" sz="2800" dirty="0" smtClean="0"/>
            </a:br>
            <a:r>
              <a:rPr lang="tr-TR" altLang="tr-TR" sz="2000" dirty="0" smtClean="0"/>
              <a:t> 23 Ekim 2017</a:t>
            </a:r>
            <a:r>
              <a:rPr lang="tr-TR" altLang="tr-TR" dirty="0" smtClean="0"/>
              <a:t/>
            </a:r>
            <a:br>
              <a:rPr lang="tr-TR" altLang="tr-TR" dirty="0" smtClean="0"/>
            </a:br>
            <a:endParaRPr lang="tr-TR" altLang="tr-TR" dirty="0" smtClean="0"/>
          </a:p>
        </p:txBody>
      </p:sp>
    </p:spTree>
    <p:extLst>
      <p:ext uri="{BB962C8B-B14F-4D97-AF65-F5344CB8AC3E}">
        <p14:creationId xmlns:p14="http://schemas.microsoft.com/office/powerpoint/2010/main" val="140045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362202" y="1506829"/>
            <a:ext cx="9641696" cy="4134118"/>
          </a:xfrm>
          <a:prstGeom prst="rect">
            <a:avLst/>
          </a:prstGeom>
        </p:spPr>
      </p:pic>
    </p:spTree>
    <p:extLst>
      <p:ext uri="{BB962C8B-B14F-4D97-AF65-F5344CB8AC3E}">
        <p14:creationId xmlns:p14="http://schemas.microsoft.com/office/powerpoint/2010/main" val="2198410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4.bp.blogspot.com/_jN77O1Jkaio/TRypfrEexuI/AAAAAAAAACA/MyWWvmIu7bo/s1600/VirtualWaterPizz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825" y="811369"/>
            <a:ext cx="8555686" cy="5500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247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latin typeface="Arial" panose="020B0604020202020204" pitchFamily="34" charset="0"/>
                <a:cs typeface="Arial" panose="020B0604020202020204" pitchFamily="34" charset="0"/>
              </a:rPr>
              <a:t>Türkiye: İç Su Kaynaklarına Bağlı</a:t>
            </a:r>
            <a:endParaRPr lang="tr-TR" sz="4000" b="1"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960478" y="1996734"/>
            <a:ext cx="8982011" cy="4274140"/>
          </a:xfrm>
          <a:prstGeom prst="rect">
            <a:avLst/>
          </a:prstGeom>
        </p:spPr>
      </p:pic>
    </p:spTree>
    <p:extLst>
      <p:ext uri="{BB962C8B-B14F-4D97-AF65-F5344CB8AC3E}">
        <p14:creationId xmlns:p14="http://schemas.microsoft.com/office/powerpoint/2010/main" val="2865397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latin typeface="Arial" panose="020B0604020202020204" pitchFamily="34" charset="0"/>
                <a:cs typeface="Arial" panose="020B0604020202020204" pitchFamily="34" charset="0"/>
              </a:rPr>
              <a:t>Üretim, İhracat, İthalat, Tüketim</a:t>
            </a:r>
            <a:endParaRPr lang="tr-TR" sz="4000" b="1"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1516787" y="2076936"/>
            <a:ext cx="9158425" cy="4411374"/>
          </a:xfrm>
          <a:prstGeom prst="rect">
            <a:avLst/>
          </a:prstGeom>
        </p:spPr>
      </p:pic>
    </p:spTree>
    <p:extLst>
      <p:ext uri="{BB962C8B-B14F-4D97-AF65-F5344CB8AC3E}">
        <p14:creationId xmlns:p14="http://schemas.microsoft.com/office/powerpoint/2010/main" val="4090958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837670" y="260364"/>
            <a:ext cx="8349520" cy="6294982"/>
          </a:xfrm>
          <a:prstGeom prst="rect">
            <a:avLst/>
          </a:prstGeom>
        </p:spPr>
      </p:pic>
    </p:spTree>
    <p:extLst>
      <p:ext uri="{BB962C8B-B14F-4D97-AF65-F5344CB8AC3E}">
        <p14:creationId xmlns:p14="http://schemas.microsoft.com/office/powerpoint/2010/main" val="1153768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455122" y="321296"/>
            <a:ext cx="8693430" cy="6330916"/>
          </a:xfrm>
          <a:prstGeom prst="rect">
            <a:avLst/>
          </a:prstGeom>
        </p:spPr>
      </p:pic>
    </p:spTree>
    <p:extLst>
      <p:ext uri="{BB962C8B-B14F-4D97-AF65-F5344CB8AC3E}">
        <p14:creationId xmlns:p14="http://schemas.microsoft.com/office/powerpoint/2010/main" val="2954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ÜRETİM</a:t>
            </a:r>
            <a:endParaRPr lang="tr-TR" b="1" dirty="0"/>
          </a:p>
        </p:txBody>
      </p:sp>
      <p:pic>
        <p:nvPicPr>
          <p:cNvPr id="3" name="Resim 2"/>
          <p:cNvPicPr>
            <a:picLocks noChangeAspect="1"/>
          </p:cNvPicPr>
          <p:nvPr/>
        </p:nvPicPr>
        <p:blipFill>
          <a:blip r:embed="rId2"/>
          <a:stretch>
            <a:fillRect/>
          </a:stretch>
        </p:blipFill>
        <p:spPr>
          <a:xfrm>
            <a:off x="1212230" y="1690688"/>
            <a:ext cx="9767539" cy="4945883"/>
          </a:xfrm>
          <a:prstGeom prst="rect">
            <a:avLst/>
          </a:prstGeom>
        </p:spPr>
      </p:pic>
    </p:spTree>
    <p:extLst>
      <p:ext uri="{BB962C8B-B14F-4D97-AF65-F5344CB8AC3E}">
        <p14:creationId xmlns:p14="http://schemas.microsoft.com/office/powerpoint/2010/main" val="1193610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099257" y="238747"/>
            <a:ext cx="8075054" cy="6567464"/>
          </a:xfrm>
          <a:prstGeom prst="rect">
            <a:avLst/>
          </a:prstGeom>
        </p:spPr>
      </p:pic>
    </p:spTree>
    <p:extLst>
      <p:ext uri="{BB962C8B-B14F-4D97-AF65-F5344CB8AC3E}">
        <p14:creationId xmlns:p14="http://schemas.microsoft.com/office/powerpoint/2010/main" val="3681109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8047" y="0"/>
            <a:ext cx="10515600" cy="1325563"/>
          </a:xfrm>
        </p:spPr>
        <p:txBody>
          <a:bodyPr/>
          <a:lstStyle/>
          <a:p>
            <a:r>
              <a:rPr lang="tr-TR" b="1" dirty="0" smtClean="0"/>
              <a:t>ŞEKERPANCARI…</a:t>
            </a:r>
            <a:endParaRPr lang="tr-TR" b="1" dirty="0"/>
          </a:p>
        </p:txBody>
      </p:sp>
      <p:pic>
        <p:nvPicPr>
          <p:cNvPr id="3" name="Resim 2"/>
          <p:cNvPicPr>
            <a:picLocks noChangeAspect="1"/>
          </p:cNvPicPr>
          <p:nvPr/>
        </p:nvPicPr>
        <p:blipFill>
          <a:blip r:embed="rId2"/>
          <a:stretch>
            <a:fillRect/>
          </a:stretch>
        </p:blipFill>
        <p:spPr>
          <a:xfrm>
            <a:off x="2073498" y="1073185"/>
            <a:ext cx="8407777" cy="5536035"/>
          </a:xfrm>
          <a:prstGeom prst="rect">
            <a:avLst/>
          </a:prstGeom>
        </p:spPr>
      </p:pic>
    </p:spTree>
    <p:extLst>
      <p:ext uri="{BB962C8B-B14F-4D97-AF65-F5344CB8AC3E}">
        <p14:creationId xmlns:p14="http://schemas.microsoft.com/office/powerpoint/2010/main" val="3788279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r>
              <a:rPr lang="tr-TR" b="1" dirty="0" smtClean="0"/>
              <a:t>ENDÜSTRİYEL, EVSEL SU AYAK İZİ</a:t>
            </a:r>
            <a:endParaRPr lang="tr-TR" b="1" dirty="0"/>
          </a:p>
        </p:txBody>
      </p:sp>
      <p:pic>
        <p:nvPicPr>
          <p:cNvPr id="3" name="Resim 2"/>
          <p:cNvPicPr>
            <a:picLocks noChangeAspect="1"/>
          </p:cNvPicPr>
          <p:nvPr/>
        </p:nvPicPr>
        <p:blipFill>
          <a:blip r:embed="rId2"/>
          <a:stretch>
            <a:fillRect/>
          </a:stretch>
        </p:blipFill>
        <p:spPr>
          <a:xfrm>
            <a:off x="1765348" y="1243992"/>
            <a:ext cx="8151384" cy="5440143"/>
          </a:xfrm>
          <a:prstGeom prst="rect">
            <a:avLst/>
          </a:prstGeom>
        </p:spPr>
      </p:pic>
    </p:spTree>
    <p:extLst>
      <p:ext uri="{BB962C8B-B14F-4D97-AF65-F5344CB8AC3E}">
        <p14:creationId xmlns:p14="http://schemas.microsoft.com/office/powerpoint/2010/main" val="3193979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17431" y="281378"/>
            <a:ext cx="9538985" cy="5912122"/>
          </a:xfrm>
          <a:prstGeom prst="rect">
            <a:avLst/>
          </a:prstGeom>
        </p:spPr>
      </p:pic>
      <p:pic>
        <p:nvPicPr>
          <p:cNvPr id="5" name="Resim 4"/>
          <p:cNvPicPr>
            <a:picLocks noChangeAspect="1"/>
          </p:cNvPicPr>
          <p:nvPr/>
        </p:nvPicPr>
        <p:blipFill>
          <a:blip r:embed="rId3"/>
          <a:stretch>
            <a:fillRect/>
          </a:stretch>
        </p:blipFill>
        <p:spPr>
          <a:xfrm>
            <a:off x="3726361" y="3456937"/>
            <a:ext cx="8268089" cy="3401063"/>
          </a:xfrm>
          <a:prstGeom prst="rect">
            <a:avLst/>
          </a:prstGeom>
        </p:spPr>
      </p:pic>
    </p:spTree>
    <p:extLst>
      <p:ext uri="{BB962C8B-B14F-4D97-AF65-F5344CB8AC3E}">
        <p14:creationId xmlns:p14="http://schemas.microsoft.com/office/powerpoint/2010/main" val="2033035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74108" y="537667"/>
            <a:ext cx="8677475" cy="6017679"/>
          </a:xfrm>
          <a:prstGeom prst="rect">
            <a:avLst/>
          </a:prstGeom>
        </p:spPr>
      </p:pic>
    </p:spTree>
    <p:extLst>
      <p:ext uri="{BB962C8B-B14F-4D97-AF65-F5344CB8AC3E}">
        <p14:creationId xmlns:p14="http://schemas.microsoft.com/office/powerpoint/2010/main" val="320175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897746" y="195195"/>
            <a:ext cx="6400800" cy="6463275"/>
          </a:xfrm>
          <a:prstGeom prst="rect">
            <a:avLst/>
          </a:prstGeom>
        </p:spPr>
      </p:pic>
    </p:spTree>
    <p:extLst>
      <p:ext uri="{BB962C8B-B14F-4D97-AF65-F5344CB8AC3E}">
        <p14:creationId xmlns:p14="http://schemas.microsoft.com/office/powerpoint/2010/main" val="457426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SEKTÖRLERE GÖRE TÜKETİM AYAK İZİ</a:t>
            </a:r>
            <a:endParaRPr lang="tr-TR" b="1" dirty="0"/>
          </a:p>
        </p:txBody>
      </p:sp>
      <p:pic>
        <p:nvPicPr>
          <p:cNvPr id="3" name="Resim 2"/>
          <p:cNvPicPr>
            <a:picLocks noChangeAspect="1"/>
          </p:cNvPicPr>
          <p:nvPr/>
        </p:nvPicPr>
        <p:blipFill>
          <a:blip r:embed="rId2"/>
          <a:stretch>
            <a:fillRect/>
          </a:stretch>
        </p:blipFill>
        <p:spPr>
          <a:xfrm>
            <a:off x="1962134" y="1584101"/>
            <a:ext cx="8620938" cy="5022761"/>
          </a:xfrm>
          <a:prstGeom prst="rect">
            <a:avLst/>
          </a:prstGeom>
        </p:spPr>
      </p:pic>
    </p:spTree>
    <p:extLst>
      <p:ext uri="{BB962C8B-B14F-4D97-AF65-F5344CB8AC3E}">
        <p14:creationId xmlns:p14="http://schemas.microsoft.com/office/powerpoint/2010/main" val="3139705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4252" y="210579"/>
            <a:ext cx="11148401" cy="1325563"/>
          </a:xfrm>
        </p:spPr>
        <p:txBody>
          <a:bodyPr/>
          <a:lstStyle/>
          <a:p>
            <a:r>
              <a:rPr lang="tr-TR" b="1" dirty="0" smtClean="0"/>
              <a:t>TÜKETİM; SEKTÖRLER VE SU AYAK İZİ BİLEŞENLERİ</a:t>
            </a:r>
            <a:endParaRPr lang="tr-TR" b="1" dirty="0"/>
          </a:p>
        </p:txBody>
      </p:sp>
      <p:pic>
        <p:nvPicPr>
          <p:cNvPr id="3" name="Resim 2"/>
          <p:cNvPicPr>
            <a:picLocks noChangeAspect="1"/>
          </p:cNvPicPr>
          <p:nvPr/>
        </p:nvPicPr>
        <p:blipFill>
          <a:blip r:embed="rId2"/>
          <a:stretch>
            <a:fillRect/>
          </a:stretch>
        </p:blipFill>
        <p:spPr>
          <a:xfrm>
            <a:off x="1020176" y="1536142"/>
            <a:ext cx="9946918" cy="5070720"/>
          </a:xfrm>
          <a:prstGeom prst="rect">
            <a:avLst/>
          </a:prstGeom>
        </p:spPr>
      </p:pic>
    </p:spTree>
    <p:extLst>
      <p:ext uri="{BB962C8B-B14F-4D97-AF65-F5344CB8AC3E}">
        <p14:creationId xmlns:p14="http://schemas.microsoft.com/office/powerpoint/2010/main" val="2013466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416675" y="437882"/>
            <a:ext cx="9344299" cy="5991435"/>
          </a:xfrm>
          <a:prstGeom prst="rect">
            <a:avLst/>
          </a:prstGeom>
        </p:spPr>
      </p:pic>
    </p:spTree>
    <p:extLst>
      <p:ext uri="{BB962C8B-B14F-4D97-AF65-F5344CB8AC3E}">
        <p14:creationId xmlns:p14="http://schemas.microsoft.com/office/powerpoint/2010/main" val="3185414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300767" y="218941"/>
            <a:ext cx="9355108" cy="6585807"/>
          </a:xfrm>
          <a:prstGeom prst="rect">
            <a:avLst/>
          </a:prstGeom>
        </p:spPr>
      </p:pic>
    </p:spTree>
    <p:extLst>
      <p:ext uri="{BB962C8B-B14F-4D97-AF65-F5344CB8AC3E}">
        <p14:creationId xmlns:p14="http://schemas.microsoft.com/office/powerpoint/2010/main" val="775636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140755" y="1802296"/>
            <a:ext cx="11906737" cy="3680557"/>
          </a:xfrm>
          <a:prstGeom prst="rect">
            <a:avLst/>
          </a:prstGeom>
        </p:spPr>
      </p:pic>
      <p:pic>
        <p:nvPicPr>
          <p:cNvPr id="8" name="Resim 7"/>
          <p:cNvPicPr>
            <a:picLocks noChangeAspect="1"/>
          </p:cNvPicPr>
          <p:nvPr/>
        </p:nvPicPr>
        <p:blipFill>
          <a:blip r:embed="rId3"/>
          <a:stretch>
            <a:fillRect/>
          </a:stretch>
        </p:blipFill>
        <p:spPr>
          <a:xfrm>
            <a:off x="7955472" y="5618923"/>
            <a:ext cx="3040847" cy="904164"/>
          </a:xfrm>
          <a:prstGeom prst="rect">
            <a:avLst/>
          </a:prstGeom>
        </p:spPr>
      </p:pic>
      <p:sp>
        <p:nvSpPr>
          <p:cNvPr id="9" name="Unvan 8"/>
          <p:cNvSpPr>
            <a:spLocks noGrp="1"/>
          </p:cNvSpPr>
          <p:nvPr>
            <p:ph type="title"/>
          </p:nvPr>
        </p:nvSpPr>
        <p:spPr/>
        <p:txBody>
          <a:bodyPr/>
          <a:lstStyle/>
          <a:p>
            <a:r>
              <a:rPr lang="tr-TR" b="1" dirty="0" smtClean="0">
                <a:latin typeface="Arial" panose="020B0604020202020204" pitchFamily="34" charset="0"/>
                <a:cs typeface="Arial" panose="020B0604020202020204" pitchFamily="34" charset="0"/>
              </a:rPr>
              <a:t>RAPOR’DAN….</a:t>
            </a:r>
            <a:endParaRPr lang="tr-T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6123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23319" y="953037"/>
            <a:ext cx="11400056" cy="4906850"/>
          </a:xfrm>
          <a:prstGeom prst="rect">
            <a:avLst/>
          </a:prstGeom>
        </p:spPr>
      </p:pic>
    </p:spTree>
    <p:extLst>
      <p:ext uri="{BB962C8B-B14F-4D97-AF65-F5344CB8AC3E}">
        <p14:creationId xmlns:p14="http://schemas.microsoft.com/office/powerpoint/2010/main" val="1047435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latin typeface="Arial" panose="020B0604020202020204" pitchFamily="34" charset="0"/>
                <a:cs typeface="Arial" panose="020B0604020202020204" pitchFamily="34" charset="0"/>
              </a:rPr>
              <a:t>SU AYAK İZİ NEDİR?</a:t>
            </a:r>
            <a:endParaRPr lang="tr-TR" sz="4000" b="1"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247463" y="2537138"/>
            <a:ext cx="11697074" cy="2562896"/>
          </a:xfrm>
          <a:prstGeom prst="rect">
            <a:avLst/>
          </a:prstGeom>
        </p:spPr>
      </p:pic>
    </p:spTree>
    <p:extLst>
      <p:ext uri="{BB962C8B-B14F-4D97-AF65-F5344CB8AC3E}">
        <p14:creationId xmlns:p14="http://schemas.microsoft.com/office/powerpoint/2010/main" val="3705413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12035" y="2520558"/>
            <a:ext cx="11979965" cy="3572153"/>
          </a:xfrm>
          <a:prstGeom prst="rect">
            <a:avLst/>
          </a:prstGeom>
        </p:spPr>
      </p:pic>
      <p:sp>
        <p:nvSpPr>
          <p:cNvPr id="6" name="Unvan 5"/>
          <p:cNvSpPr>
            <a:spLocks noGrp="1"/>
          </p:cNvSpPr>
          <p:nvPr>
            <p:ph type="title"/>
          </p:nvPr>
        </p:nvSpPr>
        <p:spPr>
          <a:xfrm>
            <a:off x="410817" y="365125"/>
            <a:ext cx="10942983" cy="1325563"/>
          </a:xfrm>
        </p:spPr>
        <p:txBody>
          <a:bodyPr>
            <a:normAutofit/>
          </a:bodyPr>
          <a:lstStyle/>
          <a:p>
            <a:r>
              <a:rPr lang="tr-TR" sz="4000" b="1" dirty="0" smtClean="0">
                <a:latin typeface="Arial" panose="020B0604020202020204" pitchFamily="34" charset="0"/>
                <a:cs typeface="Arial" panose="020B0604020202020204" pitchFamily="34" charset="0"/>
              </a:rPr>
              <a:t>Çok Boyutlu bir Gösterge: </a:t>
            </a:r>
            <a:br>
              <a:rPr lang="tr-TR" sz="4000" b="1" dirty="0" smtClean="0">
                <a:latin typeface="Arial" panose="020B0604020202020204" pitchFamily="34" charset="0"/>
                <a:cs typeface="Arial" panose="020B0604020202020204" pitchFamily="34" charset="0"/>
              </a:rPr>
            </a:br>
            <a:r>
              <a:rPr lang="tr-TR" sz="4000" b="1" dirty="0" smtClean="0">
                <a:latin typeface="Arial" panose="020B0604020202020204" pitchFamily="34" charset="0"/>
                <a:cs typeface="Arial" panose="020B0604020202020204" pitchFamily="34" charset="0"/>
              </a:rPr>
              <a:t>Mavi, Yeşil, Gri Su Ayak İzi</a:t>
            </a:r>
            <a:endParaRPr lang="tr-T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638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5"/>
          <p:cNvSpPr>
            <a:spLocks noGrp="1"/>
          </p:cNvSpPr>
          <p:nvPr>
            <p:ph type="title"/>
          </p:nvPr>
        </p:nvSpPr>
        <p:spPr/>
        <p:txBody>
          <a:bodyPr>
            <a:normAutofit/>
          </a:bodyPr>
          <a:lstStyle/>
          <a:p>
            <a:r>
              <a:rPr lang="tr-TR" sz="4000" b="1" dirty="0" smtClean="0">
                <a:latin typeface="Arial" panose="020B0604020202020204" pitchFamily="34" charset="0"/>
                <a:cs typeface="Arial" panose="020B0604020202020204" pitchFamily="34" charset="0"/>
              </a:rPr>
              <a:t>Mavi Su Ayak İzi</a:t>
            </a:r>
            <a:endParaRPr lang="tr-TR" sz="4000" b="1"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170162" y="2692453"/>
            <a:ext cx="11851676" cy="1931062"/>
          </a:xfrm>
          <a:prstGeom prst="rect">
            <a:avLst/>
          </a:prstGeom>
        </p:spPr>
      </p:pic>
    </p:spTree>
    <p:extLst>
      <p:ext uri="{BB962C8B-B14F-4D97-AF65-F5344CB8AC3E}">
        <p14:creationId xmlns:p14="http://schemas.microsoft.com/office/powerpoint/2010/main" val="3981507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latin typeface="Arial" panose="020B0604020202020204" pitchFamily="34" charset="0"/>
                <a:cs typeface="Arial" panose="020B0604020202020204" pitchFamily="34" charset="0"/>
              </a:rPr>
              <a:t>YEŞİL SU AYAK İZİ</a:t>
            </a:r>
            <a:endParaRPr lang="tr-TR" sz="4000" b="1"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106017" y="2238922"/>
            <a:ext cx="11979965" cy="2927558"/>
          </a:xfrm>
          <a:prstGeom prst="rect">
            <a:avLst/>
          </a:prstGeom>
        </p:spPr>
      </p:pic>
    </p:spTree>
    <p:extLst>
      <p:ext uri="{BB962C8B-B14F-4D97-AF65-F5344CB8AC3E}">
        <p14:creationId xmlns:p14="http://schemas.microsoft.com/office/powerpoint/2010/main" val="1183630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smtClean="0">
                <a:latin typeface="Arial" panose="020B0604020202020204" pitchFamily="34" charset="0"/>
                <a:cs typeface="Arial" panose="020B0604020202020204" pitchFamily="34" charset="0"/>
              </a:rPr>
              <a:t>GRİ SU AYAK İZİ</a:t>
            </a:r>
            <a:endParaRPr lang="tr-TR" sz="4000" b="1"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245165" y="2400634"/>
            <a:ext cx="11701670" cy="2290636"/>
          </a:xfrm>
          <a:prstGeom prst="rect">
            <a:avLst/>
          </a:prstGeom>
        </p:spPr>
      </p:pic>
    </p:spTree>
    <p:extLst>
      <p:ext uri="{BB962C8B-B14F-4D97-AF65-F5344CB8AC3E}">
        <p14:creationId xmlns:p14="http://schemas.microsoft.com/office/powerpoint/2010/main" val="2026988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59</Words>
  <Application>Microsoft Office PowerPoint</Application>
  <PresentationFormat>Geniş ekran</PresentationFormat>
  <Paragraphs>14</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Calibri</vt:lpstr>
      <vt:lpstr>Calibri Light</vt:lpstr>
      <vt:lpstr>Office Teması</vt:lpstr>
      <vt:lpstr> Su Ayak İzi ve Sanal Su (48015017)  Dersin bu bölümü, WWF Türkiye, Orman ve Su İşleri Bakanlığı, Omo ve Unilever işbirliğinde hazırlanan Türkiye’nin Su Ayak İzi Raporu (2014)’ndan alınmıştır.  Doç. Dr. Gökşen ÇAPAR  23 Ekim 2017 </vt:lpstr>
      <vt:lpstr>PowerPoint Sunusu</vt:lpstr>
      <vt:lpstr>RAPOR’DAN….</vt:lpstr>
      <vt:lpstr>PowerPoint Sunusu</vt:lpstr>
      <vt:lpstr>SU AYAK İZİ NEDİR?</vt:lpstr>
      <vt:lpstr>Çok Boyutlu bir Gösterge:  Mavi, Yeşil, Gri Su Ayak İzi</vt:lpstr>
      <vt:lpstr>Mavi Su Ayak İzi</vt:lpstr>
      <vt:lpstr>YEŞİL SU AYAK İZİ</vt:lpstr>
      <vt:lpstr>GRİ SU AYAK İZİ</vt:lpstr>
      <vt:lpstr>PowerPoint Sunusu</vt:lpstr>
      <vt:lpstr>PowerPoint Sunusu</vt:lpstr>
      <vt:lpstr>Türkiye: İç Su Kaynaklarına Bağlı</vt:lpstr>
      <vt:lpstr>Üretim, İhracat, İthalat, Tüketim</vt:lpstr>
      <vt:lpstr>PowerPoint Sunusu</vt:lpstr>
      <vt:lpstr>PowerPoint Sunusu</vt:lpstr>
      <vt:lpstr>ÜRETİM</vt:lpstr>
      <vt:lpstr>PowerPoint Sunusu</vt:lpstr>
      <vt:lpstr>ŞEKERPANCARI…</vt:lpstr>
      <vt:lpstr>ENDÜSTRİYEL, EVSEL SU AYAK İZİ</vt:lpstr>
      <vt:lpstr>PowerPoint Sunusu</vt:lpstr>
      <vt:lpstr>PowerPoint Sunusu</vt:lpstr>
      <vt:lpstr>SEKTÖRLERE GÖRE TÜKETİM AYAK İZİ</vt:lpstr>
      <vt:lpstr>TÜKETİM; SEKTÖRLER VE SU AYAK İZİ BİLEŞENLERİ</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Goksen Capar</dc:creator>
  <cp:lastModifiedBy>HP</cp:lastModifiedBy>
  <cp:revision>56</cp:revision>
  <dcterms:created xsi:type="dcterms:W3CDTF">2015-09-29T21:28:34Z</dcterms:created>
  <dcterms:modified xsi:type="dcterms:W3CDTF">2017-10-25T14:22:36Z</dcterms:modified>
</cp:coreProperties>
</file>