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75" r:id="rId4"/>
    <p:sldId id="274" r:id="rId5"/>
    <p:sldId id="27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2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5225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18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70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641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32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020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702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918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06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42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245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810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dirty="0" smtClean="0"/>
              <a:t>XII. Kimler Bireysel Başvuru Yapabilir?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bireysel başvuru yapabilecek kişiler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7630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20"/>
            <a:ext cx="10058400" cy="843338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Bireysel Başvuru Hakkına Sahip Olanlar - I</a:t>
            </a:r>
            <a:endParaRPr lang="tr-TR" sz="1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349829"/>
            <a:ext cx="10058400" cy="4519265"/>
          </a:xfrm>
        </p:spPr>
        <p:txBody>
          <a:bodyPr>
            <a:noAutofit/>
          </a:bodyPr>
          <a:lstStyle/>
          <a:p>
            <a:r>
              <a:rPr lang="tr-TR" sz="2600" b="1" dirty="0" smtClean="0">
                <a:solidFill>
                  <a:srgbClr val="FF6600"/>
                </a:solidFill>
              </a:rPr>
              <a:t>Bireysel Başvuru Olağanüstü ve İstisnai Nitelikte Bir Hak Arama Yoludur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2600" dirty="0" smtClean="0"/>
              <a:t> Bireysel </a:t>
            </a:r>
            <a:r>
              <a:rPr lang="tr-TR" sz="2600" dirty="0"/>
              <a:t>başvuru ancak ihlale yol açtığı ileri sürülen işlem, eylem ya da ihmal nedeniyle </a:t>
            </a:r>
            <a:r>
              <a:rPr lang="tr-TR" sz="2600" b="1" dirty="0"/>
              <a:t>güncel ve kişisel bir hakkı doğrudan etkilenenler </a:t>
            </a:r>
            <a:r>
              <a:rPr lang="tr-TR" sz="2600" dirty="0"/>
              <a:t>tarafından </a:t>
            </a:r>
            <a:r>
              <a:rPr lang="tr-TR" sz="2600" dirty="0" smtClean="0"/>
              <a:t>yapılabilir.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 smtClean="0"/>
              <a:t> </a:t>
            </a:r>
            <a:r>
              <a:rPr lang="tr-TR" sz="2600" b="1" dirty="0" smtClean="0"/>
              <a:t>Özel Durumlar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 smtClean="0"/>
              <a:t> Bireysel başvuruya konu olan hakkın mirasçılara intikali mümkünse ve devam edilmesinde mirasçıların menfaati varsa, başvuru görüşülebilir.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 smtClean="0"/>
              <a:t>Yaşam hakkına yönelik olarak gerçekleştirilen ihlâllerden kaynaklı bireysel başvuruları takip hakkı her zaman mirasçılara geçer.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36344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20"/>
            <a:ext cx="10058400" cy="843338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Bireysel Başvuru Hakkına Sahip Olanlar </a:t>
            </a:r>
            <a:r>
              <a:rPr lang="tr-TR" sz="3600" b="1" dirty="0" smtClean="0"/>
              <a:t>- </a:t>
            </a:r>
            <a:r>
              <a:rPr lang="tr-TR" sz="3600" b="1" dirty="0" smtClean="0"/>
              <a:t>II</a:t>
            </a:r>
            <a:endParaRPr lang="tr-TR" sz="1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349829"/>
            <a:ext cx="10058400" cy="4519265"/>
          </a:xfrm>
        </p:spPr>
        <p:txBody>
          <a:bodyPr>
            <a:noAutofit/>
          </a:bodyPr>
          <a:lstStyle/>
          <a:p>
            <a:r>
              <a:rPr lang="tr-TR" sz="2600" b="1" dirty="0" smtClean="0">
                <a:solidFill>
                  <a:srgbClr val="FF6600"/>
                </a:solidFill>
              </a:rPr>
              <a:t>Bireysel Başvuru Olağanüstü ve İstisnai Nitelikte Bir Hak Arama Yoludur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2600" dirty="0" smtClean="0"/>
              <a:t> Bireysel </a:t>
            </a:r>
            <a:r>
              <a:rPr lang="tr-TR" sz="2600" dirty="0"/>
              <a:t>başvuru ancak ihlale yol açtığı ileri sürülen işlem, eylem ya da ihmal nedeniyle </a:t>
            </a:r>
            <a:r>
              <a:rPr lang="tr-TR" sz="2600" b="1" dirty="0"/>
              <a:t>güncel ve kişisel bir hakkı doğrudan etkilenenler </a:t>
            </a:r>
            <a:r>
              <a:rPr lang="tr-TR" sz="2600" dirty="0"/>
              <a:t>tarafından </a:t>
            </a:r>
            <a:r>
              <a:rPr lang="tr-TR" sz="2600" dirty="0" smtClean="0"/>
              <a:t>yapılabilir.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/>
              <a:t> </a:t>
            </a:r>
            <a:r>
              <a:rPr lang="tr-TR" sz="2600" b="1" dirty="0" smtClean="0"/>
              <a:t>Kamu </a:t>
            </a:r>
            <a:r>
              <a:rPr lang="tr-TR" sz="2600" b="1" dirty="0"/>
              <a:t>tüzel kişileri </a:t>
            </a:r>
            <a:r>
              <a:rPr lang="tr-TR" sz="2600" dirty="0"/>
              <a:t>bireysel başvuru yapamaz. </a:t>
            </a:r>
            <a:endParaRPr lang="tr-TR" sz="2600" dirty="0" smtClean="0"/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 smtClean="0"/>
              <a:t> Köy Tüzel Kişiliği Başvuru Yapabilir mi </a:t>
            </a:r>
            <a:r>
              <a:rPr lang="tr-TR" sz="2400" dirty="0"/>
              <a:t>? (</a:t>
            </a:r>
            <a:r>
              <a:rPr lang="tr-TR" sz="2400" i="1" dirty="0" err="1"/>
              <a:t>Büğdüz</a:t>
            </a:r>
            <a:r>
              <a:rPr lang="tr-TR" sz="2400" i="1" dirty="0"/>
              <a:t> Köyü </a:t>
            </a:r>
            <a:r>
              <a:rPr lang="tr-TR" sz="2400" i="1" dirty="0" smtClean="0"/>
              <a:t>Muhtarlığı Başvurusu, </a:t>
            </a:r>
            <a:r>
              <a:rPr lang="tr-TR" sz="2400" dirty="0" smtClean="0"/>
              <a:t>Başvuru No. 2012/22).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/>
              <a:t> </a:t>
            </a:r>
            <a:r>
              <a:rPr lang="tr-TR" sz="2400" dirty="0" smtClean="0"/>
              <a:t>Kamu Kurumu Niteliğinde Meslek Kuruluşları Başvuru Yapabilir mi? (</a:t>
            </a:r>
            <a:r>
              <a:rPr lang="tr-TR" sz="2400" i="1" dirty="0" smtClean="0"/>
              <a:t>Doğubayazıt Ticaret ve Sanayi Odası Başvurusu, </a:t>
            </a:r>
            <a:r>
              <a:rPr lang="tr-TR" sz="2400" dirty="0" smtClean="0"/>
              <a:t>Başvuru No. 2012/743)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50305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20"/>
            <a:ext cx="10058400" cy="843338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Bireysel Başvuru Hakkına Sahip Olanlar - III</a:t>
            </a:r>
            <a:endParaRPr lang="tr-TR" sz="1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349829"/>
            <a:ext cx="10058400" cy="4519265"/>
          </a:xfrm>
        </p:spPr>
        <p:txBody>
          <a:bodyPr>
            <a:noAutofit/>
          </a:bodyPr>
          <a:lstStyle/>
          <a:p>
            <a:r>
              <a:rPr lang="tr-TR" sz="2600" b="1" dirty="0" smtClean="0">
                <a:solidFill>
                  <a:srgbClr val="FF6600"/>
                </a:solidFill>
              </a:rPr>
              <a:t>Bireysel Başvuru Olağanüstü ve İstisnai Nitelikte Bir Hak Arama Yoludur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 smtClean="0"/>
              <a:t> Bireysel </a:t>
            </a:r>
            <a:r>
              <a:rPr lang="tr-TR" sz="2600" dirty="0"/>
              <a:t>başvuru ancak ihlale yol açtığı ileri sürülen işlem, eylem ya da ihmal nedeniyle </a:t>
            </a:r>
            <a:r>
              <a:rPr lang="tr-TR" sz="2600" b="1" dirty="0"/>
              <a:t>güncel ve kişisel bir hakkı doğrudan etkilenenler </a:t>
            </a:r>
            <a:r>
              <a:rPr lang="tr-TR" sz="2600" dirty="0"/>
              <a:t>tarafından </a:t>
            </a:r>
            <a:r>
              <a:rPr lang="tr-TR" sz="2600" dirty="0" smtClean="0"/>
              <a:t>yapılabilir.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b="1" dirty="0" smtClean="0"/>
              <a:t> Özel </a:t>
            </a:r>
            <a:r>
              <a:rPr lang="tr-TR" sz="2600" b="1" dirty="0"/>
              <a:t>hukuk tüzel kişileri </a:t>
            </a:r>
            <a:r>
              <a:rPr lang="tr-TR" sz="2600" dirty="0"/>
              <a:t>sadece tüzel kişiliğe ait haklarının ihlal edildiği gerekçesiyle bireysel başvuruda </a:t>
            </a:r>
            <a:r>
              <a:rPr lang="tr-TR" sz="2600" dirty="0" smtClean="0"/>
              <a:t>bulunabilir.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200" i="1" dirty="0" smtClean="0"/>
              <a:t> </a:t>
            </a:r>
            <a:r>
              <a:rPr lang="tr-TR" sz="2200" dirty="0" smtClean="0"/>
              <a:t>Vakıflar Başvuru yapabilir mi?</a:t>
            </a:r>
            <a:r>
              <a:rPr lang="tr-TR" sz="2200" i="1" dirty="0" smtClean="0"/>
              <a:t> (Mardin Süryani Katolik Kilisesi Başvurusu</a:t>
            </a:r>
            <a:r>
              <a:rPr lang="tr-TR" sz="2200" dirty="0" smtClean="0"/>
              <a:t>, Başvuru No. </a:t>
            </a:r>
            <a:r>
              <a:rPr lang="tr-TR" sz="2200" smtClean="0"/>
              <a:t>2013/757)</a:t>
            </a:r>
            <a:endParaRPr lang="tr-TR" sz="2600" dirty="0"/>
          </a:p>
          <a:p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776144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20"/>
            <a:ext cx="10058400" cy="843338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Bireysel Başvuru Hakkına Sahip Olanlar - IV</a:t>
            </a:r>
            <a:endParaRPr lang="tr-TR" sz="1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349829"/>
            <a:ext cx="10058400" cy="4519265"/>
          </a:xfrm>
        </p:spPr>
        <p:txBody>
          <a:bodyPr>
            <a:noAutofit/>
          </a:bodyPr>
          <a:lstStyle/>
          <a:p>
            <a:r>
              <a:rPr lang="tr-TR" sz="2600" b="1" dirty="0" smtClean="0">
                <a:solidFill>
                  <a:srgbClr val="FF6600"/>
                </a:solidFill>
              </a:rPr>
              <a:t>Bireysel Başvuru Olağanüstü ve İstisnai Nitelikte Bir Hak Arama Yoludur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dirty="0" smtClean="0"/>
              <a:t> Bireysel </a:t>
            </a:r>
            <a:r>
              <a:rPr lang="tr-TR" sz="2600" dirty="0"/>
              <a:t>başvuru ancak ihlale yol açtığı ileri sürülen işlem, eylem ya da ihmal nedeniyle </a:t>
            </a:r>
            <a:r>
              <a:rPr lang="tr-TR" sz="2600" b="1" dirty="0"/>
              <a:t>güncel ve kişisel bir hakkı doğrudan etkilenenler </a:t>
            </a:r>
            <a:r>
              <a:rPr lang="tr-TR" sz="2600" dirty="0"/>
              <a:t>tarafından </a:t>
            </a:r>
            <a:r>
              <a:rPr lang="tr-TR" sz="2600" dirty="0" smtClean="0"/>
              <a:t>yapılabilir.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600" b="1" dirty="0" smtClean="0"/>
              <a:t> </a:t>
            </a:r>
            <a:r>
              <a:rPr lang="tr-TR" sz="2600" u="sng" dirty="0" smtClean="0"/>
              <a:t>Yalnızca </a:t>
            </a:r>
            <a:r>
              <a:rPr lang="tr-TR" sz="2600" u="sng" dirty="0"/>
              <a:t>Türk vatandaşlarına tanınan haklarla ilgili olarak</a:t>
            </a:r>
            <a:r>
              <a:rPr lang="tr-TR" sz="2600" dirty="0"/>
              <a:t> </a:t>
            </a:r>
            <a:r>
              <a:rPr lang="tr-TR" sz="2600" b="1" dirty="0"/>
              <a:t>yabancılar </a:t>
            </a:r>
            <a:r>
              <a:rPr lang="tr-TR" sz="2600" dirty="0"/>
              <a:t>bireysel başvuru yapamaz</a:t>
            </a:r>
            <a:r>
              <a:rPr lang="tr-TR" sz="2600" dirty="0" smtClean="0"/>
              <a:t>. Örneğin;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 smtClean="0"/>
              <a:t> Seçme, Seçilme ve Siyasî Faaliyette Bulunma Hakları (AY. m. 67)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/>
              <a:t> </a:t>
            </a:r>
            <a:r>
              <a:rPr lang="tr-TR" sz="2400" dirty="0" smtClean="0"/>
              <a:t>Siyasî Parti Kurma, Siyasî Partilere Girme ve Siyasî Partilerden Ayrılma Hakları (AY.</a:t>
            </a:r>
            <a:r>
              <a:rPr lang="tr-TR" sz="2400" dirty="0"/>
              <a:t> m</a:t>
            </a:r>
            <a:r>
              <a:rPr lang="tr-TR" sz="2400" dirty="0" smtClean="0"/>
              <a:t>. 68)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/>
              <a:t>Kamu Hizmetine Girme Hakkı (AY. m. 70)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tr-TR" sz="2600" dirty="0"/>
          </a:p>
          <a:p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293946677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380</TotalTime>
  <Words>368</Words>
  <Application>Microsoft Office PowerPoint</Application>
  <PresentationFormat>Geniş ekran</PresentationFormat>
  <Paragraphs>26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Wingdings</vt:lpstr>
      <vt:lpstr>Geçmişe bakış</vt:lpstr>
      <vt:lpstr>XII. Kimler Bireysel Başvuru Yapabilir?</vt:lpstr>
      <vt:lpstr>Bireysel Başvuru Hakkına Sahip Olanlar - I</vt:lpstr>
      <vt:lpstr>Bireysel Başvuru Hakkına Sahip Olanlar - II</vt:lpstr>
      <vt:lpstr>Bireysel Başvuru Hakkına Sahip Olanlar - III</vt:lpstr>
      <vt:lpstr>Bireysel Başvuru Hakkına Sahip Olanlar - IV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Anayasa Hukuku Açısından «Devlet» ve Devletin Farklı Örgütleniş Biçimleri</dc:title>
  <dc:creator>Windows Kullanıcısı</dc:creator>
  <cp:lastModifiedBy>Windows Kullanıcısı</cp:lastModifiedBy>
  <cp:revision>34</cp:revision>
  <dcterms:created xsi:type="dcterms:W3CDTF">2018-02-26T12:01:36Z</dcterms:created>
  <dcterms:modified xsi:type="dcterms:W3CDTF">2018-03-09T19:17:22Z</dcterms:modified>
</cp:coreProperties>
</file>