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3493B5-CABA-4F03-B4C7-CCFEE11C9D58}" type="datetimeFigureOut">
              <a:rPr lang="tr-TR" smtClean="0"/>
              <a:t>18.03.2017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C59604-02C0-4867-B26A-36E577DDAAB4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990656" cy="233169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ÇÖZÜNÜRLÜĞÜN HESAPLANMASINDA AKTİFLİĞİN ÖNEMİ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tr-TR" sz="3200"/>
              <a:t>Moleküler Aktiflik Katsayısı</a:t>
            </a:r>
            <a:endParaRPr lang="en-US" sz="32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 algn="just"/>
            <a:r>
              <a:rPr lang="tr-TR" sz="2800"/>
              <a:t>Bu değeri hesaplamaya yarayan formül yoktur. Deneysel olarak bulmak da güçtür.</a:t>
            </a:r>
          </a:p>
          <a:p>
            <a:pPr algn="just"/>
            <a:endParaRPr lang="tr-TR" sz="2800"/>
          </a:p>
          <a:p>
            <a:pPr algn="just"/>
            <a:r>
              <a:rPr lang="tr-TR" sz="2800">
                <a:solidFill>
                  <a:schemeClr val="tx2"/>
                </a:solidFill>
              </a:rPr>
              <a:t>TERMODİNAMİK ASİTLİK SABİTİ:</a:t>
            </a:r>
          </a:p>
          <a:p>
            <a:pPr algn="just"/>
            <a:r>
              <a:rPr lang="tr-TR" sz="2800"/>
              <a:t>Bir ilaç molekülünün en önemli özelliklerinden birisi onun asitlik sabitidir. </a:t>
            </a:r>
          </a:p>
          <a:p>
            <a:pPr algn="just"/>
            <a:r>
              <a:rPr lang="tr-TR" sz="2800"/>
              <a:t>Bir çok ilaç için bu sabit, çözünürlük, çözünme hızı, absorbsiyon hızı ve fizyolojik aktivite ile ilgilidir.</a:t>
            </a:r>
          </a:p>
          <a:p>
            <a:pPr algn="just"/>
            <a:endParaRPr lang="tr-TR" sz="2800"/>
          </a:p>
          <a:p>
            <a:pPr algn="just"/>
            <a:r>
              <a:rPr lang="tr-TR" sz="2800"/>
              <a:t>HA asidi için ;</a:t>
            </a:r>
          </a:p>
          <a:p>
            <a:pPr algn="just"/>
            <a:r>
              <a:rPr lang="tr-TR" sz="2800"/>
              <a:t>HA  </a:t>
            </a:r>
            <a:r>
              <a:rPr lang="tr-TR" sz="4000">
                <a:sym typeface="Symbol" pitchFamily="18" charset="2"/>
              </a:rPr>
              <a:t>  </a:t>
            </a:r>
            <a:r>
              <a:rPr lang="tr-TR" sz="2800">
                <a:sym typeface="Symbol" pitchFamily="18" charset="2"/>
              </a:rPr>
              <a:t>H</a:t>
            </a:r>
            <a:r>
              <a:rPr lang="tr-TR" sz="2800" baseline="30000">
                <a:sym typeface="Symbol" pitchFamily="18" charset="2"/>
              </a:rPr>
              <a:t>+</a:t>
            </a:r>
            <a:r>
              <a:rPr lang="tr-TR" sz="2800">
                <a:sym typeface="Symbol" pitchFamily="18" charset="2"/>
              </a:rPr>
              <a:t> + A</a:t>
            </a:r>
            <a:r>
              <a:rPr lang="tr-TR" sz="2800" baseline="30000">
                <a:sym typeface="Symbol" pitchFamily="18" charset="2"/>
              </a:rPr>
              <a:t>-</a:t>
            </a:r>
            <a:r>
              <a:rPr lang="tr-TR" sz="2800">
                <a:sym typeface="Symbol" pitchFamily="18" charset="2"/>
              </a:rPr>
              <a:t>   Kc =</a:t>
            </a:r>
            <a:endParaRPr lang="en-US" sz="2800" baseline="3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autoUpdateAnimBg="0"/>
      <p:bldP spid="2150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553200"/>
          </a:xfrm>
        </p:spPr>
        <p:txBody>
          <a:bodyPr/>
          <a:lstStyle/>
          <a:p>
            <a:pPr algn="just"/>
            <a:r>
              <a:rPr lang="tr-TR" sz="2800"/>
              <a:t>HA asidi için ;</a:t>
            </a:r>
          </a:p>
          <a:p>
            <a:pPr algn="just"/>
            <a:r>
              <a:rPr lang="tr-TR" sz="2800"/>
              <a:t>HA  </a:t>
            </a:r>
            <a:r>
              <a:rPr lang="tr-TR" sz="4000">
                <a:sym typeface="Symbol" pitchFamily="18" charset="2"/>
              </a:rPr>
              <a:t>  </a:t>
            </a:r>
            <a:r>
              <a:rPr lang="tr-TR" sz="2800">
                <a:sym typeface="Symbol" pitchFamily="18" charset="2"/>
              </a:rPr>
              <a:t>H</a:t>
            </a:r>
            <a:r>
              <a:rPr lang="tr-TR" sz="2800" baseline="30000">
                <a:sym typeface="Symbol" pitchFamily="18" charset="2"/>
              </a:rPr>
              <a:t>+</a:t>
            </a:r>
            <a:r>
              <a:rPr lang="tr-TR" sz="2800">
                <a:sym typeface="Symbol" pitchFamily="18" charset="2"/>
              </a:rPr>
              <a:t> + A</a:t>
            </a:r>
            <a:r>
              <a:rPr lang="tr-TR" sz="2800" baseline="30000">
                <a:sym typeface="Symbol" pitchFamily="18" charset="2"/>
              </a:rPr>
              <a:t>-</a:t>
            </a:r>
            <a:r>
              <a:rPr lang="tr-TR" sz="2800">
                <a:sym typeface="Symbol" pitchFamily="18" charset="2"/>
              </a:rPr>
              <a:t>      Termodinamik  disosiasyon sabiti:</a:t>
            </a:r>
          </a:p>
          <a:p>
            <a:pPr algn="just"/>
            <a:endParaRPr lang="tr-TR" sz="2800">
              <a:sym typeface="Symbol" pitchFamily="18" charset="2"/>
            </a:endParaRPr>
          </a:p>
          <a:p>
            <a:pPr algn="just"/>
            <a:r>
              <a:rPr lang="tr-TR" sz="2800">
                <a:sym typeface="Symbol" pitchFamily="18" charset="2"/>
              </a:rPr>
              <a:t>Kc =                            Asitlik sabitine:</a:t>
            </a:r>
          </a:p>
          <a:p>
            <a:pPr algn="just"/>
            <a:endParaRPr lang="tr-TR" sz="2800">
              <a:sym typeface="Symbol" pitchFamily="18" charset="2"/>
            </a:endParaRPr>
          </a:p>
          <a:p>
            <a:pPr algn="just"/>
            <a:endParaRPr lang="tr-TR" sz="2800">
              <a:sym typeface="Symbol" pitchFamily="18" charset="2"/>
            </a:endParaRPr>
          </a:p>
          <a:p>
            <a:pPr algn="just"/>
            <a:r>
              <a:rPr lang="tr-TR" sz="2800">
                <a:sym typeface="Symbol" pitchFamily="18" charset="2"/>
              </a:rPr>
              <a:t>              Ka = Kc                          formülü ile bağlanır.</a:t>
            </a:r>
          </a:p>
          <a:p>
            <a:pPr algn="just"/>
            <a:endParaRPr lang="tr-TR" sz="2800">
              <a:sym typeface="Symbol" pitchFamily="18" charset="2"/>
            </a:endParaRPr>
          </a:p>
          <a:p>
            <a:pPr algn="just"/>
            <a:endParaRPr lang="tr-TR" sz="2800">
              <a:sym typeface="Symbol" pitchFamily="18" charset="2"/>
            </a:endParaRPr>
          </a:p>
          <a:p>
            <a:pPr algn="just"/>
            <a:r>
              <a:rPr lang="tr-TR" sz="2800">
                <a:sym typeface="Symbol" pitchFamily="18" charset="2"/>
              </a:rPr>
              <a:t>Aktiflikle ifade edilen disosiasyon sabitine </a:t>
            </a:r>
            <a:r>
              <a:rPr lang="tr-TR" sz="2800">
                <a:solidFill>
                  <a:srgbClr val="FF99FF"/>
                </a:solidFill>
                <a:sym typeface="Symbol" pitchFamily="18" charset="2"/>
              </a:rPr>
              <a:t>Termodinamik disosiasyon sabiti</a:t>
            </a:r>
            <a:r>
              <a:rPr lang="tr-TR" sz="2800">
                <a:solidFill>
                  <a:schemeClr val="tx2"/>
                </a:solidFill>
                <a:sym typeface="Symbol" pitchFamily="18" charset="2"/>
              </a:rPr>
              <a:t> </a:t>
            </a:r>
            <a:r>
              <a:rPr lang="tr-TR" sz="2800">
                <a:sym typeface="Symbol" pitchFamily="18" charset="2"/>
              </a:rPr>
              <a:t> denir.</a:t>
            </a:r>
            <a:endParaRPr lang="en-US" sz="2800" baseline="30000"/>
          </a:p>
          <a:p>
            <a:endParaRPr lang="en-US"/>
          </a:p>
        </p:txBody>
      </p:sp>
      <p:graphicFrame>
        <p:nvGraphicFramePr>
          <p:cNvPr id="62464" name="Object 0"/>
          <p:cNvGraphicFramePr>
            <a:graphicFrameLocks noChangeAspect="1"/>
          </p:cNvGraphicFramePr>
          <p:nvPr/>
        </p:nvGraphicFramePr>
        <p:xfrm>
          <a:off x="1600200" y="1676400"/>
          <a:ext cx="1752600" cy="1295400"/>
        </p:xfrm>
        <a:graphic>
          <a:graphicData uri="http://schemas.openxmlformats.org/presentationml/2006/ole">
            <p:oleObj spid="_x0000_s1026" name="Equation" r:id="rId3" imgW="685800" imgH="469800" progId="Equation.3">
              <p:embed/>
            </p:oleObj>
          </a:graphicData>
        </a:graphic>
      </p:graphicFrame>
      <p:graphicFrame>
        <p:nvGraphicFramePr>
          <p:cNvPr id="62465" name="Object 1"/>
          <p:cNvGraphicFramePr>
            <a:graphicFrameLocks noChangeAspect="1"/>
          </p:cNvGraphicFramePr>
          <p:nvPr/>
        </p:nvGraphicFramePr>
        <p:xfrm>
          <a:off x="3352800" y="3276600"/>
          <a:ext cx="1828800" cy="1295400"/>
        </p:xfrm>
        <a:graphic>
          <a:graphicData uri="http://schemas.openxmlformats.org/presentationml/2006/ole">
            <p:oleObj spid="_x0000_s1027" name="Equation" r:id="rId4" imgW="66024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"/>
            <a:ext cx="8458200" cy="6172200"/>
          </a:xfrm>
        </p:spPr>
        <p:txBody>
          <a:bodyPr/>
          <a:lstStyle/>
          <a:p>
            <a:endParaRPr lang="tr-TR" sz="2800">
              <a:sym typeface="Symbol" pitchFamily="18" charset="2"/>
            </a:endParaRPr>
          </a:p>
          <a:p>
            <a:r>
              <a:rPr lang="tr-TR" sz="2800">
                <a:sym typeface="Symbol" pitchFamily="18" charset="2"/>
              </a:rPr>
              <a:t>Ka =                         görünür iyonlaşma sabiti</a:t>
            </a:r>
          </a:p>
          <a:p>
            <a:endParaRPr lang="tr-TR" sz="2800">
              <a:sym typeface="Symbol" pitchFamily="18" charset="2"/>
            </a:endParaRPr>
          </a:p>
          <a:p>
            <a:endParaRPr lang="tr-TR" sz="2800">
              <a:sym typeface="Symbol" pitchFamily="18" charset="2"/>
            </a:endParaRPr>
          </a:p>
          <a:p>
            <a:endParaRPr lang="tr-TR" sz="2800">
              <a:sym typeface="Symbol" pitchFamily="18" charset="2"/>
            </a:endParaRPr>
          </a:p>
          <a:p>
            <a:r>
              <a:rPr lang="tr-TR" sz="2800">
                <a:sym typeface="Symbol" pitchFamily="18" charset="2"/>
              </a:rPr>
              <a:t>Tampon Çözeltilerde İyon Şiddetinin Rolü</a:t>
            </a:r>
            <a:endParaRPr lang="en-US" sz="2800">
              <a:sym typeface="Symbol" pitchFamily="18" charset="2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752600" y="457200"/>
          <a:ext cx="1689100" cy="1365250"/>
        </p:xfrm>
        <a:graphic>
          <a:graphicData uri="http://schemas.openxmlformats.org/presentationml/2006/ole">
            <p:oleObj spid="_x0000_s2050" name="Equation" r:id="rId3" imgW="66024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114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Akış</vt:lpstr>
      <vt:lpstr>Microsoft Equation 3.0</vt:lpstr>
      <vt:lpstr>ÇÖZÜNÜRLÜĞÜN HESAPLANMASINDA AKTİFLİĞİN ÖNEMİ</vt:lpstr>
      <vt:lpstr>Moleküler Aktiflik Katsayısı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ÇÖZÜNÜRLÜĞÜN HESAPLANMASINDA AKTİFLİĞİN ÖNEMİ</dc:title>
  <dc:creator>analitikkimyalab</dc:creator>
  <cp:lastModifiedBy>analitikkimyalab</cp:lastModifiedBy>
  <cp:revision>1</cp:revision>
  <dcterms:created xsi:type="dcterms:W3CDTF">2017-03-18T15:13:14Z</dcterms:created>
  <dcterms:modified xsi:type="dcterms:W3CDTF">2017-03-18T15:15:09Z</dcterms:modified>
</cp:coreProperties>
</file>