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7" r:id="rId2"/>
    <p:sldId id="258" r:id="rId3"/>
    <p:sldId id="266" r:id="rId4"/>
    <p:sldId id="267" r:id="rId5"/>
    <p:sldId id="259" r:id="rId6"/>
    <p:sldId id="265" r:id="rId7"/>
    <p:sldId id="260" r:id="rId8"/>
    <p:sldId id="261" r:id="rId9"/>
    <p:sldId id="271" r:id="rId10"/>
    <p:sldId id="270" r:id="rId11"/>
    <p:sldId id="269" r:id="rId12"/>
    <p:sldId id="272" r:id="rId13"/>
    <p:sldId id="273" r:id="rId14"/>
    <p:sldId id="274" r:id="rId15"/>
    <p:sldId id="268" r:id="rId16"/>
    <p:sldId id="277" r:id="rId17"/>
    <p:sldId id="276" r:id="rId18"/>
    <p:sldId id="275" r:id="rId19"/>
    <p:sldId id="279" r:id="rId20"/>
    <p:sldId id="278" r:id="rId21"/>
    <p:sldId id="280" r:id="rId22"/>
    <p:sldId id="263" r:id="rId2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42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F4873-73F1-4FD9-82D3-43F8F1D28936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3B09-7FA7-4817-A993-0ED72C6398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9872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077DB2-C79E-4381-99E7-B35D5AD6778E}" type="slidenum">
              <a:rPr lang="tr-TR" smtClean="0"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5926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72C4E-3BAB-4770-A3BF-3413E12AB71F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8EC2A-6064-4BA0-B398-FB3C70F946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8281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72C4E-3BAB-4770-A3BF-3413E12AB71F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8EC2A-6064-4BA0-B398-FB3C70F946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2523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72C4E-3BAB-4770-A3BF-3413E12AB71F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8EC2A-6064-4BA0-B398-FB3C70F946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8485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72C4E-3BAB-4770-A3BF-3413E12AB71F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8EC2A-6064-4BA0-B398-FB3C70F946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1836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72C4E-3BAB-4770-A3BF-3413E12AB71F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8EC2A-6064-4BA0-B398-FB3C70F946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7148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72C4E-3BAB-4770-A3BF-3413E12AB71F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8EC2A-6064-4BA0-B398-FB3C70F946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7319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72C4E-3BAB-4770-A3BF-3413E12AB71F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8EC2A-6064-4BA0-B398-FB3C70F946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0752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72C4E-3BAB-4770-A3BF-3413E12AB71F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8EC2A-6064-4BA0-B398-FB3C70F946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3183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72C4E-3BAB-4770-A3BF-3413E12AB71F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8EC2A-6064-4BA0-B398-FB3C70F946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271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72C4E-3BAB-4770-A3BF-3413E12AB71F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8EC2A-6064-4BA0-B398-FB3C70F946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1945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72C4E-3BAB-4770-A3BF-3413E12AB71F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8EC2A-6064-4BA0-B398-FB3C70F946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6997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872C4E-3BAB-4770-A3BF-3413E12AB71F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E8EC2A-6064-4BA0-B398-FB3C70F946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6372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1.jpeg"/><Relationship Id="rId7" Type="http://schemas.openxmlformats.org/officeDocument/2006/relationships/image" Target="../media/image3.jpeg"/><Relationship Id="rId2" Type="http://schemas.openxmlformats.org/officeDocument/2006/relationships/hyperlink" Target="http://www.google.com.tr/url?url=http://fenokulu.org/yildirim-ve-simsek-olayi/&amp;rct=j&amp;frm=1&amp;q=&amp;esrc=s&amp;sa=U&amp;ei=edBoVPqNH4n4ywPR-4LYDg&amp;ved=0CBYQ9QEwAQ&amp;usg=AFQjCNGw8gpgoCk6UlNPPhE5lhv9ZS0-iQ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oogle.com.tr/url?url=http://www.clipartsfree.de/clipart-bilder-galerie/jubilaeum-bilder-glueckwunschkarten-kostenlos/65-geburtstag-clipart-1940.html&amp;rct=j&amp;frm=1&amp;q=&amp;esrc=s&amp;sa=U&amp;ei=HdFoVLnBD8eBywPFk4CIBQ&amp;ved=0CBgQ9QEwAg&amp;usg=AFQjCNHSstVr-n_c75UCO0ah_N9pdhHQXQ" TargetMode="External"/><Relationship Id="rId5" Type="http://schemas.openxmlformats.org/officeDocument/2006/relationships/image" Target="../media/image2.jpeg"/><Relationship Id="rId4" Type="http://schemas.openxmlformats.org/officeDocument/2006/relationships/hyperlink" Target="http://www.google.com.tr/url?url=http://www.forumalew.org/yazili-sevgi-resimleri/244718-ask-sevgi-evlilik-resimleri.html&amp;rct=j&amp;frm=1&amp;q=&amp;esrc=s&amp;sa=U&amp;ei=ydBoVLzMBoT4ywOLooJw&amp;ved=0CBQQ9QEwAA&amp;usg=AFQjCNFuvWgDAAoUPCdQP9Pv48myGpO-EQ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043608" y="1484784"/>
            <a:ext cx="7772400" cy="2664296"/>
          </a:xfrm>
        </p:spPr>
        <p:txBody>
          <a:bodyPr>
            <a:normAutofit fontScale="90000"/>
          </a:bodyPr>
          <a:lstStyle/>
          <a:p>
            <a:r>
              <a:rPr lang="tr-TR" sz="9600" b="1" dirty="0" smtClean="0"/>
              <a:t>TÜRK HUKUK SİSTEMİ</a:t>
            </a:r>
            <a:endParaRPr lang="tr-TR" sz="9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3960555" y="5877272"/>
            <a:ext cx="5178966" cy="629948"/>
          </a:xfrm>
        </p:spPr>
        <p:txBody>
          <a:bodyPr/>
          <a:lstStyle/>
          <a:p>
            <a:r>
              <a:rPr lang="tr-TR" dirty="0" smtClean="0"/>
              <a:t>DOÇ. DR</a:t>
            </a:r>
            <a:r>
              <a:rPr lang="tr-TR" dirty="0" smtClean="0"/>
              <a:t>. PELİN TAŞKIN</a:t>
            </a:r>
            <a:endParaRPr lang="tr-TR" dirty="0"/>
          </a:p>
        </p:txBody>
      </p:sp>
      <p:sp>
        <p:nvSpPr>
          <p:cNvPr id="4" name="AutoShape 2" descr="data:image/jpeg;base64,/9j/4AAQSkZJRgABAQAAAQABAAD/2wCEAAkGBxQSEhQTEhQUFRUUFRQUFRUUFBUUFBQVFBUWFhQUFBUYHCggGBolHBQUITEhJSkrLi8uFx8zODUsNygtLisBCgoKDg0OGhAQGy8kICQsLCwsLCwsNCwsLCwsLCwsLCwsLCwsLCwsLCwsLCwsLCwsLCwsLCwsLCwsLCwsLCwsLP/AABEIALUBFwMBIgACEQEDEQH/xAAcAAEAAgMBAQEAAAAAAAAAAAAAAwUCBAYBBwj/xABFEAABAwEEBgYGBwcDBQEAAAABAAIDEQQFEiEGMUFRYXETIoGRocEHMkJSsdEUIzNTgqLwFRZUYnKS4YST8UNEg8LSF//EABkBAQEBAQEBAAAAAAAAAAAAAAACAQQDBf/EACoRAAICAQQCAQQBBQEAAAAAAAABAhEDEhMhMUFRFAQyYfCxIzNxofEi/9oADAMBAAIRAxEAPwD7iiIgCIiAIiIAiIgCIiAIiIAiIgCIiAIiIAiIgCIiAIiIAiIgCIiAIiIAiIgCIiAIiIAiIgCIiAIiIAiLF7qAncgMkVVYtIIJXFrXjEDQg66q0BWJp9Cj1ERaAtS0W4NNAC47gtp2pallIFcVKrGzUhDeAJoWuaeIW4oZyMNcuCygrhFdaXzQrgkREWmBUmkOkcdlFKY5CKhgOoe887ApdJL2+jxVBAe40aXam0zc87wBnTkF8YvzSB1oeWWfJoq9z3EYn09aaVx9VoryGQG5eOTJXC7PfFi1cvou7607tNeu8xg+q2MBlRvDjVx5qni0/n1NEp/mNomee7FTwXPRQuncSKSZ/ayVwk7mMObuZ7gtkRMiIbNaZR/JDUVrua3LwXNbvlnXpVcI+n6CafG0PEFopidkx42n3XjfuK+hr4JEGRlksMFtJY5rg+UA5jPnRfWtEdK47cx1AY5WUxxu1iu0bwunFJ9M48sPKOhREXseIREQBERAEREAREQBERAEREAREQBERAFHO8NaSdgUijtBAa6uqhQHFv0cineS5mB7jUOaSD3hbdmuu2Wb7OXpW+6/XTdiCl0ef9YSdpNK7F1C8oxTVnpJtcHOs0hkb9tA9p3jrDwW1Zb/AGyGjWPrxaR5K3LQdYWPRjcO5VUvDJteistF9YHYejeeQJHwVFpDf7GgdR4eTQVBAXZYRuC5H0kwVswc31muBHevPKpKD5LxuOpcG7ctoicBikq73SaUXQtI2KguOwxTWdhc0VoKnbVTfsuSPOGQ0912YVQbUVwZKm2XSKtjt72j6xhB4ZqWO8Wu4c8lu7Fdk6GfMPTHeZEgjzo1jacS41p8O4Lh7luzp8TZZBFZ4zjtEnvvbqaN9Mw0atbtq+m+lDR11oEdoio8soHtbmaA1DgNtM6rgbssrXythOdnszhUVylmyd1t42kcQFyz4lfs7sT1QpeCx+hPtDAYWfRrMB9WTnNM3Y8V9UHLrHsXl32RkJIY0YqklxqXOz1knOq+gxOEkeWxpoCcqU1HhXdwXIXzZejfioRnmOCzLGlcS8crdMvbtlErcJ10p3Vp5qO4nNgtjC/L1mh38r/ZdvFcJ7FUWCfo35HL5K0vBrZWDDm4bszXYaBXCWpJ+TynCm14Z9NRc3olfXSMEUppKzIB2ReNlAdZXSLrjJNHFJNOmERFpgREQBERAEREAREQBERAEREAREQBV98ydUMGt5orBVY+stFdkY8Ssl6NRX9H0cmXsuHcujBVVaoqyvG9lRzC3rBJijaeFO5THh0a+jYREVkhc/pnZhJCGn3hQ7uK6BVt/trEcq56l55v7cv8F4/uRr6KxYIuj14du9XSqbjlqX9XDw7SrZZgd44v8DIqkzwhYmMbh3BZovUgils7S0igFQRqG0UXxWw3U+BskUgo9k01d+IuxMcODmFpC+3Er5jptpNEZ+hDCRiDDNWgrq6uXWALhU12lc/1EU4nT9NNqXAuG25gO/X+D8lu33E0tJArQVJ2N3YicgKfBcy6YR1c40aK1O0UOsdgXI6TaZPtJ6KM4Yhqb7x95+8rnhO40zrlCpWiwvW/2MGFhxuGsDJva7WVTSX3aZBh6R7W+7E4sHLq5lTXRcbnjHIKN2nUBXUDx4DNXllsbITUNFaZl2QpyGZ7So4iVzI5+wySh1ccrXDMEvdXvK/QWhl4PnscUkub6Oa4+9hcW4u2i+RWm/LKz1y6R25ga1vgKntKuNG/SN0TmR4SYdWEgAtFa9Ugcdq6Mc1E5cuOUj7AiwglD2tc01a4BwO8EVBWa6zjCIiAIiIAiIgCIiAIiIAiIgCIiAitMuBpduC1bmiozEdbzU+Sjvh2LBENbjnyVixtAANmSnyb4NO0CkzDvBCxu84XvYd9RyKkvDIxu3PHisbWMMjH7+qVj7NN5ERWSFpXu2sTlurXtw+rdtyUzVxaNj2ipuBxxvBcHZD4BXy5q43j6Q4UwnCD4f4XSrw+kf8ASR6Z/vYRCVRaT6RssrDQh0hFWtrk0e8/cPiuhtJWzzSbdIovSRfTAG2UvLQ/OUt1htKtb2mhPAcV8ivK83dG2KSj2NDiAHbHChLTsNRqWV/3uXvdI91XOJNTrqdqgujQi22+j4YS1hP2knUaeIJ19i5NTmzuUFCPJqX1fDn2aCOtSWVc7aaOLRXjRufNTaHXL0jhI4YsyGjVUjWSdg4r6cz0TwyWWNgeWTxk4ngVY8nMgtOocRTauJve2NscXRtcCQCCRkahxz4f5UTjoSryXjmpt/gvdIL3gs7cGIPlb7opHGPdjHmak7VxlsvOe0tqAGQg5vPVafxHNy0GyRxgT2tvSPeMUNnrQEV+0n2hu5u1VV4XzJO6sj609VoADWjY1jRkAqUL5Ncq4L2yPgZ70zv6jFH2U657wrOzytcfsmAfyl9R2lxr2rmLuglcRhjeeIY4jvovrfo80QdMWyzNpG01zHrkeyOG9XCNnhklR9RuSz9HZ4Wa8MbB+ULeRF1I4wiIgCIiAIiIAiIgCIiAIiIAhKLTvW0YIzvOQ7VjdA17D9ZK+Q6m9VqtFrXfDgjaNtKnmVsolwazVvIdQncQe4pbY8ceWugIUtqbVjhwK8shqxvILKAskuJgKmWjYeq97ONRyK3lq6DCitI6ruRUjjQVOxc7br+kzEcbaZgF7tfYpnJRXJUIOXRDYHOFrAdTNuzgSupXz8PkDxIXNa6hoW0OW3I61LJPK7XaJKbaEt8AuXBPbhpaOjJi1SuyP0nW3E0QskIIBcWsJzdkGtfTgXGnJfL7daLVK0MZZ5eqKHqOAJGVS52RHavo4s8Yd1nudXXVxHKq2m2eEey0761KSk5M9IRUUcpoforZIAJ7fI2ac5thaC+KLdXKj3eA4rvmaYRMaGsimeRlRrQB2Z6lWAM9lgHJnmQsXWilf8IptdfwY4KXL/k3G6TTAuMdmIDjXruIp2UXB3jog2WUyyjMux4MXU11phGscyutkmrn8XGnctaWYDW9vy+a85Sb7Z6QSj0jmJ9GIXPL3sY5zjUlwxHxyC2LNdsceTWNA/la1vwCtpLS2lA5vd/la0lr4hRRdnjJaZZ0V/cGkToRgd1mA+rtaDn1fkudbaOayifUnZkFeHiZ551cOT6xYrayVuJhqPEcwthfLrJbnxGrHEEbvMbV3Ojt9i0tIIo9oGIbDsqO5fQTPntFwiItMCIiAIiIAiIgCIiAIiIAqi0DpbQG+zHmeasbXOGMc47B4rVuaAtZid6zziPbqUvl0avZYIi8LhvCowELXu/1KbiR3FTGVvvDvC1rNaGYnjE31q6xtWGmNuGF7H8cJ5FbygnwvaRUZjeEsUmJgPZ3J5Hg8vB1I3nc0/BcNaXgmok8BnTmV2t7n6l4yqRQV2k6guHfYXZlzmdh3cgubP2jpwdMhkttcm18fjRYxP3jPdXz1rOOwv1l1K6qAupu5rast2tp67stYaB5leNo9yBrzStANu9Yue7XipyoPIrbFgAOt54Y2A9poVg6721oRr1YpS4dtAFloGm+pObndriopQBx7VbR2dmoRsP4iPic1sx2eJppSGp35lNQo5zq02dpr5p1Rqb3NPkr+0lrdQZlsDVCLQdVQ0bwCSpcikiiOIjKN5/DT4qB9lkPsO7SG+avpJHZmr+6g+K1Z3mlSX/rac1Oo2irZYpNoI5keSlfZHMdnTMb66ltROOLFnQmmrsqprzhwhp5itfJVif/ALROX7TRYM10Wg+Uzhvjd4Ob8yubjcug0TfS0t4tePCvku9HCzu0RF6HmEREAREQBERAEREAREQFDpbaujjaSCRXMBchaNOp3HDFGGNGVTrp2L6RaIGvFHCoVDaNFYySW5LynGT6ZcXFdo5Z192l/tu7MlC50z9bn/3FdV+7jhqIXouB+8Lw+O322eu4vCORdYZDtd/cVC66pTqJ/uK7gXA7eFKy4jtKfGQ3j59+zLQ3VI4cnuWUN62qy0LpTTY051XUaTW2GxNoevK4dVm7+Z24L5jb7c6Vxe81Oz9bAscVB8M9IJzVvo6mzaSSWq2QdIeqH5MbUNHVOfPiumtPVr6mYOTn6yd4prXG6F3HLI76UQRFFUg0NXmhBDQM6AGteC6C1WiM115DZX4715zb8npGvBuMmGX2WWyjt3iOFFmLSAaUYOAaQB+Vc7JfFnYaOkiaWmhD5ACDlrBWdjvaGTE6J4cAcJLCXUy1dXmoLo6f6SwHPB3OPwaon20E6mkatRA51rwVO28YxmQdWstk+S1ZL6hrm1x4Bkh1cA1bwZReTSZEgjXqw5d+1azLaQMqV5GgHYfJVL75iIo2KU/6ecjwYsfppOqGY/6abzapbKSLp95Ag4qZfyA9uZqtV9qadpFddKDLiBSi1TaJDqs03+yR8UFntDtVncOeAeBKhyKSRnNbwAQ0EjfUKF1syObjwJrRbMd2Wg+xTm5vkpW3BMdZY2u6pU2VSK5lrzGR7z4Ke22mrRkde0k9ysI9Gz7Up/CAFutuWMChq6m8qoyp2TNJqjlo3q30ampaoOJcO9pV1HZGNya0DsWH0Rge2QCjmHEOa6o/Uq6o5ZYHR2SKhbfjhrDT3hSDSAe6DyePMLpWaHs59uRdIqdt/s9x3YWnzT94otz/AMv/ANKtyPsnRL0XCKm/eKP3X/l+aj/eZlc2P/L803I+xokXqKKzWhsjcTCCOHwO4orJJUREAREQBERAFDabS1gqe7atS8L1bGDQivgFzlotMktSMh7zvILny51HhdnvjwuXLLG232R7QYOAqe8/JUrtLo4z17U4f1Ma5o7A2qjddcbvXxScyQ3wpXxU0N0QjVDGPwt+S4tyTd3/ALOpQilVG9Z4bFax0vRwTYtcjaOqeO0HgVDadHrHss0fOh+FV5PCyCKR8bGNdg1taATurQLU0WvYzNex/wBpEQCfea4Va7vBHYFTnfBKh5L6KVzQGtJa0CgAoAANgAWQnd7zu8qIn9f8rzP9EKdUvZWleiN1giLi8xRlxNS4xtLid5JFSVsRsDcmig3NFB4LAV3LMFSUZVPFK814iA970oiFYDwheUQkpUpQParzFyXhJ/VFjUoDIuWJqvKn9FeV/VVhoIUTgsnBYFvFARzMA2VWk6QDYt/tVZbYsGZINeGpWpHm0e1bup3KOV7RqAJ4uAWqy1V1OH4WVUnS12O8Gq7JoY6+yzvcf/Wije47AK8G18C4KfjQdpLvBQTWxjfWkpwFPgM1STZLdFhcV6SQO6w6hriGTc9jhmeARUJvMOP1Ub3ngK5c80XvHcSpHjJwbPriIi6jxCIsZH0BO4VQGM0wYKuNAqC33w5+UeQ945D/ACta0yulNXGu4eyOzb2rAR5/r9BcOXNKXEejrx4lHlkLIs6nrHe7UP6Qpizf4/JStjWdFz6T21EIZ+v8lTMB/wCSlQFNDEXZgKlExsqNI3kWd/EtG/2hxXz65b6FmtRkfQR4XMeScNGkjPdWoFBxX1e33G6eMxnqgkGuRORrqIKqGejKzGvSPkdiyIDgBnnsC1YZOadcGPLFRas0otLbO7aRuqAa8atJWwdJLP8AeeB8lJB6Jbsaa9C8nXnNKB3NcArOD0f3czVZY/xFzviV1bEfTOfekVDdJ7P96O0O+SzGkdnP/Vb3H5Lo4tF7G31bLAP/ABMPxCydo3ZD/wBtD/tM+SzYj+/8G/I51l/Qfet7ip23vEdT2/2lW50Vsf8ADRf2BY/utZPuWDlUfArHgias7Ks3vENcjO0FeftmL72PxW5NoXY3a4u57x5rSm9HtlPq9K3lK7zWbEfybvyJReTDqezxT6cz32eK0n+j1lKMtFobwxg/EKCX0eOIoLXPTjgPknx4+2bvyLE3pH95H3rz9px/eR96pHejV/8AFyf2tULvRvLstR7WBPjx9sb8vRfm8o/vGd68N5M+8Z4LnXejmb+J/IF5/wDnk/8AEfkWfHj7G/L0X8l6x/eN8FpT39EP+p3LQHo8l2z/AJQjvR07bMewBb8eHtmb8vRK7SOH3iq+8dKGFpDRXiVvj0ct2zP8Pkpo/R9APWc48yVUcGNEvNNnL3TfbYgcVSSarc/bUsppDET2VXVWfRWzR+yDzzVnDCxnqNA7FeiN3RGuVdnI2e4bXNnI/AN2fwVrY9FYI83kyHjq7ldulUTirIYYGsFGNa0cBRFESi0HYoiidO0bVZhKobYeo7kVg607lE6UlRKSopIqYbI46h35KZtgdvb4/Jb4QFc20j33Gaguw+8OwEqOW5XO1TFv9MbSe9xI8FZhyy6VUoR9EuUijg0XjDw+SSaYjMCR4wV2HA0AFXzclhVeOkA1qiaNgFehabLa3ZnyBK2GzDj3KkyXFkq9WAeF7VXZNGS8XhKxJRyFGdViSsapVS3ZtGQK9UdV7VYmKM0osMS8xLbFGdEwrDEscSyzaZJhC8ICwxLHEss2jJ6rrXIQt4uUM7QQhpXdOSsC9JWUKwqqJPCVisisShh5VYkr0heFq0wjK8WT3AItMOrtTqNKrC5ESRSMsS9j7e0koigo0r5vboG1w4vxU8lqXFpF9INDHh/FXyXqLUk0xZb3hOWRPeNbWkhUejlue6ZzXEmrA8knbU6twpkiLnl98f3wzqxpbcv3yjpHuoqm22sg5Aczn4LxFUzxictfek0sVaZ9tB4BcXbPSdbGGjMI51PmiKVJ2VXBsXd6WbZUB7YndhHmvoGj2mj5wMUbRycfkvEXTHlWzykqZ2FntGIVpRTIiwkELxEWGni8XqLAF4iIDwrEoiCzFERDTErEoiGGvaI1oOaiLUYzyiYURUYe4VFKaBEWks47SS9XtyGWa9RF6ow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5" name="AutoShape 4" descr="data:image/jpeg;base64,/9j/4AAQSkZJRgABAQAAAQABAAD/2wCEAAkGBxQSEhQTEhQUFRUUFRQUFRUUFBUUFBQVFBUWFhQUFBUYHCggGBolHBQUITEhJSkrLi8uFx8zODUsNygtLisBCgoKDg0OGhAQGy8kICQsLCwsLCwsNCwsLCwsLCwsLCwsLCwsLCwsLCwsLCwsLCwsLCwsLCwsLCwsLCwsLCwsLP/AABEIALUBFwMBIgACEQEDEQH/xAAcAAEAAgMBAQEAAAAAAAAAAAAAAwUCBAYBBwj/xABFEAABAwEEBgYGBwcDBQEAAAABAAIDEQQFEiEGMUFRYXETIoGRocEHMkJSsdEUIzNTgqLwFRZUYnKS4YST8UNEg8LSF//EABkBAQEBAQEBAAAAAAAAAAAAAAACAQQDBf/EACoRAAICAQQCAQQBBQEAAAAAAAABAhEDEhMhMUFRFAQyYfCxIzNxofEi/9oADAMBAAIRAxEAPwD7iiIgCIiAIiIAiIgCIiAIiIAiIgCIiAIiIAiIgCIiAIiIAiIgCIiAIiIAiIgCIiAIiIAiIgCIiAIiIAiLF7qAncgMkVVYtIIJXFrXjEDQg66q0BWJp9Cj1ERaAtS0W4NNAC47gtp2pallIFcVKrGzUhDeAJoWuaeIW4oZyMNcuCygrhFdaXzQrgkREWmBUmkOkcdlFKY5CKhgOoe887ApdJL2+jxVBAe40aXam0zc87wBnTkF8YvzSB1oeWWfJoq9z3EYn09aaVx9VoryGQG5eOTJXC7PfFi1cvou7607tNeu8xg+q2MBlRvDjVx5qni0/n1NEp/mNomee7FTwXPRQuncSKSZ/ayVwk7mMObuZ7gtkRMiIbNaZR/JDUVrua3LwXNbvlnXpVcI+n6CafG0PEFopidkx42n3XjfuK+hr4JEGRlksMFtJY5rg+UA5jPnRfWtEdK47cx1AY5WUxxu1iu0bwunFJ9M48sPKOhREXseIREQBERAEREAREQBERAEREAREQBERAFHO8NaSdgUijtBAa6uqhQHFv0cineS5mB7jUOaSD3hbdmuu2Wb7OXpW+6/XTdiCl0ef9YSdpNK7F1C8oxTVnpJtcHOs0hkb9tA9p3jrDwW1Zb/AGyGjWPrxaR5K3LQdYWPRjcO5VUvDJteistF9YHYejeeQJHwVFpDf7GgdR4eTQVBAXZYRuC5H0kwVswc31muBHevPKpKD5LxuOpcG7ctoicBikq73SaUXQtI2KguOwxTWdhc0VoKnbVTfsuSPOGQ0912YVQbUVwZKm2XSKtjt72j6xhB4ZqWO8Wu4c8lu7Fdk6GfMPTHeZEgjzo1jacS41p8O4Lh7luzp8TZZBFZ4zjtEnvvbqaN9Mw0atbtq+m+lDR11oEdoio8soHtbmaA1DgNtM6rgbssrXythOdnszhUVylmyd1t42kcQFyz4lfs7sT1QpeCx+hPtDAYWfRrMB9WTnNM3Y8V9UHLrHsXl32RkJIY0YqklxqXOz1knOq+gxOEkeWxpoCcqU1HhXdwXIXzZejfioRnmOCzLGlcS8crdMvbtlErcJ10p3Vp5qO4nNgtjC/L1mh38r/ZdvFcJ7FUWCfo35HL5K0vBrZWDDm4bszXYaBXCWpJ+TynCm14Z9NRc3olfXSMEUppKzIB2ReNlAdZXSLrjJNHFJNOmERFpgREQBERAEREAREQBERAEREAREQBV98ydUMGt5orBVY+stFdkY8Ssl6NRX9H0cmXsuHcujBVVaoqyvG9lRzC3rBJijaeFO5THh0a+jYREVkhc/pnZhJCGn3hQ7uK6BVt/trEcq56l55v7cv8F4/uRr6KxYIuj14du9XSqbjlqX9XDw7SrZZgd44v8DIqkzwhYmMbh3BZovUgils7S0igFQRqG0UXxWw3U+BskUgo9k01d+IuxMcODmFpC+3Er5jptpNEZ+hDCRiDDNWgrq6uXWALhU12lc/1EU4nT9NNqXAuG25gO/X+D8lu33E0tJArQVJ2N3YicgKfBcy6YR1c40aK1O0UOsdgXI6TaZPtJ6KM4Yhqb7x95+8rnhO40zrlCpWiwvW/2MGFhxuGsDJva7WVTSX3aZBh6R7W+7E4sHLq5lTXRcbnjHIKN2nUBXUDx4DNXllsbITUNFaZl2QpyGZ7So4iVzI5+wySh1ccrXDMEvdXvK/QWhl4PnscUkub6Oa4+9hcW4u2i+RWm/LKz1y6R25ga1vgKntKuNG/SN0TmR4SYdWEgAtFa9Ugcdq6Mc1E5cuOUj7AiwglD2tc01a4BwO8EVBWa6zjCIiAIiIAiIgCIiAIiIAiIgCIiAitMuBpduC1bmiozEdbzU+Sjvh2LBENbjnyVixtAANmSnyb4NO0CkzDvBCxu84XvYd9RyKkvDIxu3PHisbWMMjH7+qVj7NN5ERWSFpXu2sTlurXtw+rdtyUzVxaNj2ipuBxxvBcHZD4BXy5q43j6Q4UwnCD4f4XSrw+kf8ASR6Z/vYRCVRaT6RssrDQh0hFWtrk0e8/cPiuhtJWzzSbdIovSRfTAG2UvLQ/OUt1htKtb2mhPAcV8ivK83dG2KSj2NDiAHbHChLTsNRqWV/3uXvdI91XOJNTrqdqgujQi22+j4YS1hP2knUaeIJ19i5NTmzuUFCPJqX1fDn2aCOtSWVc7aaOLRXjRufNTaHXL0jhI4YsyGjVUjWSdg4r6cz0TwyWWNgeWTxk4ngVY8nMgtOocRTauJve2NscXRtcCQCCRkahxz4f5UTjoSryXjmpt/gvdIL3gs7cGIPlb7opHGPdjHmak7VxlsvOe0tqAGQg5vPVafxHNy0GyRxgT2tvSPeMUNnrQEV+0n2hu5u1VV4XzJO6sj609VoADWjY1jRkAqUL5Ncq4L2yPgZ70zv6jFH2U657wrOzytcfsmAfyl9R2lxr2rmLuglcRhjeeIY4jvovrfo80QdMWyzNpG01zHrkeyOG9XCNnhklR9RuSz9HZ4Wa8MbB+ULeRF1I4wiIgCIiAIiIAiIgCIiAIiIAhKLTvW0YIzvOQ7VjdA17D9ZK+Q6m9VqtFrXfDgjaNtKnmVsolwazVvIdQncQe4pbY8ceWugIUtqbVjhwK8shqxvILKAskuJgKmWjYeq97ONRyK3lq6DCitI6ruRUjjQVOxc7br+kzEcbaZgF7tfYpnJRXJUIOXRDYHOFrAdTNuzgSupXz8PkDxIXNa6hoW0OW3I61LJPK7XaJKbaEt8AuXBPbhpaOjJi1SuyP0nW3E0QskIIBcWsJzdkGtfTgXGnJfL7daLVK0MZZ5eqKHqOAJGVS52RHavo4s8Yd1nudXXVxHKq2m2eEey0761KSk5M9IRUUcpoforZIAJ7fI2ac5thaC+KLdXKj3eA4rvmaYRMaGsimeRlRrQB2Z6lWAM9lgHJnmQsXWilf8IptdfwY4KXL/k3G6TTAuMdmIDjXruIp2UXB3jog2WUyyjMux4MXU11phGscyutkmrn8XGnctaWYDW9vy+a85Sb7Z6QSj0jmJ9GIXPL3sY5zjUlwxHxyC2LNdsceTWNA/la1vwCtpLS2lA5vd/la0lr4hRRdnjJaZZ0V/cGkToRgd1mA+rtaDn1fkudbaOayifUnZkFeHiZ551cOT6xYrayVuJhqPEcwthfLrJbnxGrHEEbvMbV3Ojt9i0tIIo9oGIbDsqO5fQTPntFwiItMCIiAIiIAiIgCIiAIiIAqi0DpbQG+zHmeasbXOGMc47B4rVuaAtZid6zziPbqUvl0avZYIi8LhvCowELXu/1KbiR3FTGVvvDvC1rNaGYnjE31q6xtWGmNuGF7H8cJ5FbygnwvaRUZjeEsUmJgPZ3J5Hg8vB1I3nc0/BcNaXgmok8BnTmV2t7n6l4yqRQV2k6guHfYXZlzmdh3cgubP2jpwdMhkttcm18fjRYxP3jPdXz1rOOwv1l1K6qAupu5rast2tp67stYaB5leNo9yBrzStANu9Yue7XipyoPIrbFgAOt54Y2A9poVg6721oRr1YpS4dtAFloGm+pObndriopQBx7VbR2dmoRsP4iPic1sx2eJppSGp35lNQo5zq02dpr5p1Rqb3NPkr+0lrdQZlsDVCLQdVQ0bwCSpcikiiOIjKN5/DT4qB9lkPsO7SG+avpJHZmr+6g+K1Z3mlSX/rac1Oo2irZYpNoI5keSlfZHMdnTMb66ltROOLFnQmmrsqprzhwhp5itfJVif/ALROX7TRYM10Wg+Uzhvjd4Ob8yubjcug0TfS0t4tePCvku9HCzu0RF6HmEREAREQBERAEREAREQFDpbaujjaSCRXMBchaNOp3HDFGGNGVTrp2L6RaIGvFHCoVDaNFYySW5LynGT6ZcXFdo5Z192l/tu7MlC50z9bn/3FdV+7jhqIXouB+8Lw+O322eu4vCORdYZDtd/cVC66pTqJ/uK7gXA7eFKy4jtKfGQ3j59+zLQ3VI4cnuWUN62qy0LpTTY051XUaTW2GxNoevK4dVm7+Z24L5jb7c6Vxe81Oz9bAscVB8M9IJzVvo6mzaSSWq2QdIeqH5MbUNHVOfPiumtPVr6mYOTn6yd4prXG6F3HLI76UQRFFUg0NXmhBDQM6AGteC6C1WiM115DZX4715zb8npGvBuMmGX2WWyjt3iOFFmLSAaUYOAaQB+Vc7JfFnYaOkiaWmhD5ACDlrBWdjvaGTE6J4cAcJLCXUy1dXmoLo6f6SwHPB3OPwaon20E6mkatRA51rwVO28YxmQdWstk+S1ZL6hrm1x4Bkh1cA1bwZReTSZEgjXqw5d+1azLaQMqV5GgHYfJVL75iIo2KU/6ecjwYsfppOqGY/6abzapbKSLp95Ag4qZfyA9uZqtV9qadpFddKDLiBSi1TaJDqs03+yR8UFntDtVncOeAeBKhyKSRnNbwAQ0EjfUKF1syObjwJrRbMd2Wg+xTm5vkpW3BMdZY2u6pU2VSK5lrzGR7z4Ke22mrRkde0k9ysI9Gz7Up/CAFutuWMChq6m8qoyp2TNJqjlo3q30ampaoOJcO9pV1HZGNya0DsWH0Rge2QCjmHEOa6o/Uq6o5ZYHR2SKhbfjhrDT3hSDSAe6DyePMLpWaHs59uRdIqdt/s9x3YWnzT94otz/AMv/ANKtyPsnRL0XCKm/eKP3X/l+aj/eZlc2P/L803I+xokXqKKzWhsjcTCCOHwO4orJJUREAREQBERAFDabS1gqe7atS8L1bGDQivgFzlotMktSMh7zvILny51HhdnvjwuXLLG232R7QYOAqe8/JUrtLo4z17U4f1Ma5o7A2qjddcbvXxScyQ3wpXxU0N0QjVDGPwt+S4tyTd3/ALOpQilVG9Z4bFax0vRwTYtcjaOqeO0HgVDadHrHss0fOh+FV5PCyCKR8bGNdg1taATurQLU0WvYzNex/wBpEQCfea4Va7vBHYFTnfBKh5L6KVzQGtJa0CgAoAANgAWQnd7zu8qIn9f8rzP9EKdUvZWleiN1giLi8xRlxNS4xtLid5JFSVsRsDcmig3NFB4LAV3LMFSUZVPFK814iA970oiFYDwheUQkpUpQParzFyXhJ/VFjUoDIuWJqvKn9FeV/VVhoIUTgsnBYFvFARzMA2VWk6QDYt/tVZbYsGZINeGpWpHm0e1bup3KOV7RqAJ4uAWqy1V1OH4WVUnS12O8Gq7JoY6+yzvcf/Wije47AK8G18C4KfjQdpLvBQTWxjfWkpwFPgM1STZLdFhcV6SQO6w6hriGTc9jhmeARUJvMOP1Ub3ngK5c80XvHcSpHjJwbPriIi6jxCIsZH0BO4VQGM0wYKuNAqC33w5+UeQ945D/ACta0yulNXGu4eyOzb2rAR5/r9BcOXNKXEejrx4lHlkLIs6nrHe7UP6Qpizf4/JStjWdFz6T21EIZ+v8lTMB/wCSlQFNDEXZgKlExsqNI3kWd/EtG/2hxXz65b6FmtRkfQR4XMeScNGkjPdWoFBxX1e33G6eMxnqgkGuRORrqIKqGejKzGvSPkdiyIDgBnnsC1YZOadcGPLFRas0otLbO7aRuqAa8atJWwdJLP8AeeB8lJB6Jbsaa9C8nXnNKB3NcArOD0f3czVZY/xFzviV1bEfTOfekVDdJ7P96O0O+SzGkdnP/Vb3H5Lo4tF7G31bLAP/ABMPxCydo3ZD/wBtD/tM+SzYj+/8G/I51l/Qfet7ip23vEdT2/2lW50Vsf8ADRf2BY/utZPuWDlUfArHgias7Ks3vENcjO0FeftmL72PxW5NoXY3a4u57x5rSm9HtlPq9K3lK7zWbEfybvyJReTDqezxT6cz32eK0n+j1lKMtFobwxg/EKCX0eOIoLXPTjgPknx4+2bvyLE3pH95H3rz9px/eR96pHejV/8AFyf2tULvRvLstR7WBPjx9sb8vRfm8o/vGd68N5M+8Z4LnXejmb+J/IF5/wDnk/8AEfkWfHj7G/L0X8l6x/eN8FpT39EP+p3LQHo8l2z/AJQjvR07bMewBb8eHtmb8vRK7SOH3iq+8dKGFpDRXiVvj0ct2zP8Pkpo/R9APWc48yVUcGNEvNNnL3TfbYgcVSSarc/bUsppDET2VXVWfRWzR+yDzzVnDCxnqNA7FeiN3RGuVdnI2e4bXNnI/AN2fwVrY9FYI83kyHjq7ldulUTirIYYGsFGNa0cBRFESi0HYoiidO0bVZhKobYeo7kVg607lE6UlRKSopIqYbI46h35KZtgdvb4/Jb4QFc20j33Gaguw+8OwEqOW5XO1TFv9MbSe9xI8FZhyy6VUoR9EuUijg0XjDw+SSaYjMCR4wV2HA0AFXzclhVeOkA1qiaNgFehabLa3ZnyBK2GzDj3KkyXFkq9WAeF7VXZNGS8XhKxJRyFGdViSsapVS3ZtGQK9UdV7VYmKM0osMS8xLbFGdEwrDEscSyzaZJhC8ICwxLHEss2jJ6rrXIQt4uUM7QQhpXdOSsC9JWUKwqqJPCVisisShh5VYkr0heFq0wjK8WT3AItMOrtTqNKrC5ESRSMsS9j7e0koigo0r5vboG1w4vxU8lqXFpF9INDHh/FXyXqLUk0xZb3hOWRPeNbWkhUejlue6ZzXEmrA8knbU6twpkiLnl98f3wzqxpbcv3yjpHuoqm22sg5Aczn4LxFUzxictfek0sVaZ9tB4BcXbPSdbGGjMI51PmiKVJ2VXBsXd6WbZUB7YndhHmvoGj2mj5wMUbRycfkvEXTHlWzykqZ2FntGIVpRTIiwkELxEWGni8XqLAF4iIDwrEoiCzFERDTErEoiGGvaI1oOaiLUYzyiYURUYe4VFKaBEWks47SS9XtyGWa9RF6ow/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6627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tr-TR" sz="1100" b="1" i="1" dirty="0" smtClean="0"/>
          </a:p>
          <a:p>
            <a:pPr marL="0" indent="0" algn="ctr">
              <a:buNone/>
            </a:pPr>
            <a:endParaRPr lang="tr-TR" sz="800" b="1" i="1" dirty="0" smtClean="0"/>
          </a:p>
          <a:p>
            <a:pPr marL="0" indent="0" algn="ctr">
              <a:buNone/>
            </a:pP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 kuralları kişilerle ilgili bazı hukuki durumlar yaratırlar: </a:t>
            </a:r>
          </a:p>
          <a:p>
            <a:pPr marL="0" indent="0">
              <a:buNone/>
            </a:pPr>
            <a:endParaRPr lang="tr-TR" sz="2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Objektif hukuki durumlar  </a:t>
            </a:r>
          </a:p>
          <a:p>
            <a:pPr marL="0" indent="0">
              <a:buNone/>
            </a:pP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Genel ve sürekli nitelik taşırlar ve bir kez kullanılmakla sona ermezler.</a:t>
            </a:r>
            <a:endParaRPr lang="tr-T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22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Subjektif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hukuki durumlar</a:t>
            </a:r>
          </a:p>
          <a:p>
            <a:pPr marL="0" indent="0">
              <a:buNone/>
            </a:pP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kez kullanılmakla sona ererler.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altLang="tr-TR" b="1" i="1" dirty="0" smtClean="0"/>
              <a:t>HAK</a:t>
            </a:r>
            <a:endParaRPr lang="en-US" altLang="tr-TR" dirty="0"/>
          </a:p>
        </p:txBody>
      </p:sp>
      <p:sp>
        <p:nvSpPr>
          <p:cNvPr id="6" name="Dikdörtgen 5"/>
          <p:cNvSpPr/>
          <p:nvPr/>
        </p:nvSpPr>
        <p:spPr>
          <a:xfrm>
            <a:off x="8340735" y="5335023"/>
            <a:ext cx="73930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tr-TR" sz="1000" i="1" dirty="0" smtClean="0">
                <a:latin typeface="Copperplate Gothic Bold" panose="020E0705020206020404" pitchFamily="34" charset="0"/>
                <a:cs typeface="Times New Roman" panose="02020603050405020304" pitchFamily="18" charset="0"/>
              </a:rPr>
              <a:t>DUGUIT</a:t>
            </a:r>
            <a:endParaRPr lang="tr-TR" sz="1000" i="1" dirty="0">
              <a:latin typeface="Copperplate Gothic Bold" panose="020E07050202060204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86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1100" b="1" i="1" dirty="0" smtClean="0"/>
          </a:p>
          <a:p>
            <a:pPr marL="0" indent="0" algn="ctr">
              <a:buNone/>
            </a:pPr>
            <a:endParaRPr lang="tr-TR" sz="800" b="1" i="1" dirty="0" smtClean="0"/>
          </a:p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r>
              <a:rPr lang="tr-TR" dirty="0" smtClean="0"/>
              <a:t>A.ÖZEL HUKUKTAN DOĞAN HAKLAR</a:t>
            </a:r>
          </a:p>
          <a:p>
            <a:pPr marL="0" indent="0" algn="ctr">
              <a:buNone/>
            </a:pPr>
            <a:r>
              <a:rPr lang="tr-TR" dirty="0" smtClean="0"/>
              <a:t>B. KAMU HUKUKUNDAN DOĞAN HAKLAR</a:t>
            </a:r>
            <a:endParaRPr lang="tr-TR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altLang="tr-TR" b="1" i="1" dirty="0" smtClean="0"/>
              <a:t>HAK TÜRLERİ</a:t>
            </a:r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63486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1100" b="1" i="1" dirty="0" smtClean="0"/>
          </a:p>
          <a:p>
            <a:pPr marL="0" indent="0" algn="ctr">
              <a:buNone/>
            </a:pPr>
            <a:endParaRPr lang="tr-TR" sz="2800" dirty="0" smtClean="0"/>
          </a:p>
          <a:p>
            <a:pPr marL="0" indent="0" algn="ctr">
              <a:buNone/>
            </a:pPr>
            <a:r>
              <a:rPr lang="tr-TR" sz="2800" dirty="0" smtClean="0"/>
              <a:t>ÖZEL HUKUKTAN DOĞAN HAKLAR</a:t>
            </a:r>
            <a:endParaRPr lang="tr-TR" sz="2800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altLang="tr-TR" b="1" i="1" dirty="0" smtClean="0"/>
              <a:t>HAK TÜRLERİ</a:t>
            </a:r>
            <a:endParaRPr lang="en-US" altLang="tr-TR" dirty="0"/>
          </a:p>
        </p:txBody>
      </p:sp>
      <p:sp>
        <p:nvSpPr>
          <p:cNvPr id="6" name="Text Placeholder 4"/>
          <p:cNvSpPr txBox="1">
            <a:spLocks/>
          </p:cNvSpPr>
          <p:nvPr/>
        </p:nvSpPr>
        <p:spPr bwMode="auto">
          <a:xfrm>
            <a:off x="-36512" y="2826194"/>
            <a:ext cx="4176464" cy="72008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altLang="tr-TR" dirty="0" smtClean="0"/>
              <a:t>MUTLAK HAKLAR-NİSBİ HAKLAR</a:t>
            </a:r>
            <a:r>
              <a:rPr lang="en-GB" altLang="tr-TR" dirty="0" smtClean="0"/>
              <a:t>		</a:t>
            </a:r>
          </a:p>
        </p:txBody>
      </p:sp>
      <p:sp>
        <p:nvSpPr>
          <p:cNvPr id="7" name="Text Placeholder 4"/>
          <p:cNvSpPr txBox="1">
            <a:spLocks/>
          </p:cNvSpPr>
          <p:nvPr/>
        </p:nvSpPr>
        <p:spPr bwMode="auto">
          <a:xfrm>
            <a:off x="4300474" y="2826194"/>
            <a:ext cx="4860032" cy="72008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altLang="tr-TR" smtClean="0"/>
              <a:t>MALVARLIĞINA DAHİL OLAN ve OLMAYAN HAKLAR</a:t>
            </a:r>
            <a:r>
              <a:rPr lang="en-GB" altLang="tr-TR" dirty="0" smtClean="0"/>
              <a:t>	</a:t>
            </a:r>
          </a:p>
        </p:txBody>
      </p:sp>
      <p:cxnSp>
        <p:nvCxnSpPr>
          <p:cNvPr id="9" name="Düz Ok Bağlayıcısı 8"/>
          <p:cNvCxnSpPr/>
          <p:nvPr/>
        </p:nvCxnSpPr>
        <p:spPr>
          <a:xfrm flipH="1">
            <a:off x="2699792" y="2132856"/>
            <a:ext cx="936104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Düz Ok Bağlayıcısı 10"/>
          <p:cNvCxnSpPr/>
          <p:nvPr/>
        </p:nvCxnSpPr>
        <p:spPr>
          <a:xfrm>
            <a:off x="5436096" y="2132856"/>
            <a:ext cx="1008112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5404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endParaRPr lang="tr-TR" sz="20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b="1" i="1" dirty="0" smtClean="0">
                <a:latin typeface="Times New Roman" pitchFamily="18" charset="0"/>
                <a:cs typeface="Times New Roman" pitchFamily="18" charset="0"/>
              </a:rPr>
              <a:t>MUTLAK HAKLAR</a:t>
            </a:r>
          </a:p>
          <a:p>
            <a:pPr marL="0" indent="0">
              <a:buNone/>
            </a:pPr>
            <a:r>
              <a:rPr lang="tr-TR" sz="2800" dirty="0" smtClean="0"/>
              <a:t>Herkese karşı ileri sürülebilir.</a:t>
            </a:r>
          </a:p>
          <a:p>
            <a:pPr marL="0" indent="0">
              <a:buNone/>
            </a:pPr>
            <a:r>
              <a:rPr lang="tr-TR" sz="2800" dirty="0" smtClean="0"/>
              <a:t>Herkes tarafından ihlal edilebilir.</a:t>
            </a:r>
          </a:p>
          <a:p>
            <a:pPr marL="0" indent="0">
              <a:buNone/>
            </a:pPr>
            <a:r>
              <a:rPr lang="tr-TR" sz="2800" dirty="0" smtClean="0"/>
              <a:t>Hak sahibinin mutlak egemenliği vardır.</a:t>
            </a:r>
            <a:endParaRPr lang="tr-TR" sz="2800" dirty="0"/>
          </a:p>
        </p:txBody>
      </p:sp>
      <p:sp>
        <p:nvSpPr>
          <p:cNvPr id="8" name="İçerik Yer Tutucusu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b="1" i="1" dirty="0" smtClean="0">
                <a:latin typeface="Times New Roman" pitchFamily="18" charset="0"/>
                <a:cs typeface="Times New Roman" pitchFamily="18" charset="0"/>
              </a:rPr>
              <a:t>NİSBİ HAKLAR</a:t>
            </a:r>
          </a:p>
          <a:p>
            <a:pPr marL="0" indent="0">
              <a:buNone/>
            </a:pPr>
            <a:r>
              <a:rPr lang="tr-TR" dirty="0" smtClean="0">
                <a:cs typeface="Times New Roman" pitchFamily="18" charset="0"/>
              </a:rPr>
              <a:t>Sadece belli kişilere karşı ileri sürülebilir.</a:t>
            </a:r>
          </a:p>
          <a:p>
            <a:pPr marL="0" indent="0">
              <a:buNone/>
            </a:pPr>
            <a:r>
              <a:rPr lang="tr-TR" dirty="0">
                <a:cs typeface="Times New Roman" pitchFamily="18" charset="0"/>
              </a:rPr>
              <a:t>B</a:t>
            </a:r>
            <a:r>
              <a:rPr lang="tr-TR" dirty="0" smtClean="0">
                <a:cs typeface="Times New Roman" pitchFamily="18" charset="0"/>
              </a:rPr>
              <a:t>elli kişiler tarafından ihlal edilebilir.</a:t>
            </a:r>
          </a:p>
          <a:p>
            <a:pPr marL="0" indent="0">
              <a:buNone/>
            </a:pPr>
            <a:r>
              <a:rPr lang="tr-TR" dirty="0" smtClean="0">
                <a:cs typeface="Times New Roman" pitchFamily="18" charset="0"/>
              </a:rPr>
              <a:t>Hakkı ihlal edilip, zarar gören kişi ancak zarar verenden tazminat isteyebilir.</a:t>
            </a:r>
            <a:endParaRPr lang="tr-TR" dirty="0">
              <a:cs typeface="Times New Roman" pitchFamily="18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altLang="tr-TR" b="1" i="1" dirty="0" smtClean="0"/>
              <a:t>HAK TÜRLERİ</a:t>
            </a:r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481150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1100" b="1" i="1" dirty="0" smtClean="0"/>
          </a:p>
          <a:p>
            <a:pPr marL="0" indent="0" algn="ctr">
              <a:buNone/>
            </a:pPr>
            <a:endParaRPr lang="tr-TR" sz="2800" dirty="0" smtClean="0"/>
          </a:p>
          <a:p>
            <a:pPr marL="0" indent="0" algn="ctr">
              <a:buNone/>
            </a:pPr>
            <a:r>
              <a:rPr lang="tr-TR" sz="2800" b="1" dirty="0" smtClean="0"/>
              <a:t>MUTLAK HAKLAR</a:t>
            </a:r>
            <a:endParaRPr lang="tr-TR" sz="2800" b="1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altLang="tr-TR" b="1" i="1" dirty="0" smtClean="0"/>
              <a:t>HAK TÜRLERİ</a:t>
            </a:r>
            <a:endParaRPr lang="en-US" altLang="tr-TR" dirty="0"/>
          </a:p>
        </p:txBody>
      </p:sp>
      <p:sp>
        <p:nvSpPr>
          <p:cNvPr id="6" name="Text Placeholder 4"/>
          <p:cNvSpPr txBox="1">
            <a:spLocks/>
          </p:cNvSpPr>
          <p:nvPr/>
        </p:nvSpPr>
        <p:spPr bwMode="auto">
          <a:xfrm>
            <a:off x="899592" y="2826194"/>
            <a:ext cx="2376264" cy="1322886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altLang="tr-TR" dirty="0" smtClean="0"/>
              <a:t>AYNİ HAKLAR</a:t>
            </a:r>
          </a:p>
          <a:p>
            <a:pPr marL="0" indent="0" algn="ctr">
              <a:buNone/>
            </a:pPr>
            <a:r>
              <a:rPr lang="tr-TR" altLang="tr-TR" dirty="0" smtClean="0"/>
              <a:t>(EŞYA ÜZERİNDE HAKLAR)</a:t>
            </a:r>
            <a:r>
              <a:rPr lang="en-GB" altLang="tr-TR" dirty="0" smtClean="0"/>
              <a:t>		</a:t>
            </a:r>
          </a:p>
        </p:txBody>
      </p:sp>
      <p:sp>
        <p:nvSpPr>
          <p:cNvPr id="7" name="Text Placeholder 4"/>
          <p:cNvSpPr txBox="1">
            <a:spLocks/>
          </p:cNvSpPr>
          <p:nvPr/>
        </p:nvSpPr>
        <p:spPr bwMode="auto">
          <a:xfrm>
            <a:off x="3563888" y="2802221"/>
            <a:ext cx="2730588" cy="1321779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altLang="tr-TR" dirty="0" smtClean="0"/>
              <a:t>GAYRİ MADDİ ŞEYLER ÜZERİNDEKİ MUTLAK HAKLAR</a:t>
            </a:r>
            <a:r>
              <a:rPr lang="en-GB" altLang="tr-TR" dirty="0" smtClean="0"/>
              <a:t>		</a:t>
            </a:r>
          </a:p>
        </p:txBody>
      </p:sp>
      <p:sp>
        <p:nvSpPr>
          <p:cNvPr id="8" name="Text Placeholder 4"/>
          <p:cNvSpPr txBox="1">
            <a:spLocks/>
          </p:cNvSpPr>
          <p:nvPr/>
        </p:nvSpPr>
        <p:spPr bwMode="auto">
          <a:xfrm>
            <a:off x="6476247" y="2803387"/>
            <a:ext cx="2494341" cy="1321779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altLang="tr-TR" dirty="0" smtClean="0"/>
              <a:t>KİŞİLİĞE AİT </a:t>
            </a:r>
          </a:p>
          <a:p>
            <a:pPr marL="0" indent="0" algn="ctr">
              <a:buNone/>
            </a:pPr>
            <a:r>
              <a:rPr lang="tr-TR" altLang="tr-TR" dirty="0" smtClean="0"/>
              <a:t>HAKLAR</a:t>
            </a:r>
            <a:r>
              <a:rPr lang="en-GB" altLang="tr-TR" dirty="0" smtClean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177371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tr-TR" sz="2600" dirty="0" smtClean="0">
                <a:cs typeface="Times New Roman" pitchFamily="18" charset="0"/>
              </a:rPr>
              <a:t>Ayni haklarda bir şahısla eşya arasında bir ilişki vardır.</a:t>
            </a:r>
          </a:p>
          <a:p>
            <a:pPr>
              <a:buFont typeface="Wingdings" pitchFamily="2" charset="2"/>
              <a:buChar char="ü"/>
            </a:pPr>
            <a:r>
              <a:rPr lang="tr-TR" sz="2600" dirty="0" smtClean="0">
                <a:cs typeface="Times New Roman" pitchFamily="18" charset="0"/>
              </a:rPr>
              <a:t>Ayni hakların en önemlisi, sınırsız nitelikteki </a:t>
            </a:r>
            <a:r>
              <a:rPr lang="tr-TR" sz="2600" b="1" dirty="0" smtClean="0">
                <a:cs typeface="Times New Roman" pitchFamily="18" charset="0"/>
              </a:rPr>
              <a:t>mülkiyet</a:t>
            </a:r>
            <a:r>
              <a:rPr lang="tr-TR" sz="2600" dirty="0" smtClean="0">
                <a:cs typeface="Times New Roman" pitchFamily="18" charset="0"/>
              </a:rPr>
              <a:t> hakkıdır.</a:t>
            </a:r>
          </a:p>
          <a:p>
            <a:pPr marL="0" indent="0" algn="ctr">
              <a:buNone/>
            </a:pPr>
            <a:endParaRPr lang="tr-TR" sz="1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tr-TR" sz="2600" b="1" dirty="0" smtClean="0">
                <a:latin typeface="Times New Roman" pitchFamily="18" charset="0"/>
                <a:cs typeface="Times New Roman" pitchFamily="18" charset="0"/>
              </a:rPr>
              <a:t>MK 683 </a:t>
            </a:r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tr-TR" sz="2600" i="1" dirty="0" smtClean="0">
                <a:latin typeface="Times New Roman" pitchFamily="18" charset="0"/>
                <a:cs typeface="Times New Roman" pitchFamily="18" charset="0"/>
              </a:rPr>
              <a:t>Bir şeye malik olan kimse, hukuk düzeninin sınırları içinde, o şey üzerinde dilediği gibi kullanma, yararlanma ve tasarrufta bulunma yetkisine sahiptir.</a:t>
            </a:r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0" indent="0">
              <a:buNone/>
            </a:pPr>
            <a:endParaRPr lang="tr-TR" sz="1000" dirty="0" smtClean="0"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tr-TR" sz="2600" dirty="0" smtClean="0">
                <a:cs typeface="Times New Roman" pitchFamily="18" charset="0"/>
              </a:rPr>
              <a:t>Diğer ayni hakların hiçbiri, bu kadar sınırsız yetkiler tanımaz. (Sınırlı mutlak haklar)</a:t>
            </a:r>
          </a:p>
          <a:p>
            <a:pPr>
              <a:buFont typeface="Wingdings" pitchFamily="2" charset="2"/>
              <a:buChar char="ü"/>
            </a:pPr>
            <a:r>
              <a:rPr lang="tr-TR" sz="2600" dirty="0" smtClean="0">
                <a:cs typeface="Times New Roman" pitchFamily="18" charset="0"/>
              </a:rPr>
              <a:t>İrtifak hakkı-Taşınmaz yükü.</a:t>
            </a:r>
          </a:p>
          <a:p>
            <a:pPr marL="0" indent="0" algn="ctr">
              <a:buNone/>
            </a:pPr>
            <a:endParaRPr lang="tr-TR" sz="800" b="1" i="1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3486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1100" b="1" i="1" dirty="0" smtClean="0"/>
          </a:p>
          <a:p>
            <a:pPr marL="0" indent="0" algn="ctr">
              <a:buNone/>
            </a:pPr>
            <a:endParaRPr lang="tr-TR" sz="800" b="1" i="1" dirty="0" smtClean="0"/>
          </a:p>
          <a:p>
            <a:pPr marL="0" indent="0">
              <a:buNone/>
            </a:pPr>
            <a:r>
              <a:rPr lang="tr-TR" dirty="0" smtClean="0"/>
              <a:t>Hakların doğması, değişikliğe uğraması, ortadan kalkması:</a:t>
            </a:r>
          </a:p>
          <a:p>
            <a:pPr marL="0" indent="0" algn="ctr">
              <a:buNone/>
            </a:pPr>
            <a:r>
              <a:rPr lang="tr-TR" i="1" dirty="0" smtClean="0">
                <a:latin typeface="Times New Roman" pitchFamily="18" charset="0"/>
                <a:cs typeface="Times New Roman" pitchFamily="18" charset="0"/>
              </a:rPr>
              <a:t>Hukuki olaylar,</a:t>
            </a:r>
          </a:p>
          <a:p>
            <a:pPr marL="0" indent="0" algn="ctr">
              <a:buNone/>
            </a:pPr>
            <a:r>
              <a:rPr lang="tr-TR" i="1" dirty="0" smtClean="0">
                <a:latin typeface="Times New Roman" pitchFamily="18" charset="0"/>
                <a:cs typeface="Times New Roman" pitchFamily="18" charset="0"/>
              </a:rPr>
              <a:t>Hukuki fiiller, </a:t>
            </a:r>
          </a:p>
          <a:p>
            <a:pPr marL="0" indent="0" algn="ctr">
              <a:buNone/>
            </a:pPr>
            <a:r>
              <a:rPr lang="tr-TR" i="1" dirty="0" smtClean="0">
                <a:latin typeface="Times New Roman" pitchFamily="18" charset="0"/>
                <a:cs typeface="Times New Roman" pitchFamily="18" charset="0"/>
              </a:rPr>
              <a:t>Hukuk işlemler.</a:t>
            </a:r>
            <a:endParaRPr lang="tr-TR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altLang="tr-TR" b="1" i="1" dirty="0" smtClean="0"/>
              <a:t>HAKLAR</a:t>
            </a:r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1640683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1100" b="1" i="1" dirty="0" smtClean="0"/>
          </a:p>
          <a:p>
            <a:pPr marL="0" indent="0" algn="ctr">
              <a:buNone/>
            </a:pPr>
            <a:endParaRPr lang="tr-TR" sz="800" b="1" i="1" dirty="0" smtClean="0"/>
          </a:p>
          <a:p>
            <a:pPr marL="0" indent="0" algn="ctr">
              <a:buNone/>
            </a:pPr>
            <a:r>
              <a:rPr lang="tr-TR" sz="4400" b="1" dirty="0" smtClean="0"/>
              <a:t>HUKUKİ OLAY</a:t>
            </a:r>
          </a:p>
          <a:p>
            <a:pPr marL="0" indent="0" algn="ctr">
              <a:buNone/>
            </a:pPr>
            <a:r>
              <a:rPr lang="tr-TR" sz="3000" b="1" dirty="0" smtClean="0">
                <a:latin typeface="Curlz MT" pitchFamily="82" charset="0"/>
              </a:rPr>
              <a:t>Tanımlayınız</a:t>
            </a:r>
          </a:p>
          <a:p>
            <a:pPr marL="0" indent="0" algn="ctr">
              <a:buNone/>
            </a:pPr>
            <a:r>
              <a:rPr lang="tr-TR" sz="3000" b="1" dirty="0" smtClean="0">
                <a:latin typeface="Curlz MT" pitchFamily="82" charset="0"/>
              </a:rPr>
              <a:t>Örnek veriniz</a:t>
            </a:r>
            <a:endParaRPr lang="tr-TR" sz="3000" b="1" dirty="0">
              <a:latin typeface="Curlz MT" pitchFamily="82" charset="0"/>
            </a:endParaRPr>
          </a:p>
        </p:txBody>
      </p:sp>
      <p:pic>
        <p:nvPicPr>
          <p:cNvPr id="1026" name="Picture 2" descr="https://encrypted-tbn0.gstatic.com/images?q=tbn:ANd9GcTIL-_C_9RRmcvcoCFUDKHBP6YaD-Uy3pA8A2RcZdCGRws0WMn-mrYQwOU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3140968"/>
            <a:ext cx="2232248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encrypted-tbn3.gstatic.com/images?q=tbn:ANd9GcRUkSzE_MK9XgAd2AmT79HCfyXwVS4MRElzZC4IKadI6yxfuT1MBb9fpMMR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5523536"/>
            <a:ext cx="2232248" cy="1361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encrypted-tbn3.gstatic.com/images?q=tbn:ANd9GcTxh0If1osKiQfMyE4TLPELWGeCIJBMm1_eUoccDN93nHAayIf4IwMXSZS3AQ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0352" y="2132856"/>
            <a:ext cx="2232248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Bağımlılar ve akıl hastaları kayıt altında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0352" y="4414217"/>
            <a:ext cx="3810000" cy="2543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0683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1100" b="1" i="1" dirty="0" smtClean="0"/>
          </a:p>
          <a:p>
            <a:pPr marL="0" indent="0" algn="ctr">
              <a:buNone/>
            </a:pPr>
            <a:endParaRPr lang="tr-TR" sz="800" b="1" i="1" dirty="0" smtClean="0"/>
          </a:p>
          <a:p>
            <a:pPr marL="0" indent="0" algn="ctr">
              <a:buNone/>
            </a:pPr>
            <a:r>
              <a:rPr lang="tr-TR" sz="4400" b="1" dirty="0" smtClean="0"/>
              <a:t>HUKUKİ FİİL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İnsandan kaynaklanır.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İnsanın iradi davranışlarından oluşur.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Kendilerine hukuki sonuçlar bağlanmıştır.</a:t>
            </a:r>
          </a:p>
        </p:txBody>
      </p:sp>
    </p:spTree>
    <p:extLst>
      <p:ext uri="{BB962C8B-B14F-4D97-AF65-F5344CB8AC3E}">
        <p14:creationId xmlns:p14="http://schemas.microsoft.com/office/powerpoint/2010/main" val="2377937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1100" b="1" i="1" dirty="0" smtClean="0"/>
          </a:p>
          <a:p>
            <a:pPr marL="0" indent="0" algn="ctr">
              <a:buNone/>
            </a:pPr>
            <a:endParaRPr lang="tr-TR" sz="800" b="1" i="1" dirty="0" smtClean="0"/>
          </a:p>
          <a:p>
            <a:pPr marL="0" indent="0" algn="ctr">
              <a:buNone/>
            </a:pPr>
            <a:r>
              <a:rPr lang="tr-TR" sz="4400" b="1" dirty="0" smtClean="0"/>
              <a:t>HUKUKİ İŞLEM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Kamu hukuku alanında, hukuk düzenini yaratma işlevini yerine getirir.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Toplumun siyasi ve hukuki olarak örgütlenip düzenlenmesinde kullanılan hukuki bir araçtır.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Özel hukukta, bireyin iradi davranışı ile seçtiği bir hukuki durumu yaratmasıdır.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1211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135285"/>
            <a:ext cx="8229600" cy="207769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4000" b="1" i="1" dirty="0" smtClean="0"/>
              <a:t>BU DERSTE NELER ÖĞRENECEĞİZ?</a:t>
            </a:r>
          </a:p>
          <a:p>
            <a:pPr marL="0" indent="0" algn="ctr">
              <a:buNone/>
            </a:pPr>
            <a:endParaRPr lang="tr-TR" sz="1100" b="1" i="1" dirty="0" smtClean="0"/>
          </a:p>
          <a:p>
            <a:pPr marL="0" indent="0" algn="ctr">
              <a:buNone/>
            </a:pPr>
            <a:endParaRPr lang="tr-TR" sz="800" b="1" i="1" dirty="0" smtClean="0"/>
          </a:p>
        </p:txBody>
      </p:sp>
      <p:sp>
        <p:nvSpPr>
          <p:cNvPr id="5" name="Dikdörtgen 4"/>
          <p:cNvSpPr/>
          <p:nvPr/>
        </p:nvSpPr>
        <p:spPr>
          <a:xfrm>
            <a:off x="1259632" y="1844824"/>
            <a:ext cx="7056784" cy="307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tr-TR" sz="3200" dirty="0" smtClean="0"/>
          </a:p>
          <a:p>
            <a:pPr marL="171450" indent="-171450" algn="ctr">
              <a:buFont typeface="Wingdings" panose="05000000000000000000" pitchFamily="2" charset="2"/>
              <a:buChar char="Ø"/>
            </a:pPr>
            <a:r>
              <a:rPr lang="tr-TR" sz="3000" dirty="0" smtClean="0"/>
              <a:t>Hak</a:t>
            </a:r>
          </a:p>
          <a:p>
            <a:pPr marL="171450" indent="-171450" algn="ctr">
              <a:buFont typeface="Wingdings" panose="05000000000000000000" pitchFamily="2" charset="2"/>
              <a:buChar char="Ø"/>
            </a:pPr>
            <a:r>
              <a:rPr lang="tr-TR" sz="3000" dirty="0" smtClean="0"/>
              <a:t>Hukuki Olay</a:t>
            </a:r>
          </a:p>
          <a:p>
            <a:pPr marL="171450" indent="-171450" algn="ctr">
              <a:buFont typeface="Wingdings" panose="05000000000000000000" pitchFamily="2" charset="2"/>
              <a:buChar char="Ø"/>
            </a:pPr>
            <a:r>
              <a:rPr lang="tr-TR" sz="3000" dirty="0" smtClean="0"/>
              <a:t>Hukuki Fiil</a:t>
            </a:r>
          </a:p>
          <a:p>
            <a:pPr marL="171450" indent="-171450" algn="ctr">
              <a:buFont typeface="Wingdings" panose="05000000000000000000" pitchFamily="2" charset="2"/>
              <a:buChar char="Ø"/>
            </a:pPr>
            <a:r>
              <a:rPr lang="tr-TR" sz="3000" dirty="0" smtClean="0"/>
              <a:t>Hukuki İşlem</a:t>
            </a:r>
            <a:endParaRPr lang="tr-TR" sz="3000" dirty="0"/>
          </a:p>
          <a:p>
            <a:pPr marL="457200" indent="-457200" algn="ctr">
              <a:buFont typeface="Wingdings" panose="05000000000000000000" pitchFamily="2" charset="2"/>
              <a:buChar char="Ø"/>
            </a:pPr>
            <a:endParaRPr lang="tr-TR" sz="1000" dirty="0"/>
          </a:p>
          <a:p>
            <a:r>
              <a:rPr lang="tr-TR" sz="32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173795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4000" b="1" i="1" dirty="0" smtClean="0"/>
              <a:t>HUKUKİ İŞLEMİN UNSURLARI</a:t>
            </a:r>
          </a:p>
          <a:p>
            <a:pPr marL="0" indent="0" algn="ctr">
              <a:buNone/>
            </a:pPr>
            <a:endParaRPr lang="tr-TR" sz="800" b="1" i="1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Text Placeholder 4"/>
          <p:cNvSpPr txBox="1">
            <a:spLocks/>
          </p:cNvSpPr>
          <p:nvPr/>
        </p:nvSpPr>
        <p:spPr bwMode="auto">
          <a:xfrm>
            <a:off x="1547664" y="1916832"/>
            <a:ext cx="2376264" cy="67481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altLang="tr-TR" dirty="0" smtClean="0"/>
              <a:t>İRADE </a:t>
            </a:r>
            <a:r>
              <a:rPr lang="en-GB" altLang="tr-TR" dirty="0" smtClean="0"/>
              <a:t>	</a:t>
            </a:r>
          </a:p>
        </p:txBody>
      </p:sp>
      <p:sp>
        <p:nvSpPr>
          <p:cNvPr id="6" name="Text Placeholder 4"/>
          <p:cNvSpPr txBox="1">
            <a:spLocks/>
          </p:cNvSpPr>
          <p:nvPr/>
        </p:nvSpPr>
        <p:spPr bwMode="auto">
          <a:xfrm>
            <a:off x="5868144" y="1962098"/>
            <a:ext cx="2376264" cy="67481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altLang="tr-TR" dirty="0" smtClean="0"/>
              <a:t>KONU</a:t>
            </a:r>
            <a:endParaRPr lang="en-GB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211211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4000" dirty="0" smtClean="0"/>
              <a:t>HUKUKİ İŞLEMİN ÇEŞİTLERİ</a:t>
            </a:r>
          </a:p>
          <a:p>
            <a:pPr marL="0" indent="0" algn="ctr">
              <a:buNone/>
            </a:pPr>
            <a:endParaRPr lang="tr-TR" dirty="0"/>
          </a:p>
        </p:txBody>
      </p:sp>
      <p:sp>
        <p:nvSpPr>
          <p:cNvPr id="5" name="Text Placeholder 4"/>
          <p:cNvSpPr txBox="1">
            <a:spLocks/>
          </p:cNvSpPr>
          <p:nvPr/>
        </p:nvSpPr>
        <p:spPr bwMode="auto">
          <a:xfrm>
            <a:off x="-36512" y="1844824"/>
            <a:ext cx="1368152" cy="2088232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altLang="tr-TR" dirty="0" smtClean="0"/>
              <a:t>TEK TARAFLI</a:t>
            </a:r>
          </a:p>
          <a:p>
            <a:pPr marL="0" indent="0">
              <a:buNone/>
            </a:pPr>
            <a:r>
              <a:rPr lang="tr-TR" altLang="tr-TR" dirty="0" smtClean="0"/>
              <a:t>ÇOK TARAFLI</a:t>
            </a:r>
            <a:r>
              <a:rPr lang="en-GB" altLang="tr-TR" dirty="0" smtClean="0"/>
              <a:t>	</a:t>
            </a:r>
          </a:p>
        </p:txBody>
      </p:sp>
      <p:sp>
        <p:nvSpPr>
          <p:cNvPr id="6" name="Text Placeholder 4"/>
          <p:cNvSpPr txBox="1">
            <a:spLocks/>
          </p:cNvSpPr>
          <p:nvPr/>
        </p:nvSpPr>
        <p:spPr bwMode="auto">
          <a:xfrm>
            <a:off x="1331640" y="1844824"/>
            <a:ext cx="1944215" cy="2088232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altLang="tr-TR" dirty="0" smtClean="0"/>
              <a:t>NEDENE BAĞLI OLAN</a:t>
            </a:r>
          </a:p>
          <a:p>
            <a:pPr marL="0" indent="0">
              <a:buNone/>
            </a:pPr>
            <a:r>
              <a:rPr lang="tr-TR" altLang="tr-TR" dirty="0" smtClean="0"/>
              <a:t>NEDENE BAĞLI OLMAYAN</a:t>
            </a:r>
            <a:r>
              <a:rPr lang="en-GB" altLang="tr-TR" dirty="0" smtClean="0"/>
              <a:t>	</a:t>
            </a:r>
          </a:p>
        </p:txBody>
      </p:sp>
      <p:sp>
        <p:nvSpPr>
          <p:cNvPr id="7" name="Text Placeholder 4"/>
          <p:cNvSpPr txBox="1">
            <a:spLocks/>
          </p:cNvSpPr>
          <p:nvPr/>
        </p:nvSpPr>
        <p:spPr bwMode="auto">
          <a:xfrm>
            <a:off x="3275856" y="1844824"/>
            <a:ext cx="2376264" cy="2088232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altLang="tr-TR" dirty="0" smtClean="0"/>
              <a:t>SAĞLARARASI İŞLEMLER</a:t>
            </a:r>
          </a:p>
          <a:p>
            <a:pPr marL="0" indent="0">
              <a:buNone/>
            </a:pPr>
            <a:r>
              <a:rPr lang="tr-TR" altLang="tr-TR" dirty="0" smtClean="0"/>
              <a:t>ÖLÜME BAĞLI İŞLEMLER</a:t>
            </a:r>
            <a:endParaRPr lang="en-GB" altLang="tr-TR" dirty="0" smtClean="0"/>
          </a:p>
        </p:txBody>
      </p:sp>
      <p:sp>
        <p:nvSpPr>
          <p:cNvPr id="8" name="Text Placeholder 4"/>
          <p:cNvSpPr txBox="1">
            <a:spLocks/>
          </p:cNvSpPr>
          <p:nvPr/>
        </p:nvSpPr>
        <p:spPr bwMode="auto">
          <a:xfrm>
            <a:off x="5652120" y="1844824"/>
            <a:ext cx="1741715" cy="2088232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altLang="tr-TR" dirty="0" smtClean="0"/>
              <a:t>ŞEKLE BAĞLI OLAN </a:t>
            </a:r>
          </a:p>
          <a:p>
            <a:pPr marL="0" indent="0">
              <a:buNone/>
            </a:pPr>
            <a:r>
              <a:rPr lang="tr-TR" altLang="tr-TR" dirty="0" smtClean="0"/>
              <a:t>ŞEKLE BAĞLI OLMAYAN</a:t>
            </a:r>
            <a:endParaRPr lang="en-GB" altLang="tr-TR" dirty="0" smtClean="0"/>
          </a:p>
        </p:txBody>
      </p:sp>
      <p:sp>
        <p:nvSpPr>
          <p:cNvPr id="9" name="Text Placeholder 4"/>
          <p:cNvSpPr txBox="1">
            <a:spLocks/>
          </p:cNvSpPr>
          <p:nvPr/>
        </p:nvSpPr>
        <p:spPr bwMode="auto">
          <a:xfrm>
            <a:off x="7380312" y="1844824"/>
            <a:ext cx="1763688" cy="2088232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altLang="tr-TR" dirty="0" smtClean="0"/>
              <a:t>ŞARTA BAĞLI OLAN </a:t>
            </a:r>
          </a:p>
          <a:p>
            <a:pPr marL="0" indent="0">
              <a:buNone/>
            </a:pPr>
            <a:r>
              <a:rPr lang="tr-TR" altLang="tr-TR" dirty="0" smtClean="0"/>
              <a:t>ŞARTA BAĞLI OLMAYAN</a:t>
            </a:r>
            <a:r>
              <a:rPr lang="en-GB" altLang="tr-TR" dirty="0" smtClean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354493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BU SUNUMDA YARARLANILAN KAYNAKLAR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err="1" smtClean="0"/>
              <a:t>Güriz</a:t>
            </a:r>
            <a:r>
              <a:rPr lang="tr-TR" dirty="0" smtClean="0"/>
              <a:t> </a:t>
            </a:r>
            <a:r>
              <a:rPr lang="tr-TR" dirty="0"/>
              <a:t>A. (2011). </a:t>
            </a:r>
            <a:r>
              <a:rPr lang="tr-TR" dirty="0" smtClean="0"/>
              <a:t> </a:t>
            </a:r>
            <a:r>
              <a:rPr lang="tr-TR" dirty="0"/>
              <a:t>Hukuk </a:t>
            </a:r>
            <a:r>
              <a:rPr lang="tr-TR" dirty="0" smtClean="0"/>
              <a:t>Başlangıcı. </a:t>
            </a:r>
            <a:r>
              <a:rPr lang="tr-TR" dirty="0" err="1" smtClean="0"/>
              <a:t>Ankara:Siyasal</a:t>
            </a:r>
            <a:r>
              <a:rPr lang="tr-TR" dirty="0" smtClean="0"/>
              <a:t> Kitabevi.</a:t>
            </a:r>
          </a:p>
          <a:p>
            <a:pPr marL="0" indent="0" algn="just">
              <a:buNone/>
            </a:pPr>
            <a:r>
              <a:rPr lang="tr-TR" dirty="0" err="1" smtClean="0"/>
              <a:t>Keyman</a:t>
            </a:r>
            <a:r>
              <a:rPr lang="tr-TR" dirty="0" smtClean="0"/>
              <a:t> S., Toroslu H. (2012). Hukuka Giriş. </a:t>
            </a:r>
            <a:r>
              <a:rPr lang="tr-TR" dirty="0" err="1" smtClean="0"/>
              <a:t>Ankara:Yetkin</a:t>
            </a:r>
            <a:r>
              <a:rPr lang="tr-TR" dirty="0" smtClean="0"/>
              <a:t> Yayınları.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60747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7612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2000" b="1" i="1" dirty="0"/>
          </a:p>
          <a:p>
            <a:pPr marL="0" indent="0" algn="ctr">
              <a:buNone/>
            </a:pPr>
            <a:r>
              <a:rPr lang="tr-TR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 nedir?</a:t>
            </a:r>
          </a:p>
          <a:p>
            <a:pPr marL="0" indent="0" algn="ctr">
              <a:buNone/>
            </a:pPr>
            <a:endParaRPr lang="tr-TR" sz="26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tr-TR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Haklar hukuk düzeninin kişiye tanıdığı ve koruduğu  bazı ayrıcalıklar mıdır?</a:t>
            </a:r>
          </a:p>
          <a:p>
            <a:pPr marL="0" indent="0" algn="ctr">
              <a:buNone/>
            </a:pPr>
            <a:endParaRPr lang="tr-TR" sz="26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tr-TR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 süjesi birey, </a:t>
            </a:r>
          </a:p>
          <a:p>
            <a:pPr marL="0" indent="0" algn="ctr">
              <a:buNone/>
            </a:pPr>
            <a:r>
              <a:rPr lang="tr-TR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bazı haklara sahip ,</a:t>
            </a:r>
          </a:p>
          <a:p>
            <a:pPr marL="0" indent="0" algn="ctr">
              <a:buNone/>
            </a:pPr>
            <a:r>
              <a:rPr lang="tr-TR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egemen bir güce bağlı bir kişi midir?</a:t>
            </a:r>
          </a:p>
          <a:p>
            <a:pPr marL="0" indent="0" algn="ctr">
              <a:buNone/>
            </a:pPr>
            <a:r>
              <a:rPr lang="tr-TR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Yoksa hukuk düzeninin tanıdığı ve koruduğu bazı ayrıcalıkların (hakların) sahibi midir?</a:t>
            </a:r>
          </a:p>
          <a:p>
            <a:pPr marL="0" indent="0" algn="r">
              <a:buNone/>
            </a:pPr>
            <a:r>
              <a:rPr lang="tr-TR" sz="1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1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Keyman</a:t>
            </a:r>
            <a:r>
              <a:rPr lang="tr-TR" sz="1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 Toroslu, 2012, 140)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altLang="tr-TR" b="1" i="1" dirty="0" smtClean="0"/>
              <a:t>HAK</a:t>
            </a:r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452603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7612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2000" b="1" i="1" dirty="0"/>
          </a:p>
          <a:p>
            <a:pPr marL="0" indent="0" algn="ctr">
              <a:buNone/>
            </a:pPr>
            <a:r>
              <a:rPr lang="tr-TR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 ile hak arasında nasıl bir ilişki vardır?</a:t>
            </a:r>
          </a:p>
          <a:p>
            <a:pPr marL="0" indent="0" algn="ctr">
              <a:buNone/>
            </a:pPr>
            <a:endParaRPr lang="tr-TR" sz="26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26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altLang="tr-TR" b="1" i="1" dirty="0" smtClean="0"/>
              <a:t>HAK</a:t>
            </a:r>
            <a:endParaRPr lang="en-US" altLang="tr-TR" dirty="0"/>
          </a:p>
        </p:txBody>
      </p:sp>
      <p:sp>
        <p:nvSpPr>
          <p:cNvPr id="6" name="Dikdörtgen 5"/>
          <p:cNvSpPr/>
          <p:nvPr/>
        </p:nvSpPr>
        <p:spPr>
          <a:xfrm>
            <a:off x="796254" y="2132856"/>
            <a:ext cx="7551490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 ile hak arasında bir </a:t>
            </a:r>
          </a:p>
          <a:p>
            <a:pPr algn="ctr"/>
            <a:r>
              <a:rPr lang="tr-TR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objektiflik sübjektiflik ilişkisi vardır.</a:t>
            </a:r>
            <a:endParaRPr lang="tr-TR" sz="4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7321142" y="6093296"/>
            <a:ext cx="184697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tr-TR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1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Keyman</a:t>
            </a:r>
            <a:r>
              <a:rPr lang="tr-TR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Toroslu, 2012, 140)</a:t>
            </a:r>
          </a:p>
        </p:txBody>
      </p:sp>
    </p:spTree>
    <p:extLst>
      <p:ext uri="{BB962C8B-B14F-4D97-AF65-F5344CB8AC3E}">
        <p14:creationId xmlns:p14="http://schemas.microsoft.com/office/powerpoint/2010/main" val="2054388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2000" b="1" i="1" dirty="0" smtClean="0"/>
          </a:p>
          <a:p>
            <a:pPr marL="0" indent="0">
              <a:buNone/>
            </a:pPr>
            <a:r>
              <a:rPr lang="tr-TR" dirty="0" smtClean="0"/>
              <a:t>Hakla ilgili görüşler:</a:t>
            </a:r>
          </a:p>
          <a:p>
            <a:pPr marL="0" indent="0">
              <a:buNone/>
            </a:pPr>
            <a:endParaRPr lang="tr-TR" sz="1000" dirty="0" smtClean="0"/>
          </a:p>
          <a:p>
            <a:pPr marL="0" indent="0" algn="ctr">
              <a:buNone/>
            </a:pPr>
            <a:r>
              <a:rPr lang="tr-TR" dirty="0" smtClean="0"/>
              <a:t>"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Hakkın varlığı, bir şeyi yapmak, bir şeye sahip olmak gücüne sahip bulunan veya bu konuda seçimlik yetkiye sahip süjenin varlığına bağlıdır</a:t>
            </a:r>
            <a:r>
              <a:rPr lang="tr-TR" dirty="0" smtClean="0"/>
              <a:t>."</a:t>
            </a:r>
            <a:endParaRPr lang="tr-TR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altLang="tr-TR" b="1" i="1" dirty="0" smtClean="0"/>
              <a:t>HAK</a:t>
            </a:r>
            <a:endParaRPr lang="en-US" altLang="tr-TR" dirty="0"/>
          </a:p>
        </p:txBody>
      </p:sp>
      <p:sp>
        <p:nvSpPr>
          <p:cNvPr id="6" name="Dikdörtgen 5"/>
          <p:cNvSpPr/>
          <p:nvPr/>
        </p:nvSpPr>
        <p:spPr>
          <a:xfrm>
            <a:off x="7321142" y="6093296"/>
            <a:ext cx="184697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tr-TR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1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Keyman</a:t>
            </a:r>
            <a:r>
              <a:rPr lang="tr-TR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Toroslu, 2012, 140)</a:t>
            </a:r>
          </a:p>
        </p:txBody>
      </p:sp>
      <p:sp>
        <p:nvSpPr>
          <p:cNvPr id="7" name="Dikdörtgen 6"/>
          <p:cNvSpPr/>
          <p:nvPr/>
        </p:nvSpPr>
        <p:spPr>
          <a:xfrm>
            <a:off x="8246157" y="5335023"/>
            <a:ext cx="83388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tr-TR" sz="1000" i="1" dirty="0" smtClean="0">
                <a:latin typeface="Copperplate Gothic Bold" panose="020E0705020206020404" pitchFamily="34" charset="0"/>
                <a:cs typeface="Times New Roman" panose="02020603050405020304" pitchFamily="18" charset="0"/>
              </a:rPr>
              <a:t>GROTIUS</a:t>
            </a:r>
            <a:endParaRPr lang="tr-TR" sz="1000" i="1" dirty="0">
              <a:latin typeface="Copperplate Gothic Bold" panose="020E07050202060204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370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0405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2000" b="1" i="1" dirty="0" smtClean="0"/>
          </a:p>
          <a:p>
            <a:pPr marL="0" indent="0" algn="ctr">
              <a:buNone/>
            </a:pPr>
            <a:r>
              <a:rPr lang="tr-TR" dirty="0" smtClean="0"/>
              <a:t>"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Hak, hukuk düzeninin bireye tanığı bir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irade gücü ve irade hakimiyeti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</a:t>
            </a:r>
            <a:r>
              <a:rPr lang="tr-TR" dirty="0" smtClean="0"/>
              <a:t>."</a:t>
            </a:r>
            <a:endParaRPr lang="tr-TR" sz="1100" dirty="0" smtClean="0"/>
          </a:p>
          <a:p>
            <a:pPr marL="0" indent="0" algn="ctr">
              <a:buNone/>
            </a:pPr>
            <a:r>
              <a:rPr lang="tr-TR" dirty="0" smtClean="0"/>
              <a:t> "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Eğer kişi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iradesini başkasına karşı ileri sürebiliyorsa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</a:p>
          <a:p>
            <a:pPr marL="0" indent="0" algn="ctr">
              <a:buNone/>
            </a:pP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bunu kabul ettirebiliyorsa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 algn="ctr">
              <a:buNone/>
            </a:pP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 düzeni de bu durumu destekliyorsa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 algn="ctr">
              <a:buNone/>
            </a:pP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kişi hak sahibidir</a:t>
            </a:r>
            <a:r>
              <a:rPr lang="tr-TR" dirty="0" smtClean="0"/>
              <a:t>."</a:t>
            </a:r>
            <a:endParaRPr lang="tr-TR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altLang="tr-TR" b="1" i="1" dirty="0" smtClean="0"/>
              <a:t>HAK</a:t>
            </a:r>
            <a:endParaRPr lang="en-US" altLang="tr-TR" dirty="0"/>
          </a:p>
        </p:txBody>
      </p:sp>
      <p:sp>
        <p:nvSpPr>
          <p:cNvPr id="6" name="Dikdörtgen 5"/>
          <p:cNvSpPr/>
          <p:nvPr/>
        </p:nvSpPr>
        <p:spPr>
          <a:xfrm>
            <a:off x="7321142" y="6093296"/>
            <a:ext cx="184697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tr-TR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1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Keyman</a:t>
            </a:r>
            <a:r>
              <a:rPr lang="tr-TR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Toroslu, 2012, </a:t>
            </a:r>
            <a:r>
              <a:rPr lang="tr-TR" sz="1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141)</a:t>
            </a:r>
            <a:endParaRPr lang="tr-TR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7931969" y="5335023"/>
            <a:ext cx="114807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tr-TR" sz="1000" i="1" dirty="0" smtClean="0">
                <a:latin typeface="Copperplate Gothic Bold" panose="020E0705020206020404" pitchFamily="34" charset="0"/>
                <a:cs typeface="Times New Roman" panose="02020603050405020304" pitchFamily="18" charset="0"/>
              </a:rPr>
              <a:t>WINDSCHEID</a:t>
            </a:r>
            <a:endParaRPr lang="tr-TR" sz="1000" i="1" dirty="0">
              <a:latin typeface="Copperplate Gothic Bold" panose="020E07050202060204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3900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1100" b="1" i="1" dirty="0" smtClean="0"/>
          </a:p>
          <a:p>
            <a:pPr marL="0" indent="0" algn="ctr">
              <a:buNone/>
            </a:pPr>
            <a:endParaRPr lang="tr-TR" sz="800" b="1" i="1" dirty="0" smtClean="0"/>
          </a:p>
          <a:p>
            <a:pPr marL="0" indent="0" algn="ctr">
              <a:buNone/>
            </a:pP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Hakkın özü menfaattir.</a:t>
            </a:r>
          </a:p>
          <a:p>
            <a:pPr marL="0" indent="0" algn="ctr">
              <a:buNone/>
            </a:pP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Hak, hukukça korunan menfaattir.</a:t>
            </a:r>
          </a:p>
          <a:p>
            <a:pPr marL="0" indent="0" algn="ctr">
              <a:buNone/>
            </a:pP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menfaat hem maddi hem de manevi menfaatleri içerir.</a:t>
            </a:r>
          </a:p>
          <a:p>
            <a:pPr marL="0" indent="0" algn="ctr">
              <a:buNone/>
            </a:pP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Menfaat, hak sahibine, </a:t>
            </a:r>
          </a:p>
          <a:p>
            <a:pPr marL="0" indent="0" algn="ctr">
              <a:buNone/>
            </a:pP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talepte bulunmak, dava açmak yetkisi tanır.</a:t>
            </a:r>
            <a:endParaRPr lang="tr-T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altLang="tr-TR" b="1" i="1" dirty="0" smtClean="0"/>
              <a:t>HAK</a:t>
            </a:r>
            <a:endParaRPr lang="en-US" altLang="tr-TR" dirty="0"/>
          </a:p>
        </p:txBody>
      </p:sp>
      <p:sp>
        <p:nvSpPr>
          <p:cNvPr id="6" name="Dikdörtgen 5"/>
          <p:cNvSpPr/>
          <p:nvPr/>
        </p:nvSpPr>
        <p:spPr>
          <a:xfrm>
            <a:off x="6441092" y="6093296"/>
            <a:ext cx="272702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tr-TR" sz="1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1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Güriz</a:t>
            </a:r>
            <a:r>
              <a:rPr lang="tr-TR" sz="1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2011, 50; </a:t>
            </a:r>
            <a:r>
              <a:rPr lang="tr-TR" sz="1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Keyman</a:t>
            </a:r>
            <a:r>
              <a:rPr lang="tr-TR" sz="1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Toroslu, 2012, </a:t>
            </a:r>
            <a:r>
              <a:rPr lang="tr-TR" sz="1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143)</a:t>
            </a:r>
            <a:endParaRPr lang="tr-TR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8241349" y="5335023"/>
            <a:ext cx="83869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tr-TR" sz="1000" i="1" dirty="0" smtClean="0">
                <a:latin typeface="Copperplate Gothic Bold" panose="020E0705020206020404" pitchFamily="34" charset="0"/>
                <a:cs typeface="Times New Roman" panose="02020603050405020304" pitchFamily="18" charset="0"/>
              </a:rPr>
              <a:t>JHERING</a:t>
            </a:r>
            <a:endParaRPr lang="tr-TR" sz="1000" i="1" dirty="0">
              <a:latin typeface="Copperplate Gothic Bold" panose="020E07050202060204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747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1100" b="1" i="1" dirty="0" smtClean="0"/>
          </a:p>
          <a:p>
            <a:pPr marL="0" indent="0" algn="ctr">
              <a:buNone/>
            </a:pPr>
            <a:endParaRPr lang="tr-TR" sz="800" b="1" i="1" dirty="0" smtClean="0"/>
          </a:p>
          <a:p>
            <a:pPr marL="0" indent="0" algn="ctr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Hukuken korunan menfaat, iradenin içeriğidir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."</a:t>
            </a:r>
          </a:p>
          <a:p>
            <a:pPr marL="0" indent="0" algn="ctr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Korunan aslında menfaat değil de iradedir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."</a:t>
            </a:r>
          </a:p>
          <a:p>
            <a:pPr marL="0" indent="0" algn="ctr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Sübjektif hak, insana irade kudreti tanınması yoluyla korunan çıkardır.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Hak, kişinin, hukuk düzenince talep yetkisine sahip bulunduğu menfaattir."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altLang="tr-TR" b="1" i="1" dirty="0" smtClean="0"/>
              <a:t>HAK</a:t>
            </a:r>
            <a:endParaRPr lang="en-US" altLang="tr-TR" dirty="0"/>
          </a:p>
        </p:txBody>
      </p:sp>
      <p:sp>
        <p:nvSpPr>
          <p:cNvPr id="6" name="Dikdörtgen 5"/>
          <p:cNvSpPr/>
          <p:nvPr/>
        </p:nvSpPr>
        <p:spPr>
          <a:xfrm>
            <a:off x="6441092" y="6093296"/>
            <a:ext cx="272702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tr-TR" sz="1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1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Güriz</a:t>
            </a:r>
            <a:r>
              <a:rPr lang="tr-TR" sz="1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2011, 51; </a:t>
            </a:r>
            <a:r>
              <a:rPr lang="tr-TR" sz="1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Keyman</a:t>
            </a:r>
            <a:r>
              <a:rPr lang="tr-TR" sz="1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Toroslu, 2012, </a:t>
            </a:r>
            <a:r>
              <a:rPr lang="tr-TR" sz="1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143)</a:t>
            </a:r>
            <a:endParaRPr lang="tr-TR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8183641" y="5335023"/>
            <a:ext cx="89639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tr-TR" sz="1000" i="1" dirty="0" smtClean="0">
                <a:latin typeface="Copperplate Gothic Bold" panose="020E0705020206020404" pitchFamily="34" charset="0"/>
                <a:cs typeface="Times New Roman" panose="02020603050405020304" pitchFamily="18" charset="0"/>
              </a:rPr>
              <a:t>JELLINEK</a:t>
            </a:r>
            <a:endParaRPr lang="tr-TR" sz="1000" i="1" dirty="0">
              <a:latin typeface="Copperplate Gothic Bold" panose="020E07050202060204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3344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1100" b="1" i="1" dirty="0" smtClean="0"/>
          </a:p>
          <a:p>
            <a:pPr marL="0" indent="0" algn="ctr">
              <a:buNone/>
            </a:pPr>
            <a:endParaRPr lang="tr-TR" sz="800" b="1" i="1" dirty="0" smtClean="0"/>
          </a:p>
          <a:p>
            <a:pPr marL="0" indent="0" algn="ctr">
              <a:buNone/>
            </a:pP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Hak, zarar verici davranışa karşı yaptırım öngören normdur. </a:t>
            </a:r>
          </a:p>
          <a:p>
            <a:pPr marL="0" indent="0" algn="ctr">
              <a:buNone/>
            </a:pP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Bireyin  yetkisi, normun öngördüğü yaptırımın uygulanmasından ibarettir. </a:t>
            </a:r>
          </a:p>
          <a:p>
            <a:pPr marL="0" indent="0" algn="ctr">
              <a:buNone/>
            </a:pP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Normun kişiye verdiği şey, hak değil de (menfaate yönelik irade gücü değil de), menfaatin korunmasını isteme yetkisidir.</a:t>
            </a:r>
            <a:endParaRPr lang="tr-T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altLang="tr-TR" b="1" i="1" dirty="0" smtClean="0"/>
              <a:t>HAK</a:t>
            </a:r>
            <a:endParaRPr lang="en-US" altLang="tr-TR" dirty="0"/>
          </a:p>
        </p:txBody>
      </p:sp>
      <p:sp>
        <p:nvSpPr>
          <p:cNvPr id="6" name="Dikdörtgen 5"/>
          <p:cNvSpPr/>
          <p:nvPr/>
        </p:nvSpPr>
        <p:spPr>
          <a:xfrm>
            <a:off x="7321142" y="6093296"/>
            <a:ext cx="184697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tr-TR" sz="1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1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Keyman</a:t>
            </a:r>
            <a:r>
              <a:rPr lang="tr-TR" sz="1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Toroslu, 2012, </a:t>
            </a:r>
            <a:r>
              <a:rPr lang="tr-TR" sz="1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145)</a:t>
            </a:r>
            <a:endParaRPr lang="tr-TR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8300659" y="5335023"/>
            <a:ext cx="77938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tr-TR" sz="1000" i="1" dirty="0" smtClean="0">
                <a:latin typeface="Copperplate Gothic Bold" panose="020E0705020206020404" pitchFamily="34" charset="0"/>
                <a:cs typeface="Times New Roman" panose="02020603050405020304" pitchFamily="18" charset="0"/>
              </a:rPr>
              <a:t>KELSEN</a:t>
            </a:r>
            <a:endParaRPr lang="tr-TR" sz="1000" i="1" dirty="0">
              <a:latin typeface="Copperplate Gothic Bold" panose="020E07050202060204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86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1236</TotalTime>
  <Words>698</Words>
  <Application>Microsoft Office PowerPoint</Application>
  <PresentationFormat>Ekran Gösterisi (4:3)</PresentationFormat>
  <Paragraphs>161</Paragraphs>
  <Slides>22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9" baseType="lpstr">
      <vt:lpstr>Arial</vt:lpstr>
      <vt:lpstr>Calibri</vt:lpstr>
      <vt:lpstr>Copperplate Gothic Bold</vt:lpstr>
      <vt:lpstr>Curlz MT</vt:lpstr>
      <vt:lpstr>Times New Roman</vt:lpstr>
      <vt:lpstr>Wingdings</vt:lpstr>
      <vt:lpstr>Ofis Teması</vt:lpstr>
      <vt:lpstr>TÜRK HUKUK SİSTEMİ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BU SUNUMDA YARARLANILAN KAYNAKLAR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HUKUK</dc:title>
  <dc:creator>Pelin</dc:creator>
  <cp:lastModifiedBy>Yazar</cp:lastModifiedBy>
  <cp:revision>43</cp:revision>
  <dcterms:created xsi:type="dcterms:W3CDTF">2014-11-10T16:01:14Z</dcterms:created>
  <dcterms:modified xsi:type="dcterms:W3CDTF">2020-01-31T20:24:00Z</dcterms:modified>
</cp:coreProperties>
</file>