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6" r:id="rId4"/>
    <p:sldId id="267" r:id="rId5"/>
    <p:sldId id="259" r:id="rId6"/>
    <p:sldId id="265" r:id="rId7"/>
    <p:sldId id="260" r:id="rId8"/>
    <p:sldId id="261" r:id="rId9"/>
    <p:sldId id="271" r:id="rId10"/>
    <p:sldId id="270" r:id="rId11"/>
    <p:sldId id="269" r:id="rId12"/>
    <p:sldId id="272" r:id="rId13"/>
    <p:sldId id="273" r:id="rId14"/>
    <p:sldId id="274" r:id="rId15"/>
    <p:sldId id="268" r:id="rId16"/>
    <p:sldId id="277" r:id="rId17"/>
    <p:sldId id="276" r:id="rId18"/>
    <p:sldId id="275" r:id="rId19"/>
    <p:sldId id="279" r:id="rId20"/>
    <p:sldId id="278" r:id="rId21"/>
    <p:sldId id="280" r:id="rId22"/>
    <p:sldId id="263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F4873-73F1-4FD9-82D3-43F8F1D289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93B09-7FA7-4817-A993-0ED72C6398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87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92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28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52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48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83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14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31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75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18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7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94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99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2C4E-3BAB-4770-A3BF-3413E12AB71F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EC2A-6064-4BA0-B398-FB3C70F94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37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.tr/url?url=http://fenokulu.org/yildirim-ve-simsek-olayi/&amp;rct=j&amp;frm=1&amp;q=&amp;esrc=s&amp;sa=U&amp;ei=edBoVPqNH4n4ywPR-4LYDg&amp;ved=0CBYQ9QEwAQ&amp;usg=AFQjCNGw8gpgoCk6UlNPPhE5lhv9ZS0-i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url=http://www.clipartsfree.de/clipart-bilder-galerie/jubilaeum-bilder-glueckwunschkarten-kostenlos/65-geburtstag-clipart-1940.html&amp;rct=j&amp;frm=1&amp;q=&amp;esrc=s&amp;sa=U&amp;ei=HdFoVLnBD8eBywPFk4CIBQ&amp;ved=0CBgQ9QEwAg&amp;usg=AFQjCNHSstVr-n_c75UCO0ah_N9pdhHQXQ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.tr/url?url=http://www.forumalew.org/yazili-sevgi-resimleri/244718-ask-sevgi-evlilik-resimleri.html&amp;rct=j&amp;frm=1&amp;q=&amp;esrc=s&amp;sa=U&amp;ei=ydBoVLzMBoT4ywOLooJw&amp;ved=0CBQQ9QEwAA&amp;usg=AFQjCNFuvWgDAAoUPCdQP9Pv48myGpO-EQ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tr-TR" sz="9600" b="1" dirty="0" smtClean="0"/>
              <a:t>TÜRK HUKUK SİSTEMİ</a:t>
            </a:r>
            <a:endParaRPr lang="tr-TR" sz="9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60555" y="5877272"/>
            <a:ext cx="5178966" cy="629948"/>
          </a:xfrm>
        </p:spPr>
        <p:txBody>
          <a:bodyPr/>
          <a:lstStyle/>
          <a:p>
            <a:r>
              <a:rPr lang="tr-TR" dirty="0" smtClean="0"/>
              <a:t>DOÇ. DR</a:t>
            </a:r>
            <a:r>
              <a:rPr lang="tr-TR" dirty="0" smtClean="0"/>
              <a:t>. PELİN TAŞKIN</a:t>
            </a:r>
            <a:endParaRPr lang="tr-TR" dirty="0"/>
          </a:p>
        </p:txBody>
      </p:sp>
      <p:sp>
        <p:nvSpPr>
          <p:cNvPr id="4" name="AutoShape 2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6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kuralları kişilerle ilgili bazı hukuki durumlar yaratırlar: </a:t>
            </a:r>
          </a:p>
          <a:p>
            <a:pPr marL="0" indent="0">
              <a:buNone/>
            </a:pPr>
            <a:endParaRPr lang="tr-TR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Objektif hukuki durumlar  </a:t>
            </a:r>
          </a:p>
          <a:p>
            <a:pPr marL="0" indent="0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ve sürekli nitelik taşırlar ve bir kez kullanılmakla sona ermezler.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Subjektif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hukuki durumlar</a:t>
            </a:r>
          </a:p>
          <a:p>
            <a:pPr marL="0" indent="0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kez kullanılmakla sona ererler.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  <p:sp>
        <p:nvSpPr>
          <p:cNvPr id="6" name="Dikdörtgen 5"/>
          <p:cNvSpPr/>
          <p:nvPr/>
        </p:nvSpPr>
        <p:spPr>
          <a:xfrm>
            <a:off x="8340735" y="5335023"/>
            <a:ext cx="7393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Copperplate Gothic Bold" panose="020E0705020206020404" pitchFamily="34" charset="0"/>
                <a:cs typeface="Times New Roman" panose="02020603050405020304" pitchFamily="18" charset="0"/>
              </a:rPr>
              <a:t>DUGUIT</a:t>
            </a:r>
            <a:endParaRPr lang="tr-TR" sz="1000" i="1" dirty="0"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A.ÖZEL HUKUKTAN DOĞAN HAKLAR</a:t>
            </a:r>
          </a:p>
          <a:p>
            <a:pPr marL="0" indent="0" algn="ctr">
              <a:buNone/>
            </a:pPr>
            <a:r>
              <a:rPr lang="tr-TR" dirty="0" smtClean="0"/>
              <a:t>B. KAMU HUKUKUNDAN DOĞAN HAKLAR</a:t>
            </a:r>
            <a:endParaRPr lang="tr-T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 TÜRLERİ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348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ÖZEL HUKUKTAN DOĞAN HAKLAR</a:t>
            </a:r>
            <a:endParaRPr lang="tr-TR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 TÜRLERİ</a:t>
            </a:r>
            <a:endParaRPr lang="en-US" altLang="tr-TR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-36512" y="2826194"/>
            <a:ext cx="4176464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MUTLAK HAKLAR-NİSBİ HAKLAR</a:t>
            </a:r>
            <a:r>
              <a:rPr lang="en-GB" altLang="tr-TR" dirty="0" smtClean="0"/>
              <a:t>		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300474" y="2826194"/>
            <a:ext cx="4860032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smtClean="0"/>
              <a:t>MALVARLIĞINA DAHİL OLAN ve OLMAYAN HAKLAR</a:t>
            </a:r>
            <a:r>
              <a:rPr lang="en-GB" altLang="tr-TR" dirty="0" smtClean="0"/>
              <a:t>	</a:t>
            </a:r>
          </a:p>
        </p:txBody>
      </p:sp>
      <p:cxnSp>
        <p:nvCxnSpPr>
          <p:cNvPr id="9" name="Düz Ok Bağlayıcısı 8"/>
          <p:cNvCxnSpPr/>
          <p:nvPr/>
        </p:nvCxnSpPr>
        <p:spPr>
          <a:xfrm flipH="1">
            <a:off x="2699792" y="2132856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5436096" y="2132856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4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tr-TR" sz="2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MUTLAK HAKLAR</a:t>
            </a:r>
          </a:p>
          <a:p>
            <a:pPr marL="0" indent="0">
              <a:buNone/>
            </a:pPr>
            <a:r>
              <a:rPr lang="tr-TR" sz="2800" dirty="0" smtClean="0"/>
              <a:t>Herkese karşı ileri sürülebilir.</a:t>
            </a:r>
          </a:p>
          <a:p>
            <a:pPr marL="0" indent="0">
              <a:buNone/>
            </a:pPr>
            <a:r>
              <a:rPr lang="tr-TR" sz="2800" dirty="0" smtClean="0"/>
              <a:t>Herkes tarafından ihlal edilebilir.</a:t>
            </a:r>
          </a:p>
          <a:p>
            <a:pPr marL="0" indent="0">
              <a:buNone/>
            </a:pPr>
            <a:r>
              <a:rPr lang="tr-TR" sz="2800" dirty="0" smtClean="0"/>
              <a:t>Hak sahibinin mutlak egemenliği vardır.</a:t>
            </a:r>
            <a:endParaRPr lang="tr-TR" sz="2800" dirty="0"/>
          </a:p>
        </p:txBody>
      </p:sp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NİSBİ HAKLAR</a:t>
            </a:r>
          </a:p>
          <a:p>
            <a:pPr marL="0" indent="0">
              <a:buNone/>
            </a:pPr>
            <a:r>
              <a:rPr lang="tr-TR" dirty="0" smtClean="0">
                <a:cs typeface="Times New Roman" pitchFamily="18" charset="0"/>
              </a:rPr>
              <a:t>Sadece belli kişilere karşı ileri sürülebilir.</a:t>
            </a:r>
          </a:p>
          <a:p>
            <a:pPr marL="0" indent="0">
              <a:buNone/>
            </a:pPr>
            <a:r>
              <a:rPr lang="tr-TR" dirty="0">
                <a:cs typeface="Times New Roman" pitchFamily="18" charset="0"/>
              </a:rPr>
              <a:t>B</a:t>
            </a:r>
            <a:r>
              <a:rPr lang="tr-TR" dirty="0" smtClean="0">
                <a:cs typeface="Times New Roman" pitchFamily="18" charset="0"/>
              </a:rPr>
              <a:t>elli kişiler tarafından ihlal edilebilir.</a:t>
            </a:r>
          </a:p>
          <a:p>
            <a:pPr marL="0" indent="0">
              <a:buNone/>
            </a:pPr>
            <a:r>
              <a:rPr lang="tr-TR" dirty="0" smtClean="0">
                <a:cs typeface="Times New Roman" pitchFamily="18" charset="0"/>
              </a:rPr>
              <a:t>Hakkı ihlal edilip, zarar gören kişi ancak zarar verenden tazminat isteyebilir.</a:t>
            </a:r>
            <a:endParaRPr lang="tr-TR" dirty="0"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 TÜRLERİ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8115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2800" dirty="0" smtClean="0"/>
          </a:p>
          <a:p>
            <a:pPr marL="0" indent="0" algn="ctr">
              <a:buNone/>
            </a:pPr>
            <a:r>
              <a:rPr lang="tr-TR" sz="2800" b="1" dirty="0" smtClean="0"/>
              <a:t>MUTLAK HAKLAR</a:t>
            </a:r>
            <a:endParaRPr lang="tr-TR" sz="28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 TÜRLERİ</a:t>
            </a:r>
            <a:endParaRPr lang="en-US" altLang="tr-TR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899592" y="2826194"/>
            <a:ext cx="2376264" cy="1322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dirty="0" smtClean="0"/>
              <a:t>AYNİ HAKLAR</a:t>
            </a:r>
          </a:p>
          <a:p>
            <a:pPr marL="0" indent="0" algn="ctr">
              <a:buNone/>
            </a:pPr>
            <a:r>
              <a:rPr lang="tr-TR" altLang="tr-TR" dirty="0" smtClean="0"/>
              <a:t>(EŞYA ÜZERİNDE HAKLAR)</a:t>
            </a:r>
            <a:r>
              <a:rPr lang="en-GB" altLang="tr-TR" dirty="0" smtClean="0"/>
              <a:t>		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3563888" y="2802221"/>
            <a:ext cx="2730588" cy="132177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dirty="0" smtClean="0"/>
              <a:t>GAYRİ MADDİ ŞEYLER ÜZERİNDEKİ MUTLAK HAKLAR</a:t>
            </a:r>
            <a:r>
              <a:rPr lang="en-GB" altLang="tr-TR" dirty="0" smtClean="0"/>
              <a:t>		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6476247" y="2803387"/>
            <a:ext cx="2494341" cy="132177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dirty="0" smtClean="0"/>
              <a:t>KİŞİLİĞE AİT </a:t>
            </a:r>
          </a:p>
          <a:p>
            <a:pPr marL="0" indent="0" algn="ctr">
              <a:buNone/>
            </a:pPr>
            <a:r>
              <a:rPr lang="tr-TR" altLang="tr-TR" dirty="0" smtClean="0"/>
              <a:t>HAKLAR</a:t>
            </a:r>
            <a:r>
              <a:rPr lang="en-GB" altLang="tr-TR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73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600" dirty="0" smtClean="0">
                <a:cs typeface="Times New Roman" pitchFamily="18" charset="0"/>
              </a:rPr>
              <a:t>Ayni haklarda bir şahısla eşya arasında bir ilişki vardır.</a:t>
            </a:r>
          </a:p>
          <a:p>
            <a:pPr>
              <a:buFont typeface="Wingdings" pitchFamily="2" charset="2"/>
              <a:buChar char="ü"/>
            </a:pPr>
            <a:r>
              <a:rPr lang="tr-TR" sz="2600" dirty="0" smtClean="0">
                <a:cs typeface="Times New Roman" pitchFamily="18" charset="0"/>
              </a:rPr>
              <a:t>Ayni hakların en önemlisi, sınırsız nitelikteki </a:t>
            </a:r>
            <a:r>
              <a:rPr lang="tr-TR" sz="2600" b="1" dirty="0" smtClean="0">
                <a:cs typeface="Times New Roman" pitchFamily="18" charset="0"/>
              </a:rPr>
              <a:t>mülkiyet</a:t>
            </a:r>
            <a:r>
              <a:rPr lang="tr-TR" sz="2600" dirty="0" smtClean="0">
                <a:cs typeface="Times New Roman" pitchFamily="18" charset="0"/>
              </a:rPr>
              <a:t> hakkıdır.</a:t>
            </a:r>
          </a:p>
          <a:p>
            <a:pPr marL="0" indent="0" algn="ctr">
              <a:buNone/>
            </a:pPr>
            <a:endParaRPr lang="tr-T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MK 683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Bir şeye malik olan kimse, hukuk düzeninin sınırları içinde, o şey üzerinde dilediği gibi kullanma, yararlanma ve tasarrufta bulunma yetkisine sahiptir.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tr-TR" sz="1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600" dirty="0" smtClean="0">
                <a:cs typeface="Times New Roman" pitchFamily="18" charset="0"/>
              </a:rPr>
              <a:t>Diğer ayni hakların hiçbiri, bu kadar sınırsız yetkiler tanımaz. (Sınırlı mutlak haklar)</a:t>
            </a:r>
          </a:p>
          <a:p>
            <a:pPr>
              <a:buFont typeface="Wingdings" pitchFamily="2" charset="2"/>
              <a:buChar char="ü"/>
            </a:pPr>
            <a:r>
              <a:rPr lang="tr-TR" sz="2600" dirty="0" smtClean="0">
                <a:cs typeface="Times New Roman" pitchFamily="18" charset="0"/>
              </a:rPr>
              <a:t>İrtifak hakkı-Taşınmaz yükü.</a:t>
            </a:r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8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r>
              <a:rPr lang="tr-TR" dirty="0" smtClean="0"/>
              <a:t>Hakların doğması, değişikliğe uğraması, ortadan kalkması: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Hukuki olaylar,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Hukuki fiiller, 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Hukuk işlemler.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HAKLAR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4068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sz="4400" b="1" dirty="0" smtClean="0"/>
              <a:t>HUKUKİ OLAY</a:t>
            </a:r>
          </a:p>
          <a:p>
            <a:pPr marL="0" indent="0" algn="ctr">
              <a:buNone/>
            </a:pPr>
            <a:r>
              <a:rPr lang="tr-TR" sz="3000" b="1" dirty="0" smtClean="0">
                <a:latin typeface="Curlz MT" pitchFamily="82" charset="0"/>
              </a:rPr>
              <a:t>Tanımlayınız</a:t>
            </a:r>
          </a:p>
          <a:p>
            <a:pPr marL="0" indent="0" algn="ctr">
              <a:buNone/>
            </a:pPr>
            <a:r>
              <a:rPr lang="tr-TR" sz="3000" b="1" dirty="0" smtClean="0">
                <a:latin typeface="Curlz MT" pitchFamily="82" charset="0"/>
              </a:rPr>
              <a:t>Örnek veriniz</a:t>
            </a:r>
            <a:endParaRPr lang="tr-TR" sz="3000" b="1" dirty="0">
              <a:latin typeface="Curlz MT" pitchFamily="82" charset="0"/>
            </a:endParaRPr>
          </a:p>
        </p:txBody>
      </p:sp>
      <p:pic>
        <p:nvPicPr>
          <p:cNvPr id="1026" name="Picture 2" descr="https://encrypted-tbn0.gstatic.com/images?q=tbn:ANd9GcTIL-_C_9RRmcvcoCFUDKHBP6YaD-Uy3pA8A2RcZdCGRws0WMn-mrYQwO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140968"/>
            <a:ext cx="22322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UkSzE_MK9XgAd2AmT79HCfyXwVS4MRElzZC4IKadI6yxfuT1MBb9fpMM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523536"/>
            <a:ext cx="2232248" cy="136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Txh0If1osKiQfMyE4TLPELWGeCIJBMm1_eUoccDN93nHAayIf4IwMXSZS3AQ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52" y="2132856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ğımlılar ve akıl hastaları kayıt altınd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352" y="4414217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68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sz="4400" b="1" dirty="0" smtClean="0"/>
              <a:t>HUKUKİ FİİL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İnsandan kaynaklanır.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İnsanın iradi davranışlarından oluşur.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Kendilerine hukuki sonuçlar bağlanmıştır.</a:t>
            </a:r>
          </a:p>
        </p:txBody>
      </p:sp>
    </p:spTree>
    <p:extLst>
      <p:ext uri="{BB962C8B-B14F-4D97-AF65-F5344CB8AC3E}">
        <p14:creationId xmlns:p14="http://schemas.microsoft.com/office/powerpoint/2010/main" val="23779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sz="4400" b="1" dirty="0" smtClean="0"/>
              <a:t>HUKUKİ İŞLEM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Kamu hukuku alanında, hukuk düzenini yaratma işlevini yerine getirir.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Toplumun siyasi ve hukuki olarak örgütlenip düzenlenmesinde kullanılan hukuki bir araçtır.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Özel hukukta, bireyin iradi davranışı ile seçtiği bir hukuki durumu yaratmasıdır.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2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2077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i="1" dirty="0" smtClean="0"/>
              <a:t>BU DERSTE NELER ÖĞRENECEĞİZ?</a:t>
            </a:r>
          </a:p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1259632" y="1844824"/>
            <a:ext cx="705678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200" dirty="0" smtClean="0"/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tr-TR" sz="3000" dirty="0" smtClean="0"/>
              <a:t>Hak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tr-TR" sz="3000" dirty="0" smtClean="0"/>
              <a:t>Hukuki Olay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tr-TR" sz="3000" dirty="0" smtClean="0"/>
              <a:t>Hukuki Fiil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tr-TR" sz="3000" dirty="0" smtClean="0"/>
              <a:t>Hukuki İşlem</a:t>
            </a:r>
            <a:endParaRPr lang="tr-TR" sz="3000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tr-TR" sz="1000" dirty="0"/>
          </a:p>
          <a:p>
            <a:r>
              <a:rPr lang="tr-TR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379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i="1" dirty="0" smtClean="0"/>
              <a:t>HUKUKİ İŞLEMİN UNSURLARI</a:t>
            </a:r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1547664" y="1916832"/>
            <a:ext cx="2376264" cy="67481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dirty="0" smtClean="0"/>
              <a:t>İRADE </a:t>
            </a:r>
            <a:r>
              <a:rPr lang="en-GB" altLang="tr-TR" dirty="0" smtClean="0"/>
              <a:t>	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5868144" y="1962098"/>
            <a:ext cx="2376264" cy="67481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dirty="0" smtClean="0"/>
              <a:t>KONU</a:t>
            </a:r>
            <a:endParaRPr lang="en-GB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2112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/>
              <a:t>HUKUKİ İŞLEMİN ÇEŞİTLERİ</a:t>
            </a:r>
          </a:p>
          <a:p>
            <a:pPr marL="0" indent="0" algn="ctr">
              <a:buNone/>
            </a:pPr>
            <a:endParaRPr lang="tr-TR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-36512" y="1844824"/>
            <a:ext cx="1368152" cy="20882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TEK TARAFLI</a:t>
            </a:r>
          </a:p>
          <a:p>
            <a:pPr marL="0" indent="0">
              <a:buNone/>
            </a:pPr>
            <a:r>
              <a:rPr lang="tr-TR" altLang="tr-TR" dirty="0" smtClean="0"/>
              <a:t>ÇOK TARAFLI</a:t>
            </a:r>
            <a:r>
              <a:rPr lang="en-GB" altLang="tr-TR" dirty="0" smtClean="0"/>
              <a:t>	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1331640" y="1844824"/>
            <a:ext cx="1944215" cy="20882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NEDENE BAĞLI OLAN</a:t>
            </a:r>
          </a:p>
          <a:p>
            <a:pPr marL="0" indent="0">
              <a:buNone/>
            </a:pPr>
            <a:r>
              <a:rPr lang="tr-TR" altLang="tr-TR" dirty="0" smtClean="0"/>
              <a:t>NEDENE BAĞLI OLMAYAN</a:t>
            </a:r>
            <a:r>
              <a:rPr lang="en-GB" altLang="tr-TR" dirty="0" smtClean="0"/>
              <a:t>	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3275856" y="1844824"/>
            <a:ext cx="2376264" cy="20882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SAĞLARARASI İŞLEMLER</a:t>
            </a:r>
          </a:p>
          <a:p>
            <a:pPr marL="0" indent="0">
              <a:buNone/>
            </a:pPr>
            <a:r>
              <a:rPr lang="tr-TR" altLang="tr-TR" dirty="0" smtClean="0"/>
              <a:t>ÖLÜME BAĞLI İŞLEMLER</a:t>
            </a:r>
            <a:endParaRPr lang="en-GB" altLang="tr-TR" dirty="0" smtClean="0"/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5652120" y="1844824"/>
            <a:ext cx="1741715" cy="20882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ŞEKLE BAĞLI OLAN </a:t>
            </a:r>
          </a:p>
          <a:p>
            <a:pPr marL="0" indent="0">
              <a:buNone/>
            </a:pPr>
            <a:r>
              <a:rPr lang="tr-TR" altLang="tr-TR" dirty="0" smtClean="0"/>
              <a:t>ŞEKLE BAĞLI OLMAYAN</a:t>
            </a:r>
            <a:endParaRPr lang="en-GB" altLang="tr-TR" dirty="0" smtClean="0"/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7380312" y="1844824"/>
            <a:ext cx="1763688" cy="20882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ŞARTA BAĞLI OLAN </a:t>
            </a:r>
          </a:p>
          <a:p>
            <a:pPr marL="0" indent="0">
              <a:buNone/>
            </a:pPr>
            <a:r>
              <a:rPr lang="tr-TR" altLang="tr-TR" dirty="0" smtClean="0"/>
              <a:t>ŞARTA BAĞLI OLMAYAN</a:t>
            </a:r>
            <a:r>
              <a:rPr lang="en-GB" altLang="tr-T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449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BU SUNUMDA YARARLANILAN 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 smtClean="0"/>
              <a:t>Güriz</a:t>
            </a:r>
            <a:r>
              <a:rPr lang="tr-TR" dirty="0" smtClean="0"/>
              <a:t> </a:t>
            </a:r>
            <a:r>
              <a:rPr lang="tr-TR" dirty="0"/>
              <a:t>A. (2011). </a:t>
            </a:r>
            <a:r>
              <a:rPr lang="tr-TR" dirty="0" smtClean="0"/>
              <a:t> </a:t>
            </a:r>
            <a:r>
              <a:rPr lang="tr-TR" dirty="0"/>
              <a:t>Hukuk </a:t>
            </a:r>
            <a:r>
              <a:rPr lang="tr-TR" dirty="0" smtClean="0"/>
              <a:t>Başlangıcı. </a:t>
            </a:r>
            <a:r>
              <a:rPr lang="tr-TR" dirty="0" err="1" smtClean="0"/>
              <a:t>Ankara:Siyasal</a:t>
            </a:r>
            <a:r>
              <a:rPr lang="tr-TR" dirty="0" smtClean="0"/>
              <a:t> Kitabevi.</a:t>
            </a:r>
          </a:p>
          <a:p>
            <a:pPr marL="0" indent="0" algn="just">
              <a:buNone/>
            </a:pPr>
            <a:r>
              <a:rPr lang="tr-TR" dirty="0" err="1" smtClean="0"/>
              <a:t>Keyman</a:t>
            </a:r>
            <a:r>
              <a:rPr lang="tr-TR" dirty="0" smtClean="0"/>
              <a:t> S., Toroslu H. (2012). Hukuka Giriş. </a:t>
            </a:r>
            <a:r>
              <a:rPr lang="tr-TR" dirty="0" err="1" smtClean="0"/>
              <a:t>Ankara:Yetkin</a:t>
            </a:r>
            <a:r>
              <a:rPr lang="tr-TR" dirty="0" smtClean="0"/>
              <a:t> Yayınları.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07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12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000" b="1" i="1" dirty="0"/>
          </a:p>
          <a:p>
            <a:pPr marL="0" indent="0" algn="ctr">
              <a:buNone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nedir?</a:t>
            </a:r>
          </a:p>
          <a:p>
            <a:pPr marL="0" indent="0" algn="ctr">
              <a:buNone/>
            </a:pPr>
            <a:endParaRPr lang="tr-TR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 hukuk düzeninin kişiye tanıdığı ve koruduğu  bazı ayrıcalıklar mıdır?</a:t>
            </a:r>
          </a:p>
          <a:p>
            <a:pPr marL="0" indent="0" algn="ctr">
              <a:buNone/>
            </a:pPr>
            <a:endParaRPr lang="tr-TR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süjesi birey, </a:t>
            </a:r>
          </a:p>
          <a:p>
            <a:pPr marL="0" indent="0" algn="ctr">
              <a:buNone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haklara sahip ,</a:t>
            </a:r>
          </a:p>
          <a:p>
            <a:pPr marL="0" indent="0" algn="ctr">
              <a:buNone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egemen bir güce bağlı bir kişi midir?</a:t>
            </a:r>
          </a:p>
          <a:p>
            <a:pPr marL="0" indent="0" algn="ctr">
              <a:buNone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Yoksa hukuk düzeninin tanıdığı ve koruduğu bazı ayrıcalıkların (hakların) sahibi midir?</a:t>
            </a:r>
          </a:p>
          <a:p>
            <a:pPr marL="0" indent="0" algn="r">
              <a:buNone/>
            </a:pP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Keyman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Toroslu, 2012, 140)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5260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12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000" b="1" i="1" dirty="0"/>
          </a:p>
          <a:p>
            <a:pPr marL="0" indent="0" algn="ctr">
              <a:buNone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ile hak arasında nasıl bir ilişki vardır?</a:t>
            </a:r>
          </a:p>
          <a:p>
            <a:pPr marL="0" indent="0" algn="ctr">
              <a:buNone/>
            </a:pPr>
            <a:endParaRPr lang="tr-TR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  <p:sp>
        <p:nvSpPr>
          <p:cNvPr id="6" name="Dikdörtgen 5"/>
          <p:cNvSpPr/>
          <p:nvPr/>
        </p:nvSpPr>
        <p:spPr>
          <a:xfrm>
            <a:off x="796254" y="2132856"/>
            <a:ext cx="755149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ile hak arasında bir </a:t>
            </a:r>
          </a:p>
          <a:p>
            <a:pPr algn="ctr"/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objektiflik sübjektiflik ilişkisi vardır.</a:t>
            </a:r>
            <a:endParaRPr lang="tr-TR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321142" y="6093296"/>
            <a:ext cx="18469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Keyman</a:t>
            </a:r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Toroslu, 2012, 140)</a:t>
            </a:r>
          </a:p>
        </p:txBody>
      </p:sp>
    </p:spTree>
    <p:extLst>
      <p:ext uri="{BB962C8B-B14F-4D97-AF65-F5344CB8AC3E}">
        <p14:creationId xmlns:p14="http://schemas.microsoft.com/office/powerpoint/2010/main" val="205438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000" b="1" i="1" dirty="0" smtClean="0"/>
          </a:p>
          <a:p>
            <a:pPr marL="0" indent="0">
              <a:buNone/>
            </a:pPr>
            <a:r>
              <a:rPr lang="tr-TR" dirty="0" smtClean="0"/>
              <a:t>Hakla ilgili görüşler:</a:t>
            </a:r>
          </a:p>
          <a:p>
            <a:pPr marL="0" indent="0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dirty="0" smtClean="0"/>
              <a:t>"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varlığı, bir şeyi yapmak, bir şeye sahip olmak gücüne sahip bulunan veya bu konuda seçimlik yetkiye sahip süjenin varlığına bağlıdır</a:t>
            </a:r>
            <a:r>
              <a:rPr lang="tr-TR" dirty="0" smtClean="0"/>
              <a:t>."</a:t>
            </a:r>
            <a:endParaRPr lang="tr-T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  <p:sp>
        <p:nvSpPr>
          <p:cNvPr id="6" name="Dikdörtgen 5"/>
          <p:cNvSpPr/>
          <p:nvPr/>
        </p:nvSpPr>
        <p:spPr>
          <a:xfrm>
            <a:off x="7321142" y="6093296"/>
            <a:ext cx="18469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Keyman</a:t>
            </a:r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Toroslu, 2012, 140)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246157" y="5335023"/>
            <a:ext cx="8338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Copperplate Gothic Bold" panose="020E0705020206020404" pitchFamily="34" charset="0"/>
                <a:cs typeface="Times New Roman" panose="02020603050405020304" pitchFamily="18" charset="0"/>
              </a:rPr>
              <a:t>GROTIUS</a:t>
            </a:r>
            <a:endParaRPr lang="tr-TR" sz="1000" i="1" dirty="0"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000" b="1" i="1" dirty="0" smtClean="0"/>
          </a:p>
          <a:p>
            <a:pPr marL="0" indent="0" algn="ctr">
              <a:buNone/>
            </a:pPr>
            <a:r>
              <a:rPr lang="tr-TR" dirty="0" smtClean="0"/>
              <a:t>"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Hak, hukuk düzeninin bireye tanığı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irade gücü ve irade hakimiyeti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dirty="0" smtClean="0"/>
              <a:t>."</a:t>
            </a:r>
            <a:endParaRPr lang="tr-TR" sz="1100" dirty="0" smtClean="0"/>
          </a:p>
          <a:p>
            <a:pPr marL="0" indent="0" algn="ctr">
              <a:buNone/>
            </a:pPr>
            <a:r>
              <a:rPr lang="tr-TR" dirty="0" smtClean="0"/>
              <a:t> "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kişi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iradesini başkasına karşı ileri sürebiliyorsa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</a:p>
          <a:p>
            <a:pPr marL="0" indent="0" algn="ctr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 kabul ettirebiliyorsa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ctr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düzeni de bu durumu destekliyorsa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kişi hak sahibidir</a:t>
            </a:r>
            <a:r>
              <a:rPr lang="tr-TR" dirty="0" smtClean="0"/>
              <a:t>."</a:t>
            </a:r>
            <a:endParaRPr lang="tr-T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  <p:sp>
        <p:nvSpPr>
          <p:cNvPr id="6" name="Dikdörtgen 5"/>
          <p:cNvSpPr/>
          <p:nvPr/>
        </p:nvSpPr>
        <p:spPr>
          <a:xfrm>
            <a:off x="7321142" y="6093296"/>
            <a:ext cx="18469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Keyman</a:t>
            </a:r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Toroslu, 2012, 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141)</a:t>
            </a:r>
            <a:endParaRPr lang="tr-T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931969" y="5335023"/>
            <a:ext cx="11480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Copperplate Gothic Bold" panose="020E0705020206020404" pitchFamily="34" charset="0"/>
                <a:cs typeface="Times New Roman" panose="02020603050405020304" pitchFamily="18" charset="0"/>
              </a:rPr>
              <a:t>WINDSCHEID</a:t>
            </a:r>
            <a:endParaRPr lang="tr-TR" sz="1000" i="1" dirty="0"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0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özü menfaattir.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Hak, hukukça korunan menfaattir.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menfaat hem maddi hem de manevi menfaatleri içerir.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Menfaat, hak sahibine, 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talepte bulunmak, dava açmak yetkisi tanır.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  <p:sp>
        <p:nvSpPr>
          <p:cNvPr id="6" name="Dikdörtgen 5"/>
          <p:cNvSpPr/>
          <p:nvPr/>
        </p:nvSpPr>
        <p:spPr>
          <a:xfrm>
            <a:off x="6441092" y="6093296"/>
            <a:ext cx="27270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Güriz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2011, 50; </a:t>
            </a:r>
            <a:r>
              <a:rPr lang="tr-TR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Keyman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Toroslu, 2012, 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143)</a:t>
            </a:r>
            <a:endParaRPr lang="tr-T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241349" y="5335023"/>
            <a:ext cx="8386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Copperplate Gothic Bold" panose="020E0705020206020404" pitchFamily="34" charset="0"/>
                <a:cs typeface="Times New Roman" panose="02020603050405020304" pitchFamily="18" charset="0"/>
              </a:rPr>
              <a:t>JHERING</a:t>
            </a:r>
            <a:endParaRPr lang="tr-TR" sz="1000" i="1" dirty="0"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4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Hukuken korunan menfaat, iradenin içeriğidir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  <a:p>
            <a:pPr marL="0" indent="0"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Korunan aslında menfaat değil de iradedir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  <a:p>
            <a:pPr marL="0" indent="0"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Sübjektif hak, insana irade kudreti tanınması yoluyla korunan çıkardır.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Hak, kişinin, hukuk düzenince talep yetkisine sahip bulunduğu menfaattir."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  <p:sp>
        <p:nvSpPr>
          <p:cNvPr id="6" name="Dikdörtgen 5"/>
          <p:cNvSpPr/>
          <p:nvPr/>
        </p:nvSpPr>
        <p:spPr>
          <a:xfrm>
            <a:off x="6441092" y="6093296"/>
            <a:ext cx="27270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Güriz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2011, 51; </a:t>
            </a:r>
            <a:r>
              <a:rPr lang="tr-TR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Keyman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Toroslu, 2012, 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143)</a:t>
            </a:r>
            <a:endParaRPr lang="tr-T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183641" y="5335023"/>
            <a:ext cx="8963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Copperplate Gothic Bold" panose="020E0705020206020404" pitchFamily="34" charset="0"/>
                <a:cs typeface="Times New Roman" panose="02020603050405020304" pitchFamily="18" charset="0"/>
              </a:rPr>
              <a:t>JELLINEK</a:t>
            </a:r>
            <a:endParaRPr lang="tr-TR" sz="1000" i="1" dirty="0"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4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Hak, zarar verici davranışa karşı yaptırım öngören normdur. 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Bireyin  yetkisi, normun öngördüğü yaptırımın uygulanmasından ibarettir. </a:t>
            </a:r>
          </a:p>
          <a:p>
            <a:pPr marL="0" indent="0" algn="ctr">
              <a:buNone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Normun kişiye verdiği şey, hak değil de (menfaate yönelik irade gücü değil de), menfaatin korunmasını isteme yetkisidir.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i="1" dirty="0" smtClean="0"/>
              <a:t>HAK</a:t>
            </a:r>
            <a:endParaRPr lang="en-US" altLang="tr-TR" dirty="0"/>
          </a:p>
        </p:txBody>
      </p:sp>
      <p:sp>
        <p:nvSpPr>
          <p:cNvPr id="6" name="Dikdörtgen 5"/>
          <p:cNvSpPr/>
          <p:nvPr/>
        </p:nvSpPr>
        <p:spPr>
          <a:xfrm>
            <a:off x="7321142" y="6093296"/>
            <a:ext cx="18469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Keyman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Toroslu, 2012, </a:t>
            </a:r>
            <a:r>
              <a:rPr lang="tr-TR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145)</a:t>
            </a:r>
            <a:endParaRPr lang="tr-T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300659" y="5335023"/>
            <a:ext cx="7793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1000" i="1" dirty="0" smtClean="0">
                <a:latin typeface="Copperplate Gothic Bold" panose="020E0705020206020404" pitchFamily="34" charset="0"/>
                <a:cs typeface="Times New Roman" panose="02020603050405020304" pitchFamily="18" charset="0"/>
              </a:rPr>
              <a:t>KELSEN</a:t>
            </a:r>
            <a:endParaRPr lang="tr-TR" sz="1000" i="1" dirty="0"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698</Words>
  <Application>Microsoft Office PowerPoint</Application>
  <PresentationFormat>Ekran Gösterisi (4:3)</PresentationFormat>
  <Paragraphs>161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Arial</vt:lpstr>
      <vt:lpstr>Calibri</vt:lpstr>
      <vt:lpstr>Copperplate Gothic Bold</vt:lpstr>
      <vt:lpstr>Curlz MT</vt:lpstr>
      <vt:lpstr>Times New Roman</vt:lpstr>
      <vt:lpstr>Wingdings</vt:lpstr>
      <vt:lpstr>Ofis Teması</vt:lpstr>
      <vt:lpstr>TÜRK HUKUK SİSTEMİ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 SUNUMDA YARARLANILAN 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Pelin</dc:creator>
  <cp:lastModifiedBy>Yazar</cp:lastModifiedBy>
  <cp:revision>43</cp:revision>
  <dcterms:created xsi:type="dcterms:W3CDTF">2014-11-10T16:01:14Z</dcterms:created>
  <dcterms:modified xsi:type="dcterms:W3CDTF">2020-01-31T20:24:00Z</dcterms:modified>
</cp:coreProperties>
</file>