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60" r:id="rId1"/>
    <p:sldMasterId id="2147483673" r:id="rId2"/>
    <p:sldMasterId id="2147483690" r:id="rId3"/>
  </p:sldMasterIdLst>
  <p:notesMasterIdLst>
    <p:notesMasterId r:id="rId12"/>
  </p:notesMasterIdLst>
  <p:sldIdLst>
    <p:sldId id="1083" r:id="rId4"/>
    <p:sldId id="1084" r:id="rId5"/>
    <p:sldId id="1085" r:id="rId6"/>
    <p:sldId id="1086" r:id="rId7"/>
    <p:sldId id="1087" r:id="rId8"/>
    <p:sldId id="1088" r:id="rId9"/>
    <p:sldId id="1089" r:id="rId10"/>
    <p:sldId id="1090" r:id="rId11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176C"/>
    <a:srgbClr val="4616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Açık Stil 1 - Vurgu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164" autoAdjust="0"/>
    <p:restoredTop sz="91471" autoAdjust="0"/>
  </p:normalViewPr>
  <p:slideViewPr>
    <p:cSldViewPr snapToGrid="0">
      <p:cViewPr varScale="1">
        <p:scale>
          <a:sx n="81" d="100"/>
          <a:sy n="81" d="100"/>
        </p:scale>
        <p:origin x="1068" y="78"/>
      </p:cViewPr>
      <p:guideLst>
        <p:guide orient="horz" pos="2160"/>
        <p:guide pos="2880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1" d="100"/>
          <a:sy n="61" d="100"/>
        </p:scale>
        <p:origin x="337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88CA5-4B52-431F-9D0B-7834703D4155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85FB67-13BD-4A07-A42B-F2DDB568A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5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2E16-D5DA-4D9C-92CB-3D0DDCA7AE5C}" type="datetime1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771400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021E8-F963-4E7B-98CE-B76E5E287BD9}" type="datetime1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87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1BD1-7858-4A7D-AB54-A4451F562A85}" type="datetime1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687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1066800" y="304800"/>
            <a:ext cx="7543800" cy="5791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4DB031-92E8-45A5-8D15-81850C813C05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071712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93B4-1CC8-466C-AC69-8C4EAAC07B96}" type="datetime1">
              <a:rPr lang="en-US" smtClean="0"/>
              <a:t>2/27/2020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324808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254B-BB82-4C80-A262-98BD5C0B4A90}" type="datetime1">
              <a:rPr lang="en-US" smtClean="0"/>
              <a:t>2/27/2020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75713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5901-25EF-4B6B-8217-40AE73B567A5}" type="datetime1">
              <a:rPr lang="en-US" smtClean="0"/>
              <a:t>2/27/2020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6198684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C9F5-99EE-46C1-925D-08171F3997F5}" type="datetime1">
              <a:rPr lang="en-US" smtClean="0"/>
              <a:t>2/27/2020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34804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B38C-929A-4885-8B3A-FB2E643FA28D}" type="datetime1">
              <a:rPr lang="en-US" smtClean="0"/>
              <a:t>2/27/2020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49294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DAA0-B6AA-4ACD-9FB1-17185E43A90D}" type="datetime1">
              <a:rPr lang="en-US" smtClean="0"/>
              <a:t>2/27/2020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46902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7F1EA-F52B-42F5-8478-0AF9BFD7E958}" type="datetime1">
              <a:rPr lang="en-US" smtClean="0"/>
              <a:t>2/27/2020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4755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1148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4876-F515-4632-ACBF-711C6699D7F1}" type="datetime1">
              <a:rPr lang="en-US" smtClean="0"/>
              <a:t>2/27/2020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54458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30EE-5137-4864-99E0-78D0AA38347E}" type="datetime1">
              <a:rPr lang="en-US" smtClean="0"/>
              <a:t>2/27/2020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54796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F37A8-D33E-4B0E-8235-475DB97D5147}" type="datetime1">
              <a:rPr lang="en-US" smtClean="0"/>
              <a:t>2/27/2020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64376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6E1F-70EC-4C9F-84B9-309ABB33F145}" type="datetime1">
              <a:rPr lang="en-US" smtClean="0"/>
              <a:t>2/27/2020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97439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F65B9-AF3F-4168-8F3A-EA905B549768}" type="datetime1">
              <a:rPr lang="en-US" smtClean="0"/>
              <a:t>2/27/2020</a:t>
            </a:fld>
            <a:endParaRPr lang="tr-TR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C9CEF-1B2B-47A9-B112-A53E035B6F7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206933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7AFE2-252A-473E-B74B-445E14A41A1C}" type="datetime1">
              <a:rPr lang="en-US" smtClean="0"/>
              <a:t>2/27/2020</a:t>
            </a:fld>
            <a:endParaRPr lang="tr-TR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C2CDE-511F-4CCA-A6CE-70569E99ECA7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389097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Tablo Yer Tutucusu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30725"/>
          </a:xfrm>
        </p:spPr>
        <p:txBody>
          <a:bodyPr/>
          <a:lstStyle/>
          <a:p>
            <a:pPr lvl="0"/>
            <a:r>
              <a:rPr lang="tr-TR" noProof="0"/>
              <a:t>Tablo eklemek için simgeyi tıklatın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4C5B5-B0BC-4A99-9668-7AA50979CB18}" type="datetime1">
              <a:rPr lang="en-US" smtClean="0"/>
              <a:t>2/27/2020</a:t>
            </a:fld>
            <a:endParaRPr lang="tr-T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94B09-DDCA-463B-A0FD-22507150290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452489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Başlık, 4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4648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4A527-8F12-4586-8896-F9A7002F02D4}" type="datetime1">
              <a:rPr lang="en-US" smtClean="0"/>
              <a:t>2/27/2020</a:t>
            </a:fld>
            <a:endParaRPr lang="tr-TR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E3CA1-1F67-46BC-B6F2-EBF60CBDD86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56343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Yer Tutucusu 11"/>
          <p:cNvSpPr>
            <a:spLocks noGrp="1"/>
          </p:cNvSpPr>
          <p:nvPr>
            <p:ph idx="1"/>
          </p:nvPr>
        </p:nvSpPr>
        <p:spPr>
          <a:xfrm>
            <a:off x="410935" y="1299507"/>
            <a:ext cx="7886700" cy="1179054"/>
          </a:xfrm>
          <a:prstGeom prst="rect">
            <a:avLst/>
          </a:prstGeom>
        </p:spPr>
        <p:txBody>
          <a:bodyPr rIns="0" anchor="b" anchorCtr="0">
            <a:noAutofit/>
          </a:bodyPr>
          <a:lstStyle>
            <a:lvl1pPr marL="0" indent="0" algn="l">
              <a:buNone/>
              <a:defRPr sz="2000" b="0" i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tr-TR" noProof="0" smtClean="0"/>
              <a:t>Asıl metin stillerini düzenle</a:t>
            </a:r>
          </a:p>
        </p:txBody>
      </p:sp>
      <p:sp>
        <p:nvSpPr>
          <p:cNvPr id="9" name="Başlık Yer Tutucusu 10"/>
          <p:cNvSpPr>
            <a:spLocks noGrp="1"/>
          </p:cNvSpPr>
          <p:nvPr>
            <p:ph type="title"/>
          </p:nvPr>
        </p:nvSpPr>
        <p:spPr>
          <a:xfrm>
            <a:off x="410935" y="370117"/>
            <a:ext cx="7886700" cy="673965"/>
          </a:xfrm>
          <a:prstGeom prst="rect">
            <a:avLst/>
          </a:prstGeom>
        </p:spPr>
        <p:txBody>
          <a:bodyPr rIns="0" anchor="b" anchorCtr="0">
            <a:normAutofit/>
          </a:bodyPr>
          <a:lstStyle>
            <a:lvl1pPr>
              <a:defRPr sz="2400"/>
            </a:lvl1pPr>
          </a:lstStyle>
          <a:p>
            <a:pPr lvl="0"/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3627385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54219885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2512-3B4A-4C0D-950D-6FFEACF07EB0}" type="datetime1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011062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13B4-353A-43F0-919E-C9E766A5124A}" type="datetime1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47082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821332" y="51739"/>
            <a:ext cx="5501335" cy="513080"/>
          </a:xfrm>
          <a:prstGeom prst="rect">
            <a:avLst/>
          </a:prstGeom>
        </p:spPr>
        <p:txBody>
          <a:bodyPr lIns="0" tIns="0" rIns="0" bIns="0"/>
          <a:lstStyle>
            <a:lvl1pPr>
              <a:defRPr sz="3200" b="1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338375" y="1188568"/>
            <a:ext cx="6467249" cy="2829560"/>
          </a:xfrm>
          <a:prstGeom prst="rect">
            <a:avLst/>
          </a:prstGeom>
        </p:spPr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9977957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2/27/2020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42034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19078-E88E-432E-B463-E382E09B18DC}" type="datetime1">
              <a:rPr lang="en-US" smtClean="0"/>
              <a:t>2/27/2020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664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8A8-F742-4F69-A35B-1B28FBF07202}" type="datetime1">
              <a:rPr lang="en-US" smtClean="0"/>
              <a:t>2/27/2020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377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0540-C812-4A10-A4A2-8F2918206376}" type="datetime1">
              <a:rPr lang="en-US" smtClean="0"/>
              <a:t>2/27/2020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622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DDDF-7A43-4041-A150-A5265DD17B5B}" type="datetime1">
              <a:rPr lang="en-US" smtClean="0"/>
              <a:t>2/27/2020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81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B923B-C384-40AA-8590-01472514B94D}" type="datetime1">
              <a:rPr lang="en-US" smtClean="0"/>
              <a:t>2/27/2020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432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10B27-1C63-4458-A0DE-D05A3D5ED342}" type="datetime1">
              <a:rPr lang="en-US" smtClean="0"/>
              <a:t>2/27/2020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2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0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32.xml"/><Relationship Id="rId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D5BA3AE7-9ECF-44E5-AA35-A658ADA8F751}" type="datetime1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632827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89" r:id="rId12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39369955-C8A4-4023-9F6B-3A82C0FA9480}" type="datetime1">
              <a:rPr lang="en-US" smtClean="0"/>
              <a:t>2/27/2020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941729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Resim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7028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6" r:id="rId3"/>
    <p:sldLayoutId id="2147483697" r:id="rId4"/>
    <p:sldLayoutId id="2147483698" r:id="rId5"/>
  </p:sldLayoutIdLst>
  <p:hf sldNum="0"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tr-TR" sz="2000" b="1" kern="1200" dirty="0">
          <a:solidFill>
            <a:srgbClr val="160093"/>
          </a:solidFill>
          <a:latin typeface="Arial"/>
          <a:ea typeface="ＭＳ Ｐゴシック" charset="0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 13"/>
          <p:cNvSpPr/>
          <p:nvPr/>
        </p:nvSpPr>
        <p:spPr>
          <a:xfrm>
            <a:off x="503198" y="1533155"/>
            <a:ext cx="8137603" cy="17666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>
                <a:latin typeface="Arial" panose="020B0604020202020204" pitchFamily="34" charset="0"/>
                <a:cs typeface="Arial" panose="020B0604020202020204" pitchFamily="34" charset="0"/>
              </a:rPr>
              <a:t>GGY </a:t>
            </a: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432</a:t>
            </a:r>
            <a:endParaRPr lang="tr-T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Sürdürülebilir Tasarım ve Uygulamaları</a:t>
            </a:r>
            <a:endParaRPr lang="tr-TR" sz="3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3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440762" y="4393802"/>
            <a:ext cx="847970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tr-TR" sz="16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Dr</a:t>
            </a:r>
            <a:r>
              <a:rPr lang="tr-TR" sz="1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tr-TR" sz="16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Mustafa YILMAZ</a:t>
            </a:r>
            <a:endParaRPr lang="tr-TR" sz="1600" b="1" dirty="0" smtClean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8098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38375" y="1188568"/>
            <a:ext cx="6318885" cy="282956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243204" indent="-231140">
              <a:lnSpc>
                <a:spcPct val="100000"/>
              </a:lnSpc>
              <a:spcBef>
                <a:spcPts val="700"/>
              </a:spcBef>
              <a:buFont typeface="Wingdings"/>
              <a:buChar char=""/>
              <a:tabLst>
                <a:tab pos="243840" algn="l"/>
              </a:tabLst>
            </a:pPr>
            <a:r>
              <a:rPr sz="1800" b="1" spc="-135" dirty="0">
                <a:latin typeface="Trebuchet MS"/>
                <a:cs typeface="Trebuchet MS"/>
              </a:rPr>
              <a:t>ÇEVRESEL </a:t>
            </a:r>
            <a:r>
              <a:rPr sz="1800" b="1" spc="-75" dirty="0">
                <a:latin typeface="Trebuchet MS"/>
                <a:cs typeface="Trebuchet MS"/>
              </a:rPr>
              <a:t>DEĞERLENDİRME</a:t>
            </a:r>
            <a:r>
              <a:rPr sz="1800" b="1" spc="-145" dirty="0">
                <a:latin typeface="Trebuchet MS"/>
                <a:cs typeface="Trebuchet MS"/>
              </a:rPr>
              <a:t> </a:t>
            </a:r>
            <a:r>
              <a:rPr sz="1800" b="1" spc="-95" dirty="0">
                <a:latin typeface="Trebuchet MS"/>
                <a:cs typeface="Trebuchet MS"/>
              </a:rPr>
              <a:t>ARAÇLARI</a:t>
            </a:r>
            <a:endParaRPr sz="1800">
              <a:latin typeface="Trebuchet MS"/>
              <a:cs typeface="Trebuchet MS"/>
            </a:endParaRPr>
          </a:p>
          <a:p>
            <a:pPr marL="626745" lvl="1" indent="-157480">
              <a:lnSpc>
                <a:spcPct val="100000"/>
              </a:lnSpc>
              <a:spcBef>
                <a:spcPts val="600"/>
              </a:spcBef>
              <a:buFont typeface="Wingdings"/>
              <a:buChar char=""/>
              <a:tabLst>
                <a:tab pos="627380" algn="l"/>
              </a:tabLst>
            </a:pPr>
            <a:r>
              <a:rPr sz="1800" spc="-229" dirty="0">
                <a:latin typeface="Arial"/>
                <a:cs typeface="Arial"/>
              </a:rPr>
              <a:t>BREEAM</a:t>
            </a:r>
            <a:r>
              <a:rPr sz="1800" spc="-95" dirty="0">
                <a:latin typeface="Arial"/>
                <a:cs typeface="Arial"/>
              </a:rPr>
              <a:t> </a:t>
            </a:r>
            <a:r>
              <a:rPr sz="1800" spc="-40" dirty="0">
                <a:latin typeface="Arial"/>
                <a:cs typeface="Arial"/>
              </a:rPr>
              <a:t>Modeli</a:t>
            </a:r>
            <a:endParaRPr sz="1800">
              <a:latin typeface="Arial"/>
              <a:cs typeface="Arial"/>
            </a:endParaRPr>
          </a:p>
          <a:p>
            <a:pPr marL="626745" lvl="1" indent="-157480">
              <a:lnSpc>
                <a:spcPct val="100000"/>
              </a:lnSpc>
              <a:spcBef>
                <a:spcPts val="600"/>
              </a:spcBef>
              <a:buFont typeface="Wingdings"/>
              <a:buChar char=""/>
              <a:tabLst>
                <a:tab pos="627380" algn="l"/>
              </a:tabLst>
            </a:pPr>
            <a:r>
              <a:rPr sz="1800" spc="-275" dirty="0">
                <a:latin typeface="Arial"/>
                <a:cs typeface="Arial"/>
              </a:rPr>
              <a:t>LEED</a:t>
            </a:r>
            <a:r>
              <a:rPr sz="1800" spc="-65" dirty="0">
                <a:latin typeface="Arial"/>
                <a:cs typeface="Arial"/>
              </a:rPr>
              <a:t> </a:t>
            </a:r>
            <a:r>
              <a:rPr sz="1800" spc="-40" dirty="0">
                <a:latin typeface="Arial"/>
                <a:cs typeface="Arial"/>
              </a:rPr>
              <a:t>Modeli</a:t>
            </a:r>
            <a:endParaRPr sz="1800">
              <a:latin typeface="Arial"/>
              <a:cs typeface="Arial"/>
            </a:endParaRPr>
          </a:p>
          <a:p>
            <a:pPr marL="243204" indent="-231140">
              <a:lnSpc>
                <a:spcPct val="100000"/>
              </a:lnSpc>
              <a:spcBef>
                <a:spcPts val="600"/>
              </a:spcBef>
              <a:buFont typeface="Wingdings"/>
              <a:buChar char=""/>
              <a:tabLst>
                <a:tab pos="243840" algn="l"/>
              </a:tabLst>
            </a:pPr>
            <a:r>
              <a:rPr sz="1800" b="1" spc="-120" dirty="0">
                <a:latin typeface="Trebuchet MS"/>
                <a:cs typeface="Trebuchet MS"/>
              </a:rPr>
              <a:t>TÜRKİYE’DE</a:t>
            </a:r>
            <a:r>
              <a:rPr sz="1800" b="1" spc="-150" dirty="0">
                <a:latin typeface="Trebuchet MS"/>
                <a:cs typeface="Trebuchet MS"/>
              </a:rPr>
              <a:t> </a:t>
            </a:r>
            <a:r>
              <a:rPr sz="1800" b="1" spc="-95" dirty="0">
                <a:latin typeface="Trebuchet MS"/>
                <a:cs typeface="Trebuchet MS"/>
              </a:rPr>
              <a:t>SÜRDÜRÜLEBİLİRLİK</a:t>
            </a:r>
            <a:endParaRPr sz="1800">
              <a:latin typeface="Trebuchet MS"/>
              <a:cs typeface="Trebuchet MS"/>
            </a:endParaRPr>
          </a:p>
          <a:p>
            <a:pPr marL="243204" indent="-231140">
              <a:lnSpc>
                <a:spcPct val="100000"/>
              </a:lnSpc>
              <a:spcBef>
                <a:spcPts val="600"/>
              </a:spcBef>
              <a:buFont typeface="Wingdings"/>
              <a:buChar char=""/>
              <a:tabLst>
                <a:tab pos="243840" algn="l"/>
              </a:tabLst>
            </a:pPr>
            <a:r>
              <a:rPr sz="1800" b="1" spc="-120" dirty="0">
                <a:latin typeface="Trebuchet MS"/>
                <a:cs typeface="Trebuchet MS"/>
              </a:rPr>
              <a:t>TÜRKİYE’DE </a:t>
            </a:r>
            <a:r>
              <a:rPr sz="1800" b="1" spc="-135" dirty="0">
                <a:latin typeface="Trebuchet MS"/>
                <a:cs typeface="Trebuchet MS"/>
              </a:rPr>
              <a:t>ÇEVRESEL </a:t>
            </a:r>
            <a:r>
              <a:rPr sz="1800" b="1" spc="-75" dirty="0">
                <a:latin typeface="Trebuchet MS"/>
                <a:cs typeface="Trebuchet MS"/>
              </a:rPr>
              <a:t>DEĞERLENDİRME </a:t>
            </a:r>
            <a:r>
              <a:rPr sz="1800" b="1" spc="-95" dirty="0">
                <a:latin typeface="Trebuchet MS"/>
                <a:cs typeface="Trebuchet MS"/>
              </a:rPr>
              <a:t>ARAÇLARI</a:t>
            </a:r>
            <a:r>
              <a:rPr sz="1800" b="1" spc="-260" dirty="0">
                <a:latin typeface="Trebuchet MS"/>
                <a:cs typeface="Trebuchet MS"/>
              </a:rPr>
              <a:t> </a:t>
            </a:r>
            <a:r>
              <a:rPr sz="1800" b="1" spc="-80" dirty="0">
                <a:latin typeface="Trebuchet MS"/>
                <a:cs typeface="Trebuchet MS"/>
              </a:rPr>
              <a:t>DENEMELERİ</a:t>
            </a:r>
            <a:endParaRPr sz="1800">
              <a:latin typeface="Trebuchet MS"/>
              <a:cs typeface="Trebuchet MS"/>
            </a:endParaRPr>
          </a:p>
          <a:p>
            <a:pPr marL="626745" lvl="1" indent="-157480">
              <a:lnSpc>
                <a:spcPct val="100000"/>
              </a:lnSpc>
              <a:spcBef>
                <a:spcPts val="600"/>
              </a:spcBef>
              <a:buFont typeface="Wingdings"/>
              <a:buChar char=""/>
              <a:tabLst>
                <a:tab pos="627380" algn="l"/>
              </a:tabLst>
            </a:pPr>
            <a:r>
              <a:rPr sz="1800" spc="-100" dirty="0">
                <a:latin typeface="Arial"/>
                <a:cs typeface="Arial"/>
              </a:rPr>
              <a:t>Askeri </a:t>
            </a:r>
            <a:r>
              <a:rPr sz="1800" spc="-75" dirty="0">
                <a:latin typeface="Arial"/>
                <a:cs typeface="Arial"/>
              </a:rPr>
              <a:t>Binalar </a:t>
            </a:r>
            <a:r>
              <a:rPr sz="1800" spc="-45" dirty="0">
                <a:latin typeface="Arial"/>
                <a:cs typeface="Arial"/>
              </a:rPr>
              <a:t>için </a:t>
            </a:r>
            <a:r>
              <a:rPr sz="1800" spc="-120" dirty="0">
                <a:latin typeface="Arial"/>
                <a:cs typeface="Arial"/>
              </a:rPr>
              <a:t>Çevresel </a:t>
            </a:r>
            <a:r>
              <a:rPr sz="1800" spc="-70" dirty="0">
                <a:latin typeface="Arial"/>
                <a:cs typeface="Arial"/>
              </a:rPr>
              <a:t>Değerlendirme</a:t>
            </a:r>
            <a:r>
              <a:rPr sz="1800" spc="-100" dirty="0">
                <a:latin typeface="Arial"/>
                <a:cs typeface="Arial"/>
              </a:rPr>
              <a:t> </a:t>
            </a:r>
            <a:r>
              <a:rPr sz="1800" spc="-110" dirty="0">
                <a:latin typeface="Arial"/>
                <a:cs typeface="Arial"/>
              </a:rPr>
              <a:t>Aracı</a:t>
            </a:r>
            <a:endParaRPr sz="1800">
              <a:latin typeface="Arial"/>
              <a:cs typeface="Arial"/>
            </a:endParaRPr>
          </a:p>
          <a:p>
            <a:pPr marL="629285" lvl="1" indent="-160020">
              <a:lnSpc>
                <a:spcPct val="100000"/>
              </a:lnSpc>
              <a:spcBef>
                <a:spcPts val="600"/>
              </a:spcBef>
              <a:buFont typeface="Wingdings"/>
              <a:buChar char=""/>
              <a:tabLst>
                <a:tab pos="629920" algn="l"/>
              </a:tabLst>
            </a:pPr>
            <a:r>
              <a:rPr sz="1800" spc="-50" dirty="0">
                <a:latin typeface="Arial"/>
                <a:cs typeface="Arial"/>
              </a:rPr>
              <a:t>Mahalli </a:t>
            </a:r>
            <a:r>
              <a:rPr sz="1800" spc="-120" dirty="0">
                <a:latin typeface="Arial"/>
                <a:cs typeface="Arial"/>
              </a:rPr>
              <a:t>Çevresel </a:t>
            </a:r>
            <a:r>
              <a:rPr sz="1800" spc="-70" dirty="0">
                <a:latin typeface="Arial"/>
                <a:cs typeface="Arial"/>
              </a:rPr>
              <a:t>Değerlendirme</a:t>
            </a:r>
            <a:r>
              <a:rPr sz="1800" spc="-25" dirty="0">
                <a:latin typeface="Arial"/>
                <a:cs typeface="Arial"/>
              </a:rPr>
              <a:t> </a:t>
            </a:r>
            <a:r>
              <a:rPr sz="1800" spc="-110" dirty="0">
                <a:latin typeface="Arial"/>
                <a:cs typeface="Arial"/>
              </a:rPr>
              <a:t>Aracı</a:t>
            </a:r>
            <a:endParaRPr sz="1800">
              <a:latin typeface="Arial"/>
              <a:cs typeface="Arial"/>
            </a:endParaRPr>
          </a:p>
          <a:p>
            <a:pPr marL="192405" indent="-180340">
              <a:lnSpc>
                <a:spcPct val="100000"/>
              </a:lnSpc>
              <a:spcBef>
                <a:spcPts val="600"/>
              </a:spcBef>
              <a:buFont typeface="Wingdings"/>
              <a:buChar char=""/>
              <a:tabLst>
                <a:tab pos="193040" algn="l"/>
              </a:tabLst>
            </a:pPr>
            <a:r>
              <a:rPr sz="1800" b="1" spc="-70" dirty="0">
                <a:latin typeface="Trebuchet MS"/>
                <a:cs typeface="Trebuchet MS"/>
              </a:rPr>
              <a:t>SONUÇ </a:t>
            </a:r>
            <a:r>
              <a:rPr sz="1800" b="1" spc="-125" dirty="0">
                <a:latin typeface="Trebuchet MS"/>
                <a:cs typeface="Trebuchet MS"/>
              </a:rPr>
              <a:t>ve</a:t>
            </a:r>
            <a:r>
              <a:rPr sz="1800" b="1" spc="-229" dirty="0">
                <a:latin typeface="Trebuchet MS"/>
                <a:cs typeface="Trebuchet MS"/>
              </a:rPr>
              <a:t> </a:t>
            </a:r>
            <a:r>
              <a:rPr sz="1800" b="1" spc="-100" dirty="0">
                <a:latin typeface="Trebuchet MS"/>
                <a:cs typeface="Trebuchet MS"/>
              </a:rPr>
              <a:t>ÖNERİLER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149854" y="479250"/>
            <a:ext cx="2483485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5" dirty="0"/>
              <a:t>TAKDİM</a:t>
            </a:r>
            <a:r>
              <a:rPr spc="-310" dirty="0"/>
              <a:t> </a:t>
            </a:r>
            <a:r>
              <a:rPr spc="-155" dirty="0"/>
              <a:t>PLANI</a:t>
            </a:r>
          </a:p>
        </p:txBody>
      </p:sp>
    </p:spTree>
    <p:extLst>
      <p:ext uri="{BB962C8B-B14F-4D97-AF65-F5344CB8AC3E}">
        <p14:creationId xmlns:p14="http://schemas.microsoft.com/office/powerpoint/2010/main" val="32608941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4226" y="491123"/>
            <a:ext cx="8843645" cy="499046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30810" algn="ctr">
              <a:lnSpc>
                <a:spcPct val="100000"/>
              </a:lnSpc>
              <a:spcBef>
                <a:spcPts val="95"/>
              </a:spcBef>
            </a:pPr>
            <a:r>
              <a:rPr sz="3200" b="1" spc="-215" dirty="0">
                <a:latin typeface="Trebuchet MS"/>
                <a:cs typeface="Trebuchet MS"/>
              </a:rPr>
              <a:t>Çevresel </a:t>
            </a:r>
            <a:r>
              <a:rPr sz="3200" b="1" spc="-185" dirty="0">
                <a:latin typeface="Trebuchet MS"/>
                <a:cs typeface="Trebuchet MS"/>
              </a:rPr>
              <a:t>Değerlendirme</a:t>
            </a:r>
            <a:r>
              <a:rPr sz="3200" b="1" spc="-245" dirty="0">
                <a:latin typeface="Trebuchet MS"/>
                <a:cs typeface="Trebuchet MS"/>
              </a:rPr>
              <a:t> </a:t>
            </a:r>
            <a:r>
              <a:rPr sz="3200" b="1" spc="-195" dirty="0">
                <a:latin typeface="Trebuchet MS"/>
                <a:cs typeface="Trebuchet MS"/>
              </a:rPr>
              <a:t>Araçları</a:t>
            </a:r>
            <a:endParaRPr sz="3200" dirty="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50" dirty="0">
              <a:latin typeface="Trebuchet MS"/>
              <a:cs typeface="Trebuchet MS"/>
            </a:endParaRPr>
          </a:p>
          <a:p>
            <a:pPr marL="691515" algn="just">
              <a:lnSpc>
                <a:spcPct val="100000"/>
              </a:lnSpc>
            </a:pPr>
            <a:r>
              <a:rPr sz="2800" spc="-215" dirty="0">
                <a:solidFill>
                  <a:srgbClr val="C00000"/>
                </a:solidFill>
                <a:latin typeface="Arial"/>
                <a:cs typeface="Arial"/>
              </a:rPr>
              <a:t>Çevresel </a:t>
            </a:r>
            <a:r>
              <a:rPr sz="2800" spc="-125" dirty="0">
                <a:solidFill>
                  <a:srgbClr val="C00000"/>
                </a:solidFill>
                <a:latin typeface="Arial"/>
                <a:cs typeface="Arial"/>
              </a:rPr>
              <a:t>Değerlendirme </a:t>
            </a:r>
            <a:r>
              <a:rPr sz="2800" spc="-195" dirty="0">
                <a:solidFill>
                  <a:srgbClr val="C00000"/>
                </a:solidFill>
                <a:latin typeface="Arial"/>
                <a:cs typeface="Arial"/>
              </a:rPr>
              <a:t>Aracı </a:t>
            </a:r>
            <a:r>
              <a:rPr sz="2800" spc="-160" dirty="0">
                <a:solidFill>
                  <a:srgbClr val="C00000"/>
                </a:solidFill>
                <a:latin typeface="Arial"/>
                <a:cs typeface="Arial"/>
              </a:rPr>
              <a:t>(Askeri</a:t>
            </a:r>
            <a:r>
              <a:rPr sz="2800" spc="-10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800" spc="-130" dirty="0">
                <a:solidFill>
                  <a:srgbClr val="C00000"/>
                </a:solidFill>
                <a:latin typeface="Arial"/>
                <a:cs typeface="Arial"/>
              </a:rPr>
              <a:t>Binalar)</a:t>
            </a:r>
            <a:endParaRPr sz="2800" dirty="0">
              <a:latin typeface="Arial"/>
              <a:cs typeface="Arial"/>
            </a:endParaRPr>
          </a:p>
          <a:p>
            <a:pPr marL="285750" marR="12700" indent="-273685" algn="just">
              <a:lnSpc>
                <a:spcPct val="100000"/>
              </a:lnSpc>
              <a:spcBef>
                <a:spcPts val="600"/>
              </a:spcBef>
              <a:buChar char="•"/>
              <a:tabLst>
                <a:tab pos="285750" algn="l"/>
              </a:tabLst>
            </a:pPr>
            <a:r>
              <a:rPr sz="2800" spc="-260" dirty="0">
                <a:latin typeface="Arial"/>
                <a:cs typeface="Arial"/>
              </a:rPr>
              <a:t>Yılmaz </a:t>
            </a:r>
            <a:r>
              <a:rPr sz="2800" spc="-185" dirty="0">
                <a:latin typeface="Arial"/>
                <a:cs typeface="Arial"/>
              </a:rPr>
              <a:t>ve </a:t>
            </a:r>
            <a:r>
              <a:rPr sz="2800" spc="-240" dirty="0">
                <a:latin typeface="Arial"/>
                <a:cs typeface="Arial"/>
              </a:rPr>
              <a:t>Yıldız </a:t>
            </a:r>
            <a:r>
              <a:rPr sz="2800" spc="-140" dirty="0">
                <a:latin typeface="Arial"/>
                <a:cs typeface="Arial"/>
              </a:rPr>
              <a:t>(2015) </a:t>
            </a:r>
            <a:r>
              <a:rPr sz="2800" spc="-100" dirty="0">
                <a:latin typeface="Arial"/>
                <a:cs typeface="Arial"/>
              </a:rPr>
              <a:t>tarafından </a:t>
            </a:r>
            <a:r>
              <a:rPr sz="2800" spc="-175" dirty="0">
                <a:latin typeface="Arial"/>
                <a:cs typeface="Arial"/>
              </a:rPr>
              <a:t>Türkiye  </a:t>
            </a:r>
            <a:r>
              <a:rPr sz="2800" spc="-130" dirty="0">
                <a:latin typeface="Arial"/>
                <a:cs typeface="Arial"/>
              </a:rPr>
              <a:t>koşullarında </a:t>
            </a:r>
            <a:r>
              <a:rPr sz="2800" spc="-200" dirty="0">
                <a:solidFill>
                  <a:srgbClr val="C00000"/>
                </a:solidFill>
                <a:latin typeface="Arial"/>
                <a:cs typeface="Arial"/>
              </a:rPr>
              <a:t>askerî </a:t>
            </a:r>
            <a:r>
              <a:rPr sz="2800" spc="-95" dirty="0">
                <a:solidFill>
                  <a:srgbClr val="C00000"/>
                </a:solidFill>
                <a:latin typeface="Arial"/>
                <a:cs typeface="Arial"/>
              </a:rPr>
              <a:t>binaların </a:t>
            </a:r>
            <a:r>
              <a:rPr sz="2800" spc="-120" dirty="0">
                <a:solidFill>
                  <a:srgbClr val="C00000"/>
                </a:solidFill>
                <a:latin typeface="Arial"/>
                <a:cs typeface="Arial"/>
              </a:rPr>
              <a:t>performans </a:t>
            </a:r>
            <a:r>
              <a:rPr sz="2800" spc="-65" dirty="0">
                <a:solidFill>
                  <a:srgbClr val="C00000"/>
                </a:solidFill>
                <a:latin typeface="Arial"/>
                <a:cs typeface="Arial"/>
              </a:rPr>
              <a:t>ölçütlerine </a:t>
            </a:r>
            <a:r>
              <a:rPr sz="2800" spc="-65" dirty="0">
                <a:latin typeface="Arial"/>
                <a:cs typeface="Arial"/>
              </a:rPr>
              <a:t> </a:t>
            </a:r>
            <a:r>
              <a:rPr sz="2800" spc="-190" dirty="0">
                <a:latin typeface="Arial"/>
                <a:cs typeface="Arial"/>
              </a:rPr>
              <a:t>ve </a:t>
            </a:r>
            <a:r>
              <a:rPr sz="2800" spc="-100" dirty="0">
                <a:latin typeface="Arial"/>
                <a:cs typeface="Arial"/>
              </a:rPr>
              <a:t>bu </a:t>
            </a:r>
            <a:r>
              <a:rPr sz="2800" spc="-60" dirty="0">
                <a:latin typeface="Arial"/>
                <a:cs typeface="Arial"/>
              </a:rPr>
              <a:t>ölçütlerin </a:t>
            </a:r>
            <a:r>
              <a:rPr sz="2800" spc="-130" dirty="0">
                <a:latin typeface="Arial"/>
                <a:cs typeface="Arial"/>
              </a:rPr>
              <a:t>puanlamalarına </a:t>
            </a:r>
            <a:r>
              <a:rPr sz="2800" spc="-100" dirty="0">
                <a:solidFill>
                  <a:srgbClr val="C00000"/>
                </a:solidFill>
                <a:latin typeface="Arial"/>
                <a:cs typeface="Arial"/>
              </a:rPr>
              <a:t>yönelik </a:t>
            </a:r>
            <a:r>
              <a:rPr sz="2800" spc="-30" dirty="0">
                <a:solidFill>
                  <a:srgbClr val="C00000"/>
                </a:solidFill>
                <a:latin typeface="Arial"/>
                <a:cs typeface="Arial"/>
              </a:rPr>
              <a:t>bir  </a:t>
            </a:r>
            <a:r>
              <a:rPr sz="2800" spc="-105" dirty="0">
                <a:solidFill>
                  <a:srgbClr val="C00000"/>
                </a:solidFill>
                <a:latin typeface="Arial"/>
                <a:cs typeface="Arial"/>
              </a:rPr>
              <a:t>değerlendirme </a:t>
            </a:r>
            <a:r>
              <a:rPr sz="2800" spc="-210" dirty="0">
                <a:latin typeface="Arial"/>
                <a:cs typeface="Arial"/>
              </a:rPr>
              <a:t>çalışması</a:t>
            </a:r>
            <a:r>
              <a:rPr sz="2800" spc="-185" dirty="0">
                <a:latin typeface="Arial"/>
                <a:cs typeface="Arial"/>
              </a:rPr>
              <a:t> </a:t>
            </a:r>
            <a:r>
              <a:rPr sz="2800" spc="-140" dirty="0">
                <a:latin typeface="Arial"/>
                <a:cs typeface="Arial"/>
              </a:rPr>
              <a:t>yapılmıştır.</a:t>
            </a:r>
            <a:endParaRPr sz="2800" dirty="0">
              <a:latin typeface="Arial"/>
              <a:cs typeface="Arial"/>
            </a:endParaRPr>
          </a:p>
          <a:p>
            <a:pPr marL="285115" marR="5080" indent="-273050" algn="just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377825" algn="l"/>
              </a:tabLst>
            </a:pPr>
            <a:r>
              <a:rPr sz="1600" dirty="0"/>
              <a:t>	</a:t>
            </a:r>
            <a:r>
              <a:rPr sz="2800" spc="-85" dirty="0">
                <a:latin typeface="Arial"/>
                <a:cs typeface="Arial"/>
              </a:rPr>
              <a:t>Ölçütlerin </a:t>
            </a:r>
            <a:r>
              <a:rPr sz="2800" spc="-145" dirty="0">
                <a:latin typeface="Arial"/>
                <a:cs typeface="Arial"/>
              </a:rPr>
              <a:t>seçiminde </a:t>
            </a:r>
            <a:r>
              <a:rPr sz="2800" spc="-75" dirty="0">
                <a:latin typeface="Arial"/>
                <a:cs typeface="Arial"/>
              </a:rPr>
              <a:t>sürdürülebilir mimari </a:t>
            </a:r>
            <a:r>
              <a:rPr sz="2800" spc="-80" dirty="0">
                <a:latin typeface="Arial"/>
                <a:cs typeface="Arial"/>
              </a:rPr>
              <a:t>ilkeleri  </a:t>
            </a:r>
            <a:r>
              <a:rPr sz="2000" spc="-105" dirty="0">
                <a:latin typeface="Arial"/>
                <a:cs typeface="Arial"/>
              </a:rPr>
              <a:t>(Kim </a:t>
            </a:r>
            <a:r>
              <a:rPr sz="2000" spc="-120" dirty="0">
                <a:latin typeface="Arial"/>
                <a:cs typeface="Arial"/>
              </a:rPr>
              <a:t>ve </a:t>
            </a:r>
            <a:r>
              <a:rPr sz="2000" spc="-114" dirty="0">
                <a:latin typeface="Arial"/>
                <a:cs typeface="Arial"/>
              </a:rPr>
              <a:t>Ridgon, </a:t>
            </a:r>
            <a:r>
              <a:rPr sz="2000" spc="-85" dirty="0">
                <a:latin typeface="Arial"/>
                <a:cs typeface="Arial"/>
              </a:rPr>
              <a:t>1998; </a:t>
            </a:r>
            <a:r>
              <a:rPr sz="2000" spc="-65" dirty="0">
                <a:latin typeface="Arial"/>
                <a:cs typeface="Arial"/>
              </a:rPr>
              <a:t>Gültekin, </a:t>
            </a:r>
            <a:r>
              <a:rPr sz="2000" spc="-85" dirty="0">
                <a:latin typeface="Arial"/>
                <a:cs typeface="Arial"/>
              </a:rPr>
              <a:t>2007; </a:t>
            </a:r>
            <a:r>
              <a:rPr sz="2000" spc="-215" dirty="0">
                <a:latin typeface="Arial"/>
                <a:cs typeface="Arial"/>
              </a:rPr>
              <a:t>Sev, </a:t>
            </a:r>
            <a:r>
              <a:rPr sz="2000" spc="-95" dirty="0">
                <a:latin typeface="Arial"/>
                <a:cs typeface="Arial"/>
              </a:rPr>
              <a:t>2009) </a:t>
            </a:r>
            <a:r>
              <a:rPr sz="2800" spc="-55" dirty="0">
                <a:latin typeface="Arial"/>
                <a:cs typeface="Arial"/>
              </a:rPr>
              <a:t>ile </a:t>
            </a:r>
            <a:r>
              <a:rPr sz="2800" spc="-480" dirty="0">
                <a:latin typeface="Arial"/>
                <a:cs typeface="Arial"/>
              </a:rPr>
              <a:t>LEED </a:t>
            </a:r>
            <a:r>
              <a:rPr sz="2800" spc="-190" dirty="0">
                <a:latin typeface="Arial"/>
                <a:cs typeface="Arial"/>
              </a:rPr>
              <a:t>ve </a:t>
            </a:r>
            <a:r>
              <a:rPr sz="2800" spc="-405" dirty="0">
                <a:latin typeface="Arial"/>
                <a:cs typeface="Arial"/>
              </a:rPr>
              <a:t>BREEAM  </a:t>
            </a:r>
            <a:r>
              <a:rPr sz="2800" spc="-90" dirty="0">
                <a:latin typeface="Arial"/>
                <a:cs typeface="Arial"/>
              </a:rPr>
              <a:t>gibi </a:t>
            </a:r>
            <a:r>
              <a:rPr sz="2800" spc="-114" dirty="0">
                <a:latin typeface="Arial"/>
                <a:cs typeface="Arial"/>
              </a:rPr>
              <a:t>sistemlerin </a:t>
            </a:r>
            <a:r>
              <a:rPr sz="2800" spc="-105" dirty="0">
                <a:latin typeface="Arial"/>
                <a:cs typeface="Arial"/>
              </a:rPr>
              <a:t>parametreleri </a:t>
            </a:r>
            <a:r>
              <a:rPr sz="2800" spc="-285" dirty="0">
                <a:latin typeface="Arial"/>
                <a:cs typeface="Arial"/>
              </a:rPr>
              <a:t>esas </a:t>
            </a:r>
            <a:r>
              <a:rPr sz="2800" spc="-145" dirty="0">
                <a:latin typeface="Arial"/>
                <a:cs typeface="Arial"/>
              </a:rPr>
              <a:t>alınarak </a:t>
            </a:r>
            <a:r>
              <a:rPr sz="2800" spc="-195" dirty="0">
                <a:latin typeface="Arial"/>
                <a:cs typeface="Arial"/>
              </a:rPr>
              <a:t>askerî  </a:t>
            </a:r>
            <a:r>
              <a:rPr sz="2800" spc="-100" dirty="0">
                <a:latin typeface="Arial"/>
                <a:cs typeface="Arial"/>
              </a:rPr>
              <a:t>binalarla </a:t>
            </a:r>
            <a:r>
              <a:rPr sz="2800" spc="-80" dirty="0">
                <a:latin typeface="Arial"/>
                <a:cs typeface="Arial"/>
              </a:rPr>
              <a:t>ilişkilendirilebilecek </a:t>
            </a:r>
            <a:r>
              <a:rPr sz="2800" spc="-30" dirty="0">
                <a:latin typeface="Arial"/>
                <a:cs typeface="Arial"/>
              </a:rPr>
              <a:t>bir </a:t>
            </a:r>
            <a:r>
              <a:rPr sz="2800" spc="-105" dirty="0">
                <a:latin typeface="Arial"/>
                <a:cs typeface="Arial"/>
              </a:rPr>
              <a:t>değerlendirme </a:t>
            </a:r>
            <a:r>
              <a:rPr sz="2800" spc="-120" dirty="0">
                <a:latin typeface="Arial"/>
                <a:cs typeface="Arial"/>
              </a:rPr>
              <a:t>seti  </a:t>
            </a:r>
            <a:r>
              <a:rPr sz="2800" spc="-90" dirty="0">
                <a:latin typeface="Arial"/>
                <a:cs typeface="Arial"/>
              </a:rPr>
              <a:t>oluşturulmuştur.</a:t>
            </a:r>
            <a:endParaRPr sz="2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820505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4238" y="479247"/>
            <a:ext cx="8844915" cy="48679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9539" algn="ctr">
              <a:lnSpc>
                <a:spcPct val="100000"/>
              </a:lnSpc>
              <a:spcBef>
                <a:spcPts val="95"/>
              </a:spcBef>
            </a:pPr>
            <a:r>
              <a:rPr sz="3200" b="1" spc="-215" dirty="0">
                <a:latin typeface="Trebuchet MS"/>
                <a:cs typeface="Trebuchet MS"/>
              </a:rPr>
              <a:t>Çevresel </a:t>
            </a:r>
            <a:r>
              <a:rPr sz="3200" b="1" spc="-185" dirty="0">
                <a:latin typeface="Trebuchet MS"/>
                <a:cs typeface="Trebuchet MS"/>
              </a:rPr>
              <a:t>Değerlendirme</a:t>
            </a:r>
            <a:r>
              <a:rPr sz="3200" b="1" spc="-245" dirty="0">
                <a:latin typeface="Trebuchet MS"/>
                <a:cs typeface="Trebuchet MS"/>
              </a:rPr>
              <a:t> </a:t>
            </a:r>
            <a:r>
              <a:rPr sz="3200" b="1" spc="-195" dirty="0">
                <a:latin typeface="Trebuchet MS"/>
                <a:cs typeface="Trebuchet MS"/>
              </a:rPr>
              <a:t>Araçları</a:t>
            </a:r>
            <a:endParaRPr sz="3200" dirty="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50" dirty="0">
              <a:latin typeface="Trebuchet MS"/>
              <a:cs typeface="Trebuchet MS"/>
            </a:endParaRPr>
          </a:p>
          <a:p>
            <a:pPr marL="691515" algn="just">
              <a:lnSpc>
                <a:spcPct val="100000"/>
              </a:lnSpc>
            </a:pPr>
            <a:r>
              <a:rPr sz="3200" spc="-215" dirty="0">
                <a:solidFill>
                  <a:srgbClr val="C00000"/>
                </a:solidFill>
                <a:latin typeface="Arial"/>
                <a:cs typeface="Arial"/>
              </a:rPr>
              <a:t>Çevresel </a:t>
            </a:r>
            <a:r>
              <a:rPr sz="3200" spc="-125" dirty="0">
                <a:solidFill>
                  <a:srgbClr val="C00000"/>
                </a:solidFill>
                <a:latin typeface="Arial"/>
                <a:cs typeface="Arial"/>
              </a:rPr>
              <a:t>Değerlendirme </a:t>
            </a:r>
            <a:r>
              <a:rPr sz="3200" spc="-195" dirty="0">
                <a:solidFill>
                  <a:srgbClr val="C00000"/>
                </a:solidFill>
                <a:latin typeface="Arial"/>
                <a:cs typeface="Arial"/>
              </a:rPr>
              <a:t>Aracı </a:t>
            </a:r>
            <a:r>
              <a:rPr sz="3200" spc="-160" dirty="0">
                <a:solidFill>
                  <a:srgbClr val="C00000"/>
                </a:solidFill>
                <a:latin typeface="Arial"/>
                <a:cs typeface="Arial"/>
              </a:rPr>
              <a:t>(Askeri</a:t>
            </a:r>
            <a:r>
              <a:rPr sz="3200" spc="-10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3200" spc="-130" dirty="0">
                <a:solidFill>
                  <a:srgbClr val="C00000"/>
                </a:solidFill>
                <a:latin typeface="Arial"/>
                <a:cs typeface="Arial"/>
              </a:rPr>
              <a:t>Binalar)</a:t>
            </a:r>
            <a:endParaRPr sz="3200" dirty="0">
              <a:latin typeface="Arial"/>
              <a:cs typeface="Arial"/>
            </a:endParaRPr>
          </a:p>
          <a:p>
            <a:pPr marL="285115" marR="5080" indent="-273050" algn="just">
              <a:lnSpc>
                <a:spcPct val="100000"/>
              </a:lnSpc>
              <a:spcBef>
                <a:spcPts val="600"/>
              </a:spcBef>
              <a:buChar char="•"/>
              <a:tabLst>
                <a:tab pos="285750" algn="l"/>
              </a:tabLst>
            </a:pPr>
            <a:r>
              <a:rPr sz="3200" spc="-135" dirty="0">
                <a:latin typeface="Arial"/>
                <a:cs typeface="Arial"/>
              </a:rPr>
              <a:t>Ankette </a:t>
            </a:r>
            <a:r>
              <a:rPr sz="3200" spc="-85" dirty="0">
                <a:latin typeface="Arial"/>
                <a:cs typeface="Arial"/>
              </a:rPr>
              <a:t>Analitik </a:t>
            </a:r>
            <a:r>
              <a:rPr sz="3200" spc="-145" dirty="0">
                <a:latin typeface="Arial"/>
                <a:cs typeface="Arial"/>
              </a:rPr>
              <a:t>Hiyerarşi </a:t>
            </a:r>
            <a:r>
              <a:rPr sz="3200" spc="-260" dirty="0">
                <a:latin typeface="Arial"/>
                <a:cs typeface="Arial"/>
              </a:rPr>
              <a:t>Proses (AHP) </a:t>
            </a:r>
            <a:r>
              <a:rPr sz="3200" spc="-65" dirty="0">
                <a:latin typeface="Arial"/>
                <a:cs typeface="Arial"/>
              </a:rPr>
              <a:t>faktörlerinin  </a:t>
            </a:r>
            <a:r>
              <a:rPr sz="3200" spc="-25" dirty="0">
                <a:latin typeface="Arial"/>
                <a:cs typeface="Arial"/>
              </a:rPr>
              <a:t>ikili </a:t>
            </a:r>
            <a:r>
              <a:rPr sz="3200" spc="-160" dirty="0">
                <a:latin typeface="Arial"/>
                <a:cs typeface="Arial"/>
              </a:rPr>
              <a:t>karşılaştırmasında </a:t>
            </a:r>
            <a:r>
              <a:rPr sz="3200" spc="-110" dirty="0">
                <a:latin typeface="Arial"/>
                <a:cs typeface="Arial"/>
              </a:rPr>
              <a:t>kullanılan </a:t>
            </a:r>
            <a:r>
              <a:rPr sz="3200" spc="-135" dirty="0">
                <a:latin typeface="Arial"/>
                <a:cs typeface="Arial"/>
              </a:rPr>
              <a:t>skala/ölçekte </a:t>
            </a:r>
            <a:r>
              <a:rPr sz="3200" spc="-145" dirty="0">
                <a:latin typeface="Arial"/>
                <a:cs typeface="Arial"/>
              </a:rPr>
              <a:t>“</a:t>
            </a:r>
            <a:r>
              <a:rPr sz="3200" spc="-145" dirty="0">
                <a:solidFill>
                  <a:srgbClr val="C00000"/>
                </a:solidFill>
                <a:latin typeface="Arial"/>
                <a:cs typeface="Arial"/>
              </a:rPr>
              <a:t>Eşit  </a:t>
            </a:r>
            <a:r>
              <a:rPr sz="3200" spc="-135" dirty="0">
                <a:solidFill>
                  <a:srgbClr val="C00000"/>
                </a:solidFill>
                <a:latin typeface="Arial"/>
                <a:cs typeface="Arial"/>
              </a:rPr>
              <a:t>önemde</a:t>
            </a:r>
            <a:r>
              <a:rPr sz="3200" spc="-135" dirty="0">
                <a:latin typeface="Arial"/>
                <a:cs typeface="Arial"/>
              </a:rPr>
              <a:t>”, </a:t>
            </a:r>
            <a:r>
              <a:rPr sz="3200" spc="-170" dirty="0">
                <a:latin typeface="Arial"/>
                <a:cs typeface="Arial"/>
              </a:rPr>
              <a:t>“</a:t>
            </a:r>
            <a:r>
              <a:rPr sz="3200" spc="-170" dirty="0">
                <a:solidFill>
                  <a:srgbClr val="C00000"/>
                </a:solidFill>
                <a:latin typeface="Arial"/>
                <a:cs typeface="Arial"/>
              </a:rPr>
              <a:t>Biraz </a:t>
            </a:r>
            <a:r>
              <a:rPr sz="3200" spc="-175" dirty="0">
                <a:solidFill>
                  <a:srgbClr val="C00000"/>
                </a:solidFill>
                <a:latin typeface="Arial"/>
                <a:cs typeface="Arial"/>
              </a:rPr>
              <a:t>daha </a:t>
            </a:r>
            <a:r>
              <a:rPr sz="3200" spc="-85" dirty="0">
                <a:solidFill>
                  <a:srgbClr val="C00000"/>
                </a:solidFill>
                <a:latin typeface="Arial"/>
                <a:cs typeface="Arial"/>
              </a:rPr>
              <a:t>önemli</a:t>
            </a:r>
            <a:r>
              <a:rPr sz="3200" spc="-85" dirty="0">
                <a:latin typeface="Arial"/>
                <a:cs typeface="Arial"/>
              </a:rPr>
              <a:t>”, </a:t>
            </a:r>
            <a:r>
              <a:rPr sz="3200" spc="-155" dirty="0">
                <a:latin typeface="Arial"/>
                <a:cs typeface="Arial"/>
              </a:rPr>
              <a:t>“</a:t>
            </a:r>
            <a:r>
              <a:rPr sz="3200" spc="-155" dirty="0">
                <a:solidFill>
                  <a:srgbClr val="C00000"/>
                </a:solidFill>
                <a:latin typeface="Arial"/>
                <a:cs typeface="Arial"/>
              </a:rPr>
              <a:t>Oldukça </a:t>
            </a:r>
            <a:r>
              <a:rPr sz="3200" spc="-85" dirty="0">
                <a:solidFill>
                  <a:srgbClr val="C00000"/>
                </a:solidFill>
                <a:latin typeface="Arial"/>
                <a:cs typeface="Arial"/>
              </a:rPr>
              <a:t>önemli</a:t>
            </a:r>
            <a:r>
              <a:rPr sz="3200" spc="-85" dirty="0">
                <a:latin typeface="Arial"/>
                <a:cs typeface="Arial"/>
              </a:rPr>
              <a:t>”,  </a:t>
            </a:r>
            <a:r>
              <a:rPr sz="3200" spc="-210" dirty="0">
                <a:latin typeface="Arial"/>
                <a:cs typeface="Arial"/>
              </a:rPr>
              <a:t>“</a:t>
            </a:r>
            <a:r>
              <a:rPr sz="3200" spc="-210" dirty="0">
                <a:solidFill>
                  <a:srgbClr val="C00000"/>
                </a:solidFill>
                <a:latin typeface="Arial"/>
                <a:cs typeface="Arial"/>
              </a:rPr>
              <a:t>Çok </a:t>
            </a:r>
            <a:r>
              <a:rPr sz="3200" spc="-85" dirty="0">
                <a:solidFill>
                  <a:srgbClr val="C00000"/>
                </a:solidFill>
                <a:latin typeface="Arial"/>
                <a:cs typeface="Arial"/>
              </a:rPr>
              <a:t>önemli</a:t>
            </a:r>
            <a:r>
              <a:rPr sz="3200" spc="-85" dirty="0">
                <a:latin typeface="Arial"/>
                <a:cs typeface="Arial"/>
              </a:rPr>
              <a:t>”, </a:t>
            </a:r>
            <a:r>
              <a:rPr sz="3200" spc="-215" dirty="0">
                <a:latin typeface="Arial"/>
                <a:cs typeface="Arial"/>
              </a:rPr>
              <a:t>“</a:t>
            </a:r>
            <a:r>
              <a:rPr sz="3200" spc="-215" dirty="0">
                <a:solidFill>
                  <a:srgbClr val="C00000"/>
                </a:solidFill>
                <a:latin typeface="Arial"/>
                <a:cs typeface="Arial"/>
              </a:rPr>
              <a:t>Son  </a:t>
            </a:r>
            <a:r>
              <a:rPr sz="3200" spc="-160" dirty="0">
                <a:solidFill>
                  <a:srgbClr val="C00000"/>
                </a:solidFill>
                <a:latin typeface="Arial"/>
                <a:cs typeface="Arial"/>
              </a:rPr>
              <a:t>derece </a:t>
            </a:r>
            <a:r>
              <a:rPr sz="3200" spc="-40" dirty="0">
                <a:solidFill>
                  <a:srgbClr val="C00000"/>
                </a:solidFill>
                <a:latin typeface="Arial"/>
                <a:cs typeface="Arial"/>
              </a:rPr>
              <a:t>önemli</a:t>
            </a:r>
            <a:r>
              <a:rPr sz="3200" spc="-40" dirty="0">
                <a:latin typeface="Arial"/>
                <a:cs typeface="Arial"/>
              </a:rPr>
              <a:t>” </a:t>
            </a:r>
            <a:r>
              <a:rPr sz="3200" spc="-100" dirty="0">
                <a:latin typeface="Arial"/>
                <a:cs typeface="Arial"/>
              </a:rPr>
              <a:t>kelimeleriyle  </a:t>
            </a:r>
            <a:r>
              <a:rPr sz="3200" spc="-220" dirty="0">
                <a:latin typeface="Arial"/>
                <a:cs typeface="Arial"/>
              </a:rPr>
              <a:t>sözel </a:t>
            </a:r>
            <a:r>
              <a:rPr sz="3200" spc="-130" dirty="0">
                <a:latin typeface="Arial"/>
                <a:cs typeface="Arial"/>
              </a:rPr>
              <a:t>olarak </a:t>
            </a:r>
            <a:r>
              <a:rPr sz="3200" spc="-105" dirty="0">
                <a:latin typeface="Arial"/>
                <a:cs typeface="Arial"/>
              </a:rPr>
              <a:t>değerlendirme </a:t>
            </a:r>
            <a:r>
              <a:rPr sz="3200" spc="-175" dirty="0">
                <a:latin typeface="Arial"/>
                <a:cs typeface="Arial"/>
              </a:rPr>
              <a:t>yapılması </a:t>
            </a:r>
            <a:r>
              <a:rPr sz="3200" spc="-190" dirty="0">
                <a:latin typeface="Arial"/>
                <a:cs typeface="Arial"/>
              </a:rPr>
              <a:t>ve </a:t>
            </a:r>
            <a:r>
              <a:rPr sz="3200" spc="-100" dirty="0">
                <a:latin typeface="Arial"/>
                <a:cs typeface="Arial"/>
              </a:rPr>
              <a:t>bu  değerlendirmelere </a:t>
            </a:r>
            <a:r>
              <a:rPr sz="3200" spc="-160" dirty="0">
                <a:latin typeface="Arial"/>
                <a:cs typeface="Arial"/>
              </a:rPr>
              <a:t>karşılık </a:t>
            </a:r>
            <a:r>
              <a:rPr sz="3200" spc="-155" dirty="0">
                <a:latin typeface="Arial"/>
                <a:cs typeface="Arial"/>
              </a:rPr>
              <a:t>gelen </a:t>
            </a:r>
            <a:r>
              <a:rPr sz="3200" spc="-185" dirty="0">
                <a:latin typeface="Arial"/>
                <a:cs typeface="Arial"/>
              </a:rPr>
              <a:t>sırasıyla </a:t>
            </a:r>
            <a:r>
              <a:rPr sz="3200" spc="-125" dirty="0">
                <a:latin typeface="Arial"/>
                <a:cs typeface="Arial"/>
              </a:rPr>
              <a:t>1, 3, 5, </a:t>
            </a:r>
            <a:r>
              <a:rPr sz="3200" spc="-160" dirty="0">
                <a:latin typeface="Arial"/>
                <a:cs typeface="Arial"/>
              </a:rPr>
              <a:t>7  </a:t>
            </a:r>
            <a:r>
              <a:rPr sz="3200" spc="-190" dirty="0">
                <a:latin typeface="Arial"/>
                <a:cs typeface="Arial"/>
              </a:rPr>
              <a:t>ve </a:t>
            </a:r>
            <a:r>
              <a:rPr sz="3200" spc="-160" dirty="0">
                <a:latin typeface="Arial"/>
                <a:cs typeface="Arial"/>
              </a:rPr>
              <a:t>9 </a:t>
            </a:r>
            <a:r>
              <a:rPr sz="3200" spc="-130" dirty="0">
                <a:latin typeface="Arial"/>
                <a:cs typeface="Arial"/>
              </a:rPr>
              <a:t>rakamlarının </a:t>
            </a:r>
            <a:r>
              <a:rPr sz="3200" spc="-200" dirty="0">
                <a:latin typeface="Arial"/>
                <a:cs typeface="Arial"/>
              </a:rPr>
              <a:t>yazılması </a:t>
            </a:r>
            <a:r>
              <a:rPr sz="3200" spc="-70" dirty="0">
                <a:latin typeface="Arial"/>
                <a:cs typeface="Arial"/>
              </a:rPr>
              <a:t>istenmiştir </a:t>
            </a:r>
            <a:r>
              <a:rPr sz="2000" spc="-145" dirty="0">
                <a:latin typeface="Arial"/>
                <a:cs typeface="Arial"/>
              </a:rPr>
              <a:t>(Saaty,</a:t>
            </a:r>
            <a:r>
              <a:rPr sz="2000" spc="-90" dirty="0">
                <a:latin typeface="Arial"/>
                <a:cs typeface="Arial"/>
              </a:rPr>
              <a:t> </a:t>
            </a:r>
            <a:r>
              <a:rPr sz="2000" spc="-95" dirty="0">
                <a:latin typeface="Arial"/>
                <a:cs typeface="Arial"/>
              </a:rPr>
              <a:t>1999)</a:t>
            </a:r>
            <a:r>
              <a:rPr sz="3200" spc="-95" dirty="0">
                <a:latin typeface="Arial"/>
                <a:cs typeface="Arial"/>
              </a:rPr>
              <a:t>.</a:t>
            </a:r>
            <a:endParaRPr sz="32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741683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4238" y="491125"/>
            <a:ext cx="8843010" cy="438023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31445" algn="ctr">
              <a:lnSpc>
                <a:spcPct val="100000"/>
              </a:lnSpc>
              <a:spcBef>
                <a:spcPts val="95"/>
              </a:spcBef>
            </a:pPr>
            <a:r>
              <a:rPr sz="3200" b="1" spc="-215" dirty="0">
                <a:latin typeface="Trebuchet MS"/>
                <a:cs typeface="Trebuchet MS"/>
              </a:rPr>
              <a:t>Çevresel </a:t>
            </a:r>
            <a:r>
              <a:rPr sz="3200" b="1" spc="-185" dirty="0">
                <a:latin typeface="Trebuchet MS"/>
                <a:cs typeface="Trebuchet MS"/>
              </a:rPr>
              <a:t>Değerlendirme</a:t>
            </a:r>
            <a:r>
              <a:rPr sz="3200" b="1" spc="-245" dirty="0">
                <a:latin typeface="Trebuchet MS"/>
                <a:cs typeface="Trebuchet MS"/>
              </a:rPr>
              <a:t> </a:t>
            </a:r>
            <a:r>
              <a:rPr sz="3200" b="1" spc="-195" dirty="0">
                <a:latin typeface="Trebuchet MS"/>
                <a:cs typeface="Trebuchet MS"/>
              </a:rPr>
              <a:t>Araçları</a:t>
            </a:r>
            <a:endParaRPr sz="3200" dirty="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50" dirty="0">
              <a:latin typeface="Trebuchet MS"/>
              <a:cs typeface="Trebuchet MS"/>
            </a:endParaRPr>
          </a:p>
          <a:p>
            <a:pPr marL="691515" algn="just">
              <a:lnSpc>
                <a:spcPct val="100000"/>
              </a:lnSpc>
            </a:pPr>
            <a:r>
              <a:rPr sz="3200" spc="-215" dirty="0">
                <a:solidFill>
                  <a:srgbClr val="C00000"/>
                </a:solidFill>
                <a:latin typeface="Arial"/>
                <a:cs typeface="Arial"/>
              </a:rPr>
              <a:t>Çevresel </a:t>
            </a:r>
            <a:r>
              <a:rPr sz="3200" spc="-125" dirty="0">
                <a:solidFill>
                  <a:srgbClr val="C00000"/>
                </a:solidFill>
                <a:latin typeface="Arial"/>
                <a:cs typeface="Arial"/>
              </a:rPr>
              <a:t>Değerlendirme </a:t>
            </a:r>
            <a:r>
              <a:rPr sz="3200" spc="-195" dirty="0">
                <a:solidFill>
                  <a:srgbClr val="C00000"/>
                </a:solidFill>
                <a:latin typeface="Arial"/>
                <a:cs typeface="Arial"/>
              </a:rPr>
              <a:t>Aracı </a:t>
            </a:r>
            <a:r>
              <a:rPr sz="3200" spc="-160" dirty="0">
                <a:solidFill>
                  <a:srgbClr val="C00000"/>
                </a:solidFill>
                <a:latin typeface="Arial"/>
                <a:cs typeface="Arial"/>
              </a:rPr>
              <a:t>(Askeri</a:t>
            </a:r>
            <a:r>
              <a:rPr sz="3200" spc="-10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3200" spc="-130" dirty="0">
                <a:solidFill>
                  <a:srgbClr val="C00000"/>
                </a:solidFill>
                <a:latin typeface="Arial"/>
                <a:cs typeface="Arial"/>
              </a:rPr>
              <a:t>Binalar)</a:t>
            </a:r>
            <a:endParaRPr sz="3200" dirty="0">
              <a:latin typeface="Arial"/>
              <a:cs typeface="Arial"/>
            </a:endParaRPr>
          </a:p>
          <a:p>
            <a:pPr marL="284480" marR="5080" indent="-272415" algn="just">
              <a:lnSpc>
                <a:spcPct val="100000"/>
              </a:lnSpc>
              <a:spcBef>
                <a:spcPts val="600"/>
              </a:spcBef>
              <a:buChar char="•"/>
              <a:tabLst>
                <a:tab pos="285750" algn="l"/>
              </a:tabLst>
            </a:pPr>
            <a:r>
              <a:rPr sz="3200" spc="-260" dirty="0">
                <a:latin typeface="Arial"/>
                <a:cs typeface="Arial"/>
              </a:rPr>
              <a:t>Eğer </a:t>
            </a:r>
            <a:r>
              <a:rPr sz="3200" spc="-25" dirty="0">
                <a:latin typeface="Arial"/>
                <a:cs typeface="Arial"/>
              </a:rPr>
              <a:t>ikili </a:t>
            </a:r>
            <a:r>
              <a:rPr sz="3200" spc="-145" dirty="0">
                <a:latin typeface="Arial"/>
                <a:cs typeface="Arial"/>
              </a:rPr>
              <a:t>karşılaştırma </a:t>
            </a:r>
            <a:r>
              <a:rPr sz="3200" spc="-190" dirty="0">
                <a:latin typeface="Arial"/>
                <a:cs typeface="Arial"/>
              </a:rPr>
              <a:t>sırasında </a:t>
            </a:r>
            <a:r>
              <a:rPr sz="3200" spc="-120" dirty="0">
                <a:latin typeface="Arial"/>
                <a:cs typeface="Arial"/>
              </a:rPr>
              <a:t>satırdaki </a:t>
            </a:r>
            <a:r>
              <a:rPr sz="3200" spc="-100" dirty="0">
                <a:latin typeface="Arial"/>
                <a:cs typeface="Arial"/>
              </a:rPr>
              <a:t>faaliyet,  </a:t>
            </a:r>
            <a:r>
              <a:rPr sz="3200" spc="-114" dirty="0">
                <a:latin typeface="Arial"/>
                <a:cs typeface="Arial"/>
              </a:rPr>
              <a:t>sütundaki </a:t>
            </a:r>
            <a:r>
              <a:rPr sz="3200" spc="-105" dirty="0">
                <a:latin typeface="Arial"/>
                <a:cs typeface="Arial"/>
              </a:rPr>
              <a:t>faaliyetten </a:t>
            </a:r>
            <a:r>
              <a:rPr sz="3200" spc="-175" dirty="0">
                <a:latin typeface="Arial"/>
                <a:cs typeface="Arial"/>
              </a:rPr>
              <a:t>daha </a:t>
            </a:r>
            <a:r>
              <a:rPr sz="3200" spc="-295" dirty="0">
                <a:latin typeface="Arial"/>
                <a:cs typeface="Arial"/>
              </a:rPr>
              <a:t>az </a:t>
            </a:r>
            <a:r>
              <a:rPr sz="3200" spc="-100" dirty="0">
                <a:latin typeface="Arial"/>
                <a:cs typeface="Arial"/>
              </a:rPr>
              <a:t>tercih </a:t>
            </a:r>
            <a:r>
              <a:rPr sz="3200" spc="-120" dirty="0">
                <a:latin typeface="Arial"/>
                <a:cs typeface="Arial"/>
              </a:rPr>
              <a:t>ediliyorsa </a:t>
            </a:r>
            <a:r>
              <a:rPr sz="3200" spc="-140" dirty="0">
                <a:latin typeface="Arial"/>
                <a:cs typeface="Arial"/>
              </a:rPr>
              <a:t>yani  </a:t>
            </a:r>
            <a:r>
              <a:rPr sz="3200" spc="-114" dirty="0">
                <a:latin typeface="Arial"/>
                <a:cs typeface="Arial"/>
              </a:rPr>
              <a:t>sütundaki </a:t>
            </a:r>
            <a:r>
              <a:rPr sz="3200" spc="-75" dirty="0">
                <a:latin typeface="Arial"/>
                <a:cs typeface="Arial"/>
              </a:rPr>
              <a:t>ölçüt, </a:t>
            </a:r>
            <a:r>
              <a:rPr sz="3200" spc="-120" dirty="0">
                <a:latin typeface="Arial"/>
                <a:cs typeface="Arial"/>
              </a:rPr>
              <a:t>satırdaki </a:t>
            </a:r>
            <a:r>
              <a:rPr sz="3200" spc="-80" dirty="0">
                <a:latin typeface="Arial"/>
                <a:cs typeface="Arial"/>
              </a:rPr>
              <a:t>ölçütten </a:t>
            </a:r>
            <a:r>
              <a:rPr sz="3200" spc="-170" dirty="0">
                <a:latin typeface="Arial"/>
                <a:cs typeface="Arial"/>
              </a:rPr>
              <a:t>daha </a:t>
            </a:r>
            <a:r>
              <a:rPr sz="3200" spc="-80" dirty="0">
                <a:latin typeface="Arial"/>
                <a:cs typeface="Arial"/>
              </a:rPr>
              <a:t>önemli </a:t>
            </a:r>
            <a:r>
              <a:rPr sz="3200" spc="-180" dirty="0">
                <a:latin typeface="Arial"/>
                <a:cs typeface="Arial"/>
              </a:rPr>
              <a:t>ise  </a:t>
            </a:r>
            <a:r>
              <a:rPr sz="3200" spc="-50" dirty="0">
                <a:latin typeface="Arial"/>
                <a:cs typeface="Arial"/>
              </a:rPr>
              <a:t>iki </a:t>
            </a:r>
            <a:r>
              <a:rPr sz="3200" spc="-65" dirty="0">
                <a:latin typeface="Arial"/>
                <a:cs typeface="Arial"/>
              </a:rPr>
              <a:t>taraflı </a:t>
            </a:r>
            <a:r>
              <a:rPr sz="3200" spc="-155" dirty="0">
                <a:latin typeface="Arial"/>
                <a:cs typeface="Arial"/>
              </a:rPr>
              <a:t>uygun </a:t>
            </a:r>
            <a:r>
              <a:rPr sz="3200" spc="-165" dirty="0">
                <a:latin typeface="Arial"/>
                <a:cs typeface="Arial"/>
              </a:rPr>
              <a:t>sayılar </a:t>
            </a:r>
            <a:r>
              <a:rPr sz="3200" spc="-110" dirty="0">
                <a:latin typeface="Arial"/>
                <a:cs typeface="Arial"/>
              </a:rPr>
              <a:t>olan </a:t>
            </a:r>
            <a:r>
              <a:rPr sz="3200" spc="-20" dirty="0">
                <a:solidFill>
                  <a:srgbClr val="C00000"/>
                </a:solidFill>
                <a:latin typeface="Arial"/>
                <a:cs typeface="Arial"/>
              </a:rPr>
              <a:t>1/3</a:t>
            </a:r>
            <a:r>
              <a:rPr sz="3200" spc="-20" dirty="0">
                <a:latin typeface="Arial"/>
                <a:cs typeface="Arial"/>
              </a:rPr>
              <a:t>, </a:t>
            </a:r>
            <a:r>
              <a:rPr sz="3200" spc="-15" dirty="0">
                <a:solidFill>
                  <a:srgbClr val="C00000"/>
                </a:solidFill>
                <a:latin typeface="Arial"/>
                <a:cs typeface="Arial"/>
              </a:rPr>
              <a:t>1/5</a:t>
            </a:r>
            <a:r>
              <a:rPr sz="3200" spc="-15" dirty="0">
                <a:latin typeface="Arial"/>
                <a:cs typeface="Arial"/>
              </a:rPr>
              <a:t>, </a:t>
            </a:r>
            <a:r>
              <a:rPr sz="3200" spc="-50" dirty="0">
                <a:solidFill>
                  <a:srgbClr val="C00000"/>
                </a:solidFill>
                <a:latin typeface="Arial"/>
                <a:cs typeface="Arial"/>
              </a:rPr>
              <a:t>1/7 </a:t>
            </a:r>
            <a:r>
              <a:rPr sz="3200" spc="-185" dirty="0">
                <a:latin typeface="Arial"/>
                <a:cs typeface="Arial"/>
              </a:rPr>
              <a:t>ve </a:t>
            </a:r>
            <a:r>
              <a:rPr sz="3200" spc="5" dirty="0">
                <a:solidFill>
                  <a:srgbClr val="C00000"/>
                </a:solidFill>
                <a:latin typeface="Arial"/>
                <a:cs typeface="Arial"/>
              </a:rPr>
              <a:t>1/9 </a:t>
            </a:r>
            <a:r>
              <a:rPr sz="3200" spc="5" dirty="0">
                <a:latin typeface="Arial"/>
                <a:cs typeface="Arial"/>
              </a:rPr>
              <a:t> </a:t>
            </a:r>
            <a:r>
              <a:rPr sz="3200" spc="-80" dirty="0">
                <a:latin typeface="Arial"/>
                <a:cs typeface="Arial"/>
              </a:rPr>
              <a:t>ifadelerinin </a:t>
            </a:r>
            <a:r>
              <a:rPr sz="3200" spc="-95" dirty="0">
                <a:latin typeface="Arial"/>
                <a:cs typeface="Arial"/>
              </a:rPr>
              <a:t>matristeki </a:t>
            </a:r>
            <a:r>
              <a:rPr sz="3200" spc="-85" dirty="0">
                <a:latin typeface="Arial"/>
                <a:cs typeface="Arial"/>
              </a:rPr>
              <a:t>yerlerine </a:t>
            </a:r>
            <a:r>
              <a:rPr sz="3200" spc="-200" dirty="0">
                <a:latin typeface="Arial"/>
                <a:cs typeface="Arial"/>
              </a:rPr>
              <a:t>yazılması  </a:t>
            </a:r>
            <a:r>
              <a:rPr sz="3200" spc="-70" dirty="0">
                <a:latin typeface="Arial"/>
                <a:cs typeface="Arial"/>
              </a:rPr>
              <a:t>istenmiştir </a:t>
            </a:r>
            <a:r>
              <a:rPr sz="2000" spc="-170" dirty="0">
                <a:latin typeface="Arial"/>
                <a:cs typeface="Arial"/>
              </a:rPr>
              <a:t>(Tekeş,</a:t>
            </a:r>
            <a:r>
              <a:rPr sz="2000" spc="-165" dirty="0">
                <a:latin typeface="Arial"/>
                <a:cs typeface="Arial"/>
              </a:rPr>
              <a:t> </a:t>
            </a:r>
            <a:r>
              <a:rPr sz="2000" spc="-95" dirty="0">
                <a:latin typeface="Arial"/>
                <a:cs typeface="Arial"/>
              </a:rPr>
              <a:t>2002)</a:t>
            </a:r>
            <a:r>
              <a:rPr sz="3200" spc="-95" dirty="0">
                <a:latin typeface="Arial"/>
                <a:cs typeface="Arial"/>
              </a:rPr>
              <a:t>.</a:t>
            </a:r>
            <a:endParaRPr sz="32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630861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4238" y="538622"/>
            <a:ext cx="8846820" cy="429797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635" algn="ctr">
              <a:lnSpc>
                <a:spcPct val="100000"/>
              </a:lnSpc>
              <a:spcBef>
                <a:spcPts val="95"/>
              </a:spcBef>
            </a:pPr>
            <a:r>
              <a:rPr sz="3200" b="1" spc="-215" dirty="0">
                <a:latin typeface="Trebuchet MS"/>
                <a:cs typeface="Trebuchet MS"/>
              </a:rPr>
              <a:t>Çevresel </a:t>
            </a:r>
            <a:r>
              <a:rPr sz="3200" b="1" spc="-185" dirty="0">
                <a:latin typeface="Trebuchet MS"/>
                <a:cs typeface="Trebuchet MS"/>
              </a:rPr>
              <a:t>Değerlendirme</a:t>
            </a:r>
            <a:r>
              <a:rPr sz="3200" b="1" spc="-245" dirty="0">
                <a:latin typeface="Trebuchet MS"/>
                <a:cs typeface="Trebuchet MS"/>
              </a:rPr>
              <a:t> </a:t>
            </a:r>
            <a:r>
              <a:rPr sz="3200" b="1" spc="-195" dirty="0">
                <a:latin typeface="Trebuchet MS"/>
                <a:cs typeface="Trebuchet MS"/>
              </a:rPr>
              <a:t>Araçları</a:t>
            </a:r>
            <a:endParaRPr sz="3200" dirty="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50" dirty="0">
              <a:latin typeface="Trebuchet MS"/>
              <a:cs typeface="Trebuchet MS"/>
            </a:endParaRPr>
          </a:p>
          <a:p>
            <a:pPr marL="691515" algn="just">
              <a:lnSpc>
                <a:spcPct val="100000"/>
              </a:lnSpc>
            </a:pPr>
            <a:r>
              <a:rPr sz="2400" spc="-215" dirty="0">
                <a:solidFill>
                  <a:srgbClr val="C00000"/>
                </a:solidFill>
                <a:latin typeface="Arial"/>
                <a:cs typeface="Arial"/>
              </a:rPr>
              <a:t>Çevresel </a:t>
            </a:r>
            <a:r>
              <a:rPr sz="2400" spc="-125" dirty="0">
                <a:solidFill>
                  <a:srgbClr val="C00000"/>
                </a:solidFill>
                <a:latin typeface="Arial"/>
                <a:cs typeface="Arial"/>
              </a:rPr>
              <a:t>Değerlendirme </a:t>
            </a:r>
            <a:r>
              <a:rPr sz="2400" spc="-195" dirty="0">
                <a:solidFill>
                  <a:srgbClr val="C00000"/>
                </a:solidFill>
                <a:latin typeface="Arial"/>
                <a:cs typeface="Arial"/>
              </a:rPr>
              <a:t>Aracı </a:t>
            </a:r>
            <a:r>
              <a:rPr sz="2400" spc="-160" dirty="0">
                <a:solidFill>
                  <a:srgbClr val="C00000"/>
                </a:solidFill>
                <a:latin typeface="Arial"/>
                <a:cs typeface="Arial"/>
              </a:rPr>
              <a:t>(Askeri</a:t>
            </a:r>
            <a:r>
              <a:rPr sz="2400" spc="-10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400" spc="-130" dirty="0">
                <a:solidFill>
                  <a:srgbClr val="C00000"/>
                </a:solidFill>
                <a:latin typeface="Arial"/>
                <a:cs typeface="Arial"/>
              </a:rPr>
              <a:t>Binalar)</a:t>
            </a:r>
            <a:endParaRPr sz="2400" dirty="0">
              <a:latin typeface="Arial"/>
              <a:cs typeface="Arial"/>
            </a:endParaRPr>
          </a:p>
          <a:p>
            <a:pPr marL="283845" marR="5080" indent="-271780" algn="just">
              <a:lnSpc>
                <a:spcPct val="100000"/>
              </a:lnSpc>
              <a:spcBef>
                <a:spcPts val="600"/>
              </a:spcBef>
              <a:buChar char="•"/>
              <a:tabLst>
                <a:tab pos="285750" algn="l"/>
              </a:tabLst>
            </a:pPr>
            <a:r>
              <a:rPr sz="2400" spc="-270" dirty="0">
                <a:latin typeface="Arial"/>
                <a:cs typeface="Arial"/>
              </a:rPr>
              <a:t>Kara </a:t>
            </a:r>
            <a:r>
              <a:rPr sz="2400" spc="-160" dirty="0">
                <a:latin typeface="Arial"/>
                <a:cs typeface="Arial"/>
              </a:rPr>
              <a:t>Harp </a:t>
            </a:r>
            <a:r>
              <a:rPr sz="2400" spc="-150" dirty="0">
                <a:latin typeface="Arial"/>
                <a:cs typeface="Arial"/>
              </a:rPr>
              <a:t>Okulu İnşaat </a:t>
            </a:r>
            <a:r>
              <a:rPr sz="2400" spc="-90" dirty="0">
                <a:latin typeface="Arial"/>
                <a:cs typeface="Arial"/>
              </a:rPr>
              <a:t>Mühendisliği </a:t>
            </a:r>
            <a:r>
              <a:rPr sz="2400" spc="-125" dirty="0">
                <a:latin typeface="Arial"/>
                <a:cs typeface="Arial"/>
              </a:rPr>
              <a:t>Bölümünde  </a:t>
            </a:r>
            <a:r>
              <a:rPr sz="2400" spc="-110" dirty="0">
                <a:latin typeface="Arial"/>
                <a:cs typeface="Arial"/>
              </a:rPr>
              <a:t>öğrenim </a:t>
            </a:r>
            <a:r>
              <a:rPr sz="2400" spc="-125" dirty="0">
                <a:latin typeface="Arial"/>
                <a:cs typeface="Arial"/>
              </a:rPr>
              <a:t>görmekte </a:t>
            </a:r>
            <a:r>
              <a:rPr sz="2400" spc="-110" dirty="0">
                <a:latin typeface="Arial"/>
                <a:cs typeface="Arial"/>
              </a:rPr>
              <a:t>olan </a:t>
            </a:r>
            <a:r>
              <a:rPr sz="2400" spc="-180" dirty="0">
                <a:latin typeface="Arial"/>
                <a:cs typeface="Arial"/>
              </a:rPr>
              <a:t>son </a:t>
            </a:r>
            <a:r>
              <a:rPr sz="2400" spc="-135" dirty="0">
                <a:latin typeface="Arial"/>
                <a:cs typeface="Arial"/>
              </a:rPr>
              <a:t>sınıf </a:t>
            </a:r>
            <a:r>
              <a:rPr sz="2400" spc="-95" dirty="0">
                <a:latin typeface="Arial"/>
                <a:cs typeface="Arial"/>
              </a:rPr>
              <a:t>Harbiyeliler </a:t>
            </a:r>
            <a:r>
              <a:rPr sz="2400" spc="-130" dirty="0">
                <a:latin typeface="Arial"/>
                <a:cs typeface="Arial"/>
              </a:rPr>
              <a:t>inşaat  </a:t>
            </a:r>
            <a:r>
              <a:rPr sz="2400" spc="-125" dirty="0">
                <a:latin typeface="Arial"/>
                <a:cs typeface="Arial"/>
              </a:rPr>
              <a:t>sektöründe </a:t>
            </a:r>
            <a:r>
              <a:rPr sz="2400" spc="-65" dirty="0">
                <a:latin typeface="Arial"/>
                <a:cs typeface="Arial"/>
              </a:rPr>
              <a:t>sürdürülebilirlik </a:t>
            </a:r>
            <a:r>
              <a:rPr sz="2400" spc="-190" dirty="0">
                <a:latin typeface="Arial"/>
                <a:cs typeface="Arial"/>
              </a:rPr>
              <a:t>ve </a:t>
            </a:r>
            <a:r>
              <a:rPr sz="2400" spc="-140" dirty="0">
                <a:latin typeface="Arial"/>
                <a:cs typeface="Arial"/>
              </a:rPr>
              <a:t>yeşil </a:t>
            </a:r>
            <a:r>
              <a:rPr sz="2400" spc="-95" dirty="0">
                <a:latin typeface="Arial"/>
                <a:cs typeface="Arial"/>
              </a:rPr>
              <a:t>binalar  </a:t>
            </a:r>
            <a:r>
              <a:rPr sz="2400" spc="-120" dirty="0">
                <a:latin typeface="Arial"/>
                <a:cs typeface="Arial"/>
              </a:rPr>
              <a:t>konularında </a:t>
            </a:r>
            <a:r>
              <a:rPr sz="2400" spc="-220" dirty="0">
                <a:latin typeface="Arial"/>
                <a:cs typeface="Arial"/>
              </a:rPr>
              <a:t>“</a:t>
            </a:r>
            <a:r>
              <a:rPr sz="2400" spc="-220" dirty="0">
                <a:solidFill>
                  <a:srgbClr val="C00000"/>
                </a:solidFill>
                <a:latin typeface="Arial"/>
                <a:cs typeface="Arial"/>
              </a:rPr>
              <a:t>Yapı </a:t>
            </a:r>
            <a:r>
              <a:rPr sz="2400" spc="-120" dirty="0">
                <a:solidFill>
                  <a:srgbClr val="C00000"/>
                </a:solidFill>
                <a:latin typeface="Arial"/>
                <a:cs typeface="Arial"/>
              </a:rPr>
              <a:t>İşletmesi </a:t>
            </a:r>
            <a:r>
              <a:rPr sz="2400" spc="-190" dirty="0">
                <a:solidFill>
                  <a:srgbClr val="C00000"/>
                </a:solidFill>
                <a:latin typeface="Arial"/>
                <a:cs typeface="Arial"/>
              </a:rPr>
              <a:t>ve </a:t>
            </a:r>
            <a:r>
              <a:rPr sz="2400" spc="-175" dirty="0">
                <a:solidFill>
                  <a:srgbClr val="C00000"/>
                </a:solidFill>
                <a:latin typeface="Arial"/>
                <a:cs typeface="Arial"/>
              </a:rPr>
              <a:t>Şantiye </a:t>
            </a:r>
            <a:r>
              <a:rPr sz="2400" spc="-150" dirty="0">
                <a:solidFill>
                  <a:srgbClr val="C00000"/>
                </a:solidFill>
                <a:latin typeface="Arial"/>
                <a:cs typeface="Arial"/>
              </a:rPr>
              <a:t>Tekniği</a:t>
            </a:r>
            <a:r>
              <a:rPr sz="2400" spc="-150" dirty="0">
                <a:latin typeface="Arial"/>
                <a:cs typeface="Arial"/>
              </a:rPr>
              <a:t>” </a:t>
            </a:r>
            <a:r>
              <a:rPr sz="2400" spc="-135" dirty="0">
                <a:latin typeface="Arial"/>
                <a:cs typeface="Arial"/>
              </a:rPr>
              <a:t>dersi  </a:t>
            </a:r>
            <a:r>
              <a:rPr sz="2400" spc="-190" dirty="0">
                <a:latin typeface="Arial"/>
                <a:cs typeface="Arial"/>
              </a:rPr>
              <a:t>kapsamında </a:t>
            </a:r>
            <a:r>
              <a:rPr sz="2400" spc="-60" dirty="0">
                <a:latin typeface="Arial"/>
                <a:cs typeface="Arial"/>
              </a:rPr>
              <a:t>bilgilendirilmiştir. </a:t>
            </a:r>
            <a:r>
              <a:rPr sz="2400" spc="-155" dirty="0">
                <a:latin typeface="Arial"/>
                <a:cs typeface="Arial"/>
              </a:rPr>
              <a:t>Diğer </a:t>
            </a:r>
            <a:r>
              <a:rPr sz="2400" spc="-105" dirty="0">
                <a:latin typeface="Arial"/>
                <a:cs typeface="Arial"/>
              </a:rPr>
              <a:t>taraftan </a:t>
            </a:r>
            <a:r>
              <a:rPr sz="2400" spc="-145" dirty="0">
                <a:latin typeface="Arial"/>
                <a:cs typeface="Arial"/>
              </a:rPr>
              <a:t>en</a:t>
            </a:r>
            <a:r>
              <a:rPr sz="2400" spc="160" dirty="0">
                <a:latin typeface="Arial"/>
                <a:cs typeface="Arial"/>
              </a:rPr>
              <a:t> </a:t>
            </a:r>
            <a:r>
              <a:rPr sz="2400" spc="-300" dirty="0">
                <a:latin typeface="Arial"/>
                <a:cs typeface="Arial"/>
              </a:rPr>
              <a:t>az</a:t>
            </a:r>
            <a:endParaRPr sz="2400" dirty="0">
              <a:latin typeface="Arial"/>
              <a:cs typeface="Arial"/>
            </a:endParaRPr>
          </a:p>
          <a:p>
            <a:pPr marL="283845" marR="9525" algn="just">
              <a:lnSpc>
                <a:spcPct val="100000"/>
              </a:lnSpc>
              <a:spcBef>
                <a:spcPts val="5"/>
              </a:spcBef>
            </a:pPr>
            <a:r>
              <a:rPr sz="2400" spc="-160" dirty="0">
                <a:latin typeface="Arial"/>
                <a:cs typeface="Arial"/>
              </a:rPr>
              <a:t>4 </a:t>
            </a:r>
            <a:r>
              <a:rPr sz="2400" spc="-85" dirty="0">
                <a:latin typeface="Arial"/>
                <a:cs typeface="Arial"/>
              </a:rPr>
              <a:t>yıldır </a:t>
            </a:r>
            <a:r>
              <a:rPr sz="2400" spc="-30" dirty="0">
                <a:latin typeface="Arial"/>
                <a:cs typeface="Arial"/>
              </a:rPr>
              <a:t>bir </a:t>
            </a:r>
            <a:r>
              <a:rPr sz="2400" spc="-180" dirty="0">
                <a:latin typeface="Arial"/>
                <a:cs typeface="Arial"/>
              </a:rPr>
              <a:t>kışla </a:t>
            </a:r>
            <a:r>
              <a:rPr sz="2400" spc="-105" dirty="0">
                <a:latin typeface="Arial"/>
                <a:cs typeface="Arial"/>
              </a:rPr>
              <a:t>içinde </a:t>
            </a:r>
            <a:r>
              <a:rPr sz="2400" spc="-200" dirty="0">
                <a:solidFill>
                  <a:srgbClr val="C00000"/>
                </a:solidFill>
                <a:latin typeface="Arial"/>
                <a:cs typeface="Arial"/>
              </a:rPr>
              <a:t>askerî </a:t>
            </a:r>
            <a:r>
              <a:rPr sz="2400" spc="-110" dirty="0">
                <a:solidFill>
                  <a:srgbClr val="C00000"/>
                </a:solidFill>
                <a:latin typeface="Arial"/>
                <a:cs typeface="Arial"/>
              </a:rPr>
              <a:t>ortamda </a:t>
            </a:r>
            <a:r>
              <a:rPr sz="2400" spc="-190" dirty="0">
                <a:latin typeface="Arial"/>
                <a:cs typeface="Arial"/>
              </a:rPr>
              <a:t>ve </a:t>
            </a:r>
            <a:r>
              <a:rPr sz="2400" spc="-204" dirty="0">
                <a:solidFill>
                  <a:srgbClr val="C00000"/>
                </a:solidFill>
                <a:latin typeface="Arial"/>
                <a:cs typeface="Arial"/>
              </a:rPr>
              <a:t>askerî  </a:t>
            </a:r>
            <a:r>
              <a:rPr sz="2400" spc="-114" dirty="0">
                <a:solidFill>
                  <a:srgbClr val="C00000"/>
                </a:solidFill>
                <a:latin typeface="Arial"/>
                <a:cs typeface="Arial"/>
              </a:rPr>
              <a:t>binalarda </a:t>
            </a:r>
            <a:r>
              <a:rPr sz="2400" spc="-185" dirty="0">
                <a:solidFill>
                  <a:srgbClr val="C00000"/>
                </a:solidFill>
                <a:latin typeface="Arial"/>
                <a:cs typeface="Arial"/>
              </a:rPr>
              <a:t>yaşamakta </a:t>
            </a:r>
            <a:r>
              <a:rPr sz="2400" spc="-110" dirty="0">
                <a:solidFill>
                  <a:srgbClr val="C00000"/>
                </a:solidFill>
                <a:latin typeface="Arial"/>
                <a:cs typeface="Arial"/>
              </a:rPr>
              <a:t>olan </a:t>
            </a:r>
            <a:r>
              <a:rPr sz="2400" spc="-90" dirty="0">
                <a:solidFill>
                  <a:srgbClr val="C00000"/>
                </a:solidFill>
                <a:latin typeface="Arial"/>
                <a:cs typeface="Arial"/>
              </a:rPr>
              <a:t>Harbiyelilerin </a:t>
            </a:r>
            <a:r>
              <a:rPr sz="2400" spc="-280" dirty="0">
                <a:latin typeface="Arial"/>
                <a:cs typeface="Arial"/>
              </a:rPr>
              <a:t>söz </a:t>
            </a:r>
            <a:r>
              <a:rPr sz="2400" spc="-170" dirty="0">
                <a:latin typeface="Arial"/>
                <a:cs typeface="Arial"/>
              </a:rPr>
              <a:t>konusu </a:t>
            </a:r>
            <a:r>
              <a:rPr sz="2400" spc="-17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400" spc="-60" dirty="0">
                <a:solidFill>
                  <a:srgbClr val="C00000"/>
                </a:solidFill>
                <a:latin typeface="Arial"/>
                <a:cs typeface="Arial"/>
              </a:rPr>
              <a:t>ölçütlerin </a:t>
            </a:r>
            <a:r>
              <a:rPr sz="2400" spc="-150" dirty="0">
                <a:solidFill>
                  <a:srgbClr val="C00000"/>
                </a:solidFill>
                <a:latin typeface="Arial"/>
                <a:cs typeface="Arial"/>
              </a:rPr>
              <a:t>karşılaştırılması </a:t>
            </a:r>
            <a:r>
              <a:rPr sz="2400" spc="-185" dirty="0">
                <a:solidFill>
                  <a:srgbClr val="C00000"/>
                </a:solidFill>
                <a:latin typeface="Arial"/>
                <a:cs typeface="Arial"/>
              </a:rPr>
              <a:t>ve </a:t>
            </a:r>
            <a:r>
              <a:rPr sz="2400" spc="-160" dirty="0">
                <a:solidFill>
                  <a:srgbClr val="C00000"/>
                </a:solidFill>
                <a:latin typeface="Arial"/>
                <a:cs typeface="Arial"/>
              </a:rPr>
              <a:t>puanlamasında </a:t>
            </a:r>
            <a:r>
              <a:rPr sz="2400" spc="-65" dirty="0">
                <a:solidFill>
                  <a:srgbClr val="C00000"/>
                </a:solidFill>
                <a:latin typeface="Arial"/>
                <a:cs typeface="Arial"/>
              </a:rPr>
              <a:t>bilgi  </a:t>
            </a:r>
            <a:r>
              <a:rPr sz="2400" spc="-45" dirty="0">
                <a:solidFill>
                  <a:srgbClr val="C00000"/>
                </a:solidFill>
                <a:latin typeface="Arial"/>
                <a:cs typeface="Arial"/>
              </a:rPr>
              <a:t>birikimleri </a:t>
            </a:r>
            <a:r>
              <a:rPr sz="2400" spc="-190" dirty="0">
                <a:solidFill>
                  <a:srgbClr val="C00000"/>
                </a:solidFill>
                <a:latin typeface="Arial"/>
                <a:cs typeface="Arial"/>
              </a:rPr>
              <a:t>ve </a:t>
            </a:r>
            <a:r>
              <a:rPr sz="2400" spc="-95" dirty="0">
                <a:solidFill>
                  <a:srgbClr val="C00000"/>
                </a:solidFill>
                <a:latin typeface="Arial"/>
                <a:cs typeface="Arial"/>
              </a:rPr>
              <a:t>deneyimleri </a:t>
            </a:r>
            <a:r>
              <a:rPr sz="2400" spc="-60" dirty="0">
                <a:solidFill>
                  <a:srgbClr val="C00000"/>
                </a:solidFill>
                <a:latin typeface="Arial"/>
                <a:cs typeface="Arial"/>
              </a:rPr>
              <a:t>ile </a:t>
            </a:r>
            <a:r>
              <a:rPr sz="2400" spc="-70" dirty="0">
                <a:solidFill>
                  <a:srgbClr val="C00000"/>
                </a:solidFill>
                <a:latin typeface="Arial"/>
                <a:cs typeface="Arial"/>
              </a:rPr>
              <a:t>yeterli </a:t>
            </a:r>
            <a:r>
              <a:rPr sz="2400" spc="-80" dirty="0">
                <a:solidFill>
                  <a:srgbClr val="C00000"/>
                </a:solidFill>
                <a:latin typeface="Arial"/>
                <a:cs typeface="Arial"/>
              </a:rPr>
              <a:t>belirleyiciliğe  </a:t>
            </a:r>
            <a:r>
              <a:rPr sz="2400" spc="-160" dirty="0">
                <a:solidFill>
                  <a:srgbClr val="C00000"/>
                </a:solidFill>
                <a:latin typeface="Arial"/>
                <a:cs typeface="Arial"/>
              </a:rPr>
              <a:t>sahip </a:t>
            </a:r>
            <a:r>
              <a:rPr sz="2400" spc="-85" dirty="0">
                <a:solidFill>
                  <a:srgbClr val="C00000"/>
                </a:solidFill>
                <a:latin typeface="Arial"/>
                <a:cs typeface="Arial"/>
              </a:rPr>
              <a:t>oldukları </a:t>
            </a:r>
            <a:r>
              <a:rPr sz="2400" spc="-135" dirty="0">
                <a:latin typeface="Arial"/>
                <a:cs typeface="Arial"/>
              </a:rPr>
              <a:t>kabul</a:t>
            </a:r>
            <a:r>
              <a:rPr sz="2400" spc="-145" dirty="0">
                <a:latin typeface="Arial"/>
                <a:cs typeface="Arial"/>
              </a:rPr>
              <a:t> </a:t>
            </a:r>
            <a:r>
              <a:rPr sz="2400" spc="-85" dirty="0">
                <a:latin typeface="Arial"/>
                <a:cs typeface="Arial"/>
              </a:rPr>
              <a:t>edilmiştir.</a:t>
            </a:r>
            <a:endParaRPr sz="24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149265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4238" y="550502"/>
            <a:ext cx="8843010" cy="38919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31445" algn="ctr">
              <a:lnSpc>
                <a:spcPct val="100000"/>
              </a:lnSpc>
              <a:spcBef>
                <a:spcPts val="95"/>
              </a:spcBef>
            </a:pPr>
            <a:r>
              <a:rPr sz="3200" b="1" spc="-215" dirty="0">
                <a:latin typeface="Trebuchet MS"/>
                <a:cs typeface="Trebuchet MS"/>
              </a:rPr>
              <a:t>Çevresel </a:t>
            </a:r>
            <a:r>
              <a:rPr sz="3200" b="1" spc="-185" dirty="0">
                <a:latin typeface="Trebuchet MS"/>
                <a:cs typeface="Trebuchet MS"/>
              </a:rPr>
              <a:t>Değerlendirme</a:t>
            </a:r>
            <a:r>
              <a:rPr sz="3200" b="1" spc="-245" dirty="0">
                <a:latin typeface="Trebuchet MS"/>
                <a:cs typeface="Trebuchet MS"/>
              </a:rPr>
              <a:t> </a:t>
            </a:r>
            <a:r>
              <a:rPr sz="3200" b="1" spc="-195" dirty="0">
                <a:latin typeface="Trebuchet MS"/>
                <a:cs typeface="Trebuchet MS"/>
              </a:rPr>
              <a:t>Araçları</a:t>
            </a:r>
            <a:endParaRPr sz="3200" dirty="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50" dirty="0">
              <a:latin typeface="Trebuchet MS"/>
              <a:cs typeface="Trebuchet MS"/>
            </a:endParaRPr>
          </a:p>
          <a:p>
            <a:pPr marL="691515" algn="just">
              <a:lnSpc>
                <a:spcPct val="100000"/>
              </a:lnSpc>
            </a:pPr>
            <a:r>
              <a:rPr sz="3200" spc="-215" dirty="0">
                <a:solidFill>
                  <a:srgbClr val="C00000"/>
                </a:solidFill>
                <a:latin typeface="Arial"/>
                <a:cs typeface="Arial"/>
              </a:rPr>
              <a:t>Çevresel </a:t>
            </a:r>
            <a:r>
              <a:rPr sz="3200" spc="-125" dirty="0">
                <a:solidFill>
                  <a:srgbClr val="C00000"/>
                </a:solidFill>
                <a:latin typeface="Arial"/>
                <a:cs typeface="Arial"/>
              </a:rPr>
              <a:t>Değerlendirme </a:t>
            </a:r>
            <a:r>
              <a:rPr sz="3200" spc="-195" dirty="0">
                <a:solidFill>
                  <a:srgbClr val="C00000"/>
                </a:solidFill>
                <a:latin typeface="Arial"/>
                <a:cs typeface="Arial"/>
              </a:rPr>
              <a:t>Aracı </a:t>
            </a:r>
            <a:r>
              <a:rPr sz="3200" spc="-160" dirty="0">
                <a:solidFill>
                  <a:srgbClr val="C00000"/>
                </a:solidFill>
                <a:latin typeface="Arial"/>
                <a:cs typeface="Arial"/>
              </a:rPr>
              <a:t>(Askeri</a:t>
            </a:r>
            <a:r>
              <a:rPr sz="3200" spc="-10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3200" spc="-130" dirty="0">
                <a:solidFill>
                  <a:srgbClr val="C00000"/>
                </a:solidFill>
                <a:latin typeface="Arial"/>
                <a:cs typeface="Arial"/>
              </a:rPr>
              <a:t>Binalar)</a:t>
            </a:r>
            <a:endParaRPr sz="3200" dirty="0">
              <a:latin typeface="Arial"/>
              <a:cs typeface="Arial"/>
            </a:endParaRPr>
          </a:p>
          <a:p>
            <a:pPr marL="284480" marR="5080" indent="-272415" algn="just">
              <a:lnSpc>
                <a:spcPct val="100000"/>
              </a:lnSpc>
              <a:spcBef>
                <a:spcPts val="600"/>
              </a:spcBef>
              <a:buChar char="•"/>
              <a:tabLst>
                <a:tab pos="285750" algn="l"/>
              </a:tabLst>
            </a:pPr>
            <a:r>
              <a:rPr sz="3200" spc="-155" dirty="0">
                <a:latin typeface="Arial"/>
                <a:cs typeface="Arial"/>
              </a:rPr>
              <a:t>Grup </a:t>
            </a:r>
            <a:r>
              <a:rPr sz="3200" spc="-105" dirty="0">
                <a:latin typeface="Arial"/>
                <a:cs typeface="Arial"/>
              </a:rPr>
              <a:t>içinde </a:t>
            </a:r>
            <a:r>
              <a:rPr sz="3200" spc="-114" dirty="0">
                <a:solidFill>
                  <a:srgbClr val="C00000"/>
                </a:solidFill>
                <a:latin typeface="Arial"/>
                <a:cs typeface="Arial"/>
              </a:rPr>
              <a:t>beyin  </a:t>
            </a:r>
            <a:r>
              <a:rPr sz="3200" spc="-95" dirty="0">
                <a:solidFill>
                  <a:srgbClr val="C00000"/>
                </a:solidFill>
                <a:latin typeface="Arial"/>
                <a:cs typeface="Arial"/>
              </a:rPr>
              <a:t>fırtınası </a:t>
            </a:r>
            <a:r>
              <a:rPr sz="3200" spc="-165" dirty="0">
                <a:latin typeface="Arial"/>
                <a:cs typeface="Arial"/>
              </a:rPr>
              <a:t>yapılması, </a:t>
            </a:r>
            <a:r>
              <a:rPr sz="3200" spc="-40" dirty="0">
                <a:latin typeface="Arial"/>
                <a:cs typeface="Arial"/>
              </a:rPr>
              <a:t>fikirlerin  </a:t>
            </a:r>
            <a:r>
              <a:rPr sz="3200" spc="-180" dirty="0">
                <a:latin typeface="Arial"/>
                <a:cs typeface="Arial"/>
              </a:rPr>
              <a:t>paylaşılması </a:t>
            </a:r>
            <a:r>
              <a:rPr sz="3200" spc="-190" dirty="0">
                <a:latin typeface="Arial"/>
                <a:cs typeface="Arial"/>
              </a:rPr>
              <a:t>ve </a:t>
            </a:r>
            <a:r>
              <a:rPr sz="3200" spc="-120" dirty="0">
                <a:latin typeface="Arial"/>
                <a:cs typeface="Arial"/>
              </a:rPr>
              <a:t>tartışılmasını </a:t>
            </a:r>
            <a:r>
              <a:rPr sz="3200" spc="-105" dirty="0">
                <a:latin typeface="Arial"/>
                <a:cs typeface="Arial"/>
              </a:rPr>
              <a:t>müteakip </a:t>
            </a:r>
            <a:r>
              <a:rPr sz="3200" spc="-30" dirty="0">
                <a:latin typeface="Arial"/>
                <a:cs typeface="Arial"/>
              </a:rPr>
              <a:t>fikir </a:t>
            </a:r>
            <a:r>
              <a:rPr sz="3200" spc="-60" dirty="0">
                <a:latin typeface="Arial"/>
                <a:cs typeface="Arial"/>
              </a:rPr>
              <a:t>birliğine  </a:t>
            </a:r>
            <a:r>
              <a:rPr sz="3200" spc="-135" dirty="0">
                <a:latin typeface="Arial"/>
                <a:cs typeface="Arial"/>
              </a:rPr>
              <a:t>varılarak </a:t>
            </a:r>
            <a:r>
              <a:rPr sz="3200" spc="-110" dirty="0">
                <a:latin typeface="Arial"/>
                <a:cs typeface="Arial"/>
              </a:rPr>
              <a:t>grup </a:t>
            </a:r>
            <a:r>
              <a:rPr sz="3200" spc="-170" dirty="0">
                <a:latin typeface="Arial"/>
                <a:cs typeface="Arial"/>
              </a:rPr>
              <a:t>adına </a:t>
            </a:r>
            <a:r>
              <a:rPr sz="3200" spc="-125" dirty="0">
                <a:latin typeface="Arial"/>
                <a:cs typeface="Arial"/>
              </a:rPr>
              <a:t>tek </a:t>
            </a:r>
            <a:r>
              <a:rPr sz="3200" spc="-30" dirty="0">
                <a:latin typeface="Arial"/>
                <a:cs typeface="Arial"/>
              </a:rPr>
              <a:t>bir </a:t>
            </a:r>
            <a:r>
              <a:rPr sz="3200" spc="-145" dirty="0">
                <a:latin typeface="Arial"/>
                <a:cs typeface="Arial"/>
              </a:rPr>
              <a:t>karşılaştırma sonucunun  </a:t>
            </a:r>
            <a:r>
              <a:rPr sz="3200" spc="-160" dirty="0">
                <a:latin typeface="Arial"/>
                <a:cs typeface="Arial"/>
              </a:rPr>
              <a:t>ankete </a:t>
            </a:r>
            <a:r>
              <a:rPr sz="3200" spc="-155" dirty="0">
                <a:latin typeface="Arial"/>
                <a:cs typeface="Arial"/>
              </a:rPr>
              <a:t>yansıtılması </a:t>
            </a:r>
            <a:r>
              <a:rPr sz="3200" spc="-65" dirty="0">
                <a:latin typeface="Arial"/>
                <a:cs typeface="Arial"/>
              </a:rPr>
              <a:t>pratikte </a:t>
            </a:r>
            <a:r>
              <a:rPr sz="3200" spc="-110" dirty="0">
                <a:latin typeface="Arial"/>
                <a:cs typeface="Arial"/>
              </a:rPr>
              <a:t>mümkün  </a:t>
            </a:r>
            <a:r>
              <a:rPr sz="3200" spc="-120" dirty="0">
                <a:latin typeface="Arial"/>
                <a:cs typeface="Arial"/>
              </a:rPr>
              <a:t>olamamaktadır </a:t>
            </a:r>
            <a:r>
              <a:rPr sz="2000" spc="-145" dirty="0">
                <a:latin typeface="Arial"/>
                <a:cs typeface="Arial"/>
              </a:rPr>
              <a:t>(Saaty,</a:t>
            </a:r>
            <a:r>
              <a:rPr sz="2000" spc="-114" dirty="0">
                <a:latin typeface="Arial"/>
                <a:cs typeface="Arial"/>
              </a:rPr>
              <a:t> </a:t>
            </a:r>
            <a:r>
              <a:rPr sz="2000" spc="-95" dirty="0">
                <a:latin typeface="Arial"/>
                <a:cs typeface="Arial"/>
              </a:rPr>
              <a:t>1995)</a:t>
            </a:r>
            <a:r>
              <a:rPr sz="3200" spc="-95" dirty="0">
                <a:latin typeface="Arial"/>
                <a:cs typeface="Arial"/>
              </a:rPr>
              <a:t>.</a:t>
            </a:r>
            <a:endParaRPr sz="32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952391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4238" y="538627"/>
            <a:ext cx="8843645" cy="19411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30810" algn="ctr">
              <a:lnSpc>
                <a:spcPct val="100000"/>
              </a:lnSpc>
              <a:spcBef>
                <a:spcPts val="95"/>
              </a:spcBef>
            </a:pPr>
            <a:r>
              <a:rPr sz="3200" b="1" spc="-215" dirty="0">
                <a:latin typeface="Trebuchet MS"/>
                <a:cs typeface="Trebuchet MS"/>
              </a:rPr>
              <a:t>Çevresel </a:t>
            </a:r>
            <a:r>
              <a:rPr sz="3200" b="1" spc="-185" dirty="0">
                <a:latin typeface="Trebuchet MS"/>
                <a:cs typeface="Trebuchet MS"/>
              </a:rPr>
              <a:t>Değerlendirme</a:t>
            </a:r>
            <a:r>
              <a:rPr sz="3200" b="1" spc="-245" dirty="0">
                <a:latin typeface="Trebuchet MS"/>
                <a:cs typeface="Trebuchet MS"/>
              </a:rPr>
              <a:t> </a:t>
            </a:r>
            <a:r>
              <a:rPr sz="3200" b="1" spc="-195" dirty="0">
                <a:latin typeface="Trebuchet MS"/>
                <a:cs typeface="Trebuchet MS"/>
              </a:rPr>
              <a:t>Araçları</a:t>
            </a:r>
            <a:endParaRPr sz="3200" dirty="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50" dirty="0">
              <a:latin typeface="Trebuchet MS"/>
              <a:cs typeface="Trebuchet MS"/>
            </a:endParaRPr>
          </a:p>
          <a:p>
            <a:pPr marL="691515">
              <a:lnSpc>
                <a:spcPct val="100000"/>
              </a:lnSpc>
            </a:pPr>
            <a:r>
              <a:rPr sz="3200" spc="-215" dirty="0">
                <a:solidFill>
                  <a:srgbClr val="C00000"/>
                </a:solidFill>
                <a:latin typeface="Arial"/>
                <a:cs typeface="Arial"/>
              </a:rPr>
              <a:t>Çevresel </a:t>
            </a:r>
            <a:r>
              <a:rPr sz="3200" spc="-125" dirty="0">
                <a:solidFill>
                  <a:srgbClr val="C00000"/>
                </a:solidFill>
                <a:latin typeface="Arial"/>
                <a:cs typeface="Arial"/>
              </a:rPr>
              <a:t>Değerlendirme </a:t>
            </a:r>
            <a:r>
              <a:rPr sz="3200" spc="-195" dirty="0">
                <a:solidFill>
                  <a:srgbClr val="C00000"/>
                </a:solidFill>
                <a:latin typeface="Arial"/>
                <a:cs typeface="Arial"/>
              </a:rPr>
              <a:t>Aracı </a:t>
            </a:r>
            <a:r>
              <a:rPr sz="3200" spc="-160" dirty="0">
                <a:solidFill>
                  <a:srgbClr val="C00000"/>
                </a:solidFill>
                <a:latin typeface="Arial"/>
                <a:cs typeface="Arial"/>
              </a:rPr>
              <a:t>(Askeri</a:t>
            </a:r>
            <a:r>
              <a:rPr sz="3200" spc="-10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3200" spc="-130" dirty="0">
                <a:solidFill>
                  <a:srgbClr val="C00000"/>
                </a:solidFill>
                <a:latin typeface="Arial"/>
                <a:cs typeface="Arial"/>
              </a:rPr>
              <a:t>Binalar)</a:t>
            </a:r>
            <a:endParaRPr sz="3200" dirty="0">
              <a:latin typeface="Arial"/>
              <a:cs typeface="Arial"/>
            </a:endParaRPr>
          </a:p>
          <a:p>
            <a:pPr marL="285115" indent="-273050">
              <a:lnSpc>
                <a:spcPct val="100000"/>
              </a:lnSpc>
              <a:spcBef>
                <a:spcPts val="600"/>
              </a:spcBef>
              <a:buChar char="•"/>
              <a:tabLst>
                <a:tab pos="285750" algn="l"/>
                <a:tab pos="1463040" algn="l"/>
                <a:tab pos="3398520" algn="l"/>
                <a:tab pos="4297680" algn="l"/>
                <a:tab pos="5764530" algn="l"/>
                <a:tab pos="6949440" algn="l"/>
                <a:tab pos="8400415" algn="l"/>
              </a:tabLst>
            </a:pPr>
            <a:r>
              <a:rPr sz="3200" spc="-525" dirty="0">
                <a:latin typeface="Arial"/>
                <a:cs typeface="Arial"/>
              </a:rPr>
              <a:t>K</a:t>
            </a:r>
            <a:r>
              <a:rPr sz="3200" spc="-254" dirty="0">
                <a:latin typeface="Arial"/>
                <a:cs typeface="Arial"/>
              </a:rPr>
              <a:t>a</a:t>
            </a:r>
            <a:r>
              <a:rPr sz="3200" spc="-50" dirty="0">
                <a:latin typeface="Arial"/>
                <a:cs typeface="Arial"/>
              </a:rPr>
              <a:t>r</a:t>
            </a:r>
            <a:r>
              <a:rPr sz="3200" spc="-250" dirty="0">
                <a:latin typeface="Arial"/>
                <a:cs typeface="Arial"/>
              </a:rPr>
              <a:t>a</a:t>
            </a:r>
            <a:r>
              <a:rPr sz="3200" spc="-5" dirty="0">
                <a:latin typeface="Arial"/>
                <a:cs typeface="Arial"/>
              </a:rPr>
              <a:t>r</a:t>
            </a:r>
            <a:r>
              <a:rPr sz="3200" dirty="0">
                <a:latin typeface="Arial"/>
                <a:cs typeface="Arial"/>
              </a:rPr>
              <a:t>	</a:t>
            </a:r>
            <a:r>
              <a:rPr sz="3200" spc="-185" dirty="0">
                <a:latin typeface="Arial"/>
                <a:cs typeface="Arial"/>
              </a:rPr>
              <a:t>v</a:t>
            </a:r>
            <a:r>
              <a:rPr sz="3200" spc="-195" dirty="0">
                <a:latin typeface="Arial"/>
                <a:cs typeface="Arial"/>
              </a:rPr>
              <a:t>e</a:t>
            </a:r>
            <a:r>
              <a:rPr sz="3200" spc="-45" dirty="0">
                <a:latin typeface="Arial"/>
                <a:cs typeface="Arial"/>
              </a:rPr>
              <a:t>ri</a:t>
            </a:r>
            <a:r>
              <a:rPr sz="3200" spc="-100" dirty="0">
                <a:latin typeface="Arial"/>
                <a:cs typeface="Arial"/>
              </a:rPr>
              <a:t>c</a:t>
            </a:r>
            <a:r>
              <a:rPr sz="3200" spc="10" dirty="0">
                <a:latin typeface="Arial"/>
                <a:cs typeface="Arial"/>
              </a:rPr>
              <a:t>i</a:t>
            </a:r>
            <a:r>
              <a:rPr sz="3200" spc="-45" dirty="0">
                <a:latin typeface="Arial"/>
                <a:cs typeface="Arial"/>
              </a:rPr>
              <a:t>l</a:t>
            </a:r>
            <a:r>
              <a:rPr sz="3200" spc="-130" dirty="0">
                <a:latin typeface="Arial"/>
                <a:cs typeface="Arial"/>
              </a:rPr>
              <a:t>e</a:t>
            </a:r>
            <a:r>
              <a:rPr sz="3200" spc="20" dirty="0">
                <a:latin typeface="Arial"/>
                <a:cs typeface="Arial"/>
              </a:rPr>
              <a:t>r</a:t>
            </a:r>
            <a:r>
              <a:rPr sz="3200" spc="25" dirty="0">
                <a:latin typeface="Arial"/>
                <a:cs typeface="Arial"/>
              </a:rPr>
              <a:t>i</a:t>
            </a:r>
            <a:r>
              <a:rPr sz="3200" spc="-105" dirty="0">
                <a:latin typeface="Arial"/>
                <a:cs typeface="Arial"/>
              </a:rPr>
              <a:t>n</a:t>
            </a:r>
            <a:r>
              <a:rPr sz="3200" dirty="0">
                <a:latin typeface="Arial"/>
                <a:cs typeface="Arial"/>
              </a:rPr>
              <a:t>	</a:t>
            </a:r>
            <a:r>
              <a:rPr sz="3200" spc="-220" dirty="0">
                <a:latin typeface="Arial"/>
                <a:cs typeface="Arial"/>
              </a:rPr>
              <a:t>eş</a:t>
            </a:r>
            <a:r>
              <a:rPr sz="3200" spc="-85" dirty="0">
                <a:latin typeface="Arial"/>
                <a:cs typeface="Arial"/>
              </a:rPr>
              <a:t>i</a:t>
            </a:r>
            <a:r>
              <a:rPr sz="3200" spc="180" dirty="0">
                <a:latin typeface="Arial"/>
                <a:cs typeface="Arial"/>
              </a:rPr>
              <a:t>t</a:t>
            </a:r>
            <a:r>
              <a:rPr sz="3200" dirty="0">
                <a:latin typeface="Arial"/>
                <a:cs typeface="Arial"/>
              </a:rPr>
              <a:t>	</a:t>
            </a:r>
            <a:r>
              <a:rPr sz="3200" spc="-95" dirty="0">
                <a:latin typeface="Arial"/>
                <a:cs typeface="Arial"/>
              </a:rPr>
              <a:t>ö</a:t>
            </a:r>
            <a:r>
              <a:rPr sz="3200" spc="-100" dirty="0">
                <a:latin typeface="Arial"/>
                <a:cs typeface="Arial"/>
              </a:rPr>
              <a:t>n</a:t>
            </a:r>
            <a:r>
              <a:rPr sz="3200" spc="-190" dirty="0">
                <a:latin typeface="Arial"/>
                <a:cs typeface="Arial"/>
              </a:rPr>
              <a:t>e</a:t>
            </a:r>
            <a:r>
              <a:rPr sz="3200" spc="-175" dirty="0">
                <a:latin typeface="Arial"/>
                <a:cs typeface="Arial"/>
              </a:rPr>
              <a:t>m</a:t>
            </a:r>
            <a:r>
              <a:rPr sz="3200" spc="-120" dirty="0">
                <a:latin typeface="Arial"/>
                <a:cs typeface="Arial"/>
              </a:rPr>
              <a:t>e</a:t>
            </a:r>
            <a:r>
              <a:rPr sz="3200" dirty="0">
                <a:latin typeface="Arial"/>
                <a:cs typeface="Arial"/>
              </a:rPr>
              <a:t>	</a:t>
            </a:r>
            <a:r>
              <a:rPr sz="3200" spc="-355" dirty="0">
                <a:latin typeface="Arial"/>
                <a:cs typeface="Arial"/>
              </a:rPr>
              <a:t>s</a:t>
            </a:r>
            <a:r>
              <a:rPr sz="3200" spc="-175" dirty="0">
                <a:latin typeface="Arial"/>
                <a:cs typeface="Arial"/>
              </a:rPr>
              <a:t>a</a:t>
            </a:r>
            <a:r>
              <a:rPr sz="3200" spc="-170" dirty="0">
                <a:latin typeface="Arial"/>
                <a:cs typeface="Arial"/>
              </a:rPr>
              <a:t>h</a:t>
            </a:r>
            <a:r>
              <a:rPr sz="3200" spc="10" dirty="0">
                <a:latin typeface="Arial"/>
                <a:cs typeface="Arial"/>
              </a:rPr>
              <a:t>i</a:t>
            </a:r>
            <a:r>
              <a:rPr sz="3200" spc="-105" dirty="0">
                <a:latin typeface="Arial"/>
                <a:cs typeface="Arial"/>
              </a:rPr>
              <a:t>p</a:t>
            </a:r>
            <a:r>
              <a:rPr sz="3200" dirty="0">
                <a:latin typeface="Arial"/>
                <a:cs typeface="Arial"/>
              </a:rPr>
              <a:t>	</a:t>
            </a:r>
            <a:r>
              <a:rPr sz="3200" spc="-100" dirty="0">
                <a:latin typeface="Arial"/>
                <a:cs typeface="Arial"/>
              </a:rPr>
              <a:t>o</a:t>
            </a:r>
            <a:r>
              <a:rPr sz="3200" spc="-110" dirty="0">
                <a:latin typeface="Arial"/>
                <a:cs typeface="Arial"/>
              </a:rPr>
              <a:t>ldu</a:t>
            </a:r>
            <a:r>
              <a:rPr sz="3200" spc="-125" dirty="0">
                <a:latin typeface="Arial"/>
                <a:cs typeface="Arial"/>
              </a:rPr>
              <a:t>ğ</a:t>
            </a:r>
            <a:r>
              <a:rPr sz="3200" spc="-100" dirty="0">
                <a:latin typeface="Arial"/>
                <a:cs typeface="Arial"/>
              </a:rPr>
              <a:t>u</a:t>
            </a:r>
            <a:r>
              <a:rPr sz="3200" dirty="0">
                <a:latin typeface="Arial"/>
                <a:cs typeface="Arial"/>
              </a:rPr>
              <a:t>	</a:t>
            </a:r>
            <a:r>
              <a:rPr sz="3200" spc="-95" dirty="0">
                <a:latin typeface="Arial"/>
                <a:cs typeface="Arial"/>
              </a:rPr>
              <a:t>bu</a:t>
            </a:r>
            <a:endParaRPr sz="32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927153" y="2479822"/>
            <a:ext cx="2030730" cy="1000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317500">
              <a:lnSpc>
                <a:spcPct val="100000"/>
              </a:lnSpc>
              <a:spcBef>
                <a:spcPts val="95"/>
              </a:spcBef>
              <a:tabLst>
                <a:tab pos="1081405" algn="l"/>
              </a:tabLst>
            </a:pPr>
            <a:r>
              <a:rPr sz="3200" spc="-100" dirty="0">
                <a:solidFill>
                  <a:srgbClr val="C00000"/>
                </a:solidFill>
                <a:latin typeface="Arial"/>
                <a:cs typeface="Arial"/>
              </a:rPr>
              <a:t>geometrik  </a:t>
            </a:r>
            <a:r>
              <a:rPr sz="3200" spc="-120" dirty="0">
                <a:latin typeface="Arial"/>
                <a:cs typeface="Arial"/>
              </a:rPr>
              <a:t>gr</a:t>
            </a:r>
            <a:r>
              <a:rPr sz="3200" spc="-140" dirty="0">
                <a:latin typeface="Arial"/>
                <a:cs typeface="Arial"/>
              </a:rPr>
              <a:t>u</a:t>
            </a:r>
            <a:r>
              <a:rPr sz="3200" spc="-105" dirty="0">
                <a:latin typeface="Arial"/>
                <a:cs typeface="Arial"/>
              </a:rPr>
              <a:t>p</a:t>
            </a:r>
            <a:r>
              <a:rPr sz="3200" dirty="0">
                <a:latin typeface="Arial"/>
                <a:cs typeface="Arial"/>
              </a:rPr>
              <a:t>	</a:t>
            </a:r>
            <a:r>
              <a:rPr sz="3200" spc="-250" dirty="0">
                <a:latin typeface="Arial"/>
                <a:cs typeface="Arial"/>
              </a:rPr>
              <a:t>k</a:t>
            </a:r>
            <a:r>
              <a:rPr sz="3200" spc="-215" dirty="0">
                <a:latin typeface="Arial"/>
                <a:cs typeface="Arial"/>
              </a:rPr>
              <a:t>a</a:t>
            </a:r>
            <a:r>
              <a:rPr sz="3200" spc="-15" dirty="0">
                <a:latin typeface="Arial"/>
                <a:cs typeface="Arial"/>
              </a:rPr>
              <a:t>r</a:t>
            </a:r>
            <a:r>
              <a:rPr sz="3200" spc="-250" dirty="0">
                <a:latin typeface="Arial"/>
                <a:cs typeface="Arial"/>
              </a:rPr>
              <a:t>a</a:t>
            </a:r>
            <a:r>
              <a:rPr sz="3200" spc="45" dirty="0">
                <a:latin typeface="Arial"/>
                <a:cs typeface="Arial"/>
              </a:rPr>
              <a:t>r</a:t>
            </a:r>
            <a:r>
              <a:rPr sz="3200" spc="-160" dirty="0">
                <a:latin typeface="Arial"/>
                <a:cs typeface="Arial"/>
              </a:rPr>
              <a:t>ı</a:t>
            </a:r>
            <a:endParaRPr sz="32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63284" y="2479822"/>
            <a:ext cx="6258560" cy="14884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  <a:tabLst>
                <a:tab pos="2374900" algn="l"/>
                <a:tab pos="2903220" algn="l"/>
                <a:tab pos="4495165" algn="l"/>
                <a:tab pos="5096510" algn="l"/>
              </a:tabLst>
            </a:pPr>
            <a:r>
              <a:rPr sz="3200" spc="-95" dirty="0">
                <a:latin typeface="Arial"/>
                <a:cs typeface="Arial"/>
              </a:rPr>
              <a:t>durumda	</a:t>
            </a:r>
            <a:r>
              <a:rPr sz="3200" spc="-135" dirty="0">
                <a:latin typeface="Arial"/>
                <a:cs typeface="Arial"/>
              </a:rPr>
              <a:t>bireysel	yargıların  </a:t>
            </a:r>
            <a:r>
              <a:rPr sz="3200" spc="-100" dirty="0">
                <a:solidFill>
                  <a:srgbClr val="C00000"/>
                </a:solidFill>
                <a:latin typeface="Arial"/>
                <a:cs typeface="Arial"/>
              </a:rPr>
              <a:t>o</a:t>
            </a:r>
            <a:r>
              <a:rPr sz="3200" spc="45" dirty="0">
                <a:solidFill>
                  <a:srgbClr val="C00000"/>
                </a:solidFill>
                <a:latin typeface="Arial"/>
                <a:cs typeface="Arial"/>
              </a:rPr>
              <a:t>r</a:t>
            </a:r>
            <a:r>
              <a:rPr sz="3200" spc="145" dirty="0">
                <a:solidFill>
                  <a:srgbClr val="C00000"/>
                </a:solidFill>
                <a:latin typeface="Arial"/>
                <a:cs typeface="Arial"/>
              </a:rPr>
              <a:t>t</a:t>
            </a:r>
            <a:r>
              <a:rPr sz="3200" spc="-165" dirty="0">
                <a:solidFill>
                  <a:srgbClr val="C00000"/>
                </a:solidFill>
                <a:latin typeface="Arial"/>
                <a:cs typeface="Arial"/>
              </a:rPr>
              <a:t>a</a:t>
            </a:r>
            <a:r>
              <a:rPr sz="3200" spc="-60" dirty="0">
                <a:solidFill>
                  <a:srgbClr val="C00000"/>
                </a:solidFill>
                <a:latin typeface="Arial"/>
                <a:cs typeface="Arial"/>
              </a:rPr>
              <a:t>l</a:t>
            </a:r>
            <a:r>
              <a:rPr sz="3200" spc="-145" dirty="0">
                <a:solidFill>
                  <a:srgbClr val="C00000"/>
                </a:solidFill>
                <a:latin typeface="Arial"/>
                <a:cs typeface="Arial"/>
              </a:rPr>
              <a:t>a</a:t>
            </a:r>
            <a:r>
              <a:rPr sz="3200" spc="-215" dirty="0">
                <a:solidFill>
                  <a:srgbClr val="C00000"/>
                </a:solidFill>
                <a:latin typeface="Arial"/>
                <a:cs typeface="Arial"/>
              </a:rPr>
              <a:t>m</a:t>
            </a:r>
            <a:r>
              <a:rPr sz="3200" spc="-240" dirty="0">
                <a:solidFill>
                  <a:srgbClr val="C00000"/>
                </a:solidFill>
                <a:latin typeface="Arial"/>
                <a:cs typeface="Arial"/>
              </a:rPr>
              <a:t>a</a:t>
            </a:r>
            <a:r>
              <a:rPr sz="3200" spc="-355" dirty="0">
                <a:solidFill>
                  <a:srgbClr val="C00000"/>
                </a:solidFill>
                <a:latin typeface="Arial"/>
                <a:cs typeface="Arial"/>
              </a:rPr>
              <a:t>s</a:t>
            </a:r>
            <a:r>
              <a:rPr sz="3200" spc="-160" dirty="0">
                <a:solidFill>
                  <a:srgbClr val="C00000"/>
                </a:solidFill>
                <a:latin typeface="Arial"/>
                <a:cs typeface="Arial"/>
              </a:rPr>
              <a:t>ı</a:t>
            </a:r>
            <a:r>
              <a:rPr sz="3200" spc="-95" dirty="0">
                <a:solidFill>
                  <a:srgbClr val="C00000"/>
                </a:solidFill>
                <a:latin typeface="Arial"/>
                <a:cs typeface="Arial"/>
              </a:rPr>
              <a:t>n</a:t>
            </a:r>
            <a:r>
              <a:rPr sz="3200" spc="-90" dirty="0">
                <a:solidFill>
                  <a:srgbClr val="C00000"/>
                </a:solidFill>
                <a:latin typeface="Arial"/>
                <a:cs typeface="Arial"/>
              </a:rPr>
              <a:t>d</a:t>
            </a:r>
            <a:r>
              <a:rPr sz="3200" spc="-175" dirty="0">
                <a:solidFill>
                  <a:srgbClr val="C00000"/>
                </a:solidFill>
                <a:latin typeface="Arial"/>
                <a:cs typeface="Arial"/>
              </a:rPr>
              <a:t>an</a:t>
            </a:r>
            <a:r>
              <a:rPr sz="3200" dirty="0">
                <a:solidFill>
                  <a:srgbClr val="C00000"/>
                </a:solidFill>
                <a:latin typeface="Arial"/>
                <a:cs typeface="Arial"/>
              </a:rPr>
              <a:t>	</a:t>
            </a:r>
            <a:r>
              <a:rPr sz="3200" spc="-100" dirty="0">
                <a:solidFill>
                  <a:srgbClr val="C00000"/>
                </a:solidFill>
                <a:latin typeface="Arial"/>
                <a:cs typeface="Arial"/>
              </a:rPr>
              <a:t>o</a:t>
            </a:r>
            <a:r>
              <a:rPr sz="3200" spc="20" dirty="0">
                <a:solidFill>
                  <a:srgbClr val="C00000"/>
                </a:solidFill>
                <a:latin typeface="Arial"/>
                <a:cs typeface="Arial"/>
              </a:rPr>
              <a:t>l</a:t>
            </a:r>
            <a:r>
              <a:rPr sz="3200" spc="-95" dirty="0">
                <a:solidFill>
                  <a:srgbClr val="C00000"/>
                </a:solidFill>
                <a:latin typeface="Arial"/>
                <a:cs typeface="Arial"/>
              </a:rPr>
              <a:t>u</a:t>
            </a:r>
            <a:r>
              <a:rPr sz="3200" spc="-385" dirty="0">
                <a:solidFill>
                  <a:srgbClr val="C00000"/>
                </a:solidFill>
                <a:latin typeface="Arial"/>
                <a:cs typeface="Arial"/>
              </a:rPr>
              <a:t>ş</a:t>
            </a:r>
            <a:r>
              <a:rPr sz="3200" spc="40" dirty="0">
                <a:solidFill>
                  <a:srgbClr val="C00000"/>
                </a:solidFill>
                <a:latin typeface="Arial"/>
                <a:cs typeface="Arial"/>
              </a:rPr>
              <a:t>tu</a:t>
            </a:r>
            <a:r>
              <a:rPr sz="3200" spc="50" dirty="0">
                <a:solidFill>
                  <a:srgbClr val="C00000"/>
                </a:solidFill>
                <a:latin typeface="Arial"/>
                <a:cs typeface="Arial"/>
              </a:rPr>
              <a:t>r</a:t>
            </a:r>
            <a:r>
              <a:rPr sz="3200" spc="-95" dirty="0">
                <a:solidFill>
                  <a:srgbClr val="C00000"/>
                </a:solidFill>
                <a:latin typeface="Arial"/>
                <a:cs typeface="Arial"/>
              </a:rPr>
              <a:t>u</a:t>
            </a:r>
            <a:r>
              <a:rPr sz="3200" spc="20" dirty="0">
                <a:solidFill>
                  <a:srgbClr val="C00000"/>
                </a:solidFill>
                <a:latin typeface="Arial"/>
                <a:cs typeface="Arial"/>
              </a:rPr>
              <a:t>l</a:t>
            </a:r>
            <a:r>
              <a:rPr sz="3200" spc="-175" dirty="0">
                <a:solidFill>
                  <a:srgbClr val="C00000"/>
                </a:solidFill>
                <a:latin typeface="Arial"/>
                <a:cs typeface="Arial"/>
              </a:rPr>
              <a:t>an</a:t>
            </a:r>
            <a:r>
              <a:rPr sz="3200" dirty="0">
                <a:solidFill>
                  <a:srgbClr val="C00000"/>
                </a:solidFill>
                <a:latin typeface="Arial"/>
                <a:cs typeface="Arial"/>
              </a:rPr>
              <a:t>	</a:t>
            </a:r>
            <a:r>
              <a:rPr sz="3200" spc="-110" dirty="0">
                <a:solidFill>
                  <a:srgbClr val="C00000"/>
                </a:solidFill>
                <a:latin typeface="Arial"/>
                <a:cs typeface="Arial"/>
              </a:rPr>
              <a:t>m</a:t>
            </a:r>
            <a:r>
              <a:rPr sz="3200" spc="-185" dirty="0">
                <a:solidFill>
                  <a:srgbClr val="C00000"/>
                </a:solidFill>
                <a:latin typeface="Arial"/>
                <a:cs typeface="Arial"/>
              </a:rPr>
              <a:t>a</a:t>
            </a:r>
            <a:r>
              <a:rPr sz="3200" spc="-5" dirty="0">
                <a:solidFill>
                  <a:srgbClr val="C00000"/>
                </a:solidFill>
                <a:latin typeface="Arial"/>
                <a:cs typeface="Arial"/>
              </a:rPr>
              <a:t>t</a:t>
            </a:r>
            <a:r>
              <a:rPr sz="3200" spc="20" dirty="0">
                <a:solidFill>
                  <a:srgbClr val="C00000"/>
                </a:solidFill>
                <a:latin typeface="Arial"/>
                <a:cs typeface="Arial"/>
              </a:rPr>
              <a:t>r</a:t>
            </a:r>
            <a:r>
              <a:rPr sz="3200" spc="5" dirty="0">
                <a:solidFill>
                  <a:srgbClr val="C00000"/>
                </a:solidFill>
                <a:latin typeface="Arial"/>
                <a:cs typeface="Arial"/>
              </a:rPr>
              <a:t>i</a:t>
            </a:r>
            <a:r>
              <a:rPr sz="3200" spc="-220" dirty="0">
                <a:solidFill>
                  <a:srgbClr val="C00000"/>
                </a:solidFill>
                <a:latin typeface="Arial"/>
                <a:cs typeface="Arial"/>
              </a:rPr>
              <a:t>s</a:t>
            </a:r>
            <a:r>
              <a:rPr sz="3200" spc="-90" dirty="0">
                <a:latin typeface="Arial"/>
                <a:cs typeface="Arial"/>
              </a:rPr>
              <a:t>,  </a:t>
            </a:r>
            <a:r>
              <a:rPr sz="3200" spc="-135" dirty="0">
                <a:latin typeface="Arial"/>
                <a:cs typeface="Arial"/>
              </a:rPr>
              <a:t>olarak </a:t>
            </a:r>
            <a:r>
              <a:rPr sz="3200" spc="-110" dirty="0">
                <a:latin typeface="Arial"/>
                <a:cs typeface="Arial"/>
              </a:rPr>
              <a:t>alınmıştır </a:t>
            </a:r>
            <a:r>
              <a:rPr sz="2000" spc="-114" dirty="0">
                <a:latin typeface="Arial"/>
                <a:cs typeface="Arial"/>
              </a:rPr>
              <a:t>(Ramanathan </a:t>
            </a:r>
            <a:r>
              <a:rPr sz="2000" spc="-120" dirty="0">
                <a:latin typeface="Arial"/>
                <a:cs typeface="Arial"/>
              </a:rPr>
              <a:t>ve </a:t>
            </a:r>
            <a:r>
              <a:rPr sz="2000" spc="-140" dirty="0">
                <a:latin typeface="Arial"/>
                <a:cs typeface="Arial"/>
              </a:rPr>
              <a:t>Ganesh,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95" dirty="0">
                <a:latin typeface="Arial"/>
                <a:cs typeface="Arial"/>
              </a:rPr>
              <a:t>1994)</a:t>
            </a:r>
            <a:r>
              <a:rPr sz="3200" spc="-95" dirty="0">
                <a:latin typeface="Arial"/>
                <a:cs typeface="Arial"/>
              </a:rPr>
              <a:t>.</a:t>
            </a:r>
            <a:endParaRPr sz="32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3122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konomi">
  <a:themeElements>
    <a:clrScheme name="Gazete kağıdı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zete kağıdı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konomi" id="{14396F44-94C0-4BF2-8333-266569A57D02}" vid="{03703BF9-DFA0-42C9-89F9-C03DE1C4A071}"/>
    </a:ext>
  </a:extLst>
</a:theme>
</file>

<file path=ppt/theme/theme2.xml><?xml version="1.0" encoding="utf-8"?>
<a:theme xmlns:a="http://schemas.openxmlformats.org/drawingml/2006/main" name="1_Rics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h.t.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.t." id="{413A7544-DC64-4FD9-B67F-E82A6B382656}" vid="{2993C0EF-C761-423D-BA24-A50FC7959470}"/>
    </a:ext>
  </a:extLst>
</a:theme>
</file>

<file path=ppt/theme/theme4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ekonomi</Template>
  <TotalTime>12441</TotalTime>
  <Words>327</Words>
  <Application>Microsoft Office PowerPoint</Application>
  <PresentationFormat>Ekran Gösterisi (4:3)</PresentationFormat>
  <Paragraphs>40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3</vt:i4>
      </vt:variant>
      <vt:variant>
        <vt:lpstr>Slayt Başlıkları</vt:lpstr>
      </vt:variant>
      <vt:variant>
        <vt:i4>8</vt:i4>
      </vt:variant>
    </vt:vector>
  </HeadingPairs>
  <TitlesOfParts>
    <vt:vector size="17" baseType="lpstr">
      <vt:lpstr>ＭＳ Ｐゴシック</vt:lpstr>
      <vt:lpstr>Arial</vt:lpstr>
      <vt:lpstr>Calibri</vt:lpstr>
      <vt:lpstr>Times New Roman</vt:lpstr>
      <vt:lpstr>Trebuchet MS</vt:lpstr>
      <vt:lpstr>Wingdings</vt:lpstr>
      <vt:lpstr>ekonomi</vt:lpstr>
      <vt:lpstr>1_Rics</vt:lpstr>
      <vt:lpstr>h.t.</vt:lpstr>
      <vt:lpstr>PowerPoint Sunusu</vt:lpstr>
      <vt:lpstr>TAKDİM PLANI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ÜNİVERSİTESİ UYGULAMALI BİLİMLER FAKÜLTESİ GAYRİMENKUL GELİŞTİRME VE YÖNETİMİ BÖLÜMÜ</dc:title>
  <dc:creator>sibel</dc:creator>
  <cp:lastModifiedBy>sinan güneş</cp:lastModifiedBy>
  <cp:revision>809</cp:revision>
  <cp:lastPrinted>2016-10-24T07:53:35Z</cp:lastPrinted>
  <dcterms:created xsi:type="dcterms:W3CDTF">2016-09-18T09:35:24Z</dcterms:created>
  <dcterms:modified xsi:type="dcterms:W3CDTF">2020-02-27T08:16:59Z</dcterms:modified>
</cp:coreProperties>
</file>