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21332" y="51739"/>
            <a:ext cx="5501335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38375" y="1188568"/>
            <a:ext cx="6467249" cy="2829560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997795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2034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  <p:sldLayoutId id="2147483698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Sürdürülebilir Tasarım ve Uygulamaları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09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8375" y="1188568"/>
            <a:ext cx="6318885" cy="282956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43204" indent="-231140">
              <a:lnSpc>
                <a:spcPct val="100000"/>
              </a:lnSpc>
              <a:spcBef>
                <a:spcPts val="700"/>
              </a:spcBef>
              <a:buFont typeface="Wingdings"/>
              <a:buChar char=""/>
              <a:tabLst>
                <a:tab pos="243840" algn="l"/>
              </a:tabLst>
            </a:pPr>
            <a:r>
              <a:rPr sz="1800" b="1" spc="-135" dirty="0">
                <a:latin typeface="Trebuchet MS"/>
                <a:cs typeface="Trebuchet MS"/>
              </a:rPr>
              <a:t>ÇEVRESEL </a:t>
            </a:r>
            <a:r>
              <a:rPr sz="1800" b="1" spc="-75" dirty="0">
                <a:latin typeface="Trebuchet MS"/>
                <a:cs typeface="Trebuchet MS"/>
              </a:rPr>
              <a:t>DEĞERLENDİRME</a:t>
            </a:r>
            <a:r>
              <a:rPr sz="1800" b="1" spc="-145" dirty="0">
                <a:latin typeface="Trebuchet MS"/>
                <a:cs typeface="Trebuchet MS"/>
              </a:rPr>
              <a:t> </a:t>
            </a:r>
            <a:r>
              <a:rPr sz="1800" b="1" spc="-95" dirty="0">
                <a:latin typeface="Trebuchet MS"/>
                <a:cs typeface="Trebuchet MS"/>
              </a:rPr>
              <a:t>ARAÇLARI</a:t>
            </a:r>
            <a:endParaRPr sz="1800">
              <a:latin typeface="Trebuchet MS"/>
              <a:cs typeface="Trebuchet MS"/>
            </a:endParaRPr>
          </a:p>
          <a:p>
            <a:pPr marL="626745" lvl="1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sz="1800" spc="-229" dirty="0">
                <a:latin typeface="Arial"/>
                <a:cs typeface="Arial"/>
              </a:rPr>
              <a:t>BREEAM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40" dirty="0">
                <a:latin typeface="Arial"/>
                <a:cs typeface="Arial"/>
              </a:rPr>
              <a:t>Modeli</a:t>
            </a:r>
            <a:endParaRPr sz="1800">
              <a:latin typeface="Arial"/>
              <a:cs typeface="Arial"/>
            </a:endParaRPr>
          </a:p>
          <a:p>
            <a:pPr marL="626745" lvl="1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sz="1800" spc="-275" dirty="0">
                <a:latin typeface="Arial"/>
                <a:cs typeface="Arial"/>
              </a:rPr>
              <a:t>LEED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40" dirty="0">
                <a:latin typeface="Arial"/>
                <a:cs typeface="Arial"/>
              </a:rPr>
              <a:t>Modeli</a:t>
            </a:r>
            <a:endParaRPr sz="180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sz="1800" b="1" spc="-120" dirty="0">
                <a:latin typeface="Trebuchet MS"/>
                <a:cs typeface="Trebuchet MS"/>
              </a:rPr>
              <a:t>TÜRKİYE’DE</a:t>
            </a:r>
            <a:r>
              <a:rPr sz="1800" b="1" spc="-150" dirty="0">
                <a:latin typeface="Trebuchet MS"/>
                <a:cs typeface="Trebuchet MS"/>
              </a:rPr>
              <a:t> </a:t>
            </a:r>
            <a:r>
              <a:rPr sz="1800" b="1" spc="-95" dirty="0">
                <a:latin typeface="Trebuchet MS"/>
                <a:cs typeface="Trebuchet MS"/>
              </a:rPr>
              <a:t>SÜRDÜRÜLEBİLİRLİK</a:t>
            </a:r>
            <a:endParaRPr sz="1800">
              <a:latin typeface="Trebuchet MS"/>
              <a:cs typeface="Trebuchet MS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sz="1800" b="1" spc="-120" dirty="0">
                <a:latin typeface="Trebuchet MS"/>
                <a:cs typeface="Trebuchet MS"/>
              </a:rPr>
              <a:t>TÜRKİYE’DE </a:t>
            </a:r>
            <a:r>
              <a:rPr sz="1800" b="1" spc="-135" dirty="0">
                <a:latin typeface="Trebuchet MS"/>
                <a:cs typeface="Trebuchet MS"/>
              </a:rPr>
              <a:t>ÇEVRESEL </a:t>
            </a:r>
            <a:r>
              <a:rPr sz="1800" b="1" spc="-75" dirty="0">
                <a:latin typeface="Trebuchet MS"/>
                <a:cs typeface="Trebuchet MS"/>
              </a:rPr>
              <a:t>DEĞERLENDİRME </a:t>
            </a:r>
            <a:r>
              <a:rPr sz="1800" b="1" spc="-95" dirty="0">
                <a:latin typeface="Trebuchet MS"/>
                <a:cs typeface="Trebuchet MS"/>
              </a:rPr>
              <a:t>ARAÇLARI</a:t>
            </a:r>
            <a:r>
              <a:rPr sz="1800" b="1" spc="-260" dirty="0">
                <a:latin typeface="Trebuchet MS"/>
                <a:cs typeface="Trebuchet MS"/>
              </a:rPr>
              <a:t> </a:t>
            </a:r>
            <a:r>
              <a:rPr sz="1800" b="1" spc="-80" dirty="0">
                <a:latin typeface="Trebuchet MS"/>
                <a:cs typeface="Trebuchet MS"/>
              </a:rPr>
              <a:t>DENEMELERİ</a:t>
            </a:r>
            <a:endParaRPr sz="1800">
              <a:latin typeface="Trebuchet MS"/>
              <a:cs typeface="Trebuchet MS"/>
            </a:endParaRPr>
          </a:p>
          <a:p>
            <a:pPr marL="626745" lvl="1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sz="1800" spc="-100" dirty="0">
                <a:latin typeface="Arial"/>
                <a:cs typeface="Arial"/>
              </a:rPr>
              <a:t>Askeri </a:t>
            </a:r>
            <a:r>
              <a:rPr sz="1800" spc="-75" dirty="0">
                <a:latin typeface="Arial"/>
                <a:cs typeface="Arial"/>
              </a:rPr>
              <a:t>Binalar </a:t>
            </a:r>
            <a:r>
              <a:rPr sz="1800" spc="-45" dirty="0">
                <a:latin typeface="Arial"/>
                <a:cs typeface="Arial"/>
              </a:rPr>
              <a:t>için </a:t>
            </a:r>
            <a:r>
              <a:rPr sz="1800" spc="-120" dirty="0">
                <a:latin typeface="Arial"/>
                <a:cs typeface="Arial"/>
              </a:rPr>
              <a:t>Çevresel </a:t>
            </a:r>
            <a:r>
              <a:rPr sz="1800" spc="-70" dirty="0">
                <a:latin typeface="Arial"/>
                <a:cs typeface="Arial"/>
              </a:rPr>
              <a:t>Değerlendirme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spc="-110" dirty="0">
                <a:latin typeface="Arial"/>
                <a:cs typeface="Arial"/>
              </a:rPr>
              <a:t>Aracı</a:t>
            </a:r>
            <a:endParaRPr sz="1800">
              <a:latin typeface="Arial"/>
              <a:cs typeface="Arial"/>
            </a:endParaRPr>
          </a:p>
          <a:p>
            <a:pPr marL="629285" lvl="1" indent="-16002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9920" algn="l"/>
              </a:tabLst>
            </a:pPr>
            <a:r>
              <a:rPr sz="1800" spc="-50" dirty="0">
                <a:latin typeface="Arial"/>
                <a:cs typeface="Arial"/>
              </a:rPr>
              <a:t>Mahalli </a:t>
            </a:r>
            <a:r>
              <a:rPr sz="1800" spc="-120" dirty="0">
                <a:latin typeface="Arial"/>
                <a:cs typeface="Arial"/>
              </a:rPr>
              <a:t>Çevresel </a:t>
            </a:r>
            <a:r>
              <a:rPr sz="1800" spc="-70" dirty="0">
                <a:latin typeface="Arial"/>
                <a:cs typeface="Arial"/>
              </a:rPr>
              <a:t>Değerlendirme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10" dirty="0">
                <a:latin typeface="Arial"/>
                <a:cs typeface="Arial"/>
              </a:rPr>
              <a:t>Aracı</a:t>
            </a:r>
            <a:endParaRPr sz="1800">
              <a:latin typeface="Arial"/>
              <a:cs typeface="Arial"/>
            </a:endParaRPr>
          </a:p>
          <a:p>
            <a:pPr marL="192405" indent="-1803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193040" algn="l"/>
              </a:tabLst>
            </a:pPr>
            <a:r>
              <a:rPr sz="1800" b="1" spc="-70" dirty="0">
                <a:latin typeface="Trebuchet MS"/>
                <a:cs typeface="Trebuchet MS"/>
              </a:rPr>
              <a:t>SONUÇ </a:t>
            </a:r>
            <a:r>
              <a:rPr sz="1800" b="1" spc="-125" dirty="0">
                <a:latin typeface="Trebuchet MS"/>
                <a:cs typeface="Trebuchet MS"/>
              </a:rPr>
              <a:t>ve</a:t>
            </a:r>
            <a:r>
              <a:rPr sz="1800" b="1" spc="-229" dirty="0">
                <a:latin typeface="Trebuchet MS"/>
                <a:cs typeface="Trebuchet MS"/>
              </a:rPr>
              <a:t> </a:t>
            </a:r>
            <a:r>
              <a:rPr sz="1800" b="1" spc="-100" dirty="0">
                <a:latin typeface="Trebuchet MS"/>
                <a:cs typeface="Trebuchet MS"/>
              </a:rPr>
              <a:t>ÖNERİLER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4" y="479250"/>
            <a:ext cx="24834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/>
              <a:t>TAKDİM</a:t>
            </a:r>
            <a:r>
              <a:rPr spc="-310" dirty="0"/>
              <a:t> </a:t>
            </a:r>
            <a:r>
              <a:rPr spc="-155" dirty="0"/>
              <a:t>PLANI</a:t>
            </a:r>
          </a:p>
        </p:txBody>
      </p:sp>
    </p:spTree>
    <p:extLst>
      <p:ext uri="{BB962C8B-B14F-4D97-AF65-F5344CB8AC3E}">
        <p14:creationId xmlns:p14="http://schemas.microsoft.com/office/powerpoint/2010/main" val="3260894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226" y="491123"/>
            <a:ext cx="8843645" cy="49904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0810" algn="ctr">
              <a:lnSpc>
                <a:spcPct val="100000"/>
              </a:lnSpc>
              <a:spcBef>
                <a:spcPts val="95"/>
              </a:spcBef>
            </a:pPr>
            <a:r>
              <a:rPr sz="3200" b="1" spc="-215" dirty="0">
                <a:latin typeface="Trebuchet MS"/>
                <a:cs typeface="Trebuchet MS"/>
              </a:rPr>
              <a:t>Çevresel </a:t>
            </a:r>
            <a:r>
              <a:rPr sz="3200" b="1" spc="-185" dirty="0">
                <a:latin typeface="Trebuchet MS"/>
                <a:cs typeface="Trebuchet MS"/>
              </a:rPr>
              <a:t>Değerlendirme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195" dirty="0">
                <a:latin typeface="Trebuchet MS"/>
                <a:cs typeface="Trebuchet MS"/>
              </a:rPr>
              <a:t>Araçları</a:t>
            </a:r>
            <a:endParaRPr sz="3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 dirty="0">
              <a:latin typeface="Trebuchet MS"/>
              <a:cs typeface="Trebuchet MS"/>
            </a:endParaRPr>
          </a:p>
          <a:p>
            <a:pPr marL="691515" algn="just">
              <a:lnSpc>
                <a:spcPct val="100000"/>
              </a:lnSpc>
            </a:pPr>
            <a:r>
              <a:rPr sz="2800" spc="-215" dirty="0">
                <a:solidFill>
                  <a:srgbClr val="C00000"/>
                </a:solidFill>
                <a:latin typeface="Arial"/>
                <a:cs typeface="Arial"/>
              </a:rPr>
              <a:t>Çevresel </a:t>
            </a:r>
            <a:r>
              <a:rPr sz="2800" spc="-125" dirty="0">
                <a:solidFill>
                  <a:srgbClr val="C00000"/>
                </a:solidFill>
                <a:latin typeface="Arial"/>
                <a:cs typeface="Arial"/>
              </a:rPr>
              <a:t>Değerlendirme </a:t>
            </a:r>
            <a:r>
              <a:rPr sz="2800" spc="-195" dirty="0">
                <a:solidFill>
                  <a:srgbClr val="C00000"/>
                </a:solidFill>
                <a:latin typeface="Arial"/>
                <a:cs typeface="Arial"/>
              </a:rPr>
              <a:t>Aracı </a:t>
            </a:r>
            <a:r>
              <a:rPr sz="2800" spc="-160" dirty="0">
                <a:solidFill>
                  <a:srgbClr val="C00000"/>
                </a:solidFill>
                <a:latin typeface="Arial"/>
                <a:cs typeface="Arial"/>
              </a:rPr>
              <a:t>(Askeri</a:t>
            </a:r>
            <a:r>
              <a:rPr sz="2800" spc="-1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130" dirty="0">
                <a:solidFill>
                  <a:srgbClr val="C00000"/>
                </a:solidFill>
                <a:latin typeface="Arial"/>
                <a:cs typeface="Arial"/>
              </a:rPr>
              <a:t>Binalar)</a:t>
            </a:r>
            <a:endParaRPr sz="2800" dirty="0">
              <a:latin typeface="Arial"/>
              <a:cs typeface="Arial"/>
            </a:endParaRPr>
          </a:p>
          <a:p>
            <a:pPr marL="285750" marR="12700" indent="-273685" algn="just">
              <a:lnSpc>
                <a:spcPct val="100000"/>
              </a:lnSpc>
              <a:spcBef>
                <a:spcPts val="600"/>
              </a:spcBef>
              <a:buChar char="•"/>
              <a:tabLst>
                <a:tab pos="285750" algn="l"/>
              </a:tabLst>
            </a:pPr>
            <a:r>
              <a:rPr sz="2800" spc="-260" dirty="0">
                <a:latin typeface="Arial"/>
                <a:cs typeface="Arial"/>
              </a:rPr>
              <a:t>Yılmaz </a:t>
            </a:r>
            <a:r>
              <a:rPr sz="2800" spc="-185" dirty="0">
                <a:latin typeface="Arial"/>
                <a:cs typeface="Arial"/>
              </a:rPr>
              <a:t>ve </a:t>
            </a:r>
            <a:r>
              <a:rPr sz="2800" spc="-240" dirty="0">
                <a:latin typeface="Arial"/>
                <a:cs typeface="Arial"/>
              </a:rPr>
              <a:t>Yıldız </a:t>
            </a:r>
            <a:r>
              <a:rPr sz="2800" spc="-140" dirty="0">
                <a:latin typeface="Arial"/>
                <a:cs typeface="Arial"/>
              </a:rPr>
              <a:t>(2015) </a:t>
            </a:r>
            <a:r>
              <a:rPr sz="2800" spc="-100" dirty="0">
                <a:latin typeface="Arial"/>
                <a:cs typeface="Arial"/>
              </a:rPr>
              <a:t>tarafından </a:t>
            </a:r>
            <a:r>
              <a:rPr sz="2800" spc="-175" dirty="0">
                <a:latin typeface="Arial"/>
                <a:cs typeface="Arial"/>
              </a:rPr>
              <a:t>Türkiye  </a:t>
            </a:r>
            <a:r>
              <a:rPr sz="2800" spc="-130" dirty="0">
                <a:latin typeface="Arial"/>
                <a:cs typeface="Arial"/>
              </a:rPr>
              <a:t>koşullarında </a:t>
            </a:r>
            <a:r>
              <a:rPr sz="2800" spc="-200" dirty="0">
                <a:solidFill>
                  <a:srgbClr val="C00000"/>
                </a:solidFill>
                <a:latin typeface="Arial"/>
                <a:cs typeface="Arial"/>
              </a:rPr>
              <a:t>askerî </a:t>
            </a:r>
            <a:r>
              <a:rPr sz="2800" spc="-95" dirty="0">
                <a:solidFill>
                  <a:srgbClr val="C00000"/>
                </a:solidFill>
                <a:latin typeface="Arial"/>
                <a:cs typeface="Arial"/>
              </a:rPr>
              <a:t>binaların </a:t>
            </a:r>
            <a:r>
              <a:rPr sz="2800" spc="-120" dirty="0">
                <a:solidFill>
                  <a:srgbClr val="C00000"/>
                </a:solidFill>
                <a:latin typeface="Arial"/>
                <a:cs typeface="Arial"/>
              </a:rPr>
              <a:t>performans </a:t>
            </a:r>
            <a:r>
              <a:rPr sz="2800" spc="-65" dirty="0">
                <a:solidFill>
                  <a:srgbClr val="C00000"/>
                </a:solidFill>
                <a:latin typeface="Arial"/>
                <a:cs typeface="Arial"/>
              </a:rPr>
              <a:t>ölçütlerine 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90" dirty="0">
                <a:latin typeface="Arial"/>
                <a:cs typeface="Arial"/>
              </a:rPr>
              <a:t>ve </a:t>
            </a:r>
            <a:r>
              <a:rPr sz="2800" spc="-100" dirty="0">
                <a:latin typeface="Arial"/>
                <a:cs typeface="Arial"/>
              </a:rPr>
              <a:t>bu </a:t>
            </a:r>
            <a:r>
              <a:rPr sz="2800" spc="-60" dirty="0">
                <a:latin typeface="Arial"/>
                <a:cs typeface="Arial"/>
              </a:rPr>
              <a:t>ölçütlerin </a:t>
            </a:r>
            <a:r>
              <a:rPr sz="2800" spc="-130" dirty="0">
                <a:latin typeface="Arial"/>
                <a:cs typeface="Arial"/>
              </a:rPr>
              <a:t>puanlamalarına </a:t>
            </a:r>
            <a:r>
              <a:rPr sz="2800" spc="-100" dirty="0">
                <a:solidFill>
                  <a:srgbClr val="C00000"/>
                </a:solidFill>
                <a:latin typeface="Arial"/>
                <a:cs typeface="Arial"/>
              </a:rPr>
              <a:t>yönelik </a:t>
            </a:r>
            <a:r>
              <a:rPr sz="2800" spc="-30" dirty="0">
                <a:solidFill>
                  <a:srgbClr val="C00000"/>
                </a:solidFill>
                <a:latin typeface="Arial"/>
                <a:cs typeface="Arial"/>
              </a:rPr>
              <a:t>bir  </a:t>
            </a:r>
            <a:r>
              <a:rPr sz="2800" spc="-105" dirty="0">
                <a:solidFill>
                  <a:srgbClr val="C00000"/>
                </a:solidFill>
                <a:latin typeface="Arial"/>
                <a:cs typeface="Arial"/>
              </a:rPr>
              <a:t>değerlendirme </a:t>
            </a:r>
            <a:r>
              <a:rPr sz="2800" spc="-210" dirty="0">
                <a:latin typeface="Arial"/>
                <a:cs typeface="Arial"/>
              </a:rPr>
              <a:t>çalışması</a:t>
            </a:r>
            <a:r>
              <a:rPr sz="2800" spc="-185" dirty="0">
                <a:latin typeface="Arial"/>
                <a:cs typeface="Arial"/>
              </a:rPr>
              <a:t> </a:t>
            </a:r>
            <a:r>
              <a:rPr sz="2800" spc="-140" dirty="0">
                <a:latin typeface="Arial"/>
                <a:cs typeface="Arial"/>
              </a:rPr>
              <a:t>yapılmıştır.</a:t>
            </a:r>
            <a:endParaRPr sz="2800" dirty="0">
              <a:latin typeface="Arial"/>
              <a:cs typeface="Arial"/>
            </a:endParaRPr>
          </a:p>
          <a:p>
            <a:pPr marL="285115" marR="5080" indent="-273050" algn="just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77825" algn="l"/>
              </a:tabLst>
            </a:pPr>
            <a:r>
              <a:rPr sz="1600" dirty="0"/>
              <a:t>	</a:t>
            </a:r>
            <a:r>
              <a:rPr sz="2800" spc="-85" dirty="0">
                <a:latin typeface="Arial"/>
                <a:cs typeface="Arial"/>
              </a:rPr>
              <a:t>Ölçütlerin </a:t>
            </a:r>
            <a:r>
              <a:rPr sz="2800" spc="-145" dirty="0">
                <a:latin typeface="Arial"/>
                <a:cs typeface="Arial"/>
              </a:rPr>
              <a:t>seçiminde </a:t>
            </a:r>
            <a:r>
              <a:rPr sz="2800" spc="-75" dirty="0">
                <a:latin typeface="Arial"/>
                <a:cs typeface="Arial"/>
              </a:rPr>
              <a:t>sürdürülebilir mimari </a:t>
            </a:r>
            <a:r>
              <a:rPr sz="2800" spc="-80" dirty="0">
                <a:latin typeface="Arial"/>
                <a:cs typeface="Arial"/>
              </a:rPr>
              <a:t>ilkeleri  </a:t>
            </a:r>
            <a:r>
              <a:rPr sz="2000" spc="-105" dirty="0">
                <a:latin typeface="Arial"/>
                <a:cs typeface="Arial"/>
              </a:rPr>
              <a:t>(Kim </a:t>
            </a:r>
            <a:r>
              <a:rPr sz="2000" spc="-120" dirty="0">
                <a:latin typeface="Arial"/>
                <a:cs typeface="Arial"/>
              </a:rPr>
              <a:t>ve </a:t>
            </a:r>
            <a:r>
              <a:rPr sz="2000" spc="-114" dirty="0">
                <a:latin typeface="Arial"/>
                <a:cs typeface="Arial"/>
              </a:rPr>
              <a:t>Ridgon, </a:t>
            </a:r>
            <a:r>
              <a:rPr sz="2000" spc="-85" dirty="0">
                <a:latin typeface="Arial"/>
                <a:cs typeface="Arial"/>
              </a:rPr>
              <a:t>1998; </a:t>
            </a:r>
            <a:r>
              <a:rPr sz="2000" spc="-65" dirty="0">
                <a:latin typeface="Arial"/>
                <a:cs typeface="Arial"/>
              </a:rPr>
              <a:t>Gültekin, </a:t>
            </a:r>
            <a:r>
              <a:rPr sz="2000" spc="-85" dirty="0">
                <a:latin typeface="Arial"/>
                <a:cs typeface="Arial"/>
              </a:rPr>
              <a:t>2007; </a:t>
            </a:r>
            <a:r>
              <a:rPr sz="2000" spc="-215" dirty="0">
                <a:latin typeface="Arial"/>
                <a:cs typeface="Arial"/>
              </a:rPr>
              <a:t>Sev, </a:t>
            </a:r>
            <a:r>
              <a:rPr sz="2000" spc="-95" dirty="0">
                <a:latin typeface="Arial"/>
                <a:cs typeface="Arial"/>
              </a:rPr>
              <a:t>2009) </a:t>
            </a:r>
            <a:r>
              <a:rPr sz="2800" spc="-55" dirty="0">
                <a:latin typeface="Arial"/>
                <a:cs typeface="Arial"/>
              </a:rPr>
              <a:t>ile </a:t>
            </a:r>
            <a:r>
              <a:rPr sz="2800" spc="-480" dirty="0">
                <a:latin typeface="Arial"/>
                <a:cs typeface="Arial"/>
              </a:rPr>
              <a:t>LEED </a:t>
            </a:r>
            <a:r>
              <a:rPr sz="2800" spc="-190" dirty="0">
                <a:latin typeface="Arial"/>
                <a:cs typeface="Arial"/>
              </a:rPr>
              <a:t>ve </a:t>
            </a:r>
            <a:r>
              <a:rPr sz="2800" spc="-405" dirty="0">
                <a:latin typeface="Arial"/>
                <a:cs typeface="Arial"/>
              </a:rPr>
              <a:t>BREEAM  </a:t>
            </a:r>
            <a:r>
              <a:rPr sz="2800" spc="-90" dirty="0">
                <a:latin typeface="Arial"/>
                <a:cs typeface="Arial"/>
              </a:rPr>
              <a:t>gibi </a:t>
            </a:r>
            <a:r>
              <a:rPr sz="2800" spc="-114" dirty="0">
                <a:latin typeface="Arial"/>
                <a:cs typeface="Arial"/>
              </a:rPr>
              <a:t>sistemlerin </a:t>
            </a:r>
            <a:r>
              <a:rPr sz="2800" spc="-105" dirty="0">
                <a:latin typeface="Arial"/>
                <a:cs typeface="Arial"/>
              </a:rPr>
              <a:t>parametreleri </a:t>
            </a:r>
            <a:r>
              <a:rPr sz="2800" spc="-285" dirty="0">
                <a:latin typeface="Arial"/>
                <a:cs typeface="Arial"/>
              </a:rPr>
              <a:t>esas </a:t>
            </a:r>
            <a:r>
              <a:rPr sz="2800" spc="-145" dirty="0">
                <a:latin typeface="Arial"/>
                <a:cs typeface="Arial"/>
              </a:rPr>
              <a:t>alınarak </a:t>
            </a:r>
            <a:r>
              <a:rPr sz="2800" spc="-195" dirty="0">
                <a:latin typeface="Arial"/>
                <a:cs typeface="Arial"/>
              </a:rPr>
              <a:t>askerî  </a:t>
            </a:r>
            <a:r>
              <a:rPr sz="2800" spc="-100" dirty="0">
                <a:latin typeface="Arial"/>
                <a:cs typeface="Arial"/>
              </a:rPr>
              <a:t>binalarla </a:t>
            </a:r>
            <a:r>
              <a:rPr sz="2800" spc="-80" dirty="0">
                <a:latin typeface="Arial"/>
                <a:cs typeface="Arial"/>
              </a:rPr>
              <a:t>ilişkilendirilebilecek </a:t>
            </a:r>
            <a:r>
              <a:rPr sz="2800" spc="-30" dirty="0">
                <a:latin typeface="Arial"/>
                <a:cs typeface="Arial"/>
              </a:rPr>
              <a:t>bir </a:t>
            </a:r>
            <a:r>
              <a:rPr sz="2800" spc="-105" dirty="0">
                <a:latin typeface="Arial"/>
                <a:cs typeface="Arial"/>
              </a:rPr>
              <a:t>değerlendirme </a:t>
            </a:r>
            <a:r>
              <a:rPr sz="2800" spc="-120" dirty="0">
                <a:latin typeface="Arial"/>
                <a:cs typeface="Arial"/>
              </a:rPr>
              <a:t>seti  </a:t>
            </a:r>
            <a:r>
              <a:rPr sz="2800" spc="-90" dirty="0">
                <a:latin typeface="Arial"/>
                <a:cs typeface="Arial"/>
              </a:rPr>
              <a:t>oluşturulmuştur.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2050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238" y="479247"/>
            <a:ext cx="8844915" cy="4867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9539" algn="ctr">
              <a:lnSpc>
                <a:spcPct val="100000"/>
              </a:lnSpc>
              <a:spcBef>
                <a:spcPts val="95"/>
              </a:spcBef>
            </a:pPr>
            <a:r>
              <a:rPr sz="3200" b="1" spc="-215" dirty="0">
                <a:latin typeface="Trebuchet MS"/>
                <a:cs typeface="Trebuchet MS"/>
              </a:rPr>
              <a:t>Çevresel </a:t>
            </a:r>
            <a:r>
              <a:rPr sz="3200" b="1" spc="-185" dirty="0">
                <a:latin typeface="Trebuchet MS"/>
                <a:cs typeface="Trebuchet MS"/>
              </a:rPr>
              <a:t>Değerlendirme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195" dirty="0">
                <a:latin typeface="Trebuchet MS"/>
                <a:cs typeface="Trebuchet MS"/>
              </a:rPr>
              <a:t>Araçları</a:t>
            </a:r>
            <a:endParaRPr sz="3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 dirty="0">
              <a:latin typeface="Trebuchet MS"/>
              <a:cs typeface="Trebuchet MS"/>
            </a:endParaRPr>
          </a:p>
          <a:p>
            <a:pPr marL="691515" algn="just">
              <a:lnSpc>
                <a:spcPct val="100000"/>
              </a:lnSpc>
            </a:pPr>
            <a:r>
              <a:rPr sz="3200" spc="-215" dirty="0">
                <a:solidFill>
                  <a:srgbClr val="C00000"/>
                </a:solidFill>
                <a:latin typeface="Arial"/>
                <a:cs typeface="Arial"/>
              </a:rPr>
              <a:t>Çevresel 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Değerlendirme </a:t>
            </a:r>
            <a:r>
              <a:rPr sz="3200" spc="-195" dirty="0">
                <a:solidFill>
                  <a:srgbClr val="C00000"/>
                </a:solidFill>
                <a:latin typeface="Arial"/>
                <a:cs typeface="Arial"/>
              </a:rPr>
              <a:t>Aracı 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(Askeri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130" dirty="0">
                <a:solidFill>
                  <a:srgbClr val="C00000"/>
                </a:solidFill>
                <a:latin typeface="Arial"/>
                <a:cs typeface="Arial"/>
              </a:rPr>
              <a:t>Binalar)</a:t>
            </a:r>
            <a:endParaRPr sz="3200" dirty="0">
              <a:latin typeface="Arial"/>
              <a:cs typeface="Arial"/>
            </a:endParaRPr>
          </a:p>
          <a:p>
            <a:pPr marL="285115" marR="5080" indent="-273050" algn="just">
              <a:lnSpc>
                <a:spcPct val="100000"/>
              </a:lnSpc>
              <a:spcBef>
                <a:spcPts val="600"/>
              </a:spcBef>
              <a:buChar char="•"/>
              <a:tabLst>
                <a:tab pos="285750" algn="l"/>
              </a:tabLst>
            </a:pPr>
            <a:r>
              <a:rPr sz="3200" spc="-135" dirty="0">
                <a:latin typeface="Arial"/>
                <a:cs typeface="Arial"/>
              </a:rPr>
              <a:t>Ankette </a:t>
            </a:r>
            <a:r>
              <a:rPr sz="3200" spc="-85" dirty="0">
                <a:latin typeface="Arial"/>
                <a:cs typeface="Arial"/>
              </a:rPr>
              <a:t>Analitik </a:t>
            </a:r>
            <a:r>
              <a:rPr sz="3200" spc="-145" dirty="0">
                <a:latin typeface="Arial"/>
                <a:cs typeface="Arial"/>
              </a:rPr>
              <a:t>Hiyerarşi </a:t>
            </a:r>
            <a:r>
              <a:rPr sz="3200" spc="-260" dirty="0">
                <a:latin typeface="Arial"/>
                <a:cs typeface="Arial"/>
              </a:rPr>
              <a:t>Proses (AHP) </a:t>
            </a:r>
            <a:r>
              <a:rPr sz="3200" spc="-65" dirty="0">
                <a:latin typeface="Arial"/>
                <a:cs typeface="Arial"/>
              </a:rPr>
              <a:t>faktörlerinin  </a:t>
            </a:r>
            <a:r>
              <a:rPr sz="3200" spc="-25" dirty="0">
                <a:latin typeface="Arial"/>
                <a:cs typeface="Arial"/>
              </a:rPr>
              <a:t>ikili </a:t>
            </a:r>
            <a:r>
              <a:rPr sz="3200" spc="-160" dirty="0">
                <a:latin typeface="Arial"/>
                <a:cs typeface="Arial"/>
              </a:rPr>
              <a:t>karşılaştırmasında </a:t>
            </a:r>
            <a:r>
              <a:rPr sz="3200" spc="-110" dirty="0">
                <a:latin typeface="Arial"/>
                <a:cs typeface="Arial"/>
              </a:rPr>
              <a:t>kullanılan </a:t>
            </a:r>
            <a:r>
              <a:rPr sz="3200" spc="-135" dirty="0">
                <a:latin typeface="Arial"/>
                <a:cs typeface="Arial"/>
              </a:rPr>
              <a:t>skala/ölçekte </a:t>
            </a:r>
            <a:r>
              <a:rPr sz="3200" spc="-145" dirty="0">
                <a:latin typeface="Arial"/>
                <a:cs typeface="Arial"/>
              </a:rPr>
              <a:t>“</a:t>
            </a:r>
            <a:r>
              <a:rPr sz="3200" spc="-145" dirty="0">
                <a:solidFill>
                  <a:srgbClr val="C00000"/>
                </a:solidFill>
                <a:latin typeface="Arial"/>
                <a:cs typeface="Arial"/>
              </a:rPr>
              <a:t>Eşit  </a:t>
            </a:r>
            <a:r>
              <a:rPr sz="3200" spc="-135" dirty="0">
                <a:solidFill>
                  <a:srgbClr val="C00000"/>
                </a:solidFill>
                <a:latin typeface="Arial"/>
                <a:cs typeface="Arial"/>
              </a:rPr>
              <a:t>önemde</a:t>
            </a:r>
            <a:r>
              <a:rPr sz="3200" spc="-135" dirty="0">
                <a:latin typeface="Arial"/>
                <a:cs typeface="Arial"/>
              </a:rPr>
              <a:t>”, </a:t>
            </a:r>
            <a:r>
              <a:rPr sz="3200" spc="-170" dirty="0">
                <a:latin typeface="Arial"/>
                <a:cs typeface="Arial"/>
              </a:rPr>
              <a:t>“</a:t>
            </a:r>
            <a:r>
              <a:rPr sz="3200" spc="-170" dirty="0">
                <a:solidFill>
                  <a:srgbClr val="C00000"/>
                </a:solidFill>
                <a:latin typeface="Arial"/>
                <a:cs typeface="Arial"/>
              </a:rPr>
              <a:t>Biraz </a:t>
            </a:r>
            <a:r>
              <a:rPr sz="3200" spc="-175" dirty="0">
                <a:solidFill>
                  <a:srgbClr val="C00000"/>
                </a:solidFill>
                <a:latin typeface="Arial"/>
                <a:cs typeface="Arial"/>
              </a:rPr>
              <a:t>daha </a:t>
            </a:r>
            <a:r>
              <a:rPr sz="3200" spc="-85" dirty="0">
                <a:solidFill>
                  <a:srgbClr val="C00000"/>
                </a:solidFill>
                <a:latin typeface="Arial"/>
                <a:cs typeface="Arial"/>
              </a:rPr>
              <a:t>önemli</a:t>
            </a:r>
            <a:r>
              <a:rPr sz="3200" spc="-85" dirty="0">
                <a:latin typeface="Arial"/>
                <a:cs typeface="Arial"/>
              </a:rPr>
              <a:t>”, </a:t>
            </a:r>
            <a:r>
              <a:rPr sz="3200" spc="-155" dirty="0">
                <a:latin typeface="Arial"/>
                <a:cs typeface="Arial"/>
              </a:rPr>
              <a:t>“</a:t>
            </a:r>
            <a:r>
              <a:rPr sz="3200" spc="-155" dirty="0">
                <a:solidFill>
                  <a:srgbClr val="C00000"/>
                </a:solidFill>
                <a:latin typeface="Arial"/>
                <a:cs typeface="Arial"/>
              </a:rPr>
              <a:t>Oldukça </a:t>
            </a:r>
            <a:r>
              <a:rPr sz="3200" spc="-85" dirty="0">
                <a:solidFill>
                  <a:srgbClr val="C00000"/>
                </a:solidFill>
                <a:latin typeface="Arial"/>
                <a:cs typeface="Arial"/>
              </a:rPr>
              <a:t>önemli</a:t>
            </a:r>
            <a:r>
              <a:rPr sz="3200" spc="-85" dirty="0">
                <a:latin typeface="Arial"/>
                <a:cs typeface="Arial"/>
              </a:rPr>
              <a:t>”,  </a:t>
            </a:r>
            <a:r>
              <a:rPr sz="3200" spc="-210" dirty="0">
                <a:latin typeface="Arial"/>
                <a:cs typeface="Arial"/>
              </a:rPr>
              <a:t>“</a:t>
            </a:r>
            <a:r>
              <a:rPr sz="3200" spc="-210" dirty="0">
                <a:solidFill>
                  <a:srgbClr val="C00000"/>
                </a:solidFill>
                <a:latin typeface="Arial"/>
                <a:cs typeface="Arial"/>
              </a:rPr>
              <a:t>Çok </a:t>
            </a:r>
            <a:r>
              <a:rPr sz="3200" spc="-85" dirty="0">
                <a:solidFill>
                  <a:srgbClr val="C00000"/>
                </a:solidFill>
                <a:latin typeface="Arial"/>
                <a:cs typeface="Arial"/>
              </a:rPr>
              <a:t>önemli</a:t>
            </a:r>
            <a:r>
              <a:rPr sz="3200" spc="-85" dirty="0">
                <a:latin typeface="Arial"/>
                <a:cs typeface="Arial"/>
              </a:rPr>
              <a:t>”, </a:t>
            </a:r>
            <a:r>
              <a:rPr sz="3200" spc="-215" dirty="0">
                <a:latin typeface="Arial"/>
                <a:cs typeface="Arial"/>
              </a:rPr>
              <a:t>“</a:t>
            </a:r>
            <a:r>
              <a:rPr sz="3200" spc="-215" dirty="0">
                <a:solidFill>
                  <a:srgbClr val="C00000"/>
                </a:solidFill>
                <a:latin typeface="Arial"/>
                <a:cs typeface="Arial"/>
              </a:rPr>
              <a:t>Son  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derece </a:t>
            </a:r>
            <a:r>
              <a:rPr sz="3200" spc="-40" dirty="0">
                <a:solidFill>
                  <a:srgbClr val="C00000"/>
                </a:solidFill>
                <a:latin typeface="Arial"/>
                <a:cs typeface="Arial"/>
              </a:rPr>
              <a:t>önemli</a:t>
            </a:r>
            <a:r>
              <a:rPr sz="3200" spc="-40" dirty="0">
                <a:latin typeface="Arial"/>
                <a:cs typeface="Arial"/>
              </a:rPr>
              <a:t>” </a:t>
            </a:r>
            <a:r>
              <a:rPr sz="3200" spc="-100" dirty="0">
                <a:latin typeface="Arial"/>
                <a:cs typeface="Arial"/>
              </a:rPr>
              <a:t>kelimeleriyle  </a:t>
            </a:r>
            <a:r>
              <a:rPr sz="3200" spc="-220" dirty="0">
                <a:latin typeface="Arial"/>
                <a:cs typeface="Arial"/>
              </a:rPr>
              <a:t>sözel </a:t>
            </a:r>
            <a:r>
              <a:rPr sz="3200" spc="-130" dirty="0">
                <a:latin typeface="Arial"/>
                <a:cs typeface="Arial"/>
              </a:rPr>
              <a:t>olarak </a:t>
            </a:r>
            <a:r>
              <a:rPr sz="3200" spc="-105" dirty="0">
                <a:latin typeface="Arial"/>
                <a:cs typeface="Arial"/>
              </a:rPr>
              <a:t>değerlendirme </a:t>
            </a:r>
            <a:r>
              <a:rPr sz="3200" spc="-175" dirty="0">
                <a:latin typeface="Arial"/>
                <a:cs typeface="Arial"/>
              </a:rPr>
              <a:t>yapılması </a:t>
            </a:r>
            <a:r>
              <a:rPr sz="3200" spc="-190" dirty="0">
                <a:latin typeface="Arial"/>
                <a:cs typeface="Arial"/>
              </a:rPr>
              <a:t>ve </a:t>
            </a:r>
            <a:r>
              <a:rPr sz="3200" spc="-100" dirty="0">
                <a:latin typeface="Arial"/>
                <a:cs typeface="Arial"/>
              </a:rPr>
              <a:t>bu  değerlendirmelere </a:t>
            </a:r>
            <a:r>
              <a:rPr sz="3200" spc="-160" dirty="0">
                <a:latin typeface="Arial"/>
                <a:cs typeface="Arial"/>
              </a:rPr>
              <a:t>karşılık </a:t>
            </a:r>
            <a:r>
              <a:rPr sz="3200" spc="-155" dirty="0">
                <a:latin typeface="Arial"/>
                <a:cs typeface="Arial"/>
              </a:rPr>
              <a:t>gelen </a:t>
            </a:r>
            <a:r>
              <a:rPr sz="3200" spc="-185" dirty="0">
                <a:latin typeface="Arial"/>
                <a:cs typeface="Arial"/>
              </a:rPr>
              <a:t>sırasıyla </a:t>
            </a:r>
            <a:r>
              <a:rPr sz="3200" spc="-125" dirty="0">
                <a:latin typeface="Arial"/>
                <a:cs typeface="Arial"/>
              </a:rPr>
              <a:t>1, 3, 5, </a:t>
            </a:r>
            <a:r>
              <a:rPr sz="3200" spc="-160" dirty="0">
                <a:latin typeface="Arial"/>
                <a:cs typeface="Arial"/>
              </a:rPr>
              <a:t>7  </a:t>
            </a:r>
            <a:r>
              <a:rPr sz="3200" spc="-190" dirty="0">
                <a:latin typeface="Arial"/>
                <a:cs typeface="Arial"/>
              </a:rPr>
              <a:t>ve </a:t>
            </a:r>
            <a:r>
              <a:rPr sz="3200" spc="-160" dirty="0">
                <a:latin typeface="Arial"/>
                <a:cs typeface="Arial"/>
              </a:rPr>
              <a:t>9 </a:t>
            </a:r>
            <a:r>
              <a:rPr sz="3200" spc="-130" dirty="0">
                <a:latin typeface="Arial"/>
                <a:cs typeface="Arial"/>
              </a:rPr>
              <a:t>rakamlarının </a:t>
            </a:r>
            <a:r>
              <a:rPr sz="3200" spc="-200" dirty="0">
                <a:latin typeface="Arial"/>
                <a:cs typeface="Arial"/>
              </a:rPr>
              <a:t>yazılması </a:t>
            </a:r>
            <a:r>
              <a:rPr sz="3200" spc="-70" dirty="0">
                <a:latin typeface="Arial"/>
                <a:cs typeface="Arial"/>
              </a:rPr>
              <a:t>istenmiştir </a:t>
            </a:r>
            <a:r>
              <a:rPr sz="2000" spc="-145" dirty="0">
                <a:latin typeface="Arial"/>
                <a:cs typeface="Arial"/>
              </a:rPr>
              <a:t>(Saaty,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95" dirty="0">
                <a:latin typeface="Arial"/>
                <a:cs typeface="Arial"/>
              </a:rPr>
              <a:t>1999)</a:t>
            </a:r>
            <a:r>
              <a:rPr sz="3200" spc="-95" dirty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4168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238" y="491125"/>
            <a:ext cx="8843010" cy="4380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1445" algn="ctr">
              <a:lnSpc>
                <a:spcPct val="100000"/>
              </a:lnSpc>
              <a:spcBef>
                <a:spcPts val="95"/>
              </a:spcBef>
            </a:pPr>
            <a:r>
              <a:rPr sz="3200" b="1" spc="-215" dirty="0">
                <a:latin typeface="Trebuchet MS"/>
                <a:cs typeface="Trebuchet MS"/>
              </a:rPr>
              <a:t>Çevresel </a:t>
            </a:r>
            <a:r>
              <a:rPr sz="3200" b="1" spc="-185" dirty="0">
                <a:latin typeface="Trebuchet MS"/>
                <a:cs typeface="Trebuchet MS"/>
              </a:rPr>
              <a:t>Değerlendirme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195" dirty="0">
                <a:latin typeface="Trebuchet MS"/>
                <a:cs typeface="Trebuchet MS"/>
              </a:rPr>
              <a:t>Araçları</a:t>
            </a:r>
            <a:endParaRPr sz="3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 dirty="0">
              <a:latin typeface="Trebuchet MS"/>
              <a:cs typeface="Trebuchet MS"/>
            </a:endParaRPr>
          </a:p>
          <a:p>
            <a:pPr marL="691515" algn="just">
              <a:lnSpc>
                <a:spcPct val="100000"/>
              </a:lnSpc>
            </a:pPr>
            <a:r>
              <a:rPr sz="3200" spc="-215" dirty="0">
                <a:solidFill>
                  <a:srgbClr val="C00000"/>
                </a:solidFill>
                <a:latin typeface="Arial"/>
                <a:cs typeface="Arial"/>
              </a:rPr>
              <a:t>Çevresel 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Değerlendirme </a:t>
            </a:r>
            <a:r>
              <a:rPr sz="3200" spc="-195" dirty="0">
                <a:solidFill>
                  <a:srgbClr val="C00000"/>
                </a:solidFill>
                <a:latin typeface="Arial"/>
                <a:cs typeface="Arial"/>
              </a:rPr>
              <a:t>Aracı 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(Askeri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130" dirty="0">
                <a:solidFill>
                  <a:srgbClr val="C00000"/>
                </a:solidFill>
                <a:latin typeface="Arial"/>
                <a:cs typeface="Arial"/>
              </a:rPr>
              <a:t>Binalar)</a:t>
            </a:r>
            <a:endParaRPr sz="3200" dirty="0">
              <a:latin typeface="Arial"/>
              <a:cs typeface="Arial"/>
            </a:endParaRPr>
          </a:p>
          <a:p>
            <a:pPr marL="284480" marR="5080" indent="-272415" algn="just">
              <a:lnSpc>
                <a:spcPct val="100000"/>
              </a:lnSpc>
              <a:spcBef>
                <a:spcPts val="600"/>
              </a:spcBef>
              <a:buChar char="•"/>
              <a:tabLst>
                <a:tab pos="285750" algn="l"/>
              </a:tabLst>
            </a:pPr>
            <a:r>
              <a:rPr sz="3200" spc="-260" dirty="0">
                <a:latin typeface="Arial"/>
                <a:cs typeface="Arial"/>
              </a:rPr>
              <a:t>Eğer </a:t>
            </a:r>
            <a:r>
              <a:rPr sz="3200" spc="-25" dirty="0">
                <a:latin typeface="Arial"/>
                <a:cs typeface="Arial"/>
              </a:rPr>
              <a:t>ikili </a:t>
            </a:r>
            <a:r>
              <a:rPr sz="3200" spc="-145" dirty="0">
                <a:latin typeface="Arial"/>
                <a:cs typeface="Arial"/>
              </a:rPr>
              <a:t>karşılaştırma </a:t>
            </a:r>
            <a:r>
              <a:rPr sz="3200" spc="-190" dirty="0">
                <a:latin typeface="Arial"/>
                <a:cs typeface="Arial"/>
              </a:rPr>
              <a:t>sırasında </a:t>
            </a:r>
            <a:r>
              <a:rPr sz="3200" spc="-120" dirty="0">
                <a:latin typeface="Arial"/>
                <a:cs typeface="Arial"/>
              </a:rPr>
              <a:t>satırdaki </a:t>
            </a:r>
            <a:r>
              <a:rPr sz="3200" spc="-100" dirty="0">
                <a:latin typeface="Arial"/>
                <a:cs typeface="Arial"/>
              </a:rPr>
              <a:t>faaliyet,  </a:t>
            </a:r>
            <a:r>
              <a:rPr sz="3200" spc="-114" dirty="0">
                <a:latin typeface="Arial"/>
                <a:cs typeface="Arial"/>
              </a:rPr>
              <a:t>sütundaki </a:t>
            </a:r>
            <a:r>
              <a:rPr sz="3200" spc="-105" dirty="0">
                <a:latin typeface="Arial"/>
                <a:cs typeface="Arial"/>
              </a:rPr>
              <a:t>faaliyetten </a:t>
            </a:r>
            <a:r>
              <a:rPr sz="3200" spc="-175" dirty="0">
                <a:latin typeface="Arial"/>
                <a:cs typeface="Arial"/>
              </a:rPr>
              <a:t>daha </a:t>
            </a:r>
            <a:r>
              <a:rPr sz="3200" spc="-295" dirty="0">
                <a:latin typeface="Arial"/>
                <a:cs typeface="Arial"/>
              </a:rPr>
              <a:t>az </a:t>
            </a:r>
            <a:r>
              <a:rPr sz="3200" spc="-100" dirty="0">
                <a:latin typeface="Arial"/>
                <a:cs typeface="Arial"/>
              </a:rPr>
              <a:t>tercih </a:t>
            </a:r>
            <a:r>
              <a:rPr sz="3200" spc="-120" dirty="0">
                <a:latin typeface="Arial"/>
                <a:cs typeface="Arial"/>
              </a:rPr>
              <a:t>ediliyorsa </a:t>
            </a:r>
            <a:r>
              <a:rPr sz="3200" spc="-140" dirty="0">
                <a:latin typeface="Arial"/>
                <a:cs typeface="Arial"/>
              </a:rPr>
              <a:t>yani  </a:t>
            </a:r>
            <a:r>
              <a:rPr sz="3200" spc="-114" dirty="0">
                <a:latin typeface="Arial"/>
                <a:cs typeface="Arial"/>
              </a:rPr>
              <a:t>sütundaki </a:t>
            </a:r>
            <a:r>
              <a:rPr sz="3200" spc="-75" dirty="0">
                <a:latin typeface="Arial"/>
                <a:cs typeface="Arial"/>
              </a:rPr>
              <a:t>ölçüt, </a:t>
            </a:r>
            <a:r>
              <a:rPr sz="3200" spc="-120" dirty="0">
                <a:latin typeface="Arial"/>
                <a:cs typeface="Arial"/>
              </a:rPr>
              <a:t>satırdaki </a:t>
            </a:r>
            <a:r>
              <a:rPr sz="3200" spc="-80" dirty="0">
                <a:latin typeface="Arial"/>
                <a:cs typeface="Arial"/>
              </a:rPr>
              <a:t>ölçütten </a:t>
            </a:r>
            <a:r>
              <a:rPr sz="3200" spc="-170" dirty="0">
                <a:latin typeface="Arial"/>
                <a:cs typeface="Arial"/>
              </a:rPr>
              <a:t>daha </a:t>
            </a:r>
            <a:r>
              <a:rPr sz="3200" spc="-80" dirty="0">
                <a:latin typeface="Arial"/>
                <a:cs typeface="Arial"/>
              </a:rPr>
              <a:t>önemli </a:t>
            </a:r>
            <a:r>
              <a:rPr sz="3200" spc="-180" dirty="0">
                <a:latin typeface="Arial"/>
                <a:cs typeface="Arial"/>
              </a:rPr>
              <a:t>ise  </a:t>
            </a:r>
            <a:r>
              <a:rPr sz="3200" spc="-50" dirty="0">
                <a:latin typeface="Arial"/>
                <a:cs typeface="Arial"/>
              </a:rPr>
              <a:t>iki </a:t>
            </a:r>
            <a:r>
              <a:rPr sz="3200" spc="-65" dirty="0">
                <a:latin typeface="Arial"/>
                <a:cs typeface="Arial"/>
              </a:rPr>
              <a:t>taraflı </a:t>
            </a:r>
            <a:r>
              <a:rPr sz="3200" spc="-155" dirty="0">
                <a:latin typeface="Arial"/>
                <a:cs typeface="Arial"/>
              </a:rPr>
              <a:t>uygun </a:t>
            </a:r>
            <a:r>
              <a:rPr sz="3200" spc="-165" dirty="0">
                <a:latin typeface="Arial"/>
                <a:cs typeface="Arial"/>
              </a:rPr>
              <a:t>sayılar </a:t>
            </a:r>
            <a:r>
              <a:rPr sz="3200" spc="-110" dirty="0">
                <a:latin typeface="Arial"/>
                <a:cs typeface="Arial"/>
              </a:rPr>
              <a:t>olan </a:t>
            </a:r>
            <a:r>
              <a:rPr sz="3200" spc="-20" dirty="0">
                <a:solidFill>
                  <a:srgbClr val="C00000"/>
                </a:solidFill>
                <a:latin typeface="Arial"/>
                <a:cs typeface="Arial"/>
              </a:rPr>
              <a:t>1/3</a:t>
            </a:r>
            <a:r>
              <a:rPr sz="3200" spc="-20" dirty="0">
                <a:latin typeface="Arial"/>
                <a:cs typeface="Arial"/>
              </a:rPr>
              <a:t>, </a:t>
            </a:r>
            <a:r>
              <a:rPr sz="3200" spc="-15" dirty="0">
                <a:solidFill>
                  <a:srgbClr val="C00000"/>
                </a:solidFill>
                <a:latin typeface="Arial"/>
                <a:cs typeface="Arial"/>
              </a:rPr>
              <a:t>1/5</a:t>
            </a:r>
            <a:r>
              <a:rPr sz="3200" spc="-15" dirty="0">
                <a:latin typeface="Arial"/>
                <a:cs typeface="Arial"/>
              </a:rPr>
              <a:t>, </a:t>
            </a:r>
            <a:r>
              <a:rPr sz="3200" spc="-50" dirty="0">
                <a:solidFill>
                  <a:srgbClr val="C00000"/>
                </a:solidFill>
                <a:latin typeface="Arial"/>
                <a:cs typeface="Arial"/>
              </a:rPr>
              <a:t>1/7 </a:t>
            </a:r>
            <a:r>
              <a:rPr sz="3200" spc="-185" dirty="0">
                <a:latin typeface="Arial"/>
                <a:cs typeface="Arial"/>
              </a:rPr>
              <a:t>ve </a:t>
            </a:r>
            <a:r>
              <a:rPr sz="3200" spc="5" dirty="0">
                <a:solidFill>
                  <a:srgbClr val="C00000"/>
                </a:solidFill>
                <a:latin typeface="Arial"/>
                <a:cs typeface="Arial"/>
              </a:rPr>
              <a:t>1/9 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80" dirty="0">
                <a:latin typeface="Arial"/>
                <a:cs typeface="Arial"/>
              </a:rPr>
              <a:t>ifadelerinin </a:t>
            </a:r>
            <a:r>
              <a:rPr sz="3200" spc="-95" dirty="0">
                <a:latin typeface="Arial"/>
                <a:cs typeface="Arial"/>
              </a:rPr>
              <a:t>matristeki </a:t>
            </a:r>
            <a:r>
              <a:rPr sz="3200" spc="-85" dirty="0">
                <a:latin typeface="Arial"/>
                <a:cs typeface="Arial"/>
              </a:rPr>
              <a:t>yerlerine </a:t>
            </a:r>
            <a:r>
              <a:rPr sz="3200" spc="-200" dirty="0">
                <a:latin typeface="Arial"/>
                <a:cs typeface="Arial"/>
              </a:rPr>
              <a:t>yazılması  </a:t>
            </a:r>
            <a:r>
              <a:rPr sz="3200" spc="-70" dirty="0">
                <a:latin typeface="Arial"/>
                <a:cs typeface="Arial"/>
              </a:rPr>
              <a:t>istenmiştir </a:t>
            </a:r>
            <a:r>
              <a:rPr sz="2000" spc="-170" dirty="0">
                <a:latin typeface="Arial"/>
                <a:cs typeface="Arial"/>
              </a:rPr>
              <a:t>(Tekeş,</a:t>
            </a:r>
            <a:r>
              <a:rPr sz="2000" spc="-165" dirty="0">
                <a:latin typeface="Arial"/>
                <a:cs typeface="Arial"/>
              </a:rPr>
              <a:t> </a:t>
            </a:r>
            <a:r>
              <a:rPr sz="2000" spc="-95" dirty="0">
                <a:latin typeface="Arial"/>
                <a:cs typeface="Arial"/>
              </a:rPr>
              <a:t>2002)</a:t>
            </a:r>
            <a:r>
              <a:rPr sz="3200" spc="-95" dirty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3086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238" y="538622"/>
            <a:ext cx="8846820" cy="42979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635" algn="ctr">
              <a:lnSpc>
                <a:spcPct val="100000"/>
              </a:lnSpc>
              <a:spcBef>
                <a:spcPts val="95"/>
              </a:spcBef>
            </a:pPr>
            <a:r>
              <a:rPr sz="3200" b="1" spc="-215" dirty="0">
                <a:latin typeface="Trebuchet MS"/>
                <a:cs typeface="Trebuchet MS"/>
              </a:rPr>
              <a:t>Çevresel </a:t>
            </a:r>
            <a:r>
              <a:rPr sz="3200" b="1" spc="-185" dirty="0">
                <a:latin typeface="Trebuchet MS"/>
                <a:cs typeface="Trebuchet MS"/>
              </a:rPr>
              <a:t>Değerlendirme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195" dirty="0">
                <a:latin typeface="Trebuchet MS"/>
                <a:cs typeface="Trebuchet MS"/>
              </a:rPr>
              <a:t>Araçları</a:t>
            </a:r>
            <a:endParaRPr sz="3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 dirty="0">
              <a:latin typeface="Trebuchet MS"/>
              <a:cs typeface="Trebuchet MS"/>
            </a:endParaRPr>
          </a:p>
          <a:p>
            <a:pPr marL="691515" algn="just">
              <a:lnSpc>
                <a:spcPct val="100000"/>
              </a:lnSpc>
            </a:pPr>
            <a:r>
              <a:rPr sz="2400" spc="-215" dirty="0">
                <a:solidFill>
                  <a:srgbClr val="C00000"/>
                </a:solidFill>
                <a:latin typeface="Arial"/>
                <a:cs typeface="Arial"/>
              </a:rPr>
              <a:t>Çevresel </a:t>
            </a:r>
            <a:r>
              <a:rPr sz="2400" spc="-125" dirty="0">
                <a:solidFill>
                  <a:srgbClr val="C00000"/>
                </a:solidFill>
                <a:latin typeface="Arial"/>
                <a:cs typeface="Arial"/>
              </a:rPr>
              <a:t>Değerlendirme </a:t>
            </a:r>
            <a:r>
              <a:rPr sz="2400" spc="-195" dirty="0">
                <a:solidFill>
                  <a:srgbClr val="C00000"/>
                </a:solidFill>
                <a:latin typeface="Arial"/>
                <a:cs typeface="Arial"/>
              </a:rPr>
              <a:t>Aracı </a:t>
            </a:r>
            <a:r>
              <a:rPr sz="2400" spc="-160" dirty="0">
                <a:solidFill>
                  <a:srgbClr val="C00000"/>
                </a:solidFill>
                <a:latin typeface="Arial"/>
                <a:cs typeface="Arial"/>
              </a:rPr>
              <a:t>(Askeri</a:t>
            </a:r>
            <a:r>
              <a:rPr sz="2400" spc="-1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130" dirty="0">
                <a:solidFill>
                  <a:srgbClr val="C00000"/>
                </a:solidFill>
                <a:latin typeface="Arial"/>
                <a:cs typeface="Arial"/>
              </a:rPr>
              <a:t>Binalar)</a:t>
            </a:r>
            <a:endParaRPr sz="2400" dirty="0">
              <a:latin typeface="Arial"/>
              <a:cs typeface="Arial"/>
            </a:endParaRPr>
          </a:p>
          <a:p>
            <a:pPr marL="283845" marR="5080" indent="-271780" algn="just">
              <a:lnSpc>
                <a:spcPct val="100000"/>
              </a:lnSpc>
              <a:spcBef>
                <a:spcPts val="600"/>
              </a:spcBef>
              <a:buChar char="•"/>
              <a:tabLst>
                <a:tab pos="285750" algn="l"/>
              </a:tabLst>
            </a:pPr>
            <a:r>
              <a:rPr sz="2400" spc="-270" dirty="0">
                <a:latin typeface="Arial"/>
                <a:cs typeface="Arial"/>
              </a:rPr>
              <a:t>Kara </a:t>
            </a:r>
            <a:r>
              <a:rPr sz="2400" spc="-160" dirty="0">
                <a:latin typeface="Arial"/>
                <a:cs typeface="Arial"/>
              </a:rPr>
              <a:t>Harp </a:t>
            </a:r>
            <a:r>
              <a:rPr sz="2400" spc="-150" dirty="0">
                <a:latin typeface="Arial"/>
                <a:cs typeface="Arial"/>
              </a:rPr>
              <a:t>Okulu İnşaat </a:t>
            </a:r>
            <a:r>
              <a:rPr sz="2400" spc="-90" dirty="0">
                <a:latin typeface="Arial"/>
                <a:cs typeface="Arial"/>
              </a:rPr>
              <a:t>Mühendisliği </a:t>
            </a:r>
            <a:r>
              <a:rPr sz="2400" spc="-125" dirty="0">
                <a:latin typeface="Arial"/>
                <a:cs typeface="Arial"/>
              </a:rPr>
              <a:t>Bölümünde  </a:t>
            </a:r>
            <a:r>
              <a:rPr sz="2400" spc="-110" dirty="0">
                <a:latin typeface="Arial"/>
                <a:cs typeface="Arial"/>
              </a:rPr>
              <a:t>öğrenim </a:t>
            </a:r>
            <a:r>
              <a:rPr sz="2400" spc="-125" dirty="0">
                <a:latin typeface="Arial"/>
                <a:cs typeface="Arial"/>
              </a:rPr>
              <a:t>görmekte </a:t>
            </a:r>
            <a:r>
              <a:rPr sz="2400" spc="-110" dirty="0">
                <a:latin typeface="Arial"/>
                <a:cs typeface="Arial"/>
              </a:rPr>
              <a:t>olan </a:t>
            </a:r>
            <a:r>
              <a:rPr sz="2400" spc="-180" dirty="0">
                <a:latin typeface="Arial"/>
                <a:cs typeface="Arial"/>
              </a:rPr>
              <a:t>son </a:t>
            </a:r>
            <a:r>
              <a:rPr sz="2400" spc="-135" dirty="0">
                <a:latin typeface="Arial"/>
                <a:cs typeface="Arial"/>
              </a:rPr>
              <a:t>sınıf </a:t>
            </a:r>
            <a:r>
              <a:rPr sz="2400" spc="-95" dirty="0">
                <a:latin typeface="Arial"/>
                <a:cs typeface="Arial"/>
              </a:rPr>
              <a:t>Harbiyeliler </a:t>
            </a:r>
            <a:r>
              <a:rPr sz="2400" spc="-130" dirty="0">
                <a:latin typeface="Arial"/>
                <a:cs typeface="Arial"/>
              </a:rPr>
              <a:t>inşaat  </a:t>
            </a:r>
            <a:r>
              <a:rPr sz="2400" spc="-125" dirty="0">
                <a:latin typeface="Arial"/>
                <a:cs typeface="Arial"/>
              </a:rPr>
              <a:t>sektöründe </a:t>
            </a:r>
            <a:r>
              <a:rPr sz="2400" spc="-65" dirty="0">
                <a:latin typeface="Arial"/>
                <a:cs typeface="Arial"/>
              </a:rPr>
              <a:t>sürdürülebilirlik </a:t>
            </a:r>
            <a:r>
              <a:rPr sz="2400" spc="-190" dirty="0">
                <a:latin typeface="Arial"/>
                <a:cs typeface="Arial"/>
              </a:rPr>
              <a:t>ve </a:t>
            </a:r>
            <a:r>
              <a:rPr sz="2400" spc="-140" dirty="0">
                <a:latin typeface="Arial"/>
                <a:cs typeface="Arial"/>
              </a:rPr>
              <a:t>yeşil </a:t>
            </a:r>
            <a:r>
              <a:rPr sz="2400" spc="-95" dirty="0">
                <a:latin typeface="Arial"/>
                <a:cs typeface="Arial"/>
              </a:rPr>
              <a:t>binalar  </a:t>
            </a:r>
            <a:r>
              <a:rPr sz="2400" spc="-120" dirty="0">
                <a:latin typeface="Arial"/>
                <a:cs typeface="Arial"/>
              </a:rPr>
              <a:t>konularında </a:t>
            </a:r>
            <a:r>
              <a:rPr sz="2400" spc="-220" dirty="0">
                <a:latin typeface="Arial"/>
                <a:cs typeface="Arial"/>
              </a:rPr>
              <a:t>“</a:t>
            </a:r>
            <a:r>
              <a:rPr sz="2400" spc="-220" dirty="0">
                <a:solidFill>
                  <a:srgbClr val="C00000"/>
                </a:solidFill>
                <a:latin typeface="Arial"/>
                <a:cs typeface="Arial"/>
              </a:rPr>
              <a:t>Yapı </a:t>
            </a:r>
            <a:r>
              <a:rPr sz="2400" spc="-120" dirty="0">
                <a:solidFill>
                  <a:srgbClr val="C00000"/>
                </a:solidFill>
                <a:latin typeface="Arial"/>
                <a:cs typeface="Arial"/>
              </a:rPr>
              <a:t>İşletmesi </a:t>
            </a:r>
            <a:r>
              <a:rPr sz="2400" spc="-190" dirty="0">
                <a:solidFill>
                  <a:srgbClr val="C00000"/>
                </a:solidFill>
                <a:latin typeface="Arial"/>
                <a:cs typeface="Arial"/>
              </a:rPr>
              <a:t>ve </a:t>
            </a:r>
            <a:r>
              <a:rPr sz="2400" spc="-175" dirty="0">
                <a:solidFill>
                  <a:srgbClr val="C00000"/>
                </a:solidFill>
                <a:latin typeface="Arial"/>
                <a:cs typeface="Arial"/>
              </a:rPr>
              <a:t>Şantiye </a:t>
            </a:r>
            <a:r>
              <a:rPr sz="2400" spc="-150" dirty="0">
                <a:solidFill>
                  <a:srgbClr val="C00000"/>
                </a:solidFill>
                <a:latin typeface="Arial"/>
                <a:cs typeface="Arial"/>
              </a:rPr>
              <a:t>Tekniği</a:t>
            </a:r>
            <a:r>
              <a:rPr sz="2400" spc="-150" dirty="0">
                <a:latin typeface="Arial"/>
                <a:cs typeface="Arial"/>
              </a:rPr>
              <a:t>” </a:t>
            </a:r>
            <a:r>
              <a:rPr sz="2400" spc="-135" dirty="0">
                <a:latin typeface="Arial"/>
                <a:cs typeface="Arial"/>
              </a:rPr>
              <a:t>dersi  </a:t>
            </a:r>
            <a:r>
              <a:rPr sz="2400" spc="-190" dirty="0">
                <a:latin typeface="Arial"/>
                <a:cs typeface="Arial"/>
              </a:rPr>
              <a:t>kapsamında </a:t>
            </a:r>
            <a:r>
              <a:rPr sz="2400" spc="-60" dirty="0">
                <a:latin typeface="Arial"/>
                <a:cs typeface="Arial"/>
              </a:rPr>
              <a:t>bilgilendirilmiştir. </a:t>
            </a:r>
            <a:r>
              <a:rPr sz="2400" spc="-155" dirty="0">
                <a:latin typeface="Arial"/>
                <a:cs typeface="Arial"/>
              </a:rPr>
              <a:t>Diğer </a:t>
            </a:r>
            <a:r>
              <a:rPr sz="2400" spc="-105" dirty="0">
                <a:latin typeface="Arial"/>
                <a:cs typeface="Arial"/>
              </a:rPr>
              <a:t>taraftan </a:t>
            </a:r>
            <a:r>
              <a:rPr sz="2400" spc="-145" dirty="0">
                <a:latin typeface="Arial"/>
                <a:cs typeface="Arial"/>
              </a:rPr>
              <a:t>en</a:t>
            </a:r>
            <a:r>
              <a:rPr sz="2400" spc="160" dirty="0">
                <a:latin typeface="Arial"/>
                <a:cs typeface="Arial"/>
              </a:rPr>
              <a:t> </a:t>
            </a:r>
            <a:r>
              <a:rPr sz="2400" spc="-300" dirty="0">
                <a:latin typeface="Arial"/>
                <a:cs typeface="Arial"/>
              </a:rPr>
              <a:t>az</a:t>
            </a:r>
            <a:endParaRPr sz="2400" dirty="0">
              <a:latin typeface="Arial"/>
              <a:cs typeface="Arial"/>
            </a:endParaRPr>
          </a:p>
          <a:p>
            <a:pPr marL="283845" marR="9525" algn="just">
              <a:lnSpc>
                <a:spcPct val="100000"/>
              </a:lnSpc>
              <a:spcBef>
                <a:spcPts val="5"/>
              </a:spcBef>
            </a:pPr>
            <a:r>
              <a:rPr sz="2400" spc="-160" dirty="0">
                <a:latin typeface="Arial"/>
                <a:cs typeface="Arial"/>
              </a:rPr>
              <a:t>4 </a:t>
            </a:r>
            <a:r>
              <a:rPr sz="2400" spc="-85" dirty="0">
                <a:latin typeface="Arial"/>
                <a:cs typeface="Arial"/>
              </a:rPr>
              <a:t>yıldır </a:t>
            </a:r>
            <a:r>
              <a:rPr sz="2400" spc="-30" dirty="0">
                <a:latin typeface="Arial"/>
                <a:cs typeface="Arial"/>
              </a:rPr>
              <a:t>bir </a:t>
            </a:r>
            <a:r>
              <a:rPr sz="2400" spc="-180" dirty="0">
                <a:latin typeface="Arial"/>
                <a:cs typeface="Arial"/>
              </a:rPr>
              <a:t>kışla </a:t>
            </a:r>
            <a:r>
              <a:rPr sz="2400" spc="-105" dirty="0">
                <a:latin typeface="Arial"/>
                <a:cs typeface="Arial"/>
              </a:rPr>
              <a:t>içinde </a:t>
            </a:r>
            <a:r>
              <a:rPr sz="2400" spc="-200" dirty="0">
                <a:solidFill>
                  <a:srgbClr val="C00000"/>
                </a:solidFill>
                <a:latin typeface="Arial"/>
                <a:cs typeface="Arial"/>
              </a:rPr>
              <a:t>askerî </a:t>
            </a:r>
            <a:r>
              <a:rPr sz="2400" spc="-110" dirty="0">
                <a:solidFill>
                  <a:srgbClr val="C00000"/>
                </a:solidFill>
                <a:latin typeface="Arial"/>
                <a:cs typeface="Arial"/>
              </a:rPr>
              <a:t>ortamda </a:t>
            </a:r>
            <a:r>
              <a:rPr sz="2400" spc="-190" dirty="0">
                <a:latin typeface="Arial"/>
                <a:cs typeface="Arial"/>
              </a:rPr>
              <a:t>ve </a:t>
            </a:r>
            <a:r>
              <a:rPr sz="2400" spc="-204" dirty="0">
                <a:solidFill>
                  <a:srgbClr val="C00000"/>
                </a:solidFill>
                <a:latin typeface="Arial"/>
                <a:cs typeface="Arial"/>
              </a:rPr>
              <a:t>askerî  </a:t>
            </a:r>
            <a:r>
              <a:rPr sz="2400" spc="-114" dirty="0">
                <a:solidFill>
                  <a:srgbClr val="C00000"/>
                </a:solidFill>
                <a:latin typeface="Arial"/>
                <a:cs typeface="Arial"/>
              </a:rPr>
              <a:t>binalarda </a:t>
            </a:r>
            <a:r>
              <a:rPr sz="2400" spc="-185" dirty="0">
                <a:solidFill>
                  <a:srgbClr val="C00000"/>
                </a:solidFill>
                <a:latin typeface="Arial"/>
                <a:cs typeface="Arial"/>
              </a:rPr>
              <a:t>yaşamakta </a:t>
            </a:r>
            <a:r>
              <a:rPr sz="2400" spc="-110" dirty="0">
                <a:solidFill>
                  <a:srgbClr val="C00000"/>
                </a:solidFill>
                <a:latin typeface="Arial"/>
                <a:cs typeface="Arial"/>
              </a:rPr>
              <a:t>olan </a:t>
            </a:r>
            <a:r>
              <a:rPr sz="2400" spc="-90" dirty="0">
                <a:solidFill>
                  <a:srgbClr val="C00000"/>
                </a:solidFill>
                <a:latin typeface="Arial"/>
                <a:cs typeface="Arial"/>
              </a:rPr>
              <a:t>Harbiyelilerin </a:t>
            </a:r>
            <a:r>
              <a:rPr sz="2400" spc="-280" dirty="0">
                <a:latin typeface="Arial"/>
                <a:cs typeface="Arial"/>
              </a:rPr>
              <a:t>söz </a:t>
            </a:r>
            <a:r>
              <a:rPr sz="2400" spc="-170" dirty="0">
                <a:latin typeface="Arial"/>
                <a:cs typeface="Arial"/>
              </a:rPr>
              <a:t>konusu </a:t>
            </a:r>
            <a:r>
              <a:rPr sz="2400" spc="-1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C00000"/>
                </a:solidFill>
                <a:latin typeface="Arial"/>
                <a:cs typeface="Arial"/>
              </a:rPr>
              <a:t>ölçütlerin </a:t>
            </a:r>
            <a:r>
              <a:rPr sz="2400" spc="-150" dirty="0">
                <a:solidFill>
                  <a:srgbClr val="C00000"/>
                </a:solidFill>
                <a:latin typeface="Arial"/>
                <a:cs typeface="Arial"/>
              </a:rPr>
              <a:t>karşılaştırılması </a:t>
            </a:r>
            <a:r>
              <a:rPr sz="2400" spc="-185" dirty="0">
                <a:solidFill>
                  <a:srgbClr val="C00000"/>
                </a:solidFill>
                <a:latin typeface="Arial"/>
                <a:cs typeface="Arial"/>
              </a:rPr>
              <a:t>ve </a:t>
            </a:r>
            <a:r>
              <a:rPr sz="2400" spc="-160" dirty="0">
                <a:solidFill>
                  <a:srgbClr val="C00000"/>
                </a:solidFill>
                <a:latin typeface="Arial"/>
                <a:cs typeface="Arial"/>
              </a:rPr>
              <a:t>puanlamasında </a:t>
            </a:r>
            <a:r>
              <a:rPr sz="2400" spc="-65" dirty="0">
                <a:solidFill>
                  <a:srgbClr val="C00000"/>
                </a:solidFill>
                <a:latin typeface="Arial"/>
                <a:cs typeface="Arial"/>
              </a:rPr>
              <a:t>bilgi  </a:t>
            </a:r>
            <a:r>
              <a:rPr sz="2400" spc="-45" dirty="0">
                <a:solidFill>
                  <a:srgbClr val="C00000"/>
                </a:solidFill>
                <a:latin typeface="Arial"/>
                <a:cs typeface="Arial"/>
              </a:rPr>
              <a:t>birikimleri </a:t>
            </a:r>
            <a:r>
              <a:rPr sz="2400" spc="-190" dirty="0">
                <a:solidFill>
                  <a:srgbClr val="C00000"/>
                </a:solidFill>
                <a:latin typeface="Arial"/>
                <a:cs typeface="Arial"/>
              </a:rPr>
              <a:t>ve </a:t>
            </a:r>
            <a:r>
              <a:rPr sz="2400" spc="-95" dirty="0">
                <a:solidFill>
                  <a:srgbClr val="C00000"/>
                </a:solidFill>
                <a:latin typeface="Arial"/>
                <a:cs typeface="Arial"/>
              </a:rPr>
              <a:t>deneyimleri </a:t>
            </a:r>
            <a:r>
              <a:rPr sz="2400" spc="-60" dirty="0">
                <a:solidFill>
                  <a:srgbClr val="C00000"/>
                </a:solidFill>
                <a:latin typeface="Arial"/>
                <a:cs typeface="Arial"/>
              </a:rPr>
              <a:t>ile </a:t>
            </a:r>
            <a:r>
              <a:rPr sz="2400" spc="-70" dirty="0">
                <a:solidFill>
                  <a:srgbClr val="C00000"/>
                </a:solidFill>
                <a:latin typeface="Arial"/>
                <a:cs typeface="Arial"/>
              </a:rPr>
              <a:t>yeterli </a:t>
            </a:r>
            <a:r>
              <a:rPr sz="2400" spc="-80" dirty="0">
                <a:solidFill>
                  <a:srgbClr val="C00000"/>
                </a:solidFill>
                <a:latin typeface="Arial"/>
                <a:cs typeface="Arial"/>
              </a:rPr>
              <a:t>belirleyiciliğe  </a:t>
            </a:r>
            <a:r>
              <a:rPr sz="2400" spc="-160" dirty="0">
                <a:solidFill>
                  <a:srgbClr val="C00000"/>
                </a:solidFill>
                <a:latin typeface="Arial"/>
                <a:cs typeface="Arial"/>
              </a:rPr>
              <a:t>sahip </a:t>
            </a:r>
            <a:r>
              <a:rPr sz="2400" spc="-85" dirty="0">
                <a:solidFill>
                  <a:srgbClr val="C00000"/>
                </a:solidFill>
                <a:latin typeface="Arial"/>
                <a:cs typeface="Arial"/>
              </a:rPr>
              <a:t>oldukları </a:t>
            </a:r>
            <a:r>
              <a:rPr sz="2400" spc="-135" dirty="0">
                <a:latin typeface="Arial"/>
                <a:cs typeface="Arial"/>
              </a:rPr>
              <a:t>kabul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edilmiştir.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4926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238" y="550502"/>
            <a:ext cx="8843010" cy="38919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1445" algn="ctr">
              <a:lnSpc>
                <a:spcPct val="100000"/>
              </a:lnSpc>
              <a:spcBef>
                <a:spcPts val="95"/>
              </a:spcBef>
            </a:pPr>
            <a:r>
              <a:rPr sz="3200" b="1" spc="-215" dirty="0">
                <a:latin typeface="Trebuchet MS"/>
                <a:cs typeface="Trebuchet MS"/>
              </a:rPr>
              <a:t>Çevresel </a:t>
            </a:r>
            <a:r>
              <a:rPr sz="3200" b="1" spc="-185" dirty="0">
                <a:latin typeface="Trebuchet MS"/>
                <a:cs typeface="Trebuchet MS"/>
              </a:rPr>
              <a:t>Değerlendirme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195" dirty="0">
                <a:latin typeface="Trebuchet MS"/>
                <a:cs typeface="Trebuchet MS"/>
              </a:rPr>
              <a:t>Araçları</a:t>
            </a:r>
            <a:endParaRPr sz="3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 dirty="0">
              <a:latin typeface="Trebuchet MS"/>
              <a:cs typeface="Trebuchet MS"/>
            </a:endParaRPr>
          </a:p>
          <a:p>
            <a:pPr marL="691515" algn="just">
              <a:lnSpc>
                <a:spcPct val="100000"/>
              </a:lnSpc>
            </a:pPr>
            <a:r>
              <a:rPr sz="3200" spc="-215" dirty="0">
                <a:solidFill>
                  <a:srgbClr val="C00000"/>
                </a:solidFill>
                <a:latin typeface="Arial"/>
                <a:cs typeface="Arial"/>
              </a:rPr>
              <a:t>Çevresel 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Değerlendirme </a:t>
            </a:r>
            <a:r>
              <a:rPr sz="3200" spc="-195" dirty="0">
                <a:solidFill>
                  <a:srgbClr val="C00000"/>
                </a:solidFill>
                <a:latin typeface="Arial"/>
                <a:cs typeface="Arial"/>
              </a:rPr>
              <a:t>Aracı 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(Askeri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130" dirty="0">
                <a:solidFill>
                  <a:srgbClr val="C00000"/>
                </a:solidFill>
                <a:latin typeface="Arial"/>
                <a:cs typeface="Arial"/>
              </a:rPr>
              <a:t>Binalar)</a:t>
            </a:r>
            <a:endParaRPr sz="3200" dirty="0">
              <a:latin typeface="Arial"/>
              <a:cs typeface="Arial"/>
            </a:endParaRPr>
          </a:p>
          <a:p>
            <a:pPr marL="284480" marR="5080" indent="-272415" algn="just">
              <a:lnSpc>
                <a:spcPct val="100000"/>
              </a:lnSpc>
              <a:spcBef>
                <a:spcPts val="600"/>
              </a:spcBef>
              <a:buChar char="•"/>
              <a:tabLst>
                <a:tab pos="285750" algn="l"/>
              </a:tabLst>
            </a:pPr>
            <a:r>
              <a:rPr sz="3200" spc="-155" dirty="0">
                <a:latin typeface="Arial"/>
                <a:cs typeface="Arial"/>
              </a:rPr>
              <a:t>Grup </a:t>
            </a:r>
            <a:r>
              <a:rPr sz="3200" spc="-105" dirty="0">
                <a:latin typeface="Arial"/>
                <a:cs typeface="Arial"/>
              </a:rPr>
              <a:t>içinde </a:t>
            </a:r>
            <a:r>
              <a:rPr sz="3200" spc="-114" dirty="0">
                <a:solidFill>
                  <a:srgbClr val="C00000"/>
                </a:solidFill>
                <a:latin typeface="Arial"/>
                <a:cs typeface="Arial"/>
              </a:rPr>
              <a:t>beyin  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fırtınası </a:t>
            </a:r>
            <a:r>
              <a:rPr sz="3200" spc="-165" dirty="0">
                <a:latin typeface="Arial"/>
                <a:cs typeface="Arial"/>
              </a:rPr>
              <a:t>yapılması, </a:t>
            </a:r>
            <a:r>
              <a:rPr sz="3200" spc="-40" dirty="0">
                <a:latin typeface="Arial"/>
                <a:cs typeface="Arial"/>
              </a:rPr>
              <a:t>fikirlerin  </a:t>
            </a:r>
            <a:r>
              <a:rPr sz="3200" spc="-180" dirty="0">
                <a:latin typeface="Arial"/>
                <a:cs typeface="Arial"/>
              </a:rPr>
              <a:t>paylaşılması </a:t>
            </a:r>
            <a:r>
              <a:rPr sz="3200" spc="-190" dirty="0">
                <a:latin typeface="Arial"/>
                <a:cs typeface="Arial"/>
              </a:rPr>
              <a:t>ve </a:t>
            </a:r>
            <a:r>
              <a:rPr sz="3200" spc="-120" dirty="0">
                <a:latin typeface="Arial"/>
                <a:cs typeface="Arial"/>
              </a:rPr>
              <a:t>tartışılmasını </a:t>
            </a:r>
            <a:r>
              <a:rPr sz="3200" spc="-105" dirty="0">
                <a:latin typeface="Arial"/>
                <a:cs typeface="Arial"/>
              </a:rPr>
              <a:t>müteakip </a:t>
            </a:r>
            <a:r>
              <a:rPr sz="3200" spc="-30" dirty="0">
                <a:latin typeface="Arial"/>
                <a:cs typeface="Arial"/>
              </a:rPr>
              <a:t>fikir </a:t>
            </a:r>
            <a:r>
              <a:rPr sz="3200" spc="-60" dirty="0">
                <a:latin typeface="Arial"/>
                <a:cs typeface="Arial"/>
              </a:rPr>
              <a:t>birliğine  </a:t>
            </a:r>
            <a:r>
              <a:rPr sz="3200" spc="-135" dirty="0">
                <a:latin typeface="Arial"/>
                <a:cs typeface="Arial"/>
              </a:rPr>
              <a:t>varılarak </a:t>
            </a:r>
            <a:r>
              <a:rPr sz="3200" spc="-110" dirty="0">
                <a:latin typeface="Arial"/>
                <a:cs typeface="Arial"/>
              </a:rPr>
              <a:t>grup </a:t>
            </a:r>
            <a:r>
              <a:rPr sz="3200" spc="-170" dirty="0">
                <a:latin typeface="Arial"/>
                <a:cs typeface="Arial"/>
              </a:rPr>
              <a:t>adına </a:t>
            </a:r>
            <a:r>
              <a:rPr sz="3200" spc="-125" dirty="0">
                <a:latin typeface="Arial"/>
                <a:cs typeface="Arial"/>
              </a:rPr>
              <a:t>tek </a:t>
            </a:r>
            <a:r>
              <a:rPr sz="3200" spc="-30" dirty="0">
                <a:latin typeface="Arial"/>
                <a:cs typeface="Arial"/>
              </a:rPr>
              <a:t>bir </a:t>
            </a:r>
            <a:r>
              <a:rPr sz="3200" spc="-145" dirty="0">
                <a:latin typeface="Arial"/>
                <a:cs typeface="Arial"/>
              </a:rPr>
              <a:t>karşılaştırma sonucunun  </a:t>
            </a:r>
            <a:r>
              <a:rPr sz="3200" spc="-160" dirty="0">
                <a:latin typeface="Arial"/>
                <a:cs typeface="Arial"/>
              </a:rPr>
              <a:t>ankete </a:t>
            </a:r>
            <a:r>
              <a:rPr sz="3200" spc="-155" dirty="0">
                <a:latin typeface="Arial"/>
                <a:cs typeface="Arial"/>
              </a:rPr>
              <a:t>yansıtılması </a:t>
            </a:r>
            <a:r>
              <a:rPr sz="3200" spc="-65" dirty="0">
                <a:latin typeface="Arial"/>
                <a:cs typeface="Arial"/>
              </a:rPr>
              <a:t>pratikte </a:t>
            </a:r>
            <a:r>
              <a:rPr sz="3200" spc="-110" dirty="0">
                <a:latin typeface="Arial"/>
                <a:cs typeface="Arial"/>
              </a:rPr>
              <a:t>mümkün  </a:t>
            </a:r>
            <a:r>
              <a:rPr sz="3200" spc="-120" dirty="0">
                <a:latin typeface="Arial"/>
                <a:cs typeface="Arial"/>
              </a:rPr>
              <a:t>olamamaktadır </a:t>
            </a:r>
            <a:r>
              <a:rPr sz="2000" spc="-145" dirty="0">
                <a:latin typeface="Arial"/>
                <a:cs typeface="Arial"/>
              </a:rPr>
              <a:t>(Saaty,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95" dirty="0">
                <a:latin typeface="Arial"/>
                <a:cs typeface="Arial"/>
              </a:rPr>
              <a:t>1995)</a:t>
            </a:r>
            <a:r>
              <a:rPr sz="3200" spc="-95" dirty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5239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238" y="538627"/>
            <a:ext cx="8843645" cy="1941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0810" algn="ctr">
              <a:lnSpc>
                <a:spcPct val="100000"/>
              </a:lnSpc>
              <a:spcBef>
                <a:spcPts val="95"/>
              </a:spcBef>
            </a:pPr>
            <a:r>
              <a:rPr sz="3200" b="1" spc="-215" dirty="0">
                <a:latin typeface="Trebuchet MS"/>
                <a:cs typeface="Trebuchet MS"/>
              </a:rPr>
              <a:t>Çevresel </a:t>
            </a:r>
            <a:r>
              <a:rPr sz="3200" b="1" spc="-185" dirty="0">
                <a:latin typeface="Trebuchet MS"/>
                <a:cs typeface="Trebuchet MS"/>
              </a:rPr>
              <a:t>Değerlendirme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195" dirty="0">
                <a:latin typeface="Trebuchet MS"/>
                <a:cs typeface="Trebuchet MS"/>
              </a:rPr>
              <a:t>Araçları</a:t>
            </a:r>
            <a:endParaRPr sz="3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 dirty="0">
              <a:latin typeface="Trebuchet MS"/>
              <a:cs typeface="Trebuchet MS"/>
            </a:endParaRPr>
          </a:p>
          <a:p>
            <a:pPr marL="691515">
              <a:lnSpc>
                <a:spcPct val="100000"/>
              </a:lnSpc>
            </a:pPr>
            <a:r>
              <a:rPr sz="3200" spc="-215" dirty="0">
                <a:solidFill>
                  <a:srgbClr val="C00000"/>
                </a:solidFill>
                <a:latin typeface="Arial"/>
                <a:cs typeface="Arial"/>
              </a:rPr>
              <a:t>Çevresel 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Değerlendirme </a:t>
            </a:r>
            <a:r>
              <a:rPr sz="3200" spc="-195" dirty="0">
                <a:solidFill>
                  <a:srgbClr val="C00000"/>
                </a:solidFill>
                <a:latin typeface="Arial"/>
                <a:cs typeface="Arial"/>
              </a:rPr>
              <a:t>Aracı 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(Askeri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130" dirty="0">
                <a:solidFill>
                  <a:srgbClr val="C00000"/>
                </a:solidFill>
                <a:latin typeface="Arial"/>
                <a:cs typeface="Arial"/>
              </a:rPr>
              <a:t>Binalar)</a:t>
            </a:r>
            <a:endParaRPr sz="3200" dirty="0">
              <a:latin typeface="Arial"/>
              <a:cs typeface="Arial"/>
            </a:endParaRPr>
          </a:p>
          <a:p>
            <a:pPr marL="285115" indent="-273050">
              <a:lnSpc>
                <a:spcPct val="100000"/>
              </a:lnSpc>
              <a:spcBef>
                <a:spcPts val="600"/>
              </a:spcBef>
              <a:buChar char="•"/>
              <a:tabLst>
                <a:tab pos="285750" algn="l"/>
                <a:tab pos="1463040" algn="l"/>
                <a:tab pos="3398520" algn="l"/>
                <a:tab pos="4297680" algn="l"/>
                <a:tab pos="5764530" algn="l"/>
                <a:tab pos="6949440" algn="l"/>
                <a:tab pos="8400415" algn="l"/>
              </a:tabLst>
            </a:pPr>
            <a:r>
              <a:rPr sz="3200" spc="-525" dirty="0">
                <a:latin typeface="Arial"/>
                <a:cs typeface="Arial"/>
              </a:rPr>
              <a:t>K</a:t>
            </a:r>
            <a:r>
              <a:rPr sz="3200" spc="-254" dirty="0">
                <a:latin typeface="Arial"/>
                <a:cs typeface="Arial"/>
              </a:rPr>
              <a:t>a</a:t>
            </a:r>
            <a:r>
              <a:rPr sz="3200" spc="-50" dirty="0">
                <a:latin typeface="Arial"/>
                <a:cs typeface="Arial"/>
              </a:rPr>
              <a:t>r</a:t>
            </a:r>
            <a:r>
              <a:rPr sz="3200" spc="-250" dirty="0">
                <a:latin typeface="Arial"/>
                <a:cs typeface="Arial"/>
              </a:rPr>
              <a:t>a</a:t>
            </a:r>
            <a:r>
              <a:rPr sz="3200" spc="-5" dirty="0">
                <a:latin typeface="Arial"/>
                <a:cs typeface="Arial"/>
              </a:rPr>
              <a:t>r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85" dirty="0">
                <a:latin typeface="Arial"/>
                <a:cs typeface="Arial"/>
              </a:rPr>
              <a:t>v</a:t>
            </a:r>
            <a:r>
              <a:rPr sz="3200" spc="-195" dirty="0">
                <a:latin typeface="Arial"/>
                <a:cs typeface="Arial"/>
              </a:rPr>
              <a:t>e</a:t>
            </a:r>
            <a:r>
              <a:rPr sz="3200" spc="-45" dirty="0">
                <a:latin typeface="Arial"/>
                <a:cs typeface="Arial"/>
              </a:rPr>
              <a:t>ri</a:t>
            </a:r>
            <a:r>
              <a:rPr sz="3200" spc="-100" dirty="0">
                <a:latin typeface="Arial"/>
                <a:cs typeface="Arial"/>
              </a:rPr>
              <a:t>c</a:t>
            </a:r>
            <a:r>
              <a:rPr sz="3200" spc="10" dirty="0">
                <a:latin typeface="Arial"/>
                <a:cs typeface="Arial"/>
              </a:rPr>
              <a:t>i</a:t>
            </a:r>
            <a:r>
              <a:rPr sz="3200" spc="-45" dirty="0">
                <a:latin typeface="Arial"/>
                <a:cs typeface="Arial"/>
              </a:rPr>
              <a:t>l</a:t>
            </a:r>
            <a:r>
              <a:rPr sz="3200" spc="-130" dirty="0">
                <a:latin typeface="Arial"/>
                <a:cs typeface="Arial"/>
              </a:rPr>
              <a:t>e</a:t>
            </a:r>
            <a:r>
              <a:rPr sz="3200" spc="20" dirty="0">
                <a:latin typeface="Arial"/>
                <a:cs typeface="Arial"/>
              </a:rPr>
              <a:t>r</a:t>
            </a:r>
            <a:r>
              <a:rPr sz="3200" spc="25" dirty="0">
                <a:latin typeface="Arial"/>
                <a:cs typeface="Arial"/>
              </a:rPr>
              <a:t>i</a:t>
            </a:r>
            <a:r>
              <a:rPr sz="3200" spc="-105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220" dirty="0">
                <a:latin typeface="Arial"/>
                <a:cs typeface="Arial"/>
              </a:rPr>
              <a:t>eş</a:t>
            </a:r>
            <a:r>
              <a:rPr sz="3200" spc="-85" dirty="0">
                <a:latin typeface="Arial"/>
                <a:cs typeface="Arial"/>
              </a:rPr>
              <a:t>i</a:t>
            </a:r>
            <a:r>
              <a:rPr sz="3200" spc="180" dirty="0">
                <a:latin typeface="Arial"/>
                <a:cs typeface="Arial"/>
              </a:rPr>
              <a:t>t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95" dirty="0">
                <a:latin typeface="Arial"/>
                <a:cs typeface="Arial"/>
              </a:rPr>
              <a:t>ö</a:t>
            </a:r>
            <a:r>
              <a:rPr sz="3200" spc="-100" dirty="0">
                <a:latin typeface="Arial"/>
                <a:cs typeface="Arial"/>
              </a:rPr>
              <a:t>n</a:t>
            </a:r>
            <a:r>
              <a:rPr sz="3200" spc="-190" dirty="0">
                <a:latin typeface="Arial"/>
                <a:cs typeface="Arial"/>
              </a:rPr>
              <a:t>e</a:t>
            </a:r>
            <a:r>
              <a:rPr sz="3200" spc="-175" dirty="0">
                <a:latin typeface="Arial"/>
                <a:cs typeface="Arial"/>
              </a:rPr>
              <a:t>m</a:t>
            </a:r>
            <a:r>
              <a:rPr sz="3200" spc="-12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355" dirty="0">
                <a:latin typeface="Arial"/>
                <a:cs typeface="Arial"/>
              </a:rPr>
              <a:t>s</a:t>
            </a:r>
            <a:r>
              <a:rPr sz="3200" spc="-175" dirty="0">
                <a:latin typeface="Arial"/>
                <a:cs typeface="Arial"/>
              </a:rPr>
              <a:t>a</a:t>
            </a:r>
            <a:r>
              <a:rPr sz="3200" spc="-170" dirty="0">
                <a:latin typeface="Arial"/>
                <a:cs typeface="Arial"/>
              </a:rPr>
              <a:t>h</a:t>
            </a:r>
            <a:r>
              <a:rPr sz="3200" spc="10" dirty="0">
                <a:latin typeface="Arial"/>
                <a:cs typeface="Arial"/>
              </a:rPr>
              <a:t>i</a:t>
            </a:r>
            <a:r>
              <a:rPr sz="3200" spc="-105" dirty="0">
                <a:latin typeface="Arial"/>
                <a:cs typeface="Arial"/>
              </a:rPr>
              <a:t>p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0" dirty="0">
                <a:latin typeface="Arial"/>
                <a:cs typeface="Arial"/>
              </a:rPr>
              <a:t>o</a:t>
            </a:r>
            <a:r>
              <a:rPr sz="3200" spc="-110" dirty="0">
                <a:latin typeface="Arial"/>
                <a:cs typeface="Arial"/>
              </a:rPr>
              <a:t>ldu</a:t>
            </a:r>
            <a:r>
              <a:rPr sz="3200" spc="-125" dirty="0">
                <a:latin typeface="Arial"/>
                <a:cs typeface="Arial"/>
              </a:rPr>
              <a:t>ğ</a:t>
            </a:r>
            <a:r>
              <a:rPr sz="3200" spc="-100" dirty="0">
                <a:latin typeface="Arial"/>
                <a:cs typeface="Arial"/>
              </a:rPr>
              <a:t>u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95" dirty="0">
                <a:latin typeface="Arial"/>
                <a:cs typeface="Arial"/>
              </a:rPr>
              <a:t>bu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27153" y="2479822"/>
            <a:ext cx="203073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17500">
              <a:lnSpc>
                <a:spcPct val="100000"/>
              </a:lnSpc>
              <a:spcBef>
                <a:spcPts val="95"/>
              </a:spcBef>
              <a:tabLst>
                <a:tab pos="1081405" algn="l"/>
              </a:tabLst>
            </a:pP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geometrik  </a:t>
            </a:r>
            <a:r>
              <a:rPr sz="3200" spc="-120" dirty="0">
                <a:latin typeface="Arial"/>
                <a:cs typeface="Arial"/>
              </a:rPr>
              <a:t>gr</a:t>
            </a:r>
            <a:r>
              <a:rPr sz="3200" spc="-140" dirty="0">
                <a:latin typeface="Arial"/>
                <a:cs typeface="Arial"/>
              </a:rPr>
              <a:t>u</a:t>
            </a:r>
            <a:r>
              <a:rPr sz="3200" spc="-105" dirty="0">
                <a:latin typeface="Arial"/>
                <a:cs typeface="Arial"/>
              </a:rPr>
              <a:t>p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250" dirty="0">
                <a:latin typeface="Arial"/>
                <a:cs typeface="Arial"/>
              </a:rPr>
              <a:t>k</a:t>
            </a:r>
            <a:r>
              <a:rPr sz="3200" spc="-215" dirty="0">
                <a:latin typeface="Arial"/>
                <a:cs typeface="Arial"/>
              </a:rPr>
              <a:t>a</a:t>
            </a:r>
            <a:r>
              <a:rPr sz="3200" spc="-15" dirty="0">
                <a:latin typeface="Arial"/>
                <a:cs typeface="Arial"/>
              </a:rPr>
              <a:t>r</a:t>
            </a:r>
            <a:r>
              <a:rPr sz="3200" spc="-250" dirty="0">
                <a:latin typeface="Arial"/>
                <a:cs typeface="Arial"/>
              </a:rPr>
              <a:t>a</a:t>
            </a:r>
            <a:r>
              <a:rPr sz="3200" spc="45" dirty="0">
                <a:latin typeface="Arial"/>
                <a:cs typeface="Arial"/>
              </a:rPr>
              <a:t>r</a:t>
            </a:r>
            <a:r>
              <a:rPr sz="3200" spc="-160" dirty="0">
                <a:latin typeface="Arial"/>
                <a:cs typeface="Arial"/>
              </a:rPr>
              <a:t>ı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3284" y="2479822"/>
            <a:ext cx="6258560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374900" algn="l"/>
                <a:tab pos="2903220" algn="l"/>
                <a:tab pos="4495165" algn="l"/>
                <a:tab pos="5096510" algn="l"/>
              </a:tabLst>
            </a:pPr>
            <a:r>
              <a:rPr sz="3200" spc="-95" dirty="0">
                <a:latin typeface="Arial"/>
                <a:cs typeface="Arial"/>
              </a:rPr>
              <a:t>durumda	</a:t>
            </a:r>
            <a:r>
              <a:rPr sz="3200" spc="-135" dirty="0">
                <a:latin typeface="Arial"/>
                <a:cs typeface="Arial"/>
              </a:rPr>
              <a:t>bireysel	yargıların  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o</a:t>
            </a:r>
            <a:r>
              <a:rPr sz="3200" spc="4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3200" spc="14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3200" spc="-165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6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spc="-145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215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3200" spc="-24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355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3200" spc="-90" dirty="0">
                <a:solidFill>
                  <a:srgbClr val="C00000"/>
                </a:solidFill>
                <a:latin typeface="Arial"/>
                <a:cs typeface="Arial"/>
              </a:rPr>
              <a:t>d</a:t>
            </a:r>
            <a:r>
              <a:rPr sz="3200" spc="-175" dirty="0">
                <a:solidFill>
                  <a:srgbClr val="C00000"/>
                </a:solidFill>
                <a:latin typeface="Arial"/>
                <a:cs typeface="Arial"/>
              </a:rPr>
              <a:t>an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o</a:t>
            </a:r>
            <a:r>
              <a:rPr sz="3200" spc="2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u</a:t>
            </a:r>
            <a:r>
              <a:rPr sz="3200" spc="-385" dirty="0">
                <a:solidFill>
                  <a:srgbClr val="C00000"/>
                </a:solidFill>
                <a:latin typeface="Arial"/>
                <a:cs typeface="Arial"/>
              </a:rPr>
              <a:t>ş</a:t>
            </a:r>
            <a:r>
              <a:rPr sz="3200" spc="40" dirty="0">
                <a:solidFill>
                  <a:srgbClr val="C00000"/>
                </a:solidFill>
                <a:latin typeface="Arial"/>
                <a:cs typeface="Arial"/>
              </a:rPr>
              <a:t>tu</a:t>
            </a:r>
            <a:r>
              <a:rPr sz="3200" spc="50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u</a:t>
            </a:r>
            <a:r>
              <a:rPr sz="3200" spc="2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spc="-175" dirty="0">
                <a:solidFill>
                  <a:srgbClr val="C00000"/>
                </a:solidFill>
                <a:latin typeface="Arial"/>
                <a:cs typeface="Arial"/>
              </a:rPr>
              <a:t>an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3200" spc="-185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3200" spc="20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3200" spc="5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3200" spc="-220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3200" spc="-90" dirty="0">
                <a:latin typeface="Arial"/>
                <a:cs typeface="Arial"/>
              </a:rPr>
              <a:t>,  </a:t>
            </a:r>
            <a:r>
              <a:rPr sz="3200" spc="-135" dirty="0">
                <a:latin typeface="Arial"/>
                <a:cs typeface="Arial"/>
              </a:rPr>
              <a:t>olarak </a:t>
            </a:r>
            <a:r>
              <a:rPr sz="3200" spc="-110" dirty="0">
                <a:latin typeface="Arial"/>
                <a:cs typeface="Arial"/>
              </a:rPr>
              <a:t>alınmıştır </a:t>
            </a:r>
            <a:r>
              <a:rPr sz="2000" spc="-114" dirty="0">
                <a:latin typeface="Arial"/>
                <a:cs typeface="Arial"/>
              </a:rPr>
              <a:t>(Ramanathan </a:t>
            </a:r>
            <a:r>
              <a:rPr sz="2000" spc="-120" dirty="0">
                <a:latin typeface="Arial"/>
                <a:cs typeface="Arial"/>
              </a:rPr>
              <a:t>ve </a:t>
            </a:r>
            <a:r>
              <a:rPr sz="2000" spc="-140" dirty="0">
                <a:latin typeface="Arial"/>
                <a:cs typeface="Arial"/>
              </a:rPr>
              <a:t>Ganesh,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95" dirty="0">
                <a:latin typeface="Arial"/>
                <a:cs typeface="Arial"/>
              </a:rPr>
              <a:t>1994)</a:t>
            </a:r>
            <a:r>
              <a:rPr sz="3200" spc="-95" dirty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122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12441</TotalTime>
  <Words>327</Words>
  <Application>Microsoft Office PowerPoint</Application>
  <PresentationFormat>Ekran Gösterisi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TAKDİM PLANI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809</cp:revision>
  <cp:lastPrinted>2016-10-24T07:53:35Z</cp:lastPrinted>
  <dcterms:created xsi:type="dcterms:W3CDTF">2016-09-18T09:35:24Z</dcterms:created>
  <dcterms:modified xsi:type="dcterms:W3CDTF">2020-02-27T08:16:59Z</dcterms:modified>
</cp:coreProperties>
</file>