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51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E2F5E-EDE0-5145-A9E1-4C57AEB64168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40A61-CFBA-7446-AA51-8D38D90669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53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EFA6-6CF5-4FD0-8A7B-4651BED12288}" type="slidenum">
              <a:rPr lang="tr-TR" smtClean="0"/>
              <a:pPr>
                <a:defRPr/>
              </a:pPr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973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D92D-E3D7-D443-B209-EEDCA8312267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B6928-A69C-854D-8DE9-D3F54F2CA8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959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D92D-E3D7-D443-B209-EEDCA8312267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B6928-A69C-854D-8DE9-D3F54F2CA8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755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D92D-E3D7-D443-B209-EEDCA8312267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B6928-A69C-854D-8DE9-D3F54F2CA8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542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D92D-E3D7-D443-B209-EEDCA8312267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B6928-A69C-854D-8DE9-D3F54F2CA8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370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D92D-E3D7-D443-B209-EEDCA8312267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B6928-A69C-854D-8DE9-D3F54F2CA8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6215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D92D-E3D7-D443-B209-EEDCA8312267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B6928-A69C-854D-8DE9-D3F54F2CA8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682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D92D-E3D7-D443-B209-EEDCA8312267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B6928-A69C-854D-8DE9-D3F54F2CA8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6009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D92D-E3D7-D443-B209-EEDCA8312267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B6928-A69C-854D-8DE9-D3F54F2CA8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1970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D92D-E3D7-D443-B209-EEDCA8312267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B6928-A69C-854D-8DE9-D3F54F2CA8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297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D92D-E3D7-D443-B209-EEDCA8312267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B6928-A69C-854D-8DE9-D3F54F2CA8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469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D92D-E3D7-D443-B209-EEDCA8312267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B6928-A69C-854D-8DE9-D3F54F2CA8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1045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8D92D-E3D7-D443-B209-EEDCA8312267}" type="datetimeFigureOut">
              <a:rPr lang="tr-TR" smtClean="0"/>
              <a:t>24.10.2017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B6928-A69C-854D-8DE9-D3F54F2CA8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766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eg"/><Relationship Id="rId3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jpeg"/><Relationship Id="rId3" Type="http://schemas.openxmlformats.org/officeDocument/2006/relationships/image" Target="../media/image9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4383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847528" y="260648"/>
            <a:ext cx="8305800" cy="57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eaLnBrk="0" hangingPunct="0">
              <a:defRPr/>
            </a:pPr>
            <a:r>
              <a:rPr lang="tr-TR" sz="2400" b="1" dirty="0">
                <a:solidFill>
                  <a:srgbClr val="F478DC"/>
                </a:solidFill>
                <a:latin typeface="Comic Sans MS" pitchFamily="66" charset="0"/>
                <a:ea typeface="+mj-ea"/>
                <a:cs typeface="+mj-cs"/>
              </a:rPr>
              <a:t>HÜCRE DÖNGÜSÜ</a:t>
            </a:r>
          </a:p>
          <a:p>
            <a:pPr eaLnBrk="0" hangingPunct="0">
              <a:defRPr/>
            </a:pPr>
            <a:r>
              <a:rPr lang="tr-TR" sz="2400" b="1" dirty="0">
                <a:solidFill>
                  <a:srgbClr val="F478DC"/>
                </a:solidFill>
                <a:latin typeface="Comic Sans MS" pitchFamily="66" charset="0"/>
                <a:ea typeface="+mj-ea"/>
                <a:cs typeface="+mj-cs"/>
              </a:rPr>
              <a:t> VE MİTOZ</a:t>
            </a:r>
          </a:p>
        </p:txBody>
      </p:sp>
      <p:pic>
        <p:nvPicPr>
          <p:cNvPr id="21505" name="Picture 1" descr="C:\Documents and Settings\ARZUCOLERICIHAN\Desktop\dersler\Campbell-2011-Resimler\campbel-2011-cropped\M12_REEC8237_09_SE_CH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0517" y="0"/>
            <a:ext cx="3207892" cy="684239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19536" y="1196752"/>
            <a:ext cx="44644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1600" b="1" dirty="0">
                <a:solidFill>
                  <a:srgbClr val="FF0000"/>
                </a:solidFill>
                <a:latin typeface="Comic Sans MS" pitchFamily="66" charset="0"/>
              </a:rPr>
              <a:t>Kinetokor</a:t>
            </a:r>
            <a:r>
              <a:rPr lang="tr-TR" sz="1600" dirty="0">
                <a:solidFill>
                  <a:srgbClr val="FF0000"/>
                </a:solidFill>
                <a:latin typeface="Comic Sans MS" pitchFamily="66" charset="0"/>
              </a:rPr>
              <a:t>: Hücrenin iki kutbundaki sentrozomlardan uzanan mikrotübül demetleri, metafazda hücrenin ortasına doğru uzanır.</a:t>
            </a:r>
          </a:p>
          <a:p>
            <a:endParaRPr lang="tr-TR" sz="1600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1600" dirty="0">
                <a:solidFill>
                  <a:srgbClr val="FF0000"/>
                </a:solidFill>
                <a:latin typeface="Comic Sans MS" pitchFamily="66" charset="0"/>
              </a:rPr>
              <a:t>Kromozomun her iki kromatidi de </a:t>
            </a:r>
            <a:r>
              <a:rPr lang="tr-TR" sz="1600" b="1" dirty="0">
                <a:solidFill>
                  <a:srgbClr val="FF0000"/>
                </a:solidFill>
                <a:latin typeface="Comic Sans MS" pitchFamily="66" charset="0"/>
              </a:rPr>
              <a:t>KİNETOKOR</a:t>
            </a:r>
            <a:r>
              <a:rPr lang="tr-TR" sz="1600" dirty="0">
                <a:solidFill>
                  <a:srgbClr val="FF0000"/>
                </a:solidFill>
                <a:latin typeface="Comic Sans MS" pitchFamily="66" charset="0"/>
              </a:rPr>
              <a:t> denen ve sentromer bölgesinde yerleşmiş olan </a:t>
            </a:r>
            <a:r>
              <a:rPr lang="tr-TR" sz="1600" u="sng" dirty="0">
                <a:solidFill>
                  <a:srgbClr val="FF0000"/>
                </a:solidFill>
                <a:latin typeface="Comic Sans MS" pitchFamily="66" charset="0"/>
              </a:rPr>
              <a:t>özelleşmiş protein moleküllerine </a:t>
            </a:r>
            <a:r>
              <a:rPr lang="tr-TR" sz="1600" dirty="0">
                <a:solidFill>
                  <a:srgbClr val="FF0000"/>
                </a:solidFill>
                <a:latin typeface="Comic Sans MS" pitchFamily="66" charset="0"/>
              </a:rPr>
              <a:t>sahiptir. </a:t>
            </a:r>
          </a:p>
          <a:p>
            <a:endParaRPr lang="tr-TR" sz="1600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1600" u="sng" dirty="0">
                <a:solidFill>
                  <a:srgbClr val="FF0000"/>
                </a:solidFill>
                <a:latin typeface="Comic Sans MS" pitchFamily="66" charset="0"/>
              </a:rPr>
              <a:t>Kinetokora bağlı olmayan mikrotübüller: </a:t>
            </a:r>
            <a:r>
              <a:rPr lang="tr-TR" sz="1600" dirty="0">
                <a:solidFill>
                  <a:srgbClr val="FF0000"/>
                </a:solidFill>
                <a:latin typeface="Comic Sans MS" pitchFamily="66" charset="0"/>
              </a:rPr>
              <a:t>üst üste çakışır ve hücrenin zıt kutbundan gelen kendi benzeri ile çakışır.</a:t>
            </a:r>
          </a:p>
          <a:p>
            <a:endParaRPr lang="tr-TR" sz="1600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1600" u="sng" dirty="0">
                <a:solidFill>
                  <a:srgbClr val="FF0000"/>
                </a:solidFill>
                <a:latin typeface="Comic Sans MS" pitchFamily="66" charset="0"/>
              </a:rPr>
              <a:t>Kinetokora bağlı mikrotübüller:</a:t>
            </a:r>
            <a:r>
              <a:rPr lang="tr-TR" sz="1600" dirty="0">
                <a:solidFill>
                  <a:srgbClr val="FF0000"/>
                </a:solidFill>
                <a:latin typeface="Comic Sans MS" pitchFamily="66" charset="0"/>
              </a:rPr>
              <a:t> Kinetokorlara tutunup, kromozomların titrek hareketlerine başlamalarına neden olur. </a:t>
            </a:r>
          </a:p>
          <a:p>
            <a:endParaRPr lang="tr-TR" sz="1600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1600" dirty="0">
                <a:solidFill>
                  <a:srgbClr val="FF0000"/>
                </a:solidFill>
                <a:latin typeface="Comic Sans MS" pitchFamily="66" charset="0"/>
              </a:rPr>
              <a:t>Kinetokora tüm kromozomlar tutunana kadar </a:t>
            </a:r>
            <a:r>
              <a:rPr lang="tr-TR" sz="1600" u="sng" dirty="0">
                <a:solidFill>
                  <a:srgbClr val="FF0000"/>
                </a:solidFill>
                <a:latin typeface="Comic Sans MS" pitchFamily="66" charset="0"/>
              </a:rPr>
              <a:t>anafaz safhasına geçilmez</a:t>
            </a:r>
            <a:r>
              <a:rPr lang="tr-TR" sz="1600" dirty="0">
                <a:solidFill>
                  <a:srgbClr val="FF0000"/>
                </a:solidFill>
                <a:latin typeface="Comic Sans MS" pitchFamily="66" charset="0"/>
              </a:rPr>
              <a:t>. </a:t>
            </a:r>
            <a:endParaRPr lang="tr-TR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1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631504" y="186376"/>
            <a:ext cx="8305800" cy="57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eaLnBrk="0" hangingPunct="0"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HÜCRE DÖNGÜSÜ VE</a:t>
            </a:r>
          </a:p>
          <a:p>
            <a:pPr eaLnBrk="0" hangingPunct="0"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 MİTOZ</a:t>
            </a:r>
          </a:p>
        </p:txBody>
      </p:sp>
      <p:pic>
        <p:nvPicPr>
          <p:cNvPr id="23553" name="Picture 1" descr="C:\Documents and Settings\ARZUCOLERICIHAN\Desktop\dersler\Campbell-2011-Resimler\campbel-2011-cropped\M12_REEC8237_09_SE_CH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1864" y="0"/>
            <a:ext cx="5508104" cy="6800602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1524000" y="1844824"/>
            <a:ext cx="35333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SİTOKİNEZ: </a:t>
            </a:r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Aktin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ve </a:t>
            </a:r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miyozin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</a:t>
            </a:r>
          </a:p>
          <a:p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Mikroflamentlerinin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oluşturduğu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Kasılabilen halka (hücre plağı)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hücre hareketinden sorumlu 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proteinler aracılığı ile iki ayrı hücre 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Oluşana kadar derinleşir</a:t>
            </a:r>
            <a:endParaRPr lang="tr-TR" dirty="0">
              <a:solidFill>
                <a:srgbClr val="FF0000"/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62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847528" y="260648"/>
            <a:ext cx="8305800" cy="57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normAutofit fontScale="7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eaLnBrk="0" hangingPunct="0">
              <a:defRPr/>
            </a:pPr>
            <a:r>
              <a:rPr lang="tr-TR" sz="28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HÜCRE DÖNGÜSÜ VE </a:t>
            </a:r>
            <a:r>
              <a:rPr lang="tr-TR" sz="28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MİTOZ (BİTKİ HÜCRESİNDE HÜCRE PLAĞININ OLUŞUMU</a:t>
            </a:r>
            <a:endParaRPr lang="tr-TR" sz="2800" b="1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20481" name="Picture 1" descr="C:\Documents and Settings\ARZUCOLERICIHAN\Desktop\dersler\Campbell-2011-Resimler\campbel-2011-cropped\M12_REEC8237_09_SE_CH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165" y="1412777"/>
            <a:ext cx="8865333" cy="45637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3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Documents and Settings\ARZUCOLERICIHAN\Desktop\dersler\Campbell-2011-Resimler\campbel-2011-cropped\M12_REEC8237_09_SE_CH1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9" y="620688"/>
            <a:ext cx="4299764" cy="6237312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678632" y="0"/>
            <a:ext cx="8305800" cy="57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normAutofit fontScale="7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eaLnBrk="0" hangingPunct="0">
              <a:defRPr/>
            </a:pPr>
            <a:r>
              <a:rPr lang="tr-TR" sz="28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HÜCRE DÖNGÜSÜ VE </a:t>
            </a:r>
            <a:r>
              <a:rPr lang="tr-TR" sz="28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MİTOZ</a:t>
            </a:r>
          </a:p>
          <a:p>
            <a:pPr eaLnBrk="0" hangingPunct="0">
              <a:defRPr/>
            </a:pPr>
            <a:r>
              <a:rPr lang="tr-TR" sz="28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(PROKARYOTLAR)</a:t>
            </a:r>
            <a:endParaRPr lang="tr-TR" sz="2800" b="1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9458" name="Picture 2" descr="C:\Documents and Settings\ARZUCOLERICIHAN\Desktop\dersler\Campbell-2011-Resimler\campbel-2011-cropped\M12_REEC8237_09_SE_CH121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0138" y="0"/>
            <a:ext cx="265198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41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847528" y="260648"/>
            <a:ext cx="8305800" cy="57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eaLnBrk="0" hangingPunct="0"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HÜCRE DÖNGÜSÜ VE MİTOZ</a:t>
            </a:r>
          </a:p>
        </p:txBody>
      </p:sp>
      <p:pic>
        <p:nvPicPr>
          <p:cNvPr id="18433" name="Picture 1" descr="C:\Documents and Settings\ARZUCOLERICIHAN\Desktop\dersler\Campbell-2011-Resimler\campbel-2011-cropped\M12_REEC8237_09_SE_CH1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4" y="98519"/>
            <a:ext cx="3721791" cy="6515083"/>
          </a:xfrm>
          <a:prstGeom prst="rect">
            <a:avLst/>
          </a:prstGeom>
          <a:noFill/>
        </p:spPr>
      </p:pic>
      <p:pic>
        <p:nvPicPr>
          <p:cNvPr id="18434" name="Picture 2" descr="C:\Documents and Settings\ARZUCOLERICIHAN\Desktop\dersler\Campbell-2011-Resimler\campbel-2011-cropped\M12_REEC8237_09_SE_CH1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556794"/>
            <a:ext cx="4716016" cy="4792081"/>
          </a:xfrm>
          <a:prstGeom prst="rect">
            <a:avLst/>
          </a:prstGeom>
          <a:noFill/>
        </p:spPr>
      </p:pic>
      <p:sp>
        <p:nvSpPr>
          <p:cNvPr id="5" name="6-Point Star 4"/>
          <p:cNvSpPr/>
          <p:nvPr/>
        </p:nvSpPr>
        <p:spPr>
          <a:xfrm>
            <a:off x="3503712" y="1340769"/>
            <a:ext cx="288032" cy="28803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/>
          <p:cNvSpPr txBox="1"/>
          <p:nvPr/>
        </p:nvSpPr>
        <p:spPr>
          <a:xfrm>
            <a:off x="2135560" y="98072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7676F2"/>
                </a:solidFill>
              </a:rPr>
              <a:t>Hücre döngüsündeki kontrol noktaları</a:t>
            </a:r>
            <a:endParaRPr lang="tr-TR" dirty="0">
              <a:solidFill>
                <a:srgbClr val="7676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4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847528" y="260648"/>
            <a:ext cx="8305800" cy="57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eaLnBrk="0" hangingPunct="0"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HÜCRE DÖNGÜSÜ VE</a:t>
            </a:r>
          </a:p>
          <a:p>
            <a:pPr eaLnBrk="0" hangingPunct="0"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 MİTOZ</a:t>
            </a:r>
          </a:p>
        </p:txBody>
      </p:sp>
      <p:pic>
        <p:nvPicPr>
          <p:cNvPr id="17409" name="Picture 1" descr="C:\Documents and Settings\ARZUCOLERICIHAN\Desktop\dersler\Campbell-2011-Resimler\campbel-2011-cropped\M12_REEC8237_09_SE_CH121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68762"/>
            <a:ext cx="4572000" cy="3696511"/>
          </a:xfrm>
          <a:prstGeom prst="rect">
            <a:avLst/>
          </a:prstGeom>
          <a:noFill/>
        </p:spPr>
      </p:pic>
      <p:pic>
        <p:nvPicPr>
          <p:cNvPr id="17410" name="Picture 2" descr="C:\Documents and Settings\ARZUCOLERICIHAN\Desktop\dersler\Campbell-2011-Resimler\campbel-2011-cropped\M12_REEC8237_09_SE_CH1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122" y="1"/>
            <a:ext cx="2950899" cy="675399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75520" y="5085184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u="sng" dirty="0">
                <a:solidFill>
                  <a:srgbClr val="7676F2"/>
                </a:solidFill>
              </a:rPr>
              <a:t>Hücre döngüsündeki stoplazmik kimyasal sinyaller:</a:t>
            </a:r>
          </a:p>
          <a:p>
            <a:r>
              <a:rPr lang="tr-TR" sz="1600" i="1" u="sng" dirty="0">
                <a:solidFill>
                  <a:srgbClr val="FF0000"/>
                </a:solidFill>
              </a:rPr>
              <a:t>Protein </a:t>
            </a:r>
            <a:r>
              <a:rPr lang="tr-TR" sz="1600" i="1" u="sng" dirty="0" err="1">
                <a:solidFill>
                  <a:srgbClr val="FF0000"/>
                </a:solidFill>
              </a:rPr>
              <a:t>kinazlar</a:t>
            </a:r>
            <a:r>
              <a:rPr lang="tr-TR" sz="1600" dirty="0">
                <a:solidFill>
                  <a:srgbClr val="FF0000"/>
                </a:solidFill>
              </a:rPr>
              <a:t>- G1 ve G2 kontrol noktalarında devam sinyali </a:t>
            </a:r>
          </a:p>
          <a:p>
            <a:r>
              <a:rPr lang="tr-TR" sz="1600" i="1" u="sng" dirty="0">
                <a:solidFill>
                  <a:srgbClr val="7676F2"/>
                </a:solidFill>
              </a:rPr>
              <a:t>Siklinler</a:t>
            </a:r>
            <a:r>
              <a:rPr lang="tr-TR" sz="1600" dirty="0">
                <a:solidFill>
                  <a:srgbClr val="7676F2"/>
                </a:solidFill>
              </a:rPr>
              <a:t>: İnterfazda yüksek, mitozda düşük</a:t>
            </a:r>
          </a:p>
          <a:p>
            <a:r>
              <a:rPr lang="tr-TR" sz="1600" i="1" u="sng" dirty="0">
                <a:solidFill>
                  <a:srgbClr val="7676F2"/>
                </a:solidFill>
              </a:rPr>
              <a:t>Siklin-bağımlı kinazlar </a:t>
            </a:r>
            <a:r>
              <a:rPr lang="tr-TR" sz="1600" dirty="0">
                <a:solidFill>
                  <a:srgbClr val="7676F2"/>
                </a:solidFill>
              </a:rPr>
              <a:t>(Cdk) </a:t>
            </a:r>
          </a:p>
          <a:p>
            <a:r>
              <a:rPr lang="tr-TR" sz="1600" i="1" u="sng" dirty="0">
                <a:solidFill>
                  <a:srgbClr val="FF0000"/>
                </a:solidFill>
              </a:rPr>
              <a:t>MPF (maturation (M-phase) promoting factor</a:t>
            </a:r>
          </a:p>
          <a:p>
            <a:r>
              <a:rPr lang="tr-TR" sz="1600" dirty="0">
                <a:solidFill>
                  <a:srgbClr val="7676F2"/>
                </a:solidFill>
              </a:rPr>
              <a:t> </a:t>
            </a:r>
            <a:endParaRPr lang="tr-TR" sz="1600" dirty="0">
              <a:solidFill>
                <a:srgbClr val="7676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847528" y="260648"/>
            <a:ext cx="8305800" cy="57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normAutofit fontScale="7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eaLnBrk="0" hangingPunct="0">
              <a:defRPr/>
            </a:pPr>
            <a:r>
              <a:rPr lang="tr-TR" sz="28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HÜCRE DÖNGÜSÜ </a:t>
            </a:r>
            <a:endParaRPr lang="tr-TR" sz="2800" b="1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tr-TR" sz="28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VE MİTOZ </a:t>
            </a:r>
            <a:endParaRPr lang="tr-TR" sz="2800" b="1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6385" name="Picture 1" descr="C:\Documents and Settings\ARZUCOLERICIHAN\Desktop\dersler\Campbell-2011-Resimler\campbel-2011-cropped\M12_REEC8237_09_SE_CH1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6018" y="0"/>
            <a:ext cx="4111985" cy="6858000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1919538" y="2132856"/>
            <a:ext cx="43332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Kinetekor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sinyalleri, ayrılma </a:t>
            </a:r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metafaz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plağı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Oluşmadan başlamaz,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Büyüme faktörleri:vücut hücreleri tarafından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Diğer hücreleri bölünmeye </a:t>
            </a:r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sevketmek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için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Üretilen ve salınan proteinler</a:t>
            </a:r>
            <a:endParaRPr lang="tr-TR" dirty="0">
              <a:solidFill>
                <a:srgbClr val="FF0000"/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16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847528" y="260648"/>
            <a:ext cx="8305800" cy="57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eaLnBrk="0" hangingPunct="0">
              <a:defRPr/>
            </a:pPr>
            <a:r>
              <a:rPr lang="tr-TR" sz="28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HÜCRE DÖNGÜSÜ VE MİTOZ</a:t>
            </a:r>
          </a:p>
        </p:txBody>
      </p:sp>
      <p:pic>
        <p:nvPicPr>
          <p:cNvPr id="15361" name="Picture 1" descr="C:\Documents and Settings\ARZUCOLERICIHAN\Desktop\dersler\Campbell-2011-Resimler\campbel-2011-cropped\M12_REEC8237_09_SE_CH121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92" y="2"/>
            <a:ext cx="2843808" cy="5303045"/>
          </a:xfrm>
          <a:prstGeom prst="rect">
            <a:avLst/>
          </a:prstGeom>
          <a:noFill/>
        </p:spPr>
      </p:pic>
      <p:pic>
        <p:nvPicPr>
          <p:cNvPr id="5" name="Picture 1" descr="C:\Documents and Settings\ARZUCOLERICIHAN\Desktop\dersler\Campbell-2011-Resimler\campbel-2011-cropped\M12_REEC8237_09_SE_CH1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3" y="4186889"/>
            <a:ext cx="6336703" cy="2671113"/>
          </a:xfrm>
          <a:prstGeom prst="rect">
            <a:avLst/>
          </a:prstGeom>
          <a:noFill/>
        </p:spPr>
      </p:pic>
      <p:pic>
        <p:nvPicPr>
          <p:cNvPr id="15362" name="Picture 2" descr="C:\Documents and Settings\ARZUCOLERICIHAN\Desktop\dersler\Campbell-2011-Resimler\campbel-2011-cropped\M12_REEC8237_09_SE_CH12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9576" y="1772818"/>
            <a:ext cx="2592288" cy="1608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989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558800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MAYOZ VE EŞEYLİ YAŞAM DÖNGÜSÜ</a:t>
            </a:r>
          </a:p>
        </p:txBody>
      </p:sp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6996115" y="5373688"/>
            <a:ext cx="367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/>
              <a:t>Gwyneth Paltrow ve ailesi </a:t>
            </a:r>
          </a:p>
        </p:txBody>
      </p:sp>
      <p:pic>
        <p:nvPicPr>
          <p:cNvPr id="159745" name="Picture 1" descr="C:\Documents and Settings\ARZUCOLERICIHAN\Desktop\dersler\Campbell-2011-Resimler\campbel-2011-cropped\M13_REEC8237_09_SE_CH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0013" y="1556793"/>
            <a:ext cx="4487988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1462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1"/>
            <a:ext cx="8229600" cy="7032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MAYOZ VE EŞEYLİ YAŞAM DÖNGÜSÜ</a:t>
            </a:r>
          </a:p>
        </p:txBody>
      </p:sp>
      <p:pic>
        <p:nvPicPr>
          <p:cNvPr id="147457" name="Picture 1" descr="C:\Documents and Settings\ARZUCOLERICIHAN\Desktop\dersler\Campbell-2011-Resimler\campbel-2011-cropped\M13_REEC8237_09_SE_CH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681" y="836714"/>
            <a:ext cx="5602549" cy="5856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427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992313" y="549276"/>
            <a:ext cx="8229600" cy="793750"/>
          </a:xfrm>
        </p:spPr>
        <p:txBody>
          <a:bodyPr/>
          <a:lstStyle/>
          <a:p>
            <a:pPr eaLnBrk="1" hangingPunct="1"/>
            <a:r>
              <a:rPr lang="tr-TR" b="1" dirty="0">
                <a:solidFill>
                  <a:srgbClr val="7030A0"/>
                </a:solidFill>
                <a:latin typeface="Comic Sans MS" pitchFamily="66" charset="0"/>
              </a:rPr>
              <a:t>Prof. Dr. Mustafa AKÇELİK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algn="ctr">
              <a:buClr>
                <a:schemeClr val="accent3"/>
              </a:buClr>
              <a:buNone/>
              <a:defRPr/>
            </a:pPr>
            <a:endParaRPr lang="tr-TR" sz="4400" b="1" dirty="0">
              <a:solidFill>
                <a:srgbClr val="7030A0"/>
              </a:solidFill>
            </a:endParaRPr>
          </a:p>
          <a:p>
            <a:pPr marL="274320" indent="-274320" algn="ctr">
              <a:buClr>
                <a:schemeClr val="accent3"/>
              </a:buClr>
              <a:buNone/>
              <a:defRPr/>
            </a:pPr>
            <a:endParaRPr lang="tr-TR" sz="4400" b="1" dirty="0">
              <a:solidFill>
                <a:srgbClr val="7030A0"/>
              </a:solidFill>
            </a:endParaRPr>
          </a:p>
          <a:p>
            <a:pPr marL="274320" indent="-274320" algn="ctr">
              <a:buClr>
                <a:schemeClr val="accent3"/>
              </a:buClr>
              <a:buNone/>
              <a:defRPr/>
            </a:pPr>
            <a:r>
              <a:rPr lang="tr-TR" sz="4000" b="1" dirty="0">
                <a:solidFill>
                  <a:srgbClr val="FF0000"/>
                </a:solidFill>
                <a:latin typeface="AR BERKLEY" pitchFamily="2" charset="0"/>
              </a:rPr>
              <a:t>BİY (101) GENEL BİYOLOJİ </a:t>
            </a:r>
            <a:endParaRPr lang="tr-TR" sz="4000" dirty="0">
              <a:solidFill>
                <a:srgbClr val="FF0000"/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6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1981200" y="277813"/>
            <a:ext cx="8229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MAYOZ VE EŞEYLİ YAŞAM DÖNGÜSÜ</a:t>
            </a:r>
          </a:p>
        </p:txBody>
      </p:sp>
      <p:pic>
        <p:nvPicPr>
          <p:cNvPr id="145409" name="Picture 1" descr="C:\Documents and Settings\ARZUCOLERICIHAN\Desktop\dersler\Campbell-2011-Resimler\campbel-2011-cropped\M13_REEC8237_09_SE_CH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3" y="1124745"/>
            <a:ext cx="4365167" cy="3068960"/>
          </a:xfrm>
          <a:prstGeom prst="rect">
            <a:avLst/>
          </a:prstGeom>
          <a:noFill/>
        </p:spPr>
      </p:pic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934" y="1268762"/>
            <a:ext cx="4635067" cy="40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1" name="Picture 3" descr="C:\Documents and Settings\ARZUCOLERICIHAN\Desktop\Pictur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3" y="4365105"/>
            <a:ext cx="5565775" cy="17430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639616" y="630932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7030A0"/>
                </a:solidFill>
              </a:rPr>
              <a:t>Şekil 13.3. İnsan karyotip analizi</a:t>
            </a:r>
            <a:endParaRPr lang="tr-T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92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90"/>
            <a:ext cx="8229600" cy="4143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MAYOZ VE EŞEYLİ YAŞAM DÖNGÜSÜ</a:t>
            </a:r>
          </a:p>
        </p:txBody>
      </p:sp>
      <p:pic>
        <p:nvPicPr>
          <p:cNvPr id="110593" name="Picture 1" descr="C:\Documents and Settings\ARZUCOLERICIHAN\Desktop\dersler\Campbell-2011-Resimler\campbel-2011-cropped\M13_REEC8237_09_SE_CH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1" y="887787"/>
            <a:ext cx="8029991" cy="5970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6580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4866" name="Picture 2" descr="C:\Documents and Settings\ARZUCOLERICIHAN\Desktop\dersler\Campbell-2011-Resimler\campbel-2011-cropped\M13_REEC8237_09_SE_CH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5" y="1988841"/>
            <a:ext cx="8390495" cy="4363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4507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5888"/>
            <a:ext cx="8686800" cy="487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MAYOZ VE </a:t>
            </a:r>
            <a:b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EŞEYLİ YAŞAM DÖNGÜSÜ</a:t>
            </a:r>
          </a:p>
        </p:txBody>
      </p:sp>
      <p:pic>
        <p:nvPicPr>
          <p:cNvPr id="98305" name="Picture 1" descr="C:\Documents and Settings\ARZUCOLERICIHAN\Desktop\dersler\Campbell-2011-Resimler\campbel-2011-cropped\M13_REEC8237_09_SE_CH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4113" y="2"/>
            <a:ext cx="3203645" cy="6745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6926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0" y="260648"/>
            <a:ext cx="8229600" cy="487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MAYOZ VE EŞEYLİ </a:t>
            </a:r>
            <a:b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YAŞAM DÖNGÜSÜ</a:t>
            </a:r>
          </a:p>
        </p:txBody>
      </p:sp>
      <p:pic>
        <p:nvPicPr>
          <p:cNvPr id="93185" name="Picture 1" descr="C:\Documents and Settings\ARZUCOLERICIHAN\Desktop\dersler\Campbell-2011-Resimler\campbel-2011-cropped\M13_REEC8237_09_SE_CH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873" y="0"/>
            <a:ext cx="547437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3521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0816" y="277342"/>
            <a:ext cx="8229600" cy="487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2400" b="1" dirty="0">
                <a:solidFill>
                  <a:srgbClr val="7030A0"/>
                </a:solidFill>
              </a:rPr>
              <a:t>MAYOZ VE EŞEYLİ </a:t>
            </a:r>
            <a:br>
              <a:rPr lang="tr-TR" sz="2400" b="1" dirty="0">
                <a:solidFill>
                  <a:srgbClr val="7030A0"/>
                </a:solidFill>
              </a:rPr>
            </a:br>
            <a:r>
              <a:rPr lang="tr-TR" sz="2400" b="1" dirty="0">
                <a:solidFill>
                  <a:srgbClr val="7030A0"/>
                </a:solidFill>
              </a:rPr>
              <a:t>YAŞAM DÖNGÜSÜ</a:t>
            </a:r>
          </a:p>
        </p:txBody>
      </p:sp>
      <p:pic>
        <p:nvPicPr>
          <p:cNvPr id="91137" name="Picture 1" descr="C:\Documents and Settings\ARZUCOLERICIHAN\Desktop\dersler\Campbell-2011-Resimler\campbel-2011-cropped\M13_REEC8237_09_SE_CH1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5800" y="-65036"/>
            <a:ext cx="6141976" cy="6923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2493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68008" y="277342"/>
            <a:ext cx="4392488" cy="1639490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MAYOZ VE EŞEYLİ </a:t>
            </a:r>
            <a:b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YAŞAM DÖNGÜSÜ</a:t>
            </a:r>
          </a:p>
        </p:txBody>
      </p:sp>
      <p:pic>
        <p:nvPicPr>
          <p:cNvPr id="48129" name="Picture 1" descr="C:\Documents and Settings\ARZUCOLERICIHAN\Desktop\dersler\Campbell-2011-Resimler\campbel-2011-cropped\M13_REEC8237_09_SE_CH1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5436096" cy="686577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960096" y="278093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rgbClr val="C30525"/>
                </a:solidFill>
                <a:latin typeface="Comic Sans MS" pitchFamily="66" charset="0"/>
              </a:rPr>
              <a:t>Krossing over ile parça değişimi sonucu oluşan </a:t>
            </a:r>
            <a:r>
              <a:rPr lang="tr-TR" sz="1200" dirty="0" err="1">
                <a:solidFill>
                  <a:srgbClr val="C30525"/>
                </a:solidFill>
                <a:latin typeface="Comic Sans MS" pitchFamily="66" charset="0"/>
              </a:rPr>
              <a:t>rekombinant</a:t>
            </a:r>
            <a:r>
              <a:rPr lang="tr-TR" sz="1200" dirty="0">
                <a:solidFill>
                  <a:srgbClr val="C30525"/>
                </a:solidFill>
                <a:latin typeface="Comic Sans MS" pitchFamily="66" charset="0"/>
              </a:rPr>
              <a:t> kromozomlar </a:t>
            </a:r>
            <a:endParaRPr lang="tr-TR" sz="1200" dirty="0">
              <a:solidFill>
                <a:srgbClr val="C30525"/>
              </a:solidFill>
              <a:latin typeface="Comic Sans MS" pitchFamily="66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023992" y="2924944"/>
            <a:ext cx="9361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585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1913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  <a:t>MAYOZ VE EŞEYLİ YAŞAM DÖNGÜSÜ</a:t>
            </a:r>
          </a:p>
        </p:txBody>
      </p:sp>
      <p:pic>
        <p:nvPicPr>
          <p:cNvPr id="47105" name="Picture 1" descr="C:\Documents and Settings\ARZUCOLERICIHAN\Desktop\dersler\Campbell-2011-Resimler\campbel-2011-cropped\M13_REEC8237_09_SE_CH1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9299" y="908721"/>
            <a:ext cx="8818703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5767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624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  <a:t>MAYOZ VE EŞEYLİ YAŞAM DÖNGÜSÜ</a:t>
            </a:r>
          </a:p>
        </p:txBody>
      </p:sp>
      <p:pic>
        <p:nvPicPr>
          <p:cNvPr id="4" name="Picture 2" descr="C:\Documents and Settings\ARZUCOLERICIHAN\Desktop\dersler\Campbell-2011-Resimler\campbel-2011-cropped\M13_REEC8237_09_SE_CH1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3544" y="548682"/>
            <a:ext cx="4104456" cy="6167429"/>
          </a:xfrm>
          <a:prstGeom prst="rect">
            <a:avLst/>
          </a:prstGeom>
          <a:noFill/>
        </p:spPr>
      </p:pic>
      <p:pic>
        <p:nvPicPr>
          <p:cNvPr id="5" name="Picture 1" descr="C:\Documents and Settings\ARZUCOLERICIHAN\Desktop\dersler\Campbell-2011-Resimler\campbel-2011-cropped\M13_REEC8237_09_SE_CH131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1" y="3645025"/>
            <a:ext cx="2265037" cy="2896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1133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  <a:t>MENDEL VE GEN KAVRAMI</a:t>
            </a:r>
          </a:p>
        </p:txBody>
      </p:sp>
      <p:pic>
        <p:nvPicPr>
          <p:cNvPr id="48131" name="Picture 4" descr="014_Page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4365" y="742950"/>
            <a:ext cx="8459787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6329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3" y="692697"/>
            <a:ext cx="8893175" cy="136815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24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ANKARA ÜNİVERSİTESİ FEN FAKÜLTESİ</a:t>
            </a:r>
            <a:r>
              <a:rPr lang="tr-TR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br>
              <a:rPr lang="tr-TR" sz="32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3200" b="1" u="sng" dirty="0">
                <a:solidFill>
                  <a:srgbClr val="FF0000"/>
                </a:solidFill>
                <a:latin typeface="Comic Sans MS" pitchFamily="66" charset="0"/>
              </a:rPr>
              <a:t>BİYOLOJİ BÖLÜMÜ</a:t>
            </a:r>
            <a:r>
              <a:rPr lang="tr-TR" sz="32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32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32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tr-TR" sz="32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tr-TR" sz="2700" b="1" dirty="0">
                <a:solidFill>
                  <a:srgbClr val="00B050"/>
                </a:solidFill>
                <a:latin typeface="Comic Sans MS" pitchFamily="66" charset="0"/>
              </a:rPr>
              <a:t>GENEL BİYOLOJİ</a:t>
            </a:r>
            <a:r>
              <a:rPr lang="tr-TR" sz="2700" dirty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tr-TR" sz="3200" dirty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tr-TR" sz="3200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tr-T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(Campbell, 228-450)                                                                                          </a:t>
            </a:r>
            <a:r>
              <a:rPr lang="tr-TR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2015/2016 Güz</a:t>
            </a:r>
            <a:r>
              <a:rPr lang="tr-TR" sz="2000" b="1" dirty="0">
                <a:solidFill>
                  <a:srgbClr val="7030A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idx="1"/>
          </p:nvPr>
        </p:nvSpPr>
        <p:spPr>
          <a:xfrm>
            <a:off x="1775520" y="2348880"/>
            <a:ext cx="8675688" cy="4241800"/>
          </a:xfrm>
        </p:spPr>
        <p:txBody>
          <a:bodyPr>
            <a:normAutofit fontScale="62500" lnSpcReduction="20000"/>
          </a:bodyPr>
          <a:lstStyle/>
          <a:p>
            <a:pPr marL="274320" indent="-274320">
              <a:lnSpc>
                <a:spcPct val="140000"/>
              </a:lnSpc>
              <a:buClr>
                <a:schemeClr val="accent3"/>
              </a:buClr>
              <a:buNone/>
              <a:defRPr/>
            </a:pPr>
            <a:r>
              <a:rPr lang="tr-TR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	</a:t>
            </a:r>
            <a:r>
              <a:rPr lang="tr-TR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ÜNİTE 2</a:t>
            </a:r>
          </a:p>
          <a:p>
            <a:pPr marL="274320" indent="-274320">
              <a:lnSpc>
                <a:spcPct val="140000"/>
              </a:lnSpc>
              <a:buClr>
                <a:schemeClr val="accent3"/>
              </a:buClr>
              <a:defRPr/>
            </a:pPr>
            <a:r>
              <a:rPr lang="tr-TR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BÖLÜM 12</a:t>
            </a:r>
            <a:r>
              <a:rPr lang="tr-TR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 HÜCRE DÖNGÜSÜ VE MİTOZ -228</a:t>
            </a:r>
          </a:p>
          <a:p>
            <a:pPr marL="274320" indent="-274320">
              <a:lnSpc>
                <a:spcPct val="140000"/>
              </a:lnSpc>
              <a:buClr>
                <a:schemeClr val="accent3"/>
              </a:buClr>
              <a:buNone/>
              <a:defRPr/>
            </a:pPr>
            <a:r>
              <a:rPr lang="tr-TR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	</a:t>
            </a:r>
            <a:r>
              <a:rPr lang="tr-TR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ÜNİTE 3</a:t>
            </a:r>
          </a:p>
          <a:p>
            <a:pPr marL="274320" indent="-274320">
              <a:lnSpc>
                <a:spcPct val="14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BÖLÜM 13</a:t>
            </a:r>
            <a:r>
              <a:rPr lang="tr-TR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 MAYOZ VE EŞEYLİ YAŞAM DÖNGÜSÜ-248</a:t>
            </a:r>
          </a:p>
          <a:p>
            <a:pPr marL="274320" indent="-274320">
              <a:lnSpc>
                <a:spcPct val="14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BÖLÜM 14</a:t>
            </a:r>
            <a:r>
              <a:rPr lang="tr-TR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 MENDEL VE GEN KAVRAMI-262</a:t>
            </a:r>
          </a:p>
          <a:p>
            <a:pPr marL="274320" indent="-274320">
              <a:lnSpc>
                <a:spcPct val="14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BÖLÜM 15</a:t>
            </a:r>
            <a:r>
              <a:rPr lang="tr-TR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 KALITIMIN KROMOZOMAL TEMELİ-286</a:t>
            </a:r>
          </a:p>
          <a:p>
            <a:pPr marL="274320" indent="-274320">
              <a:lnSpc>
                <a:spcPct val="14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BÖLÜM 16</a:t>
            </a:r>
            <a:r>
              <a:rPr lang="tr-TR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 KALITIMIN MOLEKÜLER TEMELİ-305</a:t>
            </a:r>
          </a:p>
          <a:p>
            <a:pPr marL="274320" indent="-274320">
              <a:lnSpc>
                <a:spcPct val="14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BÖLÜM 17</a:t>
            </a:r>
            <a:r>
              <a:rPr lang="tr-TR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 GENDEN PROTEİNE-325</a:t>
            </a:r>
          </a:p>
          <a:p>
            <a:pPr marL="274320" indent="-274320">
              <a:lnSpc>
                <a:spcPct val="14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BÖLÜM 18</a:t>
            </a:r>
            <a:r>
              <a:rPr lang="tr-TR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 MİKROBİYAL MODELLER: VİRUS VE BAKTERİ GENETİĞİ-351</a:t>
            </a:r>
          </a:p>
          <a:p>
            <a:pPr marL="274320" indent="-274320">
              <a:lnSpc>
                <a:spcPct val="14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BÖLÜM 19</a:t>
            </a:r>
            <a:r>
              <a:rPr lang="tr-TR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 ÖKARYOTİK GENOMLARIN ORGANİZASYONU VE KONTROLÜ-381</a:t>
            </a:r>
          </a:p>
          <a:p>
            <a:pPr marL="274320" indent="-274320">
              <a:lnSpc>
                <a:spcPct val="14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BÖLÜM 20</a:t>
            </a:r>
            <a:r>
              <a:rPr lang="tr-TR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 DNA TEKNOLOJİSİ VE GENOMİK-396</a:t>
            </a:r>
          </a:p>
          <a:p>
            <a:pPr marL="274320" indent="-274320">
              <a:lnSpc>
                <a:spcPct val="14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BÖLÜM 21</a:t>
            </a:r>
            <a:r>
              <a:rPr lang="tr-TR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 GELİŞİMİN GENETİK TEMELİ-426</a:t>
            </a:r>
          </a:p>
        </p:txBody>
      </p:sp>
    </p:spTree>
    <p:extLst>
      <p:ext uri="{BB962C8B-B14F-4D97-AF65-F5344CB8AC3E}">
        <p14:creationId xmlns:p14="http://schemas.microsoft.com/office/powerpoint/2010/main" val="333958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C:\Documents and Settings\ARZUCOLERICIHAN\Desktop\dersler\Campbell-2011-Resimler\campbel-2011-cropped\M14_REEC8237_09_SE_CH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0043" y="571359"/>
            <a:ext cx="6837959" cy="6286642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81200" y="115888"/>
            <a:ext cx="8229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  <a:ea typeface="+mj-ea"/>
                <a:cs typeface="+mj-cs"/>
              </a:rPr>
              <a:t>MENDEL VE GEN KAVRAMI</a:t>
            </a:r>
          </a:p>
        </p:txBody>
      </p:sp>
    </p:spTree>
    <p:extLst>
      <p:ext uri="{BB962C8B-B14F-4D97-AF65-F5344CB8AC3E}">
        <p14:creationId xmlns:p14="http://schemas.microsoft.com/office/powerpoint/2010/main" val="1024958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C:\Documents and Settings\ARZUCOLERICIHAN\Desktop\dersler\Campbell-2011-Resimler\campbel-2011-cropped\M14_REEC8237_09_SE_CH0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9467" y="2"/>
            <a:ext cx="4388535" cy="6858001"/>
          </a:xfrm>
          <a:prstGeom prst="rect">
            <a:avLst/>
          </a:prstGeom>
          <a:noFill/>
        </p:spPr>
      </p:pic>
      <p:pic>
        <p:nvPicPr>
          <p:cNvPr id="167939" name="Picture 3" descr="C:\Documents and Settings\ARZUCOLERICIHAN\Desktop\Pictur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6389" y="4797153"/>
            <a:ext cx="4516467" cy="1701477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  <a:t>MENDEL VE GEN KAVRAMI</a:t>
            </a:r>
          </a:p>
        </p:txBody>
      </p:sp>
      <p:sp>
        <p:nvSpPr>
          <p:cNvPr id="6" name="5 Metin kutusu"/>
          <p:cNvSpPr txBox="1"/>
          <p:nvPr/>
        </p:nvSpPr>
        <p:spPr>
          <a:xfrm>
            <a:off x="1703513" y="1412778"/>
            <a:ext cx="570540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2">
                    <a:lumMod val="25000"/>
                  </a:schemeClr>
                </a:solidFill>
                <a:latin typeface="AR BERKLEY" pitchFamily="2" charset="0"/>
              </a:rPr>
              <a:t>Karakter: Aktarılabilen her bir</a:t>
            </a:r>
          </a:p>
          <a:p>
            <a:r>
              <a:rPr lang="tr-TR" dirty="0">
                <a:solidFill>
                  <a:schemeClr val="bg2">
                    <a:lumMod val="25000"/>
                  </a:schemeClr>
                </a:solidFill>
                <a:latin typeface="AR BERKLEY" pitchFamily="2" charset="0"/>
              </a:rPr>
              <a:t>                </a:t>
            </a:r>
            <a:r>
              <a:rPr lang="tr-TR" dirty="0" err="1">
                <a:solidFill>
                  <a:schemeClr val="bg2">
                    <a:lumMod val="25000"/>
                  </a:schemeClr>
                </a:solidFill>
                <a:latin typeface="AR BERKLEY" pitchFamily="2" charset="0"/>
              </a:rPr>
              <a:t>fenotip</a:t>
            </a:r>
            <a:endParaRPr lang="tr-TR" dirty="0">
              <a:solidFill>
                <a:schemeClr val="bg2">
                  <a:lumMod val="25000"/>
                </a:schemeClr>
              </a:solidFill>
              <a:latin typeface="AR BERKLEY" pitchFamily="2" charset="0"/>
            </a:endParaRPr>
          </a:p>
          <a:p>
            <a:r>
              <a:rPr lang="tr-TR" dirty="0">
                <a:solidFill>
                  <a:schemeClr val="bg2">
                    <a:lumMod val="25000"/>
                  </a:schemeClr>
                </a:solidFill>
                <a:latin typeface="AR BERKLEY" pitchFamily="2" charset="0"/>
              </a:rPr>
              <a:t>Özellik: Karakterlerin alternatif </a:t>
            </a:r>
          </a:p>
          <a:p>
            <a:r>
              <a:rPr lang="tr-TR" dirty="0">
                <a:solidFill>
                  <a:schemeClr val="bg2">
                    <a:lumMod val="25000"/>
                  </a:schemeClr>
                </a:solidFill>
                <a:latin typeface="AR BERKLEY" pitchFamily="2" charset="0"/>
              </a:rPr>
              <a:t>             formları</a:t>
            </a:r>
          </a:p>
          <a:p>
            <a:r>
              <a:rPr lang="tr-TR" dirty="0">
                <a:solidFill>
                  <a:srgbClr val="D92F1D"/>
                </a:solidFill>
                <a:latin typeface="AR BERKLEY" pitchFamily="2" charset="0"/>
              </a:rPr>
              <a:t>Arı Döl: Kendi kendine döllendiğinde tüm </a:t>
            </a:r>
          </a:p>
          <a:p>
            <a:r>
              <a:rPr lang="tr-TR" dirty="0">
                <a:solidFill>
                  <a:srgbClr val="D92F1D"/>
                </a:solidFill>
                <a:latin typeface="AR BERKLEY" pitchFamily="2" charset="0"/>
              </a:rPr>
              <a:t>          tohumlarda aynı karakterin görüldüğü birey</a:t>
            </a:r>
          </a:p>
          <a:p>
            <a:r>
              <a:rPr lang="tr-TR" dirty="0" err="1">
                <a:solidFill>
                  <a:srgbClr val="D92F1D"/>
                </a:solidFill>
                <a:latin typeface="AR BERKLEY" pitchFamily="2" charset="0"/>
              </a:rPr>
              <a:t>Hibridizasyon</a:t>
            </a:r>
            <a:r>
              <a:rPr lang="tr-TR" dirty="0">
                <a:solidFill>
                  <a:srgbClr val="D92F1D"/>
                </a:solidFill>
                <a:latin typeface="AR BERKLEY" pitchFamily="2" charset="0"/>
              </a:rPr>
              <a:t> (çaprazlama): Arı döl iki çeşidin </a:t>
            </a:r>
          </a:p>
          <a:p>
            <a:r>
              <a:rPr lang="tr-TR" dirty="0">
                <a:solidFill>
                  <a:srgbClr val="D92F1D"/>
                </a:solidFill>
                <a:latin typeface="AR BERKLEY" pitchFamily="2" charset="0"/>
              </a:rPr>
              <a:t>	çaprazlanması</a:t>
            </a:r>
          </a:p>
          <a:p>
            <a:r>
              <a:rPr lang="tr-TR" dirty="0">
                <a:solidFill>
                  <a:srgbClr val="37BF51"/>
                </a:solidFill>
                <a:latin typeface="AR BERKLEY" pitchFamily="2" charset="0"/>
              </a:rPr>
              <a:t>F</a:t>
            </a:r>
            <a:r>
              <a:rPr lang="tr-TR" sz="1600" dirty="0">
                <a:solidFill>
                  <a:srgbClr val="37BF51"/>
                </a:solidFill>
                <a:latin typeface="AR BERKLEY" pitchFamily="2" charset="0"/>
              </a:rPr>
              <a:t>1</a:t>
            </a:r>
            <a:r>
              <a:rPr lang="tr-TR" sz="1400" dirty="0">
                <a:solidFill>
                  <a:srgbClr val="37BF51"/>
                </a:solidFill>
                <a:latin typeface="AR BERKLEY" pitchFamily="2" charset="0"/>
              </a:rPr>
              <a:t> (</a:t>
            </a:r>
            <a:r>
              <a:rPr lang="tr-TR" sz="1400" dirty="0" err="1">
                <a:solidFill>
                  <a:srgbClr val="37BF51"/>
                </a:solidFill>
                <a:latin typeface="AR BERKLEY" pitchFamily="2" charset="0"/>
              </a:rPr>
              <a:t>Filial</a:t>
            </a:r>
            <a:r>
              <a:rPr lang="tr-TR" sz="1400" dirty="0">
                <a:solidFill>
                  <a:srgbClr val="37BF51"/>
                </a:solidFill>
                <a:latin typeface="AR BERKLEY" pitchFamily="2" charset="0"/>
              </a:rPr>
              <a:t>, Oğul)Kuşağı: </a:t>
            </a:r>
            <a:r>
              <a:rPr lang="tr-TR" sz="1400" b="1" dirty="0">
                <a:solidFill>
                  <a:srgbClr val="37BF51"/>
                </a:solidFill>
                <a:latin typeface="AR BERKLEY" pitchFamily="2" charset="0"/>
              </a:rPr>
              <a:t>Arı döllerin çaprazlanması sonucu oluşan kuşak</a:t>
            </a:r>
          </a:p>
          <a:p>
            <a:r>
              <a:rPr lang="tr-TR" sz="1400" b="1" dirty="0">
                <a:solidFill>
                  <a:srgbClr val="37BF51"/>
                </a:solidFill>
                <a:latin typeface="AR BERKLEY" pitchFamily="2" charset="0"/>
              </a:rPr>
              <a:t>F</a:t>
            </a:r>
            <a:r>
              <a:rPr lang="tr-TR" sz="1200" b="1" dirty="0">
                <a:solidFill>
                  <a:srgbClr val="37BF51"/>
                </a:solidFill>
                <a:latin typeface="AR BERKLEY" pitchFamily="2" charset="0"/>
              </a:rPr>
              <a:t>2 Kuşağı : </a:t>
            </a:r>
            <a:r>
              <a:rPr lang="tr-TR" dirty="0">
                <a:solidFill>
                  <a:srgbClr val="37BF51"/>
                </a:solidFill>
                <a:latin typeface="AR BERKLEY" pitchFamily="2" charset="0"/>
              </a:rPr>
              <a:t>F</a:t>
            </a:r>
            <a:r>
              <a:rPr lang="tr-TR" sz="1600" dirty="0">
                <a:solidFill>
                  <a:srgbClr val="37BF51"/>
                </a:solidFill>
                <a:latin typeface="AR BERKLEY" pitchFamily="2" charset="0"/>
              </a:rPr>
              <a:t>1 kuşağının kendi içinde çaprazlanması </a:t>
            </a:r>
          </a:p>
          <a:p>
            <a:r>
              <a:rPr lang="tr-TR" sz="1600" dirty="0">
                <a:solidFill>
                  <a:srgbClr val="37BF51"/>
                </a:solidFill>
                <a:latin typeface="AR BERKLEY" pitchFamily="2" charset="0"/>
              </a:rPr>
              <a:t>             ile oluşan kuşak</a:t>
            </a:r>
            <a:endParaRPr lang="tr-TR" b="1" dirty="0">
              <a:solidFill>
                <a:srgbClr val="37BF51"/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29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  <a:t>MENDEL VE GEN KAVRAMI</a:t>
            </a:r>
          </a:p>
        </p:txBody>
      </p:sp>
      <p:pic>
        <p:nvPicPr>
          <p:cNvPr id="89089" name="Picture 1" descr="C:\Documents and Settings\ARZUCOLERICIHAN\Desktop\dersler\Campbell-2011-Resimler\campbel-2011-cropped\M14_REEC8237_09_SE_CH0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8" y="1268762"/>
            <a:ext cx="2998787" cy="3241675"/>
          </a:xfrm>
          <a:prstGeom prst="rect">
            <a:avLst/>
          </a:prstGeom>
          <a:noFill/>
        </p:spPr>
      </p:pic>
      <p:pic>
        <p:nvPicPr>
          <p:cNvPr id="89090" name="Picture 2" descr="C:\Documents and Settings\ARZUCOLERICIHAN\Desktop\dersler\Campbell-2011-Resimler\campbel-2011-cropped\M14_REEC8237_09_SE_CH0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1496" y="2"/>
            <a:ext cx="3836504" cy="6857999"/>
          </a:xfrm>
          <a:prstGeom prst="rect">
            <a:avLst/>
          </a:prstGeom>
          <a:noFill/>
        </p:spPr>
      </p:pic>
      <p:pic>
        <p:nvPicPr>
          <p:cNvPr id="89091" name="Picture 3" descr="C:\Documents and Settings\ARZUCOLERICIHAN\Desktop\Pictur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2" y="4509121"/>
            <a:ext cx="4552951" cy="1111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8296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C:\Documents and Settings\ARZUCOLERICIHAN\Desktop\dersler\Campbell-2011-Resimler\campbel-2011-cropped\M14_REEC8237_09_SE_CH015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84784"/>
            <a:ext cx="6898048" cy="5373216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81200" y="115888"/>
            <a:ext cx="8229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  <a:ea typeface="+mj-ea"/>
                <a:cs typeface="+mj-cs"/>
              </a:rPr>
              <a:t>MENDEL VE GEN KAVRAMI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8184235" y="692697"/>
            <a:ext cx="172819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>
              <a:solidFill>
                <a:srgbClr val="D92F1D"/>
              </a:solidFill>
              <a:latin typeface="AR BLANCA" pitchFamily="2" charset="0"/>
            </a:endParaRPr>
          </a:p>
          <a:p>
            <a:r>
              <a:rPr lang="tr-TR" dirty="0">
                <a:solidFill>
                  <a:srgbClr val="D92F1D"/>
                </a:solidFill>
                <a:latin typeface="AR BLANCA" pitchFamily="2" charset="0"/>
              </a:rPr>
              <a:t>Gen ve </a:t>
            </a:r>
            <a:r>
              <a:rPr lang="tr-TR" dirty="0" err="1">
                <a:solidFill>
                  <a:srgbClr val="D92F1D"/>
                </a:solidFill>
                <a:latin typeface="AR BLANCA" pitchFamily="2" charset="0"/>
              </a:rPr>
              <a:t>Allel</a:t>
            </a:r>
            <a:r>
              <a:rPr lang="tr-TR" dirty="0">
                <a:solidFill>
                  <a:srgbClr val="D92F1D"/>
                </a:solidFill>
                <a:latin typeface="AR BLANCA" pitchFamily="2" charset="0"/>
              </a:rPr>
              <a:t>=</a:t>
            </a:r>
          </a:p>
          <a:p>
            <a:r>
              <a:rPr lang="tr-TR" dirty="0">
                <a:solidFill>
                  <a:srgbClr val="D92F1D"/>
                </a:solidFill>
                <a:latin typeface="AR BLANCA" pitchFamily="2" charset="0"/>
              </a:rPr>
              <a:t>Karakter ve Özellik</a:t>
            </a:r>
          </a:p>
          <a:p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Homozigot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: Bir genin bir çift özdeş </a:t>
            </a:r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allellerini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 taşıyan canlı</a:t>
            </a:r>
          </a:p>
          <a:p>
            <a:r>
              <a:rPr lang="tr-TR" dirty="0" err="1">
                <a:solidFill>
                  <a:srgbClr val="D92F1D"/>
                </a:solidFill>
                <a:latin typeface="AR BLANCA" pitchFamily="2" charset="0"/>
              </a:rPr>
              <a:t>Heterozigot</a:t>
            </a:r>
            <a:r>
              <a:rPr lang="tr-TR" dirty="0">
                <a:solidFill>
                  <a:srgbClr val="D92F1D"/>
                </a:solidFill>
                <a:latin typeface="AR BLANCA" pitchFamily="2" charset="0"/>
              </a:rPr>
              <a:t>: Bir gen bakımından iki farklı </a:t>
            </a:r>
            <a:r>
              <a:rPr lang="tr-TR" dirty="0" err="1">
                <a:solidFill>
                  <a:srgbClr val="D92F1D"/>
                </a:solidFill>
                <a:latin typeface="AR BLANCA" pitchFamily="2" charset="0"/>
              </a:rPr>
              <a:t>alleli</a:t>
            </a:r>
            <a:r>
              <a:rPr lang="tr-TR" dirty="0">
                <a:solidFill>
                  <a:srgbClr val="D92F1D"/>
                </a:solidFill>
                <a:latin typeface="AR BLANCA" pitchFamily="2" charset="0"/>
              </a:rPr>
              <a:t> olan canlı</a:t>
            </a:r>
          </a:p>
          <a:p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Fenotip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: Bir çanlının görünür özellikleri</a:t>
            </a:r>
          </a:p>
          <a:p>
            <a:r>
              <a:rPr lang="tr-TR" dirty="0" err="1">
                <a:solidFill>
                  <a:srgbClr val="D92F1D"/>
                </a:solidFill>
                <a:latin typeface="AR BLANCA" pitchFamily="2" charset="0"/>
              </a:rPr>
              <a:t>Genotip</a:t>
            </a:r>
            <a:r>
              <a:rPr lang="tr-TR" dirty="0">
                <a:solidFill>
                  <a:srgbClr val="D92F1D"/>
                </a:solidFill>
                <a:latin typeface="AR BLANCA" pitchFamily="2" charset="0"/>
              </a:rPr>
              <a:t>: Bir canlının genetik bileşimi</a:t>
            </a:r>
            <a:endParaRPr lang="tr-TR" dirty="0">
              <a:solidFill>
                <a:srgbClr val="D92F1D"/>
              </a:solidFill>
              <a:latin typeface="AR BLAN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61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512" y="115888"/>
            <a:ext cx="8229600" cy="12968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  <a:t>MENDEL VE </a:t>
            </a:r>
            <a:b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  <a:t>GEN KAVRAMI</a:t>
            </a:r>
          </a:p>
        </p:txBody>
      </p:sp>
      <p:pic>
        <p:nvPicPr>
          <p:cNvPr id="87041" name="Picture 1" descr="C:\Documents and Settings\ARZUCOLERICIHAN\Desktop\dersler\Campbell-2011-Resimler\campbel-2011-cropped\M14_REEC8237_09_SE_CH0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7614" y="0"/>
            <a:ext cx="5560387" cy="676129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536160" y="494117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Punnet karesi</a:t>
            </a:r>
            <a:endParaRPr lang="tr-TR" dirty="0"/>
          </a:p>
        </p:txBody>
      </p:sp>
      <p:sp>
        <p:nvSpPr>
          <p:cNvPr id="5" name="4 Metin kutusu"/>
          <p:cNvSpPr txBox="1"/>
          <p:nvPr/>
        </p:nvSpPr>
        <p:spPr>
          <a:xfrm>
            <a:off x="1847528" y="2780928"/>
            <a:ext cx="2550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Gen, </a:t>
            </a:r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Allel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, </a:t>
            </a:r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Homozigot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,</a:t>
            </a:r>
          </a:p>
          <a:p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Heterozigot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, Çaprazlama,</a:t>
            </a:r>
          </a:p>
          <a:p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Genotip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 ve </a:t>
            </a:r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LANCA" pitchFamily="2" charset="0"/>
              </a:rPr>
              <a:t>Fenotip</a:t>
            </a:r>
            <a:endParaRPr lang="tr-TR" dirty="0">
              <a:solidFill>
                <a:schemeClr val="tx2">
                  <a:lumMod val="60000"/>
                  <a:lumOff val="40000"/>
                </a:schemeClr>
              </a:solidFill>
              <a:latin typeface="AR BLAN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7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8" y="476672"/>
            <a:ext cx="2314600" cy="487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  <a:t>MENDEL VE GEN KAVRAMI</a:t>
            </a:r>
          </a:p>
        </p:txBody>
      </p:sp>
      <p:pic>
        <p:nvPicPr>
          <p:cNvPr id="86017" name="Picture 1" descr="C:\Documents and Settings\ARZUCOLERICIHAN\Desktop\dersler\Campbell-2011-Resimler\campbel-2011-cropped\M14_REEC8237_09_SE_CH0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0085" y="345604"/>
            <a:ext cx="6447917" cy="6512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3001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Documents and Settings\ARZUCOLERICIHAN\Desktop\dersler\Campbell-2011-Resimler\campbel-2011-cropped\M14_REEC8237_09_SE_CH015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9937" y="-15574"/>
            <a:ext cx="4882420" cy="6873574"/>
          </a:xfrm>
          <a:prstGeom prst="rect">
            <a:avLst/>
          </a:prstGeom>
          <a:noFill/>
        </p:spPr>
      </p:pic>
      <p:pic>
        <p:nvPicPr>
          <p:cNvPr id="169987" name="Picture 3" descr="C:\Documents and Settings\ARZUCOLERICIHAN\Desktop\Pictur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0686" y="4221089"/>
            <a:ext cx="3543747" cy="1470586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03512" y="908720"/>
            <a:ext cx="8229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tr-TR" sz="2800" b="1" dirty="0">
                <a:solidFill>
                  <a:srgbClr val="C30525"/>
                </a:solidFill>
                <a:latin typeface="Comic Sans MS" pitchFamily="66" charset="0"/>
                <a:ea typeface="+mj-ea"/>
                <a:cs typeface="+mj-cs"/>
              </a:rPr>
              <a:t>MENDEL VE </a:t>
            </a:r>
          </a:p>
          <a:p>
            <a:pPr>
              <a:spcBef>
                <a:spcPct val="0"/>
              </a:spcBef>
              <a:defRPr/>
            </a:pPr>
            <a:r>
              <a:rPr lang="tr-TR" sz="2800" b="1" dirty="0">
                <a:solidFill>
                  <a:srgbClr val="C30525"/>
                </a:solidFill>
                <a:latin typeface="Comic Sans MS" pitchFamily="66" charset="0"/>
                <a:ea typeface="+mj-ea"/>
                <a:cs typeface="+mj-cs"/>
              </a:rPr>
              <a:t>GEN KAVRAMI</a:t>
            </a:r>
          </a:p>
        </p:txBody>
      </p:sp>
      <p:sp>
        <p:nvSpPr>
          <p:cNvPr id="6" name="5 Dikdörtgen"/>
          <p:cNvSpPr/>
          <p:nvPr/>
        </p:nvSpPr>
        <p:spPr>
          <a:xfrm>
            <a:off x="1631507" y="2348882"/>
            <a:ext cx="3926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2400" dirty="0" err="1">
                <a:solidFill>
                  <a:schemeClr val="accent6">
                    <a:lumMod val="50000"/>
                  </a:schemeClr>
                </a:solidFill>
                <a:latin typeface="AR BLANCA" pitchFamily="2" charset="0"/>
              </a:rPr>
              <a:t>Monohibrit</a:t>
            </a:r>
            <a:r>
              <a:rPr lang="tr-TR" sz="2400" dirty="0">
                <a:solidFill>
                  <a:schemeClr val="accent6">
                    <a:lumMod val="50000"/>
                  </a:schemeClr>
                </a:solidFill>
                <a:latin typeface="AR BLANCA" pitchFamily="2" charset="0"/>
              </a:rPr>
              <a:t>, </a:t>
            </a:r>
            <a:r>
              <a:rPr lang="tr-TR" sz="2400" dirty="0" err="1">
                <a:solidFill>
                  <a:schemeClr val="accent6">
                    <a:lumMod val="50000"/>
                  </a:schemeClr>
                </a:solidFill>
                <a:latin typeface="AR BLANCA" pitchFamily="2" charset="0"/>
              </a:rPr>
              <a:t>Dihibrit</a:t>
            </a:r>
            <a:r>
              <a:rPr lang="tr-TR" sz="2400" dirty="0">
                <a:solidFill>
                  <a:schemeClr val="accent6">
                    <a:lumMod val="50000"/>
                  </a:schemeClr>
                </a:solidFill>
                <a:latin typeface="AR BLANCA" pitchFamily="2" charset="0"/>
              </a:rPr>
              <a:t>, </a:t>
            </a:r>
            <a:r>
              <a:rPr lang="tr-TR" sz="2400" dirty="0" err="1">
                <a:solidFill>
                  <a:schemeClr val="accent6">
                    <a:lumMod val="50000"/>
                  </a:schemeClr>
                </a:solidFill>
                <a:latin typeface="AR BLANCA" pitchFamily="2" charset="0"/>
              </a:rPr>
              <a:t>trihibrit</a:t>
            </a:r>
            <a:endParaRPr lang="tr-TR" sz="2400" dirty="0">
              <a:solidFill>
                <a:schemeClr val="accent6">
                  <a:lumMod val="50000"/>
                </a:schemeClr>
              </a:solidFill>
              <a:latin typeface="AR BLANCA" pitchFamily="2" charset="0"/>
            </a:endParaRPr>
          </a:p>
          <a:p>
            <a:pPr lvl="0"/>
            <a:r>
              <a:rPr lang="tr-TR" sz="2400" dirty="0">
                <a:solidFill>
                  <a:schemeClr val="accent6">
                    <a:lumMod val="50000"/>
                  </a:schemeClr>
                </a:solidFill>
                <a:latin typeface="AR BLANCA" pitchFamily="2" charset="0"/>
              </a:rPr>
              <a:t>Çaprazlamalar ve Test Çaprazı</a:t>
            </a:r>
            <a:endParaRPr lang="tr-TR" sz="2400" dirty="0">
              <a:solidFill>
                <a:schemeClr val="accent6">
                  <a:lumMod val="50000"/>
                </a:schemeClr>
              </a:solidFill>
              <a:latin typeface="AR BLAN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178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0" y="332656"/>
            <a:ext cx="8229600" cy="10801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  <a:t>MENDEL VE GEN </a:t>
            </a:r>
            <a:b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  <a:t>KAVRAMI</a:t>
            </a:r>
          </a:p>
        </p:txBody>
      </p:sp>
      <p:pic>
        <p:nvPicPr>
          <p:cNvPr id="83970" name="Picture 2" descr="C:\Documents and Settings\ARZUCOLERICIHAN\Desktop\dersler\Campbell-2011-Resimler\campbel-2011-cropped\M14_REEC8237_09_SE_CH0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856" y="280788"/>
            <a:ext cx="5868144" cy="6577212"/>
          </a:xfrm>
          <a:prstGeom prst="rect">
            <a:avLst/>
          </a:prstGeom>
          <a:noFill/>
        </p:spPr>
      </p:pic>
      <p:pic>
        <p:nvPicPr>
          <p:cNvPr id="83971" name="Picture 3" descr="C:\Documents and Settings\ARZUCOLERICIHAN\Desktop\Picture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9498" y="5643143"/>
            <a:ext cx="6761163" cy="7381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56040" y="2447311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/>
              <a:t>yoksa</a:t>
            </a:r>
            <a:endParaRPr lang="tr-TR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8256240" y="1124745"/>
            <a:ext cx="241176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Yy </a:t>
            </a:r>
            <a:r>
              <a:rPr lang="tr-TR" sz="1200" dirty="0">
                <a:solidFill>
                  <a:srgbClr val="FF0000"/>
                </a:solidFill>
              </a:rPr>
              <a:t>X</a:t>
            </a:r>
            <a:r>
              <a:rPr lang="tr-TR" sz="1200" dirty="0"/>
              <a:t> Yy                   Rr </a:t>
            </a:r>
            <a:r>
              <a:rPr lang="tr-TR" sz="1200" dirty="0">
                <a:solidFill>
                  <a:srgbClr val="FF0000"/>
                </a:solidFill>
              </a:rPr>
              <a:t>X</a:t>
            </a:r>
            <a:r>
              <a:rPr lang="tr-TR" sz="1200" dirty="0"/>
              <a:t> Rr</a:t>
            </a:r>
          </a:p>
          <a:p>
            <a:endParaRPr lang="tr-TR" sz="1200" dirty="0"/>
          </a:p>
          <a:p>
            <a:r>
              <a:rPr lang="tr-TR" sz="1200" dirty="0"/>
              <a:t>YY Yy Yy yy          RR   Rr Rr   rr</a:t>
            </a:r>
          </a:p>
          <a:p>
            <a:endParaRPr lang="tr-TR" sz="1200" dirty="0"/>
          </a:p>
          <a:p>
            <a:r>
              <a:rPr lang="tr-TR" sz="1100" dirty="0"/>
              <a:t>1/4     2/4   1/4           1/4     2/4    1/4 </a:t>
            </a:r>
          </a:p>
          <a:p>
            <a:endParaRPr lang="tr-TR" sz="1200" dirty="0"/>
          </a:p>
        </p:txBody>
      </p:sp>
      <p:sp>
        <p:nvSpPr>
          <p:cNvPr id="8" name="Right Brace 7"/>
          <p:cNvSpPr/>
          <p:nvPr/>
        </p:nvSpPr>
        <p:spPr>
          <a:xfrm rot="5400000">
            <a:off x="8670287" y="1610799"/>
            <a:ext cx="216024" cy="3960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ight Brace 8"/>
          <p:cNvSpPr/>
          <p:nvPr/>
        </p:nvSpPr>
        <p:spPr>
          <a:xfrm rot="5400000">
            <a:off x="10038439" y="1610799"/>
            <a:ext cx="216024" cy="3960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TextBox 9"/>
          <p:cNvSpPr txBox="1"/>
          <p:nvPr/>
        </p:nvSpPr>
        <p:spPr>
          <a:xfrm>
            <a:off x="8760296" y="40466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rgbClr val="FF0000"/>
                </a:solidFill>
              </a:rPr>
              <a:t>İki karakter varsa, 2</a:t>
            </a:r>
            <a:r>
              <a:rPr lang="tr-TR" sz="1200" baseline="30000" dirty="0">
                <a:solidFill>
                  <a:srgbClr val="FF0000"/>
                </a:solidFill>
              </a:rPr>
              <a:t>2  </a:t>
            </a:r>
            <a:r>
              <a:rPr lang="tr-TR" sz="1200" dirty="0">
                <a:solidFill>
                  <a:srgbClr val="FF0000"/>
                </a:solidFill>
              </a:rPr>
              <a:t>= 1/ 4 ihtimalle gamet oluşumu</a:t>
            </a:r>
            <a:endParaRPr lang="tr-TR" sz="1200" dirty="0">
              <a:solidFill>
                <a:srgbClr val="FF0000"/>
              </a:solidFill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1524000" y="1988840"/>
            <a:ext cx="3544560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tr-TR" dirty="0">
              <a:solidFill>
                <a:schemeClr val="accent6">
                  <a:lumMod val="50000"/>
                </a:schemeClr>
              </a:solidFill>
              <a:latin typeface="AR BERKLEY" pitchFamily="2" charset="0"/>
            </a:endParaRPr>
          </a:p>
          <a:p>
            <a:pPr lvl="0"/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Mendel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YASALARI</a:t>
            </a:r>
          </a:p>
          <a:p>
            <a:pPr lvl="0"/>
            <a:r>
              <a:rPr lang="tr-TR" dirty="0">
                <a:solidFill>
                  <a:schemeClr val="accent6">
                    <a:lumMod val="50000"/>
                  </a:schemeClr>
                </a:solidFill>
                <a:latin typeface="AR BERKLEY" pitchFamily="2" charset="0"/>
              </a:rPr>
              <a:t>1 Yasa: Bağımsız Açılım: </a:t>
            </a:r>
          </a:p>
          <a:p>
            <a:pPr lvl="0"/>
            <a:r>
              <a:rPr lang="tr-TR" dirty="0">
                <a:solidFill>
                  <a:schemeClr val="accent6">
                    <a:lumMod val="50000"/>
                  </a:schemeClr>
                </a:solidFill>
                <a:latin typeface="AR BERKLEY" pitchFamily="2" charset="0"/>
              </a:rPr>
              <a:t>Her  karakterin iki </a:t>
            </a:r>
            <a:r>
              <a:rPr lang="tr-TR" dirty="0" err="1">
                <a:solidFill>
                  <a:schemeClr val="accent6">
                    <a:lumMod val="50000"/>
                  </a:schemeClr>
                </a:solidFill>
                <a:latin typeface="AR BERKLEY" pitchFamily="2" charset="0"/>
              </a:rPr>
              <a:t>alleli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  <a:latin typeface="AR BERKLEY" pitchFamily="2" charset="0"/>
              </a:rPr>
              <a:t> gamet </a:t>
            </a:r>
          </a:p>
          <a:p>
            <a:pPr lvl="0"/>
            <a:r>
              <a:rPr lang="tr-TR" dirty="0">
                <a:solidFill>
                  <a:schemeClr val="accent6">
                    <a:lumMod val="50000"/>
                  </a:schemeClr>
                </a:solidFill>
                <a:latin typeface="AR BERKLEY" pitchFamily="2" charset="0"/>
              </a:rPr>
              <a:t>Oluşumu esnasında ayrılır       </a:t>
            </a:r>
          </a:p>
          <a:p>
            <a:pPr lvl="0"/>
            <a:r>
              <a:rPr lang="tr-TR" dirty="0">
                <a:solidFill>
                  <a:schemeClr val="accent6">
                    <a:lumMod val="50000"/>
                  </a:schemeClr>
                </a:solidFill>
                <a:latin typeface="AR BERKLEY" pitchFamily="2" charset="0"/>
              </a:rPr>
              <a:t>2 Yasa: Bağımsız Dağılma: Farklı </a:t>
            </a:r>
          </a:p>
          <a:p>
            <a:pPr lvl="0"/>
            <a:r>
              <a:rPr lang="tr-TR" dirty="0">
                <a:solidFill>
                  <a:schemeClr val="accent6">
                    <a:lumMod val="50000"/>
                  </a:schemeClr>
                </a:solidFill>
                <a:latin typeface="AR BERKLEY" pitchFamily="2" charset="0"/>
              </a:rPr>
              <a:t>kromozomlar üzerindeki </a:t>
            </a:r>
            <a:r>
              <a:rPr lang="tr-TR" dirty="0" err="1">
                <a:solidFill>
                  <a:schemeClr val="accent6">
                    <a:lumMod val="50000"/>
                  </a:schemeClr>
                </a:solidFill>
                <a:latin typeface="AR BERKLEY" pitchFamily="2" charset="0"/>
              </a:rPr>
              <a:t>alleller</a:t>
            </a:r>
            <a:endParaRPr lang="tr-TR" dirty="0">
              <a:solidFill>
                <a:schemeClr val="accent6">
                  <a:lumMod val="50000"/>
                </a:schemeClr>
              </a:solidFill>
              <a:latin typeface="AR BERKLEY" pitchFamily="2" charset="0"/>
            </a:endParaRPr>
          </a:p>
          <a:p>
            <a:pPr lvl="0"/>
            <a:r>
              <a:rPr lang="tr-TR" dirty="0">
                <a:solidFill>
                  <a:schemeClr val="accent6">
                    <a:lumMod val="50000"/>
                  </a:schemeClr>
                </a:solidFill>
                <a:latin typeface="AR BERKLEY" pitchFamily="2" charset="0"/>
              </a:rPr>
              <a:t> gamet oluşumunda bağımsız dağılır</a:t>
            </a:r>
          </a:p>
          <a:p>
            <a:pPr lvl="0"/>
            <a:r>
              <a:rPr lang="tr-TR" dirty="0">
                <a:solidFill>
                  <a:schemeClr val="accent6">
                    <a:lumMod val="50000"/>
                  </a:schemeClr>
                </a:solidFill>
                <a:latin typeface="AR BERKLEY" pitchFamily="2" charset="0"/>
              </a:rPr>
              <a:t>3 </a:t>
            </a:r>
            <a:r>
              <a:rPr lang="tr-TR" dirty="0" err="1">
                <a:solidFill>
                  <a:schemeClr val="accent6">
                    <a:lumMod val="50000"/>
                  </a:schemeClr>
                </a:solidFill>
                <a:latin typeface="AR BERKLEY" pitchFamily="2" charset="0"/>
              </a:rPr>
              <a:t>Allelik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  <a:latin typeface="AR BERKLEY" pitchFamily="2" charset="0"/>
              </a:rPr>
              <a:t> yapı</a:t>
            </a:r>
          </a:p>
          <a:p>
            <a:pPr lvl="0"/>
            <a:r>
              <a:rPr lang="tr-TR" dirty="0">
                <a:solidFill>
                  <a:schemeClr val="accent6">
                    <a:lumMod val="50000"/>
                  </a:schemeClr>
                </a:solidFill>
                <a:latin typeface="AR BERKLEY" pitchFamily="2" charset="0"/>
              </a:rPr>
              <a:t>4. Dominant resesif </a:t>
            </a:r>
          </a:p>
        </p:txBody>
      </p:sp>
    </p:spTree>
    <p:extLst>
      <p:ext uri="{BB962C8B-B14F-4D97-AF65-F5344CB8AC3E}">
        <p14:creationId xmlns:p14="http://schemas.microsoft.com/office/powerpoint/2010/main" val="550211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624"/>
            <a:ext cx="8229600" cy="18722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  <a:t>MENDEL VE </a:t>
            </a:r>
            <a:b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  <a:t>GEN KAVRAMI</a:t>
            </a:r>
          </a:p>
        </p:txBody>
      </p:sp>
      <p:pic>
        <p:nvPicPr>
          <p:cNvPr id="82945" name="Picture 1" descr="C:\Documents and Settings\ARZUCOLERICIHAN\Desktop\dersler\Campbell-2011-Resimler\campbel-2011-cropped\M14_REEC8237_09_SE_CH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1922" y="670017"/>
            <a:ext cx="5346081" cy="6187984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1524000" y="2364462"/>
            <a:ext cx="518457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00B050"/>
                </a:solidFill>
                <a:latin typeface="AR BERKLEY" pitchFamily="2" charset="0"/>
              </a:rPr>
              <a:t>Olasılık,</a:t>
            </a:r>
          </a:p>
          <a:p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Çarpma Kuralı </a:t>
            </a:r>
            <a:r>
              <a:rPr lang="tr-TR" dirty="0">
                <a:solidFill>
                  <a:srgbClr val="00B0F0"/>
                </a:solidFill>
                <a:latin typeface="AR BERKLEY" pitchFamily="2" charset="0"/>
              </a:rPr>
              <a:t>(iki ya da daha fazla bağımsız olayın</a:t>
            </a:r>
          </a:p>
          <a:p>
            <a:r>
              <a:rPr lang="tr-TR" dirty="0">
                <a:solidFill>
                  <a:srgbClr val="00B0F0"/>
                </a:solidFill>
                <a:latin typeface="AR BERKLEY" pitchFamily="2" charset="0"/>
              </a:rPr>
              <a:t>belirli bir kombinasyonda meydana gelme şansı, bağımsız </a:t>
            </a:r>
          </a:p>
          <a:p>
            <a:r>
              <a:rPr lang="tr-TR" dirty="0">
                <a:solidFill>
                  <a:srgbClr val="00B0F0"/>
                </a:solidFill>
                <a:latin typeface="AR BERKLEY" pitchFamily="2" charset="0"/>
              </a:rPr>
              <a:t>Meydana gelme şanslarının çarpımına eşittir (F1 dölündeki </a:t>
            </a:r>
            <a:r>
              <a:rPr lang="tr-TR" dirty="0" err="1">
                <a:solidFill>
                  <a:srgbClr val="00B0F0"/>
                </a:solidFill>
                <a:latin typeface="AR BERKLEY" pitchFamily="2" charset="0"/>
              </a:rPr>
              <a:t>herbir</a:t>
            </a:r>
            <a:r>
              <a:rPr lang="tr-TR" dirty="0">
                <a:solidFill>
                  <a:srgbClr val="00B0F0"/>
                </a:solidFill>
                <a:latin typeface="AR BERKLEY" pitchFamily="2" charset="0"/>
              </a:rPr>
              <a:t> bireyin</a:t>
            </a:r>
          </a:p>
          <a:p>
            <a:r>
              <a:rPr lang="tr-TR" dirty="0" err="1">
                <a:solidFill>
                  <a:srgbClr val="00B0F0"/>
                </a:solidFill>
                <a:latin typeface="AR BERKLEY" pitchFamily="2" charset="0"/>
              </a:rPr>
              <a:t>Genotipinin</a:t>
            </a:r>
            <a:r>
              <a:rPr lang="tr-TR" dirty="0">
                <a:solidFill>
                  <a:srgbClr val="00B0F0"/>
                </a:solidFill>
                <a:latin typeface="AR BERKLEY" pitchFamily="2" charset="0"/>
              </a:rPr>
              <a:t> meydana gelme oranı)</a:t>
            </a:r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ve 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Toplam kuralı (İki ya da daha çok yol ile meydana 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gelebilen bir olayın </a:t>
            </a:r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olaşılığı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, bu yolların bağımsız olasılıklarının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Toplamına eşittir: F1 dölündeki </a:t>
            </a:r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hererozigotların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oranı)</a:t>
            </a:r>
            <a:endParaRPr lang="tr-TR" dirty="0">
              <a:solidFill>
                <a:srgbClr val="FF0000"/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07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C30525"/>
                </a:solidFill>
                <a:latin typeface="Comic Sans MS" pitchFamily="66" charset="0"/>
              </a:rPr>
              <a:t>MENDEL VE GEN KAVRAMI</a:t>
            </a:r>
          </a:p>
        </p:txBody>
      </p:sp>
      <p:pic>
        <p:nvPicPr>
          <p:cNvPr id="81921" name="Picture 1" descr="C:\Documents and Settings\ARZUCOLERICIHAN\Desktop\dersler\Campbell-2011-Resimler\campbel-2011-cropped\M14_REEC8237_09_SE_CH015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8" y="1700810"/>
            <a:ext cx="8088775" cy="1554313"/>
          </a:xfrm>
          <a:prstGeom prst="rect">
            <a:avLst/>
          </a:prstGeom>
          <a:noFill/>
        </p:spPr>
      </p:pic>
      <p:pic>
        <p:nvPicPr>
          <p:cNvPr id="81922" name="Picture 2" descr="C:\Documents and Settings\ARZUCOLERICIHAN\Desktop\dersler\Campbell-2011-Resimler\campbel-2011-cropped\M14_REEC8237_09_SE_CH015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1" y="3140970"/>
            <a:ext cx="8182611" cy="27948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75520" y="692697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  Yy </a:t>
            </a:r>
            <a:r>
              <a:rPr lang="tr-TR" sz="1200" dirty="0">
                <a:solidFill>
                  <a:srgbClr val="FF0000"/>
                </a:solidFill>
              </a:rPr>
              <a:t>X</a:t>
            </a:r>
            <a:r>
              <a:rPr lang="tr-TR" sz="1200" dirty="0"/>
              <a:t> Yy                   Rr </a:t>
            </a:r>
            <a:r>
              <a:rPr lang="tr-TR" sz="1200" dirty="0">
                <a:solidFill>
                  <a:srgbClr val="FF0000"/>
                </a:solidFill>
              </a:rPr>
              <a:t>X</a:t>
            </a:r>
            <a:r>
              <a:rPr lang="tr-TR" sz="1200" dirty="0"/>
              <a:t> Rr</a:t>
            </a:r>
          </a:p>
          <a:p>
            <a:endParaRPr lang="tr-TR" sz="1200" dirty="0"/>
          </a:p>
          <a:p>
            <a:r>
              <a:rPr lang="tr-TR" sz="1200" dirty="0"/>
              <a:t>YY Yy Yy yy          RR   Rr Rr  rr</a:t>
            </a:r>
          </a:p>
          <a:p>
            <a:endParaRPr lang="tr-TR" sz="1200" dirty="0"/>
          </a:p>
          <a:p>
            <a:r>
              <a:rPr lang="tr-TR" sz="1200" dirty="0"/>
              <a:t>1 /4   2/4   1/4         1/4   2/4    1/4 </a:t>
            </a:r>
          </a:p>
          <a:p>
            <a:endParaRPr lang="tr-TR" sz="1200" dirty="0"/>
          </a:p>
        </p:txBody>
      </p:sp>
      <p:sp>
        <p:nvSpPr>
          <p:cNvPr id="6" name="Right Brace 5"/>
          <p:cNvSpPr/>
          <p:nvPr/>
        </p:nvSpPr>
        <p:spPr>
          <a:xfrm rot="5400000">
            <a:off x="3521715" y="1178751"/>
            <a:ext cx="216024" cy="3960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Right Brace 6"/>
          <p:cNvSpPr/>
          <p:nvPr/>
        </p:nvSpPr>
        <p:spPr>
          <a:xfrm rot="5400000">
            <a:off x="2225571" y="1178751"/>
            <a:ext cx="216024" cy="3960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Left Brace 9"/>
          <p:cNvSpPr/>
          <p:nvPr/>
        </p:nvSpPr>
        <p:spPr>
          <a:xfrm rot="5400000">
            <a:off x="2184141" y="644116"/>
            <a:ext cx="144016" cy="673224"/>
          </a:xfrm>
          <a:prstGeom prst="leftBrace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Left Brace 10"/>
          <p:cNvSpPr/>
          <p:nvPr/>
        </p:nvSpPr>
        <p:spPr>
          <a:xfrm rot="5400000">
            <a:off x="3480285" y="644116"/>
            <a:ext cx="144016" cy="673224"/>
          </a:xfrm>
          <a:prstGeom prst="leftBrace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169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351"/>
            <a:ext cx="8305800" cy="5651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2800" b="1" i="1" dirty="0">
                <a:solidFill>
                  <a:srgbClr val="FF0000"/>
                </a:solidFill>
                <a:latin typeface="Comic Sans MS" pitchFamily="66" charset="0"/>
              </a:rPr>
              <a:t>Hücre bölünmesi</a:t>
            </a:r>
            <a:r>
              <a:rPr lang="tr-TR" sz="2800" dirty="0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tr-TR" sz="2800" u="sng" dirty="0">
                <a:solidFill>
                  <a:srgbClr val="FF0000"/>
                </a:solidFill>
                <a:latin typeface="Comic Sans MS" pitchFamily="66" charset="0"/>
              </a:rPr>
              <a:t>üreme</a:t>
            </a:r>
            <a:r>
              <a:rPr lang="tr-TR" sz="2800" dirty="0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tr-TR" sz="2800" u="sng" dirty="0">
                <a:solidFill>
                  <a:srgbClr val="FF0000"/>
                </a:solidFill>
                <a:latin typeface="Comic Sans MS" pitchFamily="66" charset="0"/>
              </a:rPr>
              <a:t>büyüme</a:t>
            </a:r>
            <a:r>
              <a:rPr lang="tr-TR" sz="2800" dirty="0">
                <a:solidFill>
                  <a:srgbClr val="FF0000"/>
                </a:solidFill>
                <a:latin typeface="Comic Sans MS" pitchFamily="66" charset="0"/>
              </a:rPr>
              <a:t> ve </a:t>
            </a:r>
            <a:r>
              <a:rPr lang="tr-TR" sz="2800" u="sng" dirty="0">
                <a:solidFill>
                  <a:srgbClr val="FF0000"/>
                </a:solidFill>
                <a:latin typeface="Comic Sans MS" pitchFamily="66" charset="0"/>
              </a:rPr>
              <a:t>tamirde</a:t>
            </a:r>
            <a:r>
              <a:rPr lang="tr-TR" sz="2800" dirty="0">
                <a:solidFill>
                  <a:srgbClr val="FF0000"/>
                </a:solidFill>
                <a:latin typeface="Comic Sans MS" pitchFamily="66" charset="0"/>
              </a:rPr>
              <a:t> görev alır</a:t>
            </a:r>
            <a:endParaRPr lang="tr-TR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03512" y="1340768"/>
          <a:ext cx="8712968" cy="795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0"/>
                <a:gridCol w="3672408"/>
              </a:tblGrid>
              <a:tr h="365760"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Eşeysiz Üreme</a:t>
                      </a:r>
                      <a:endParaRPr lang="tr-T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Eşeyli Üreme</a:t>
                      </a:r>
                      <a:endParaRPr lang="tr-TR" sz="1800" dirty="0"/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r>
                        <a:rPr lang="tr-TR" sz="1500" b="1" dirty="0" smtClean="0"/>
                        <a:t>Amaç</a:t>
                      </a:r>
                      <a:r>
                        <a:rPr lang="tr-TR" sz="1500" dirty="0" smtClean="0"/>
                        <a:t>:</a:t>
                      </a:r>
                      <a:r>
                        <a:rPr lang="tr-TR" sz="1500" baseline="0" dirty="0" smtClean="0"/>
                        <a:t> </a:t>
                      </a:r>
                      <a:r>
                        <a:rPr lang="tr-TR" sz="1500" u="sng" baseline="0" dirty="0" smtClean="0"/>
                        <a:t>Hücre</a:t>
                      </a:r>
                      <a:r>
                        <a:rPr lang="tr-TR" sz="1500" baseline="0" dirty="0" smtClean="0"/>
                        <a:t> </a:t>
                      </a:r>
                      <a:r>
                        <a:rPr lang="tr-TR" sz="1500" u="sng" baseline="0" dirty="0" smtClean="0"/>
                        <a:t>sayısını çoğaltmak </a:t>
                      </a:r>
                      <a:r>
                        <a:rPr lang="tr-TR" sz="1500" baseline="0" dirty="0" smtClean="0"/>
                        <a:t>ve genlerini </a:t>
                      </a:r>
                      <a:r>
                        <a:rPr lang="tr-TR" sz="1500" u="sng" baseline="0" dirty="0" smtClean="0"/>
                        <a:t>yeni yavru hücrelere </a:t>
                      </a:r>
                      <a:r>
                        <a:rPr lang="tr-TR" sz="1500" baseline="0" dirty="0" smtClean="0"/>
                        <a:t>aktarmak, yenilenme ve tamir</a:t>
                      </a:r>
                      <a:endParaRPr lang="tr-T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b="1" dirty="0" smtClean="0"/>
                        <a:t>Amaç</a:t>
                      </a:r>
                      <a:r>
                        <a:rPr lang="tr-TR" sz="1500" dirty="0" smtClean="0"/>
                        <a:t>:</a:t>
                      </a:r>
                      <a:r>
                        <a:rPr lang="tr-TR" sz="1500" baseline="0" dirty="0" smtClean="0"/>
                        <a:t> </a:t>
                      </a:r>
                      <a:r>
                        <a:rPr lang="tr-TR" sz="1500" u="sng" baseline="0" dirty="0" smtClean="0"/>
                        <a:t>Üremek</a:t>
                      </a:r>
                      <a:r>
                        <a:rPr lang="tr-TR" sz="1500" baseline="0" dirty="0" smtClean="0"/>
                        <a:t> ve genlerini zitogata ve dolayısıyla </a:t>
                      </a:r>
                      <a:r>
                        <a:rPr lang="tr-TR" sz="1500" u="sng" baseline="0" dirty="0" smtClean="0"/>
                        <a:t>yeni nesillere aktarmak</a:t>
                      </a:r>
                      <a:endParaRPr lang="tr-TR" sz="1500" u="sng" dirty="0"/>
                    </a:p>
                  </a:txBody>
                  <a:tcPr/>
                </a:tc>
              </a:tr>
              <a:tr h="777240">
                <a:tc>
                  <a:txBody>
                    <a:bodyPr/>
                    <a:lstStyle/>
                    <a:p>
                      <a:r>
                        <a:rPr lang="tr-TR" sz="1500" b="1" dirty="0" smtClean="0">
                          <a:solidFill>
                            <a:srgbClr val="FF0000"/>
                          </a:solidFill>
                        </a:rPr>
                        <a:t>HER CANLI KENDİ BENZERİNİ YAPAR.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1" dirty="0" smtClean="0">
                          <a:solidFill>
                            <a:srgbClr val="FF0000"/>
                          </a:solidFill>
                        </a:rPr>
                        <a:t>HER CANLI HEMEN HEMEN BENZERİNİ YAPAR.</a:t>
                      </a:r>
                    </a:p>
                  </a:txBody>
                  <a:tcPr/>
                </a:tc>
              </a:tr>
              <a:tr h="777240">
                <a:tc>
                  <a:txBody>
                    <a:bodyPr/>
                    <a:lstStyle/>
                    <a:p>
                      <a:r>
                        <a:rPr lang="tr-TR" sz="1500" dirty="0" smtClean="0"/>
                        <a:t>Ebeveyn tek bir birey olup, tüm genlerinin kopyasını</a:t>
                      </a:r>
                      <a:r>
                        <a:rPr lang="tr-TR" sz="1500" baseline="0" dirty="0" smtClean="0"/>
                        <a:t> yavrularına aktarır.</a:t>
                      </a:r>
                      <a:endParaRPr lang="tr-TR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/>
                        <a:t>Eşeysiz üremeden daha büyük </a:t>
                      </a:r>
                      <a:r>
                        <a:rPr lang="tr-TR" sz="1500" u="sng" dirty="0" smtClean="0"/>
                        <a:t>varyasyonlar</a:t>
                      </a:r>
                      <a:r>
                        <a:rPr lang="tr-TR" sz="1500" dirty="0" smtClean="0"/>
                        <a:t> oluşur.</a:t>
                      </a:r>
                      <a:endParaRPr lang="tr-TR" sz="1500" dirty="0"/>
                    </a:p>
                  </a:txBody>
                  <a:tcPr/>
                </a:tc>
              </a:tr>
              <a:tr h="1234440">
                <a:tc>
                  <a:txBody>
                    <a:bodyPr/>
                    <a:lstStyle/>
                    <a:p>
                      <a:r>
                        <a:rPr lang="tr-TR" sz="1500" u="sng" dirty="0" smtClean="0"/>
                        <a:t>Tek</a:t>
                      </a:r>
                      <a:r>
                        <a:rPr lang="tr-TR" sz="1500" u="sng" baseline="0" dirty="0" smtClean="0"/>
                        <a:t> hücreli ökaryotlarda </a:t>
                      </a:r>
                      <a:r>
                        <a:rPr lang="tr-TR" sz="1500" baseline="0" dirty="0" smtClean="0"/>
                        <a:t>eşeysiz olan mitoz bölünme ile DNA kopyaları çıkarılarak, yavru hücrelere aktarılır.</a:t>
                      </a:r>
                      <a:endParaRPr lang="tr-T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/>
                        <a:t>Yavru hücreler, 2 ebeveynden kalıtılan</a:t>
                      </a:r>
                      <a:r>
                        <a:rPr lang="tr-TR" sz="1500" baseline="0" dirty="0" smtClean="0"/>
                        <a:t> </a:t>
                      </a:r>
                      <a:r>
                        <a:rPr lang="tr-TR" sz="1500" u="sng" baseline="0" dirty="0" smtClean="0"/>
                        <a:t>genlerin eşsiz kombinasyonlarına </a:t>
                      </a:r>
                      <a:r>
                        <a:rPr lang="tr-TR" sz="1500" baseline="0" dirty="0" smtClean="0"/>
                        <a:t>sahiptir.</a:t>
                      </a:r>
                      <a:endParaRPr lang="tr-TR" sz="1500" dirty="0"/>
                    </a:p>
                  </a:txBody>
                  <a:tcPr/>
                </a:tc>
              </a:tr>
              <a:tr h="1234440">
                <a:tc>
                  <a:txBody>
                    <a:bodyPr/>
                    <a:lstStyle/>
                    <a:p>
                      <a:r>
                        <a:rPr lang="tr-TR" sz="1500" u="sng" dirty="0" smtClean="0"/>
                        <a:t>Çok hücreli ökaryotlardan</a:t>
                      </a:r>
                      <a:r>
                        <a:rPr lang="tr-TR" sz="1500" u="sng" baseline="0" dirty="0" smtClean="0"/>
                        <a:t> </a:t>
                      </a:r>
                      <a:r>
                        <a:rPr lang="tr-TR" sz="1500" dirty="0" smtClean="0"/>
                        <a:t>Örn: Hydra: denizanası, mitozla</a:t>
                      </a:r>
                      <a:r>
                        <a:rPr lang="tr-TR" sz="1500" baseline="0" dirty="0" smtClean="0"/>
                        <a:t> bölünüp tomurcuk m.g. Bu hücre kütlesi ana bireyden ayrılıp, küçük bir hydra oluşturur.</a:t>
                      </a:r>
                      <a:r>
                        <a:rPr lang="tr-TR" sz="1500" dirty="0" smtClean="0"/>
                        <a:t> </a:t>
                      </a:r>
                      <a:endParaRPr lang="tr-T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smtClean="0"/>
                        <a:t>Klonlanandan farklı</a:t>
                      </a:r>
                      <a:r>
                        <a:rPr lang="tr-TR" sz="1500" baseline="0" dirty="0" smtClean="0"/>
                        <a:t> olarak </a:t>
                      </a:r>
                      <a:r>
                        <a:rPr lang="tr-TR" sz="1500" u="sng" baseline="0" dirty="0" smtClean="0"/>
                        <a:t>yavrular</a:t>
                      </a:r>
                      <a:r>
                        <a:rPr lang="tr-TR" sz="1500" baseline="0" dirty="0" smtClean="0"/>
                        <a:t> hem </a:t>
                      </a:r>
                      <a:r>
                        <a:rPr lang="tr-TR" sz="1500" i="1" baseline="0" dirty="0" smtClean="0"/>
                        <a:t>kardeşlerinden</a:t>
                      </a:r>
                      <a:r>
                        <a:rPr lang="tr-TR" sz="1500" baseline="0" dirty="0" smtClean="0"/>
                        <a:t> hem de </a:t>
                      </a:r>
                      <a:r>
                        <a:rPr lang="tr-TR" sz="1500" i="1" baseline="0" dirty="0" smtClean="0"/>
                        <a:t>ebeveynlerinden</a:t>
                      </a:r>
                      <a:r>
                        <a:rPr lang="tr-TR" sz="1500" baseline="0" dirty="0" smtClean="0"/>
                        <a:t> </a:t>
                      </a:r>
                      <a:r>
                        <a:rPr lang="tr-TR" sz="1500" u="sng" baseline="0" dirty="0" smtClean="0"/>
                        <a:t>kalıtsal farklılıklar </a:t>
                      </a:r>
                      <a:r>
                        <a:rPr lang="tr-TR" sz="1500" baseline="0" dirty="0" smtClean="0"/>
                        <a:t>gösterirler.</a:t>
                      </a:r>
                      <a:endParaRPr lang="tr-TR" sz="1500" dirty="0"/>
                    </a:p>
                  </a:txBody>
                  <a:tcPr/>
                </a:tc>
              </a:tr>
              <a:tr h="777240">
                <a:tc>
                  <a:txBody>
                    <a:bodyPr/>
                    <a:lstStyle/>
                    <a:p>
                      <a:r>
                        <a:rPr lang="tr-TR" sz="1500" dirty="0" smtClean="0"/>
                        <a:t>Yavruların</a:t>
                      </a:r>
                      <a:r>
                        <a:rPr lang="tr-TR" sz="1500" baseline="0" dirty="0" smtClean="0"/>
                        <a:t> genomu, ebeveynin genomunun tam bir kopyasıdır (</a:t>
                      </a:r>
                      <a:r>
                        <a:rPr lang="tr-TR" sz="1500" b="1" baseline="0" dirty="0" smtClean="0"/>
                        <a:t>özdeşidir</a:t>
                      </a:r>
                      <a:r>
                        <a:rPr lang="tr-TR" sz="1500" baseline="0" dirty="0" smtClean="0"/>
                        <a:t>).</a:t>
                      </a:r>
                      <a:endParaRPr lang="tr-T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b="1" i="0" dirty="0" smtClean="0"/>
                        <a:t>Kalıtsal</a:t>
                      </a:r>
                      <a:r>
                        <a:rPr lang="tr-TR" sz="1500" b="1" i="0" baseline="0" dirty="0" smtClean="0"/>
                        <a:t> varyasyonlar</a:t>
                      </a:r>
                      <a:r>
                        <a:rPr lang="tr-TR" sz="1500" baseline="0" dirty="0" smtClean="0"/>
                        <a:t>, eşeyli üremenin bir sonucudur.</a:t>
                      </a:r>
                      <a:endParaRPr lang="tr-TR" sz="1500" dirty="0"/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r>
                        <a:rPr lang="tr-TR" sz="1500" b="1" dirty="0" smtClean="0"/>
                        <a:t>Klon</a:t>
                      </a:r>
                      <a:r>
                        <a:rPr lang="tr-TR" sz="1500" dirty="0" smtClean="0"/>
                        <a:t>: Eşeysiz çoğalan bireyin genetik olarak birbirinin aynısı bireyler oluşturduğu topluluk</a:t>
                      </a:r>
                      <a:r>
                        <a:rPr lang="tr-TR" sz="1500" baseline="0" dirty="0" smtClean="0"/>
                        <a:t> </a:t>
                      </a:r>
                      <a:r>
                        <a:rPr lang="tr-TR" sz="1500" u="sng" baseline="0" dirty="0" smtClean="0"/>
                        <a:t>Örn</a:t>
                      </a:r>
                      <a:r>
                        <a:rPr lang="tr-TR" sz="1500" baseline="0" dirty="0" smtClean="0"/>
                        <a:t>: Bir bakteri popülasyonu</a:t>
                      </a:r>
                      <a:endParaRPr lang="tr-T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/>
                    </a:p>
                  </a:txBody>
                  <a:tcPr/>
                </a:tc>
              </a:tr>
              <a:tr h="777240">
                <a:tc>
                  <a:txBody>
                    <a:bodyPr/>
                    <a:lstStyle/>
                    <a:p>
                      <a:r>
                        <a:rPr lang="tr-TR" sz="1500" b="1" dirty="0" smtClean="0"/>
                        <a:t>Mutasyon</a:t>
                      </a:r>
                      <a:r>
                        <a:rPr lang="tr-TR" sz="1500" dirty="0" smtClean="0"/>
                        <a:t>:  DNA’da oransal olarak nadiren oluşan baz sayı ve sıra değişiklikleridir. </a:t>
                      </a:r>
                      <a:endParaRPr lang="tr-T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5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02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88641"/>
            <a:ext cx="5004048" cy="77539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MENDEL VE GEN KAVRAMI</a:t>
            </a:r>
            <a:b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2400" b="1" dirty="0" err="1">
                <a:solidFill>
                  <a:srgbClr val="002060"/>
                </a:solidFill>
                <a:latin typeface="Comic Sans MS" pitchFamily="66" charset="0"/>
              </a:rPr>
              <a:t>Mendel</a:t>
            </a:r>
            <a:r>
              <a:rPr lang="tr-TR" sz="2400" b="1" dirty="0">
                <a:solidFill>
                  <a:srgbClr val="002060"/>
                </a:solidFill>
                <a:latin typeface="Comic Sans MS" pitchFamily="66" charset="0"/>
              </a:rPr>
              <a:t> Tanımı Dışı Genetik İlişkiler</a:t>
            </a:r>
          </a:p>
        </p:txBody>
      </p:sp>
      <p:pic>
        <p:nvPicPr>
          <p:cNvPr id="80897" name="Picture 1" descr="C:\Documents and Settings\ARZUCOLERICIHAN\Desktop\dersler\Campbell-2011-Resimler\campbel-2011-cropped\M14_REEC8237_09_SE_CH01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048" y="0"/>
            <a:ext cx="3886736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336360" y="3861050"/>
            <a:ext cx="13316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u="sng" dirty="0">
                <a:solidFill>
                  <a:srgbClr val="7030A0"/>
                </a:solidFill>
              </a:rPr>
              <a:t>Fenotipik oran</a:t>
            </a:r>
            <a:r>
              <a:rPr lang="tr-TR" sz="1100" dirty="0">
                <a:solidFill>
                  <a:srgbClr val="7030A0"/>
                </a:solidFill>
              </a:rPr>
              <a:t>: 1:2:1</a:t>
            </a:r>
          </a:p>
          <a:p>
            <a:r>
              <a:rPr lang="tr-TR" sz="1100" u="sng" dirty="0">
                <a:solidFill>
                  <a:srgbClr val="7030A0"/>
                </a:solidFill>
              </a:rPr>
              <a:t>Genotipik oran</a:t>
            </a:r>
            <a:r>
              <a:rPr lang="tr-TR" sz="1100" dirty="0">
                <a:solidFill>
                  <a:srgbClr val="7030A0"/>
                </a:solidFill>
              </a:rPr>
              <a:t>: 1:2:1</a:t>
            </a:r>
          </a:p>
          <a:p>
            <a:r>
              <a:rPr lang="tr-TR" sz="1100" dirty="0">
                <a:solidFill>
                  <a:srgbClr val="7030A0"/>
                </a:solidFill>
              </a:rPr>
              <a:t>Oranlar aynıdır. </a:t>
            </a:r>
            <a:endParaRPr lang="tr-TR" sz="1100" dirty="0">
              <a:solidFill>
                <a:srgbClr val="7030A0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1919537" y="3140970"/>
            <a:ext cx="4929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>
                <a:solidFill>
                  <a:srgbClr val="F34D3B"/>
                </a:solidFill>
                <a:latin typeface="AR BLANCA" pitchFamily="2" charset="0"/>
              </a:rPr>
              <a:t>EKSİK BASKINLIK: Aslanağzı, Tay </a:t>
            </a:r>
            <a:r>
              <a:rPr lang="tr-TR" dirty="0" err="1">
                <a:solidFill>
                  <a:srgbClr val="F34D3B"/>
                </a:solidFill>
                <a:latin typeface="AR BLANCA" pitchFamily="2" charset="0"/>
              </a:rPr>
              <a:t>Sacs</a:t>
            </a:r>
            <a:r>
              <a:rPr lang="tr-TR" dirty="0">
                <a:solidFill>
                  <a:srgbClr val="F34D3B"/>
                </a:solidFill>
                <a:latin typeface="AR BLANCA" pitchFamily="2" charset="0"/>
              </a:rPr>
              <a:t> </a:t>
            </a:r>
          </a:p>
          <a:p>
            <a:pPr lvl="0"/>
            <a:r>
              <a:rPr lang="tr-TR" dirty="0">
                <a:solidFill>
                  <a:srgbClr val="002060"/>
                </a:solidFill>
                <a:latin typeface="AR BLANCA" pitchFamily="2" charset="0"/>
              </a:rPr>
              <a:t>EŞ BASKINLIK (</a:t>
            </a:r>
            <a:r>
              <a:rPr lang="tr-TR" dirty="0" err="1">
                <a:solidFill>
                  <a:srgbClr val="002060"/>
                </a:solidFill>
                <a:latin typeface="AR BLANCA" pitchFamily="2" charset="0"/>
              </a:rPr>
              <a:t>Kodominans</a:t>
            </a:r>
            <a:r>
              <a:rPr lang="tr-TR" dirty="0">
                <a:solidFill>
                  <a:srgbClr val="002060"/>
                </a:solidFill>
                <a:latin typeface="AR BLANCA" pitchFamily="2" charset="0"/>
              </a:rPr>
              <a:t>): MN </a:t>
            </a:r>
            <a:r>
              <a:rPr lang="tr-TR" dirty="0" err="1">
                <a:solidFill>
                  <a:srgbClr val="002060"/>
                </a:solidFill>
                <a:latin typeface="AR BLANCA" pitchFamily="2" charset="0"/>
              </a:rPr>
              <a:t>Kangrupları</a:t>
            </a:r>
            <a:r>
              <a:rPr lang="tr-TR" dirty="0">
                <a:solidFill>
                  <a:srgbClr val="002060"/>
                </a:solidFill>
                <a:latin typeface="AR BLANCA" pitchFamily="2" charset="0"/>
              </a:rPr>
              <a:t>,</a:t>
            </a:r>
            <a:r>
              <a:rPr lang="tr-TR" dirty="0">
                <a:solidFill>
                  <a:srgbClr val="F34D3B"/>
                </a:solidFill>
                <a:latin typeface="AR BLANCA" pitchFamily="2" charset="0"/>
              </a:rPr>
              <a:t> </a:t>
            </a:r>
            <a:endParaRPr lang="tr-TR" dirty="0">
              <a:solidFill>
                <a:srgbClr val="F34D3B"/>
              </a:solidFill>
              <a:latin typeface="AR BLAN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53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C:\Documents and Settings\ARZUCOLERICIHAN\Desktop\dersler\Campbell-2011-Resimler\campbel-2011-cropped\M14_REEC8237_09_SE_CH01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9723" y="254547"/>
            <a:ext cx="6408279" cy="660345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0" y="5445225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>
                <a:solidFill>
                  <a:srgbClr val="7030A0"/>
                </a:solidFill>
              </a:rPr>
              <a:t>    Anti B        Anti A             -          Anti A ve B</a:t>
            </a:r>
            <a:endParaRPr lang="tr-TR" sz="1600" dirty="0">
              <a:solidFill>
                <a:srgbClr val="7030A0"/>
              </a:solidFill>
            </a:endParaRPr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>
          <a:xfrm>
            <a:off x="1631504" y="3140968"/>
            <a:ext cx="8305800" cy="1143000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C30525"/>
                </a:solidFill>
                <a:latin typeface="AR BERKLEY" pitchFamily="2" charset="0"/>
              </a:rPr>
              <a:t>Çoklu</a:t>
            </a:r>
            <a:br>
              <a:rPr lang="tr-TR" sz="2800" dirty="0">
                <a:solidFill>
                  <a:srgbClr val="C30525"/>
                </a:solidFill>
                <a:latin typeface="AR BERKLEY" pitchFamily="2" charset="0"/>
              </a:rPr>
            </a:br>
            <a:r>
              <a:rPr lang="tr-TR" sz="2800" dirty="0" err="1">
                <a:solidFill>
                  <a:srgbClr val="C30525"/>
                </a:solidFill>
                <a:latin typeface="AR BERKLEY" pitchFamily="2" charset="0"/>
              </a:rPr>
              <a:t>Allelizm</a:t>
            </a:r>
            <a:endParaRPr lang="tr-TR" sz="2800" dirty="0">
              <a:solidFill>
                <a:srgbClr val="C30525"/>
              </a:solidFill>
              <a:latin typeface="AR BERKLEY" pitchFamily="2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24000" y="764704"/>
            <a:ext cx="6732240" cy="77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tr-TR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MENDEL VE GEN </a:t>
            </a:r>
          </a:p>
          <a:p>
            <a:pPr>
              <a:spcBef>
                <a:spcPct val="0"/>
              </a:spcBef>
              <a:defRPr/>
            </a:pPr>
            <a:r>
              <a:rPr lang="tr-TR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KAVRAMI</a:t>
            </a:r>
            <a:br>
              <a:rPr lang="tr-TR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</a:br>
            <a:r>
              <a:rPr lang="tr-TR" b="1" dirty="0" err="1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Mendel</a:t>
            </a:r>
            <a:r>
              <a:rPr lang="tr-TR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Tanımı Dışı </a:t>
            </a:r>
          </a:p>
          <a:p>
            <a:pPr>
              <a:spcBef>
                <a:spcPct val="0"/>
              </a:spcBef>
              <a:defRPr/>
            </a:pPr>
            <a:r>
              <a:rPr lang="tr-TR" b="1" dirty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Genetik İlişkiler</a:t>
            </a:r>
          </a:p>
        </p:txBody>
      </p:sp>
    </p:spTree>
    <p:extLst>
      <p:ext uri="{BB962C8B-B14F-4D97-AF65-F5344CB8AC3E}">
        <p14:creationId xmlns:p14="http://schemas.microsoft.com/office/powerpoint/2010/main" val="329817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9"/>
            <a:ext cx="8229600" cy="12248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MENDEL VE </a:t>
            </a:r>
            <a:b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GEN KAVRAMI</a:t>
            </a:r>
          </a:p>
        </p:txBody>
      </p:sp>
      <p:pic>
        <p:nvPicPr>
          <p:cNvPr id="78849" name="Picture 1" descr="C:\Documents and Settings\ARZUCOLERICIHAN\Desktop\dersler\Campbell-2011-Resimler\campbel-2011-cropped\M14_REEC8237_09_SE_CH0151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1475" y="2"/>
            <a:ext cx="5000396" cy="67713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600056" y="530121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rgbClr val="7030A0"/>
                </a:solidFill>
              </a:rPr>
              <a:t>            9/16              3/16                4/16</a:t>
            </a:r>
          </a:p>
          <a:p>
            <a:r>
              <a:rPr lang="tr-TR" sz="1200" dirty="0">
                <a:solidFill>
                  <a:srgbClr val="7030A0"/>
                </a:solidFill>
              </a:rPr>
              <a:t>    BBEE/ Bb/Ee    bbCC/bbCc       bbcc</a:t>
            </a:r>
            <a:endParaRPr lang="tr-TR" sz="12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4072" y="4592163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rgbClr val="7030A0"/>
                </a:solidFill>
              </a:rPr>
              <a:t>      siyah           kahverengi     albino</a:t>
            </a:r>
            <a:endParaRPr lang="tr-TR" sz="1200" dirty="0">
              <a:solidFill>
                <a:srgbClr val="7030A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0" y="2564905"/>
            <a:ext cx="5004048" cy="77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  <a:defRPr/>
            </a:pPr>
            <a:endParaRPr lang="tr-TR" sz="2400" b="1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1703515" y="2996954"/>
            <a:ext cx="3180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err="1">
                <a:solidFill>
                  <a:schemeClr val="bg2">
                    <a:lumMod val="10000"/>
                  </a:schemeClr>
                </a:solidFill>
                <a:latin typeface="AR BERKLEY" pitchFamily="2" charset="0"/>
              </a:rPr>
              <a:t>Pleitropi</a:t>
            </a:r>
            <a:r>
              <a:rPr lang="tr-TR" sz="3200" dirty="0">
                <a:solidFill>
                  <a:schemeClr val="bg2">
                    <a:lumMod val="10000"/>
                  </a:schemeClr>
                </a:solidFill>
                <a:latin typeface="AR BERKLEY" pitchFamily="2" charset="0"/>
              </a:rPr>
              <a:t>, </a:t>
            </a:r>
            <a:r>
              <a:rPr lang="tr-TR" sz="3200" dirty="0" err="1">
                <a:solidFill>
                  <a:schemeClr val="bg2">
                    <a:lumMod val="10000"/>
                  </a:schemeClr>
                </a:solidFill>
                <a:latin typeface="AR BERKLEY" pitchFamily="2" charset="0"/>
              </a:rPr>
              <a:t>Epistasi</a:t>
            </a:r>
            <a:endParaRPr lang="tr-TR" sz="3200" dirty="0">
              <a:solidFill>
                <a:schemeClr val="bg2">
                  <a:lumMod val="10000"/>
                </a:schemeClr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572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:\Documents and Settings\ARZUCOLERICIHAN\Desktop\dersler\Campbell-2011-Resimler\campbel-2011-cropped\M14_REEC8237_09_SE_CH01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-52320"/>
            <a:ext cx="4283968" cy="691032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81200" y="115888"/>
            <a:ext cx="8229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MENDEL VE GEN KAVRAMI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84640" y="4376139"/>
            <a:ext cx="334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rgbClr val="7030A0"/>
                </a:solidFill>
              </a:rPr>
              <a:t>  aabbcc              AaBbCc                AABBCC </a:t>
            </a:r>
            <a:endParaRPr lang="tr-TR" sz="1200" dirty="0">
              <a:solidFill>
                <a:srgbClr val="7030A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824192" y="4149081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760296" y="4149081"/>
            <a:ext cx="14401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0128448" y="4149081"/>
            <a:ext cx="8384" cy="224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44072" y="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rgbClr val="FF0000"/>
                </a:solidFill>
              </a:rPr>
              <a:t>Üç karakter varsa, 2</a:t>
            </a:r>
            <a:r>
              <a:rPr lang="tr-TR" sz="1200" baseline="30000" dirty="0">
                <a:solidFill>
                  <a:srgbClr val="FF0000"/>
                </a:solidFill>
              </a:rPr>
              <a:t>3  </a:t>
            </a:r>
            <a:r>
              <a:rPr lang="tr-TR" sz="1200" dirty="0">
                <a:solidFill>
                  <a:srgbClr val="FF0000"/>
                </a:solidFill>
              </a:rPr>
              <a:t>= 1/ 8 ihtimalle gamet oluşumu</a:t>
            </a:r>
            <a:endParaRPr lang="tr-TR" sz="1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2184" y="620690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rgbClr val="F34D3B"/>
                </a:solidFill>
              </a:rPr>
              <a:t>abc</a:t>
            </a:r>
            <a:endParaRPr lang="tr-TR" sz="1200" dirty="0">
              <a:solidFill>
                <a:srgbClr val="F34D3B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40416" y="764706"/>
            <a:ext cx="539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rgbClr val="F34D3B"/>
                </a:solidFill>
              </a:rPr>
              <a:t>ABC</a:t>
            </a:r>
            <a:endParaRPr lang="tr-TR" sz="1200" dirty="0">
              <a:solidFill>
                <a:srgbClr val="F34D3B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24600" y="3440034"/>
            <a:ext cx="539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rgbClr val="F34D3B"/>
                </a:solidFill>
              </a:rPr>
              <a:t>ABC</a:t>
            </a:r>
            <a:endParaRPr lang="tr-TR" sz="1200" dirty="0">
              <a:solidFill>
                <a:srgbClr val="F34D3B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84504" y="1432195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rgbClr val="F34D3B"/>
                </a:solidFill>
              </a:rPr>
              <a:t>abc</a:t>
            </a:r>
            <a:endParaRPr lang="tr-TR" sz="1200" dirty="0">
              <a:solidFill>
                <a:srgbClr val="F34D3B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132857"/>
            <a:ext cx="5004048" cy="77539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2400" b="1" dirty="0" err="1">
                <a:solidFill>
                  <a:srgbClr val="002060"/>
                </a:solidFill>
                <a:latin typeface="Comic Sans MS" pitchFamily="66" charset="0"/>
              </a:rPr>
              <a:t>Poligenik</a:t>
            </a:r>
            <a:r>
              <a:rPr lang="tr-TR" sz="2400" b="1" dirty="0">
                <a:solidFill>
                  <a:srgbClr val="002060"/>
                </a:solidFill>
                <a:latin typeface="Comic Sans MS" pitchFamily="66" charset="0"/>
              </a:rPr>
              <a:t> Kalıtım (insanda deri rengi)</a:t>
            </a:r>
          </a:p>
        </p:txBody>
      </p:sp>
    </p:spTree>
    <p:extLst>
      <p:ext uri="{BB962C8B-B14F-4D97-AF65-F5344CB8AC3E}">
        <p14:creationId xmlns:p14="http://schemas.microsoft.com/office/powerpoint/2010/main" val="827808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75520" y="476673"/>
            <a:ext cx="8305800" cy="66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rtlCol="0" anchor="b" anchorCtr="0" compatLnSpc="1">
            <a:prstTxWarp prst="textNoShape">
              <a:avLst/>
            </a:prstTxWarp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lnSpc>
                <a:spcPct val="100000"/>
              </a:lnSpc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MENDEL VE GEN KAVRAMI</a:t>
            </a:r>
            <a:b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Doğal ve Sonradan Edinilen: Çevrenin </a:t>
            </a:r>
            <a:r>
              <a:rPr lang="tr-TR" sz="2400" b="1" dirty="0" err="1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Fenotip</a:t>
            </a:r>
            <a:r>
              <a:rPr lang="tr-TR" sz="2400" b="1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Üzerine Etkisi</a:t>
            </a:r>
          </a:p>
        </p:txBody>
      </p:sp>
      <p:pic>
        <p:nvPicPr>
          <p:cNvPr id="5" name="Picture 3" descr="C:\Documents and Settings\ARZUCOLERICIHAN\Desktop\dersler\Campbell-2011-Resimler\campbel-2011-cropped\M14_REEC8237_09_SE_CH0151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1916834"/>
            <a:ext cx="6372200" cy="4770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6730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MENDEL VE GEN KAVRAMI</a:t>
            </a:r>
          </a:p>
        </p:txBody>
      </p:sp>
      <p:pic>
        <p:nvPicPr>
          <p:cNvPr id="63491" name="Picture 4" descr="014_Page_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085902"/>
            <a:ext cx="5292080" cy="57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C:\Documents and Settings\ARZUCOLERICIHAN\Desktop\dersler\Campbell-2011-Resimler\campbel-2011-cropped\M14_REEC8237_09_SE_CH01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5712" y="91119"/>
            <a:ext cx="2592288" cy="67668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67608" y="836713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7030A0"/>
                </a:solidFill>
              </a:rPr>
              <a:t>Soyağacı = pedigri analizleri</a:t>
            </a:r>
            <a:endParaRPr lang="tr-T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7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81200" y="115888"/>
            <a:ext cx="8229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MENDEL VE GEN KAVRAMI </a:t>
            </a:r>
          </a:p>
        </p:txBody>
      </p:sp>
      <p:pic>
        <p:nvPicPr>
          <p:cNvPr id="4" name="Picture 2" descr="C:\Documents and Settings\ARZUCOLERICIHAN\Desktop\dersler\Campbell-2011-Resimler\campbel-2011-cropped\M14_REEC8237_09_SE_CH01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1052737"/>
            <a:ext cx="4561059" cy="4176464"/>
          </a:xfrm>
          <a:prstGeom prst="rect">
            <a:avLst/>
          </a:prstGeom>
          <a:noFill/>
        </p:spPr>
      </p:pic>
      <p:pic>
        <p:nvPicPr>
          <p:cNvPr id="172034" name="Picture 2" descr="C:\Documents and Settings\ARZUCOLERICIHAN\Desktop\dersler\Campbell-2011-Resimler\campbel-2011-cropped\M14_REEC8237_09_SE_CH01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5586" y="2718447"/>
            <a:ext cx="4462417" cy="4139555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6888088" y="1124746"/>
            <a:ext cx="3493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Çekinik gene bağlı ;Sistik </a:t>
            </a:r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fibrozis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, </a:t>
            </a:r>
          </a:p>
          <a:p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orak hücreli anemi, tay </a:t>
            </a:r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sacs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,</a:t>
            </a:r>
          </a:p>
          <a:p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Baskın: Cücelik, </a:t>
            </a:r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Huntington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 </a:t>
            </a:r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koresi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 </a:t>
            </a:r>
          </a:p>
          <a:p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 </a:t>
            </a:r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Letal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)</a:t>
            </a:r>
            <a:endParaRPr lang="tr-TR" dirty="0">
              <a:solidFill>
                <a:schemeClr val="tx2">
                  <a:lumMod val="60000"/>
                  <a:lumOff val="40000"/>
                </a:schemeClr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32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13688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MENDEL VE </a:t>
            </a:r>
            <a:b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GEN KAVRAMI</a:t>
            </a:r>
          </a:p>
        </p:txBody>
      </p:sp>
      <p:pic>
        <p:nvPicPr>
          <p:cNvPr id="62467" name="Picture 4" descr="014_Page_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8301" y="-17462"/>
            <a:ext cx="52197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0057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90"/>
            <a:ext cx="8229600" cy="4143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MENDEL VE GEN KAVRAMI</a:t>
            </a:r>
          </a:p>
        </p:txBody>
      </p:sp>
      <p:pic>
        <p:nvPicPr>
          <p:cNvPr id="64515" name="Picture 4" descr="014_Page_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1159299"/>
            <a:ext cx="6744687" cy="569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29" name="Picture 1" descr="C:\Documents and Settings\ARZUCOLERICIHAN\Desktop\dersler\Campbell-2011-Resimler\campbel-2011-cropped\M14_REEC8237_09_SE_CH01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4152" y="4964409"/>
            <a:ext cx="3203848" cy="18935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91544" y="692698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7030A0"/>
                </a:solidFill>
                <a:latin typeface="AR BERKLEY" pitchFamily="2" charset="0"/>
              </a:rPr>
              <a:t>Genetik hastalıkları test etme yöntemleri (Mutasyonun tanımlanması ve </a:t>
            </a:r>
            <a:r>
              <a:rPr lang="tr-TR" dirty="0" err="1">
                <a:solidFill>
                  <a:srgbClr val="7030A0"/>
                </a:solidFill>
                <a:latin typeface="AR BERKLEY" pitchFamily="2" charset="0"/>
              </a:rPr>
              <a:t>Fatal</a:t>
            </a:r>
            <a:r>
              <a:rPr lang="tr-TR" dirty="0">
                <a:solidFill>
                  <a:srgbClr val="7030A0"/>
                </a:solidFill>
                <a:latin typeface="AR BERKLEY" pitchFamily="2" charset="0"/>
              </a:rPr>
              <a:t> Yöntemler)</a:t>
            </a:r>
            <a:endParaRPr lang="tr-TR" dirty="0">
              <a:solidFill>
                <a:srgbClr val="7030A0"/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30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KALITIMIN KROMOZOMAL TEMELİ</a:t>
            </a:r>
          </a:p>
        </p:txBody>
      </p:sp>
      <p:pic>
        <p:nvPicPr>
          <p:cNvPr id="71681" name="Picture 1" descr="C:\Documents and Settings\ARZUCOLERICIHAN\Desktop\dersler\Campbell-2011-Resimler\campbel-2011-cropped\M15_REEC8237_09_SE_CH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7650" y="602781"/>
            <a:ext cx="7018457" cy="6255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2501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ARZUCOLERICIHAN\Desktop\dersler\Campbell-2011-Resimler\campbel-2011-cropped\M12_REEC8237_09_SE_CH1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692697"/>
            <a:ext cx="8136904" cy="5328592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06624" y="476672"/>
            <a:ext cx="8305800" cy="43204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r-TR" sz="2800" b="1" dirty="0">
                <a:solidFill>
                  <a:srgbClr val="FF0000"/>
                </a:solidFill>
                <a:latin typeface="Comic Sans MS" pitchFamily="66" charset="0"/>
              </a:rPr>
              <a:t>HÜCRE DÖNGÜSÜ VE MİTOZ </a:t>
            </a:r>
            <a:br>
              <a:rPr lang="tr-TR" sz="2800" b="1" dirty="0">
                <a:solidFill>
                  <a:srgbClr val="FF0000"/>
                </a:solidFill>
                <a:latin typeface="Comic Sans MS" pitchFamily="66" charset="0"/>
              </a:rPr>
            </a:br>
            <a:endParaRPr lang="tr-TR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32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8" y="0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KALITIMIN KROMOZOMAL TEMELİ</a:t>
            </a:r>
          </a:p>
        </p:txBody>
      </p:sp>
      <p:pic>
        <p:nvPicPr>
          <p:cNvPr id="70657" name="Picture 1" descr="C:\Documents and Settings\ARZUCOLERICIHAN\Desktop\dersler\Campbell-2011-Resimler\campbel-2011-cropped\M15_REEC8237_09_SE_CH0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9936" y="446609"/>
            <a:ext cx="5148064" cy="641139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47528" y="1196754"/>
            <a:ext cx="356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5" name="4 Metin kutusu"/>
          <p:cNvSpPr txBox="1"/>
          <p:nvPr/>
        </p:nvSpPr>
        <p:spPr>
          <a:xfrm>
            <a:off x="1703515" y="1484784"/>
            <a:ext cx="4305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Carl </a:t>
            </a:r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Correns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, Hugo de </a:t>
            </a:r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Vries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,</a:t>
            </a:r>
          </a:p>
          <a:p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Erich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 </a:t>
            </a:r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von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 </a:t>
            </a:r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Tschermak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; hayvan ve</a:t>
            </a:r>
          </a:p>
          <a:p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Bitkilerde </a:t>
            </a:r>
            <a:r>
              <a:rPr lang="tr-T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Mendel’in</a:t>
            </a:r>
            <a:r>
              <a:rPr lang="tr-TR" dirty="0">
                <a:solidFill>
                  <a:schemeClr val="tx2">
                    <a:lumMod val="60000"/>
                    <a:lumOff val="40000"/>
                  </a:schemeClr>
                </a:solidFill>
                <a:latin typeface="AR BERKLEY" pitchFamily="2" charset="0"/>
              </a:rPr>
              <a:t> bulgularını doğruladı.</a:t>
            </a:r>
          </a:p>
          <a:p>
            <a:r>
              <a:rPr lang="tr-TR" dirty="0">
                <a:solidFill>
                  <a:srgbClr val="7676F2"/>
                </a:solidFill>
                <a:latin typeface="AR BERKLEY" pitchFamily="2" charset="0"/>
              </a:rPr>
              <a:t>W. </a:t>
            </a:r>
            <a:r>
              <a:rPr lang="tr-TR" dirty="0" err="1">
                <a:solidFill>
                  <a:srgbClr val="7676F2"/>
                </a:solidFill>
                <a:latin typeface="AR BERKLEY" pitchFamily="2" charset="0"/>
              </a:rPr>
              <a:t>Sutton</a:t>
            </a:r>
            <a:r>
              <a:rPr lang="tr-TR" dirty="0">
                <a:solidFill>
                  <a:srgbClr val="7676F2"/>
                </a:solidFill>
                <a:latin typeface="AR BERKLEY" pitchFamily="2" charset="0"/>
              </a:rPr>
              <a:t> ve T. </a:t>
            </a:r>
            <a:r>
              <a:rPr lang="tr-TR" dirty="0" err="1">
                <a:solidFill>
                  <a:srgbClr val="7676F2"/>
                </a:solidFill>
                <a:latin typeface="AR BERKLEY" pitchFamily="2" charset="0"/>
              </a:rPr>
              <a:t>Boveri</a:t>
            </a:r>
            <a:r>
              <a:rPr lang="tr-TR" dirty="0">
                <a:solidFill>
                  <a:srgbClr val="7676F2"/>
                </a:solidFill>
                <a:latin typeface="AR BERKLEY" pitchFamily="2" charset="0"/>
              </a:rPr>
              <a:t> kalıtımın kromozom</a:t>
            </a:r>
          </a:p>
          <a:p>
            <a:r>
              <a:rPr lang="tr-TR" dirty="0">
                <a:solidFill>
                  <a:srgbClr val="7676F2"/>
                </a:solidFill>
                <a:latin typeface="AR BERKLEY" pitchFamily="2" charset="0"/>
              </a:rPr>
              <a:t>Teorisini oluşturdu</a:t>
            </a:r>
            <a:endParaRPr lang="tr-TR" dirty="0">
              <a:solidFill>
                <a:srgbClr val="7676F2"/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51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C:\Documents and Settings\ARZUCOLERICIHAN\Desktop\dersler\Campbell-2011-Resimler\campbel-2011-cropped\M15_REEC8237_09_SE_CH0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8" y="1556792"/>
            <a:ext cx="6203579" cy="5157192"/>
          </a:xfrm>
          <a:prstGeom prst="rect">
            <a:avLst/>
          </a:prstGeom>
          <a:noFill/>
        </p:spPr>
      </p:pic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KALITIMIN KROMOZOMAL TEMELİ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1664" y="544522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7676F2"/>
                </a:solidFill>
              </a:rPr>
              <a:t>Morgan’ın</a:t>
            </a:r>
            <a:endParaRPr lang="tr-TR" b="1" dirty="0">
              <a:solidFill>
                <a:srgbClr val="7676F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47720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1400" dirty="0">
              <a:solidFill>
                <a:srgbClr val="7030A0"/>
              </a:solidFill>
            </a:endParaRPr>
          </a:p>
          <a:p>
            <a:endParaRPr lang="tr-TR" sz="1400" dirty="0">
              <a:solidFill>
                <a:srgbClr val="7030A0"/>
              </a:solidFill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1919537" y="908720"/>
            <a:ext cx="7960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accent6">
                    <a:lumMod val="75000"/>
                  </a:schemeClr>
                </a:solidFill>
                <a:latin typeface="AR BLANCA" pitchFamily="2" charset="0"/>
              </a:rPr>
              <a:t>MORGAN DENEYİ: ÖZGÜL KROMOZOM ÜZERİNDEKİ GENİN İZLENMESİ</a:t>
            </a:r>
            <a:endParaRPr lang="tr-TR" dirty="0">
              <a:solidFill>
                <a:schemeClr val="accent6">
                  <a:lumMod val="75000"/>
                </a:schemeClr>
              </a:solidFill>
              <a:latin typeface="AR BLANCA" pitchFamily="2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7896203" y="3068960"/>
            <a:ext cx="2397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00B0F0"/>
                </a:solidFill>
                <a:latin typeface="AR BERKLEY" pitchFamily="2" charset="0"/>
              </a:rPr>
              <a:t>3 ÇİFT OTOZOM VE</a:t>
            </a:r>
          </a:p>
          <a:p>
            <a:r>
              <a:rPr lang="tr-TR" b="1" dirty="0">
                <a:solidFill>
                  <a:srgbClr val="00B0F0"/>
                </a:solidFill>
                <a:latin typeface="AR BERKLEY" pitchFamily="2" charset="0"/>
              </a:rPr>
              <a:t>1 ÇİFT EŞEY</a:t>
            </a:r>
          </a:p>
          <a:p>
            <a:r>
              <a:rPr lang="tr-TR" b="1" dirty="0">
                <a:solidFill>
                  <a:srgbClr val="00B0F0"/>
                </a:solidFill>
                <a:latin typeface="AR BERKLEY" pitchFamily="2" charset="0"/>
              </a:rPr>
              <a:t>(x VE Y)</a:t>
            </a:r>
            <a:endParaRPr lang="tr-TR" b="1" dirty="0">
              <a:solidFill>
                <a:srgbClr val="00B0F0"/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46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7813"/>
            <a:ext cx="86868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KALITIMIN KROMOZOMAL TEMELİ</a:t>
            </a:r>
          </a:p>
        </p:txBody>
      </p:sp>
      <p:pic>
        <p:nvPicPr>
          <p:cNvPr id="68610" name="Picture 2" descr="C:\Documents and Settings\ARZUCOLERICIHAN\Desktop\dersler\Campbell-2011-Resimler\campbel-2011-cropped\M15_REEC8237_09_SE_CH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9358" y="2"/>
            <a:ext cx="3468643" cy="6858001"/>
          </a:xfrm>
          <a:prstGeom prst="rect">
            <a:avLst/>
          </a:prstGeom>
          <a:noFill/>
        </p:spPr>
      </p:pic>
      <p:pic>
        <p:nvPicPr>
          <p:cNvPr id="68611" name="Picture 3" descr="C:\Documents and Settings\ARZUCOLERICIHAN\Desktop\Picture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6965" y="5229201"/>
            <a:ext cx="5007148" cy="162880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2207569" y="2204866"/>
            <a:ext cx="395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34D3B"/>
                </a:solidFill>
                <a:latin typeface="AR BLANCA" pitchFamily="2" charset="0"/>
              </a:rPr>
              <a:t>DROSOPHİLA’ da Kırmızı göz renginin</a:t>
            </a:r>
          </a:p>
          <a:p>
            <a:r>
              <a:rPr lang="tr-TR" dirty="0">
                <a:solidFill>
                  <a:srgbClr val="F34D3B"/>
                </a:solidFill>
                <a:latin typeface="AR BLANCA" pitchFamily="2" charset="0"/>
              </a:rPr>
              <a:t>Eşeye bağlı kalıtımı</a:t>
            </a:r>
            <a:endParaRPr lang="tr-TR" dirty="0">
              <a:solidFill>
                <a:srgbClr val="F34D3B"/>
              </a:solidFill>
              <a:latin typeface="AR BLANCA" pitchFamily="2" charset="0"/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1631505" y="4365104"/>
            <a:ext cx="510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>
                <a:solidFill>
                  <a:schemeClr val="tx2">
                    <a:lumMod val="75000"/>
                  </a:schemeClr>
                </a:solidFill>
                <a:latin typeface="AR BERKLEY" pitchFamily="2" charset="0"/>
              </a:rPr>
              <a:t>F</a:t>
            </a:r>
            <a:r>
              <a:rPr lang="tr-TR" sz="1400" dirty="0">
                <a:solidFill>
                  <a:schemeClr val="tx2">
                    <a:lumMod val="75000"/>
                  </a:schemeClr>
                </a:solidFill>
                <a:latin typeface="AR BERKLEY" pitchFamily="2" charset="0"/>
              </a:rPr>
              <a:t>2</a:t>
            </a:r>
            <a:r>
              <a:rPr lang="tr-TR" sz="1600" dirty="0">
                <a:solidFill>
                  <a:schemeClr val="tx2">
                    <a:lumMod val="75000"/>
                  </a:schemeClr>
                </a:solidFill>
                <a:latin typeface="AR BERKLEY" pitchFamily="2" charset="0"/>
              </a:rPr>
              <a:t> de </a:t>
            </a:r>
            <a:r>
              <a:rPr lang="tr-TR" sz="1400" dirty="0">
                <a:solidFill>
                  <a:schemeClr val="tx2">
                    <a:lumMod val="75000"/>
                  </a:schemeClr>
                </a:solidFill>
                <a:latin typeface="AR BERKLEY" pitchFamily="2" charset="0"/>
              </a:rPr>
              <a:t>Erkek</a:t>
            </a:r>
            <a:r>
              <a:rPr lang="tr-TR" dirty="0">
                <a:solidFill>
                  <a:schemeClr val="tx2">
                    <a:lumMod val="75000"/>
                  </a:schemeClr>
                </a:solidFill>
                <a:latin typeface="AR BERKLEY" pitchFamily="2" charset="0"/>
              </a:rPr>
              <a:t> bireylerin yarısı beyaz yarısı kırmızı gözlü</a:t>
            </a:r>
            <a:endParaRPr lang="tr-TR" dirty="0">
              <a:solidFill>
                <a:schemeClr val="tx2">
                  <a:lumMod val="75000"/>
                </a:schemeClr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093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3" descr="C:\Documents and Settings\ARZUCOLERICIHAN\Desktop\Pictur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3" y="4062240"/>
            <a:ext cx="2555775" cy="2795760"/>
          </a:xfrm>
          <a:prstGeom prst="rect">
            <a:avLst/>
          </a:prstGeom>
          <a:noFill/>
        </p:spPr>
      </p:pic>
      <p:pic>
        <p:nvPicPr>
          <p:cNvPr id="176130" name="Picture 2" descr="C:\Documents and Settings\ARZUCOLERICIHAN\Desktop\dersler\Campbell-2011-Resimler\campbel-2011-cropped\M15_REEC8237_09_SE_CH0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1747" y="620688"/>
            <a:ext cx="6876255" cy="5311816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75520" y="548680"/>
            <a:ext cx="8229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tr-TR" sz="16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KALITIMIN </a:t>
            </a:r>
          </a:p>
          <a:p>
            <a:pPr>
              <a:spcBef>
                <a:spcPct val="0"/>
              </a:spcBef>
              <a:defRPr/>
            </a:pPr>
            <a:r>
              <a:rPr lang="tr-TR" sz="16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KROMOZOMAL </a:t>
            </a:r>
          </a:p>
          <a:p>
            <a:pPr>
              <a:spcBef>
                <a:spcPct val="0"/>
              </a:spcBef>
              <a:defRPr/>
            </a:pPr>
            <a:r>
              <a:rPr lang="tr-TR" sz="16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TEMELİ</a:t>
            </a:r>
          </a:p>
        </p:txBody>
      </p:sp>
      <p:sp>
        <p:nvSpPr>
          <p:cNvPr id="7" name="Right Brace 6"/>
          <p:cNvSpPr/>
          <p:nvPr/>
        </p:nvSpPr>
        <p:spPr>
          <a:xfrm rot="5400000">
            <a:off x="7644172" y="5553236"/>
            <a:ext cx="216024" cy="720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Right Brace 7"/>
          <p:cNvSpPr/>
          <p:nvPr/>
        </p:nvSpPr>
        <p:spPr>
          <a:xfrm rot="5400000">
            <a:off x="8868308" y="5553236"/>
            <a:ext cx="216024" cy="720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7104112" y="6021288"/>
            <a:ext cx="396044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srgbClr val="7030A0"/>
                </a:solidFill>
              </a:rPr>
              <a:t> Atasal tipler         Rekombinantlar </a:t>
            </a:r>
          </a:p>
          <a:p>
            <a:r>
              <a:rPr lang="tr-TR" sz="1400" dirty="0">
                <a:solidFill>
                  <a:srgbClr val="7030A0"/>
                </a:solidFill>
              </a:rPr>
              <a:t>(1909 yavru)           (391 yavru)</a:t>
            </a:r>
          </a:p>
          <a:p>
            <a:pPr>
              <a:lnSpc>
                <a:spcPct val="150000"/>
              </a:lnSpc>
            </a:pPr>
            <a:r>
              <a:rPr lang="tr-TR" sz="1400" dirty="0">
                <a:solidFill>
                  <a:srgbClr val="7030A0"/>
                </a:solidFill>
              </a:rPr>
              <a:t>              Gözlenen (2300 yavru)</a:t>
            </a:r>
            <a:endParaRPr lang="tr-TR" sz="14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32104" y="4725144"/>
            <a:ext cx="2880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rgbClr val="7030A0"/>
                </a:solidFill>
              </a:rPr>
              <a:t>1:575        1:575     1:575      1:575   </a:t>
            </a:r>
          </a:p>
          <a:p>
            <a:r>
              <a:rPr lang="tr-TR" dirty="0"/>
              <a:t>   </a:t>
            </a:r>
          </a:p>
          <a:p>
            <a:r>
              <a:rPr lang="tr-TR" dirty="0"/>
              <a:t>   </a:t>
            </a:r>
          </a:p>
          <a:p>
            <a:r>
              <a:rPr lang="tr-TR" dirty="0"/>
              <a:t>   </a:t>
            </a:r>
            <a:endParaRPr lang="tr-TR" dirty="0"/>
          </a:p>
        </p:txBody>
      </p:sp>
      <p:sp>
        <p:nvSpPr>
          <p:cNvPr id="12" name="Right Brace 11"/>
          <p:cNvSpPr/>
          <p:nvPr/>
        </p:nvSpPr>
        <p:spPr>
          <a:xfrm rot="5400000">
            <a:off x="8508269" y="5337211"/>
            <a:ext cx="144016" cy="23762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03500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C:\Documents and Settings\ARZUCOLERICIHAN\Desktop\dersler\Campbell-2011-Resimler\campbel-2011-cropped\M15_REEC8237_09_SE_CH01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1688" y="876123"/>
            <a:ext cx="7066312" cy="5981878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88640"/>
            <a:ext cx="8305800" cy="578328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KALITIMIN KROMOZOMAL TEMELİ</a:t>
            </a:r>
          </a:p>
        </p:txBody>
      </p:sp>
      <p:sp>
        <p:nvSpPr>
          <p:cNvPr id="5" name="Explosion 1 4"/>
          <p:cNvSpPr/>
          <p:nvPr/>
        </p:nvSpPr>
        <p:spPr>
          <a:xfrm>
            <a:off x="3935760" y="6381328"/>
            <a:ext cx="360040" cy="476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2207568" y="263691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34D3B"/>
                </a:solidFill>
                <a:latin typeface="AR BLANCA" pitchFamily="2" charset="0"/>
              </a:rPr>
              <a:t>Bağlantılı (Bağlı) Genler</a:t>
            </a:r>
            <a:endParaRPr lang="tr-TR" dirty="0">
              <a:solidFill>
                <a:srgbClr val="F34D3B"/>
              </a:solidFill>
              <a:latin typeface="AR BLAN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995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015_Page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3354339"/>
            <a:ext cx="4406803" cy="35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1" name="Picture 1" descr="C:\Documents and Settings\ARZUCOLERICIHAN\Desktop\dersler\Campbell-2011-Resimler\campbel-2011-cropped\M15_REEC8237_09_SE_CH01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851" y="255859"/>
            <a:ext cx="5178151" cy="6602143"/>
          </a:xfrm>
          <a:prstGeom prst="rect">
            <a:avLst/>
          </a:prstGeom>
          <a:noFill/>
        </p:spPr>
      </p:pic>
      <p:pic>
        <p:nvPicPr>
          <p:cNvPr id="7" name="Picture 1" descr="C:\Documents and Settings\ARZUCOLERICIHAN\Desktop\dersler\Campbell-2011-Resimler\campbel-2011-cropped\M15_REEC8237_09_SE_CH01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9498" y="3539357"/>
            <a:ext cx="3922451" cy="1473820"/>
          </a:xfrm>
          <a:prstGeom prst="rect">
            <a:avLst/>
          </a:prstGeom>
          <a:noFill/>
        </p:spPr>
      </p:pic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0" y="0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KALITIMIN KROMOZOMAL TEMELİ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3512" y="476674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r>
              <a:rPr lang="tr-TR" dirty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0764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C:\Documents and Settings\ARZUCOLERICIHAN\Desktop\dersler\Campbell-2011-Resimler\campbel-2011-cropped\M15_REEC8237_09_SE_CH014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2132856"/>
            <a:ext cx="3619500" cy="4038600"/>
          </a:xfrm>
          <a:prstGeom prst="rect">
            <a:avLst/>
          </a:prstGeom>
          <a:noFill/>
        </p:spPr>
      </p:pic>
      <p:pic>
        <p:nvPicPr>
          <p:cNvPr id="173059" name="Picture 3" descr="C:\Documents and Settings\ARZUCOLERICIHAN\Desktop\dersler\Campbell-2011-Resimler\campbel-2011-cropped\M15_REEC8237_09_SE_CH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595" y="2"/>
            <a:ext cx="3048679" cy="685952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0" y="277813"/>
            <a:ext cx="86868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KALITIMIN KROMOZOMAL TEMELİ</a:t>
            </a:r>
          </a:p>
        </p:txBody>
      </p:sp>
    </p:spTree>
    <p:extLst>
      <p:ext uri="{BB962C8B-B14F-4D97-AF65-F5344CB8AC3E}">
        <p14:creationId xmlns:p14="http://schemas.microsoft.com/office/powerpoint/2010/main" val="9699944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C:\Documents and Settings\ARZUCOLERICIHAN\Desktop\dersler\Campbell-2011-Resimler\campbel-2011-cropped\M15_REEC8237_09_SE_CH0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2276873"/>
            <a:ext cx="8675827" cy="4248472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KALITIMIN KROMOZOMAL TEMELİ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1919538" y="1124744"/>
            <a:ext cx="783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7030A0"/>
                </a:solidFill>
                <a:latin typeface="AR BERKLEY" pitchFamily="2" charset="0"/>
              </a:rPr>
              <a:t>İnsanda Eşeye Bağlı Kalıtım: Renk körlüğü, </a:t>
            </a:r>
            <a:r>
              <a:rPr lang="tr-TR" b="1" dirty="0" err="1">
                <a:solidFill>
                  <a:srgbClr val="7030A0"/>
                </a:solidFill>
                <a:latin typeface="AR BERKLEY" pitchFamily="2" charset="0"/>
              </a:rPr>
              <a:t>Duchenne</a:t>
            </a:r>
            <a:r>
              <a:rPr lang="tr-TR" b="1" dirty="0">
                <a:solidFill>
                  <a:srgbClr val="7030A0"/>
                </a:solidFill>
                <a:latin typeface="AR BERKLEY" pitchFamily="2" charset="0"/>
              </a:rPr>
              <a:t> kas </a:t>
            </a:r>
            <a:r>
              <a:rPr lang="tr-TR" b="1" dirty="0" err="1">
                <a:solidFill>
                  <a:srgbClr val="7030A0"/>
                </a:solidFill>
                <a:latin typeface="AR BERKLEY" pitchFamily="2" charset="0"/>
              </a:rPr>
              <a:t>distrofisi</a:t>
            </a:r>
            <a:r>
              <a:rPr lang="tr-TR" b="1" dirty="0">
                <a:solidFill>
                  <a:srgbClr val="7030A0"/>
                </a:solidFill>
                <a:latin typeface="AR BERKLEY" pitchFamily="2" charset="0"/>
              </a:rPr>
              <a:t>, hemofili</a:t>
            </a:r>
            <a:endParaRPr lang="tr-TR" b="1" dirty="0">
              <a:solidFill>
                <a:srgbClr val="7030A0"/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601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Documents and Settings\ARZUCOLERICIHAN\Desktop\dersler\Campbell-2011-Resimler\campbel-2011-cropped\M15_REEC8237_09_SE_CH0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403" y="404664"/>
            <a:ext cx="3603599" cy="5085184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75520" y="188640"/>
            <a:ext cx="8229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 fontScale="7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KALITIMIN KROMOZOMAL </a:t>
            </a:r>
          </a:p>
          <a:p>
            <a:pPr>
              <a:spcBef>
                <a:spcPct val="0"/>
              </a:spcBef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TEMELİ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03513" y="3645026"/>
            <a:ext cx="3960564" cy="2448743"/>
          </a:xfrm>
          <a:prstGeom prst="rect">
            <a:avLst/>
          </a:prstGeom>
        </p:spPr>
        <p:txBody>
          <a:bodyPr/>
          <a:lstStyle/>
          <a:p>
            <a:pPr marL="27305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tr-TR" sz="1200" dirty="0">
              <a:solidFill>
                <a:srgbClr val="7030A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849" y="404664"/>
            <a:ext cx="2340196" cy="33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1847529" y="1700809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X Kromozomunun</a:t>
            </a:r>
          </a:p>
          <a:p>
            <a:r>
              <a:rPr lang="tr-TR" dirty="0" err="1">
                <a:solidFill>
                  <a:srgbClr val="00B050"/>
                </a:solidFill>
                <a:latin typeface="AR BERKLEY" pitchFamily="2" charset="0"/>
              </a:rPr>
              <a:t>İnaktivasyonu</a:t>
            </a:r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, BARR</a:t>
            </a:r>
          </a:p>
          <a:p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Cisimciği (XSIT geni, RNA), </a:t>
            </a:r>
          </a:p>
          <a:p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X </a:t>
            </a:r>
            <a:r>
              <a:rPr lang="tr-TR" dirty="0" err="1">
                <a:solidFill>
                  <a:srgbClr val="00B050"/>
                </a:solidFill>
                <a:latin typeface="AR BERKLEY" pitchFamily="2" charset="0"/>
              </a:rPr>
              <a:t>Metilasyonu</a:t>
            </a:r>
            <a:endParaRPr lang="tr-TR" dirty="0">
              <a:solidFill>
                <a:srgbClr val="00B050"/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032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C:\Documents and Settings\ARZUCOLERICIHAN\Desktop\dersler\Campbell-2011-Resimler\campbel-2011-cropped\M15_REEC8237_09_SE_CH0141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9411" y="437034"/>
            <a:ext cx="5628591" cy="6420966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19536" y="0"/>
            <a:ext cx="8229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KALITIMIN KROMOZOMAL TEMELİ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2063552" y="1412777"/>
            <a:ext cx="309634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>
              <a:solidFill>
                <a:srgbClr val="00B050"/>
              </a:solidFill>
              <a:latin typeface="AR BERKLEY" pitchFamily="2" charset="0"/>
            </a:endParaRPr>
          </a:p>
          <a:p>
            <a:r>
              <a:rPr lang="tr-TR" dirty="0">
                <a:solidFill>
                  <a:srgbClr val="7030A0"/>
                </a:solidFill>
                <a:latin typeface="AR BERKLEY" pitchFamily="2" charset="0"/>
              </a:rPr>
              <a:t>NONDISJUNCTION</a:t>
            </a:r>
          </a:p>
          <a:p>
            <a:r>
              <a:rPr lang="tr-TR" dirty="0" err="1">
                <a:solidFill>
                  <a:srgbClr val="00B050"/>
                </a:solidFill>
                <a:latin typeface="AR BERKLEY" pitchFamily="2" charset="0"/>
              </a:rPr>
              <a:t>Anoployidi</a:t>
            </a:r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, </a:t>
            </a:r>
            <a:r>
              <a:rPr lang="tr-TR" dirty="0" err="1">
                <a:solidFill>
                  <a:srgbClr val="00B050"/>
                </a:solidFill>
                <a:latin typeface="AR BERKLEY" pitchFamily="2" charset="0"/>
              </a:rPr>
              <a:t>poliployidi</a:t>
            </a:r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 (</a:t>
            </a:r>
            <a:r>
              <a:rPr lang="tr-TR" dirty="0" err="1">
                <a:solidFill>
                  <a:srgbClr val="00B050"/>
                </a:solidFill>
                <a:latin typeface="AR BERKLEY" pitchFamily="2" charset="0"/>
              </a:rPr>
              <a:t>monoploit</a:t>
            </a:r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, </a:t>
            </a:r>
            <a:r>
              <a:rPr lang="tr-TR" dirty="0" err="1">
                <a:solidFill>
                  <a:srgbClr val="00B050"/>
                </a:solidFill>
                <a:latin typeface="AR BERKLEY" pitchFamily="2" charset="0"/>
              </a:rPr>
              <a:t>triploit</a:t>
            </a:r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, </a:t>
            </a:r>
            <a:r>
              <a:rPr lang="tr-TR" dirty="0" err="1">
                <a:solidFill>
                  <a:srgbClr val="00B050"/>
                </a:solidFill>
                <a:latin typeface="AR BERKLEY" pitchFamily="2" charset="0"/>
              </a:rPr>
              <a:t>tetraploit</a:t>
            </a:r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), </a:t>
            </a:r>
            <a:r>
              <a:rPr lang="tr-TR" dirty="0" err="1">
                <a:solidFill>
                  <a:srgbClr val="00B050"/>
                </a:solidFill>
                <a:latin typeface="AR BERKLEY" pitchFamily="2" charset="0"/>
              </a:rPr>
              <a:t>monosomik</a:t>
            </a:r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, </a:t>
            </a:r>
            <a:r>
              <a:rPr lang="tr-TR" dirty="0" err="1">
                <a:solidFill>
                  <a:srgbClr val="00B050"/>
                </a:solidFill>
                <a:latin typeface="AR BERKLEY" pitchFamily="2" charset="0"/>
              </a:rPr>
              <a:t>trisomik</a:t>
            </a:r>
            <a:endParaRPr lang="tr-TR" dirty="0">
              <a:solidFill>
                <a:srgbClr val="00B050"/>
              </a:solidFill>
              <a:latin typeface="AR BERKLEY" pitchFamily="2" charset="0"/>
            </a:endParaRPr>
          </a:p>
          <a:p>
            <a:endParaRPr lang="tr-TR" dirty="0">
              <a:solidFill>
                <a:srgbClr val="00B050"/>
              </a:solidFill>
              <a:latin typeface="AR BERKLEY" pitchFamily="2" charset="0"/>
            </a:endParaRPr>
          </a:p>
          <a:p>
            <a:r>
              <a:rPr lang="tr-TR" dirty="0">
                <a:solidFill>
                  <a:srgbClr val="C30525"/>
                </a:solidFill>
                <a:latin typeface="AR BERKLEY" pitchFamily="2" charset="0"/>
              </a:rPr>
              <a:t>XXY:</a:t>
            </a:r>
            <a:r>
              <a:rPr lang="tr-TR" dirty="0" err="1">
                <a:solidFill>
                  <a:srgbClr val="C30525"/>
                </a:solidFill>
                <a:latin typeface="AR BERKLEY" pitchFamily="2" charset="0"/>
              </a:rPr>
              <a:t>Knilefelter</a:t>
            </a:r>
            <a:r>
              <a:rPr lang="tr-TR" dirty="0">
                <a:solidFill>
                  <a:srgbClr val="C30525"/>
                </a:solidFill>
                <a:latin typeface="AR BERKLEY" pitchFamily="2" charset="0"/>
              </a:rPr>
              <a:t> Sendromu (testisler küçük ve birey kısır)</a:t>
            </a:r>
          </a:p>
          <a:p>
            <a:r>
              <a:rPr lang="tr-TR" dirty="0">
                <a:solidFill>
                  <a:srgbClr val="C30525"/>
                </a:solidFill>
                <a:latin typeface="AR BERKLEY" pitchFamily="2" charset="0"/>
              </a:rPr>
              <a:t>XXX (Sağlıklı) </a:t>
            </a:r>
          </a:p>
          <a:p>
            <a:r>
              <a:rPr lang="tr-TR" dirty="0">
                <a:solidFill>
                  <a:srgbClr val="C30525"/>
                </a:solidFill>
                <a:latin typeface="AR BERKLEY" pitchFamily="2" charset="0"/>
              </a:rPr>
              <a:t>XYY (Normalden uzun)</a:t>
            </a:r>
          </a:p>
          <a:p>
            <a:r>
              <a:rPr lang="tr-TR" dirty="0">
                <a:solidFill>
                  <a:srgbClr val="C30525"/>
                </a:solidFill>
                <a:latin typeface="AR BERKLEY" pitchFamily="2" charset="0"/>
              </a:rPr>
              <a:t>XO: Kısır (TURNER SENDROMU)</a:t>
            </a:r>
          </a:p>
          <a:p>
            <a:endParaRPr lang="tr-TR" dirty="0">
              <a:solidFill>
                <a:srgbClr val="C30525"/>
              </a:solidFill>
              <a:latin typeface="AR BERKLEY" pitchFamily="2" charset="0"/>
            </a:endParaRPr>
          </a:p>
          <a:p>
            <a:r>
              <a:rPr lang="tr-TR" b="1" dirty="0" err="1">
                <a:solidFill>
                  <a:schemeClr val="bg2">
                    <a:lumMod val="50000"/>
                  </a:schemeClr>
                </a:solidFill>
                <a:latin typeface="AR BERKLEY" pitchFamily="2" charset="0"/>
              </a:rPr>
              <a:t>Cri</a:t>
            </a:r>
            <a:r>
              <a:rPr lang="tr-TR" b="1" dirty="0">
                <a:solidFill>
                  <a:schemeClr val="bg2">
                    <a:lumMod val="50000"/>
                  </a:schemeClr>
                </a:solidFill>
                <a:latin typeface="AR BERKLEY" pitchFamily="2" charset="0"/>
              </a:rPr>
              <a:t> </a:t>
            </a:r>
            <a:r>
              <a:rPr lang="tr-TR" b="1" dirty="0" err="1">
                <a:solidFill>
                  <a:schemeClr val="bg2">
                    <a:lumMod val="50000"/>
                  </a:schemeClr>
                </a:solidFill>
                <a:latin typeface="AR BERKLEY" pitchFamily="2" charset="0"/>
              </a:rPr>
              <a:t>Du</a:t>
            </a:r>
            <a:r>
              <a:rPr lang="tr-TR" b="1" dirty="0">
                <a:solidFill>
                  <a:schemeClr val="bg2">
                    <a:lumMod val="50000"/>
                  </a:schemeClr>
                </a:solidFill>
                <a:latin typeface="AR BERKLEY" pitchFamily="2" charset="0"/>
              </a:rPr>
              <a:t> Chat: 5. kromozom </a:t>
            </a:r>
            <a:r>
              <a:rPr lang="tr-TR" b="1" dirty="0" err="1">
                <a:solidFill>
                  <a:schemeClr val="bg2">
                    <a:lumMod val="50000"/>
                  </a:schemeClr>
                </a:solidFill>
                <a:latin typeface="AR BERKLEY" pitchFamily="2" charset="0"/>
              </a:rPr>
              <a:t>delesyonu</a:t>
            </a:r>
            <a:endParaRPr lang="tr-TR" b="1" dirty="0">
              <a:solidFill>
                <a:schemeClr val="bg2">
                  <a:lumMod val="50000"/>
                </a:schemeClr>
              </a:solidFill>
              <a:latin typeface="AR BERKLEY" pitchFamily="2" charset="0"/>
            </a:endParaRPr>
          </a:p>
          <a:p>
            <a:r>
              <a:rPr lang="tr-TR" b="1" dirty="0">
                <a:solidFill>
                  <a:schemeClr val="bg2">
                    <a:lumMod val="50000"/>
                  </a:schemeClr>
                </a:solidFill>
                <a:latin typeface="AR BERKLEY" pitchFamily="2" charset="0"/>
              </a:rPr>
              <a:t>CML: </a:t>
            </a:r>
            <a:r>
              <a:rPr lang="tr-TR" b="1" dirty="0" err="1">
                <a:solidFill>
                  <a:schemeClr val="bg2">
                    <a:lumMod val="50000"/>
                  </a:schemeClr>
                </a:solidFill>
                <a:latin typeface="AR BERKLEY" pitchFamily="2" charset="0"/>
              </a:rPr>
              <a:t>Translokasyon</a:t>
            </a:r>
            <a:endParaRPr lang="tr-TR" b="1" dirty="0">
              <a:solidFill>
                <a:schemeClr val="bg2">
                  <a:lumMod val="50000"/>
                </a:schemeClr>
              </a:solidFill>
              <a:latin typeface="AR BERKLEY" pitchFamily="2" charset="0"/>
            </a:endParaRPr>
          </a:p>
          <a:p>
            <a:r>
              <a:rPr lang="tr-TR" b="1" dirty="0" err="1">
                <a:solidFill>
                  <a:schemeClr val="bg2">
                    <a:lumMod val="50000"/>
                  </a:schemeClr>
                </a:solidFill>
                <a:latin typeface="AR BERKLEY" pitchFamily="2" charset="0"/>
              </a:rPr>
              <a:t>Down</a:t>
            </a:r>
            <a:r>
              <a:rPr lang="tr-TR" b="1" dirty="0">
                <a:solidFill>
                  <a:schemeClr val="bg2">
                    <a:lumMod val="50000"/>
                  </a:schemeClr>
                </a:solidFill>
                <a:latin typeface="AR BERKLEY" pitchFamily="2" charset="0"/>
              </a:rPr>
              <a:t> sendromu: 21. Kromozom </a:t>
            </a:r>
            <a:r>
              <a:rPr lang="tr-TR" b="1" dirty="0" err="1">
                <a:solidFill>
                  <a:schemeClr val="bg2">
                    <a:lumMod val="50000"/>
                  </a:schemeClr>
                </a:solidFill>
                <a:latin typeface="AR BERKLEY" pitchFamily="2" charset="0"/>
              </a:rPr>
              <a:t>trisomisi</a:t>
            </a:r>
            <a:r>
              <a:rPr lang="tr-TR" b="1" dirty="0">
                <a:solidFill>
                  <a:schemeClr val="bg2">
                    <a:lumMod val="50000"/>
                  </a:schemeClr>
                </a:solidFill>
                <a:latin typeface="AR BERKLEY" pitchFamily="2" charset="0"/>
              </a:rPr>
              <a:t> ve bu kromozomlarda </a:t>
            </a:r>
            <a:r>
              <a:rPr lang="tr-TR" b="1" dirty="0" err="1">
                <a:solidFill>
                  <a:schemeClr val="bg2">
                    <a:lumMod val="50000"/>
                  </a:schemeClr>
                </a:solidFill>
                <a:latin typeface="AR BERKLEY" pitchFamily="2" charset="0"/>
              </a:rPr>
              <a:t>delesyon</a:t>
            </a:r>
            <a:r>
              <a:rPr lang="tr-TR" b="1" dirty="0">
                <a:solidFill>
                  <a:schemeClr val="bg2">
                    <a:lumMod val="50000"/>
                  </a:schemeClr>
                </a:solidFill>
                <a:latin typeface="AR BERKLEY" pitchFamily="2" charset="0"/>
              </a:rPr>
              <a:t> ve </a:t>
            </a:r>
            <a:r>
              <a:rPr lang="tr-TR" b="1" dirty="0" err="1">
                <a:solidFill>
                  <a:schemeClr val="bg2">
                    <a:lumMod val="50000"/>
                  </a:schemeClr>
                </a:solidFill>
                <a:latin typeface="AR BERKLEY" pitchFamily="2" charset="0"/>
              </a:rPr>
              <a:t>translokasyon</a:t>
            </a:r>
            <a:endParaRPr lang="tr-TR" b="1" dirty="0">
              <a:solidFill>
                <a:schemeClr val="bg2">
                  <a:lumMod val="50000"/>
                </a:schemeClr>
              </a:solidFill>
              <a:latin typeface="AR BERKLEY" pitchFamily="2" charset="0"/>
            </a:endParaRPr>
          </a:p>
          <a:p>
            <a:endParaRPr lang="tr-TR" dirty="0">
              <a:solidFill>
                <a:srgbClr val="00B050"/>
              </a:solidFill>
              <a:latin typeface="AR BERKLEY" pitchFamily="2" charset="0"/>
            </a:endParaRPr>
          </a:p>
          <a:p>
            <a:endParaRPr lang="tr-TR" dirty="0">
              <a:solidFill>
                <a:srgbClr val="00B050"/>
              </a:solidFill>
              <a:latin typeface="AR BERKLEY" pitchFamily="2" charset="0"/>
            </a:endParaRPr>
          </a:p>
          <a:p>
            <a:endParaRPr lang="tr-TR" dirty="0">
              <a:solidFill>
                <a:srgbClr val="00B050"/>
              </a:solidFill>
              <a:latin typeface="AR BERKLEY" pitchFamily="2" charset="0"/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1991545" y="908720"/>
            <a:ext cx="3628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37BF51"/>
                </a:solidFill>
                <a:latin typeface="AR BERKLEY" pitchFamily="2" charset="0"/>
              </a:rPr>
              <a:t>KROMOZOMAL ANOMALİLER</a:t>
            </a:r>
            <a:endParaRPr lang="tr-TR" b="1" dirty="0">
              <a:solidFill>
                <a:srgbClr val="37BF51"/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3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9" name="Picture 3" descr="C:\Documents and Settings\ARZUCOLERICIHAN\Desktop\dersler\Campbell-2011-Resimler\campbel-2011-cropped\M12_REEC8237_09_SE_CH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070" y="3789040"/>
            <a:ext cx="3169035" cy="3068960"/>
          </a:xfrm>
          <a:prstGeom prst="rect">
            <a:avLst/>
          </a:prstGeom>
          <a:noFill/>
        </p:spPr>
      </p:pic>
      <p:pic>
        <p:nvPicPr>
          <p:cNvPr id="162818" name="Picture 2" descr="C:\Documents and Settings\ARZUCOLERICIHAN\Desktop\Pict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"/>
            <a:ext cx="3331096" cy="4520773"/>
          </a:xfrm>
          <a:prstGeom prst="rect">
            <a:avLst/>
          </a:prstGeom>
          <a:noFill/>
        </p:spPr>
      </p:pic>
      <p:pic>
        <p:nvPicPr>
          <p:cNvPr id="4" name="Picture 1" descr="C:\Documents and Settings\ARZUCOLERICIHAN\Desktop\dersler\Campbell-2011-Resimler\campbel-2011-cropped\M12_REEC8237_09_SE_CH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0056" y="2"/>
            <a:ext cx="4067944" cy="3893355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4655840" y="332658"/>
            <a:ext cx="2185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i="1" dirty="0">
                <a:solidFill>
                  <a:srgbClr val="FF0000"/>
                </a:solidFill>
                <a:latin typeface="Comic Sans MS" pitchFamily="66" charset="0"/>
              </a:rPr>
              <a:t>Genom, </a:t>
            </a:r>
          </a:p>
          <a:p>
            <a:r>
              <a:rPr lang="tr-TR" sz="2400" b="1" i="1" dirty="0">
                <a:solidFill>
                  <a:srgbClr val="FF0000"/>
                </a:solidFill>
                <a:latin typeface="Comic Sans MS" pitchFamily="66" charset="0"/>
              </a:rPr>
              <a:t>Kromozomlar,</a:t>
            </a:r>
          </a:p>
        </p:txBody>
      </p:sp>
      <p:sp>
        <p:nvSpPr>
          <p:cNvPr id="6" name="5 Metin kutusu"/>
          <p:cNvSpPr txBox="1"/>
          <p:nvPr/>
        </p:nvSpPr>
        <p:spPr>
          <a:xfrm>
            <a:off x="4583832" y="1556793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  <a:latin typeface="Comic Sans MS" pitchFamily="66" charset="0"/>
              </a:rPr>
              <a:t>İnsan soma</a:t>
            </a:r>
          </a:p>
          <a:p>
            <a:r>
              <a:rPr lang="tr-TR" dirty="0">
                <a:solidFill>
                  <a:srgbClr val="FF0000"/>
                </a:solidFill>
                <a:latin typeface="Comic Sans MS" pitchFamily="66" charset="0"/>
              </a:rPr>
              <a:t>hücreleri 46 </a:t>
            </a:r>
          </a:p>
          <a:p>
            <a:r>
              <a:rPr lang="tr-TR" dirty="0">
                <a:solidFill>
                  <a:srgbClr val="FF0000"/>
                </a:solidFill>
                <a:latin typeface="Comic Sans MS" pitchFamily="66" charset="0"/>
              </a:rPr>
              <a:t>Gamet hücreleri 23 kromozom içerir</a:t>
            </a:r>
          </a:p>
          <a:p>
            <a:r>
              <a:rPr lang="tr-TR" dirty="0">
                <a:solidFill>
                  <a:srgbClr val="FF0000"/>
                </a:solidFill>
                <a:latin typeface="Comic Sans MS" pitchFamily="66" charset="0"/>
              </a:rPr>
              <a:t>DNA 3 m.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4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KALITIMIN KROMOZOMAL TEMELİ</a:t>
            </a:r>
          </a:p>
        </p:txBody>
      </p:sp>
      <p:pic>
        <p:nvPicPr>
          <p:cNvPr id="77827" name="Picture 4" descr="015_Page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618" y="958851"/>
            <a:ext cx="7235825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8830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7813"/>
            <a:ext cx="86868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KALITIMIN KROMOZOMAL TEMELİ</a:t>
            </a:r>
          </a:p>
        </p:txBody>
      </p:sp>
      <p:pic>
        <p:nvPicPr>
          <p:cNvPr id="78851" name="Picture 4" descr="015_Page_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1628800"/>
            <a:ext cx="5459459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C:\Documents and Settings\ARZUCOLERICIHAN\Desktop\dersler\Campbell-2011-Resimler\campbel-2011-cropped\M15_REEC8237_09_SE_CH01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104" y="-16346"/>
            <a:ext cx="3635896" cy="687434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35960" y="4149082"/>
            <a:ext cx="1152128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solidFill>
                  <a:srgbClr val="FF0000"/>
                </a:solidFill>
              </a:rPr>
              <a:t>Anöploidi.. Toplam 47 kromozom. Fazladan bir 21. kromozom!</a:t>
            </a:r>
            <a:endParaRPr lang="tr-TR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59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KALITIMIN KROMOZOMAL TEMELİ</a:t>
            </a:r>
          </a:p>
        </p:txBody>
      </p:sp>
      <p:pic>
        <p:nvPicPr>
          <p:cNvPr id="63489" name="Picture 1" descr="C:\Documents and Settings\ARZUCOLERICIHAN\Desktop\dersler\Campbell-2011-Resimler\campbel-2011-cropped\M15_REEC8237_09_SE_CH01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1412776"/>
            <a:ext cx="4303065" cy="3456384"/>
          </a:xfrm>
          <a:prstGeom prst="rect">
            <a:avLst/>
          </a:prstGeom>
          <a:noFill/>
        </p:spPr>
      </p:pic>
      <p:pic>
        <p:nvPicPr>
          <p:cNvPr id="63490" name="Picture 2" descr="C:\Documents and Settings\ARZUCOLERICIHAN\Desktop\dersler\Campbell-2011-Resimler\campbel-2011-cropped\M15_REEC8237_09_SE_CH01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885" y="2060850"/>
            <a:ext cx="4890117" cy="462456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51584" y="4941170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solidFill>
                  <a:srgbClr val="FF0000"/>
                </a:solidFill>
              </a:rPr>
              <a:t>Anöploidi (2n) .. Toplam 47 kromozom. Fazladan bir 21. kromozom!</a:t>
            </a:r>
            <a:endParaRPr lang="tr-TR" sz="11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4112" y="980730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solidFill>
                  <a:srgbClr val="FF0000"/>
                </a:solidFill>
              </a:rPr>
              <a:t>Resiprokal (karşılıklı) translokasyon sonucu 22. kromozomun bir kısmı, 9. kromozomun küçük bir parçasıyla yer değişir!</a:t>
            </a:r>
            <a:endParaRPr lang="tr-TR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98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015_Page_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908721"/>
            <a:ext cx="5184576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847528" y="188640"/>
            <a:ext cx="8229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KALITIMIN KROMOZOMAL TEMELİ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7423202" y="1700808"/>
            <a:ext cx="357020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>
              <a:solidFill>
                <a:srgbClr val="00B050"/>
              </a:solidFill>
              <a:latin typeface="AR BERKLEY" pitchFamily="2" charset="0"/>
            </a:endParaRPr>
          </a:p>
          <a:p>
            <a:r>
              <a:rPr lang="tr-TR" dirty="0" err="1">
                <a:solidFill>
                  <a:srgbClr val="00B050"/>
                </a:solidFill>
                <a:latin typeface="AR BERKLEY" pitchFamily="2" charset="0"/>
              </a:rPr>
              <a:t>Prader</a:t>
            </a:r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-</a:t>
            </a:r>
            <a:r>
              <a:rPr lang="tr-TR" dirty="0" err="1">
                <a:solidFill>
                  <a:srgbClr val="00B050"/>
                </a:solidFill>
                <a:latin typeface="AR BERKLEY" pitchFamily="2" charset="0"/>
              </a:rPr>
              <a:t>Wiili</a:t>
            </a:r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 </a:t>
            </a:r>
            <a:r>
              <a:rPr lang="tr-TR" dirty="0" err="1">
                <a:solidFill>
                  <a:srgbClr val="00B050"/>
                </a:solidFill>
                <a:latin typeface="AR BERKLEY" pitchFamily="2" charset="0"/>
              </a:rPr>
              <a:t>Sendromıu</a:t>
            </a:r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: </a:t>
            </a:r>
          </a:p>
          <a:p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Aşırı şişmanlık, geri, zekalılık,</a:t>
            </a:r>
          </a:p>
          <a:p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 küçük el ve ayaklar,kısa boy 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(</a:t>
            </a:r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delesyonlu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15. kromozom babadan)</a:t>
            </a:r>
          </a:p>
          <a:p>
            <a:r>
              <a:rPr lang="tr-T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 BERKLEY" pitchFamily="2" charset="0"/>
              </a:rPr>
              <a:t>Angelman</a:t>
            </a:r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  <a:latin typeface="AR BERKLEY" pitchFamily="2" charset="0"/>
              </a:rPr>
              <a:t> Sendromu: Anlamsız </a:t>
            </a:r>
          </a:p>
          <a:p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  <a:latin typeface="AR BERKLEY" pitchFamily="2" charset="0"/>
              </a:rPr>
              <a:t>hareketler (gülme), motor ve </a:t>
            </a:r>
          </a:p>
          <a:p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  <a:latin typeface="AR BERKLEY" pitchFamily="2" charset="0"/>
              </a:rPr>
              <a:t>zihni semptomlar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(</a:t>
            </a:r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delesyonlu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15. kromozom anadan)</a:t>
            </a:r>
          </a:p>
          <a:p>
            <a:r>
              <a:rPr lang="tr-T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 BERKLEY" pitchFamily="2" charset="0"/>
              </a:rPr>
              <a:t>Metillenme</a:t>
            </a:r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  <a:latin typeface="AR BERKLEY" pitchFamily="2" charset="0"/>
              </a:rPr>
              <a:t> sonucu </a:t>
            </a:r>
            <a:r>
              <a:rPr lang="tr-T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 BERKLEY" pitchFamily="2" charset="0"/>
              </a:rPr>
              <a:t>inaktivasyon</a:t>
            </a:r>
            <a:endParaRPr lang="tr-TR" dirty="0">
              <a:solidFill>
                <a:schemeClr val="tx1">
                  <a:lumMod val="85000"/>
                  <a:lumOff val="15000"/>
                </a:schemeClr>
              </a:solidFill>
              <a:latin typeface="AR BERKLEY" pitchFamily="2" charset="0"/>
            </a:endParaRPr>
          </a:p>
          <a:p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Kırılgan X sendromu: X </a:t>
            </a:r>
          </a:p>
          <a:p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Kromozomunun bir ucunun ince </a:t>
            </a:r>
          </a:p>
          <a:p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İplik halinde oluşu (Erkeklerde </a:t>
            </a:r>
          </a:p>
          <a:p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1500, dişilerde 2500 de 1) </a:t>
            </a:r>
          </a:p>
          <a:p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anormal X kromozomları anadan</a:t>
            </a:r>
          </a:p>
          <a:p>
            <a:r>
              <a:rPr lang="tr-TR" dirty="0" err="1">
                <a:solidFill>
                  <a:srgbClr val="00B050"/>
                </a:solidFill>
                <a:latin typeface="AR BERKLEY" pitchFamily="2" charset="0"/>
              </a:rPr>
              <a:t>Kalıtıldığında</a:t>
            </a:r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 hastalık daha</a:t>
            </a:r>
          </a:p>
          <a:p>
            <a:r>
              <a:rPr lang="tr-TR" dirty="0">
                <a:solidFill>
                  <a:srgbClr val="00B050"/>
                </a:solidFill>
                <a:latin typeface="AR BERKLEY" pitchFamily="2" charset="0"/>
              </a:rPr>
              <a:t> yaygındır</a:t>
            </a:r>
            <a:endParaRPr lang="tr-TR" dirty="0">
              <a:solidFill>
                <a:srgbClr val="00B050"/>
              </a:solidFill>
              <a:latin typeface="AR BERKLEY" pitchFamily="2" charset="0"/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1847530" y="692696"/>
            <a:ext cx="779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 BLANCA" pitchFamily="2" charset="0"/>
              </a:rPr>
              <a:t>Bir </a:t>
            </a:r>
            <a:r>
              <a:rPr lang="tr-T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 BLANCA" pitchFamily="2" charset="0"/>
              </a:rPr>
              <a:t>Allelin</a:t>
            </a:r>
            <a:r>
              <a:rPr lang="tr-T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 BLANCA" pitchFamily="2" charset="0"/>
              </a:rPr>
              <a:t> Anneden ya da Babadan Alınmasına Bağlı İfade (</a:t>
            </a:r>
            <a:r>
              <a:rPr lang="tr-T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 BLANCA" pitchFamily="2" charset="0"/>
              </a:rPr>
              <a:t>fenotip</a:t>
            </a:r>
            <a:r>
              <a:rPr lang="tr-T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 BLANCA" pitchFamily="2" charset="0"/>
              </a:rPr>
              <a:t>) farklılığı</a:t>
            </a:r>
            <a:endParaRPr lang="tr-TR" b="1" dirty="0">
              <a:solidFill>
                <a:schemeClr val="tx1">
                  <a:lumMod val="85000"/>
                  <a:lumOff val="15000"/>
                </a:schemeClr>
              </a:solidFill>
              <a:latin typeface="AR BLAN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188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44" y="0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KALITIMIN KROMOZOMAL TEMELİ</a:t>
            </a:r>
          </a:p>
        </p:txBody>
      </p:sp>
      <p:pic>
        <p:nvPicPr>
          <p:cNvPr id="80899" name="Picture 4" descr="015_Page_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20688"/>
            <a:ext cx="6012160" cy="45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ARZUCOLERICIHAN\Desktop\dersler\Campbell-2011-Resimler\campbel-2011-cropped\M15_REEC8237_09_SE_CH01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1496" y="5079517"/>
            <a:ext cx="4536504" cy="1778485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7536163" y="2564904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İnsanda </a:t>
            </a:r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Mitokondriyel</a:t>
            </a:r>
            <a:endParaRPr lang="tr-TR" dirty="0">
              <a:solidFill>
                <a:srgbClr val="FF0000"/>
              </a:solidFill>
              <a:latin typeface="AR BERKLEY" pitchFamily="2" charset="0"/>
            </a:endParaRPr>
          </a:p>
          <a:p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Miyopati</a:t>
            </a:r>
            <a:endParaRPr lang="tr-TR" dirty="0">
              <a:solidFill>
                <a:srgbClr val="FF0000"/>
              </a:solidFill>
              <a:latin typeface="AR BERKLEY" pitchFamily="2" charset="0"/>
            </a:endParaRP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Alzheimer, Kalp, Diyabet:Katkı</a:t>
            </a:r>
            <a:endParaRPr lang="tr-TR" dirty="0">
              <a:solidFill>
                <a:srgbClr val="FF0000"/>
              </a:solidFill>
              <a:latin typeface="AR BERKLEY" pitchFamily="2" charset="0"/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7824193" y="1916832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>
                <a:latin typeface="AR BERKLEY" pitchFamily="2" charset="0"/>
              </a:rPr>
              <a:t>Maternal</a:t>
            </a:r>
            <a:r>
              <a:rPr lang="tr-TR" b="1" dirty="0">
                <a:latin typeface="AR BERKLEY" pitchFamily="2" charset="0"/>
              </a:rPr>
              <a:t> Kalıtım</a:t>
            </a:r>
            <a:endParaRPr lang="tr-TR" b="1" dirty="0"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659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Comic Sans MS" pitchFamily="66" charset="0"/>
              </a:rPr>
              <a:t>KALITIMIN MOLEKÜLER TEMELİ</a:t>
            </a:r>
          </a:p>
        </p:txBody>
      </p:sp>
      <p:pic>
        <p:nvPicPr>
          <p:cNvPr id="56321" name="Picture 1" descr="C:\Documents and Settings\ARZUCOLERICIHAN\Desktop\dersler\Campbell-2011-Resimler\campbel-2011-cropped\M16_REEC8237_09_SE_CH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835" y="980730"/>
            <a:ext cx="7698277" cy="5877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7398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6265" y="0"/>
            <a:ext cx="75517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RZUCOLERICIHAN\Desktop\dersler\Campbell-2011-Resimler\campbel-2011-cropped\M12_REEC8237_09_SE_CH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6301" y="315915"/>
            <a:ext cx="7251700" cy="6542087"/>
          </a:xfrm>
          <a:prstGeom prst="rect">
            <a:avLst/>
          </a:prstGeom>
          <a:noFill/>
        </p:spPr>
      </p:pic>
      <p:pic>
        <p:nvPicPr>
          <p:cNvPr id="24577" name="Picture 1" descr="C:\Documents and Settings\ARZUCOLERICIHAN\Desktop\dersler\Campbell-2011-Resimler\campbel-2011-cropped\M12_REEC8237_09_SE_CH12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520" y="2708922"/>
            <a:ext cx="3744416" cy="208573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-99392"/>
            <a:ext cx="8305800" cy="50405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tr-TR" sz="1600" b="1" dirty="0">
                <a:solidFill>
                  <a:srgbClr val="FF0000"/>
                </a:solidFill>
                <a:latin typeface="Comic Sans MS" pitchFamily="66" charset="0"/>
              </a:rPr>
              <a:t>HÜCRE DÖNGÜSÜ VE MİTOZ (KROMATİN,KARDEŞ KROMATİTLER, HOMOLOG KROMOZOMLAR,  KROMOZOM KONDENSASYONU)</a:t>
            </a:r>
            <a:endParaRPr lang="tr-TR" sz="1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5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Picture 3" descr="C:\Documents and Settings\ARZUCOLERICIHAN\Desktop\dersler\Campbell-2011-Resimler\campbel-2011-cropped\M12_REEC8237_09_SE_CH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332656"/>
            <a:ext cx="3502025" cy="3105150"/>
          </a:xfrm>
          <a:prstGeom prst="rect">
            <a:avLst/>
          </a:prstGeom>
          <a:noFill/>
        </p:spPr>
      </p:pic>
      <p:pic>
        <p:nvPicPr>
          <p:cNvPr id="163842" name="Picture 2" descr="C:\Documents and Settings\ARZUCOLERICIHAN\Desktop\dersler\Campbell-2011-Resimler\campbel-2011-cropped\M12_REEC8237_09_SE_CH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1293" y="0"/>
            <a:ext cx="5566709" cy="6858000"/>
          </a:xfrm>
          <a:prstGeom prst="rect">
            <a:avLst/>
          </a:prstGeom>
          <a:noFill/>
        </p:spPr>
      </p:pic>
      <p:pic>
        <p:nvPicPr>
          <p:cNvPr id="163843" name="Picture 3" descr="C:\Documents and Settings\ARZUCOLERICIHAN\Desktop\dersler\Campbell-2011-Resimler\campbel-2011-cropped\M12_REEC8237_09_SE_CH1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3789042"/>
            <a:ext cx="3529013" cy="2801937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1524000" y="0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  <a:latin typeface="Comic Sans MS" pitchFamily="66" charset="0"/>
              </a:rPr>
              <a:t>HÜCRE DÖNGÜSÜ VE MİTOZ</a:t>
            </a:r>
            <a:endParaRPr lang="tr-TR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76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678632" y="260648"/>
            <a:ext cx="8305800" cy="57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eaLnBrk="0" hangingPunct="0">
              <a:defRPr/>
            </a:pPr>
            <a:r>
              <a:rPr lang="tr-TR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HÜCRE DÖNGÜSÜ</a:t>
            </a:r>
          </a:p>
          <a:p>
            <a:pPr eaLnBrk="0" hangingPunct="0">
              <a:defRPr/>
            </a:pPr>
            <a:r>
              <a:rPr lang="tr-TR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VE MİTOZ</a:t>
            </a:r>
          </a:p>
        </p:txBody>
      </p:sp>
      <p:pic>
        <p:nvPicPr>
          <p:cNvPr id="22529" name="Picture 1" descr="C:\Documents and Settings\ARZUCOLERICIHAN\Desktop\dersler\Campbell-2011-Resimler\campbel-2011-cropped\M12_REEC8237_09_SE_CH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8225" y="0"/>
            <a:ext cx="5841077" cy="6858000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1415480" y="1484784"/>
            <a:ext cx="37305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Sentrozom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: </a:t>
            </a:r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Mikrotübül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organize edici merkez,</a:t>
            </a:r>
          </a:p>
          <a:p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İnterfazda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 </a:t>
            </a:r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sentriol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eşlenir.</a:t>
            </a:r>
          </a:p>
          <a:p>
            <a:r>
              <a:rPr lang="tr-TR" dirty="0" err="1">
                <a:solidFill>
                  <a:srgbClr val="FF0000"/>
                </a:solidFill>
                <a:latin typeface="AR BERKLEY" pitchFamily="2" charset="0"/>
              </a:rPr>
              <a:t>Kinetekorlara</a:t>
            </a:r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 bağlanarak iğ ipliklerini</a:t>
            </a:r>
          </a:p>
          <a:p>
            <a:r>
              <a:rPr lang="tr-TR" dirty="0">
                <a:solidFill>
                  <a:srgbClr val="FF0000"/>
                </a:solidFill>
                <a:latin typeface="AR BERKLEY" pitchFamily="2" charset="0"/>
              </a:rPr>
              <a:t>Oluşturur.</a:t>
            </a:r>
          </a:p>
          <a:p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1359</Words>
  <Application>Microsoft Macintosh PowerPoint</Application>
  <PresentationFormat>Geniş Ekran</PresentationFormat>
  <Paragraphs>293</Paragraphs>
  <Slides>65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65</vt:i4>
      </vt:variant>
    </vt:vector>
  </HeadingPairs>
  <TitlesOfParts>
    <vt:vector size="73" baseType="lpstr">
      <vt:lpstr>AR BERKLEY</vt:lpstr>
      <vt:lpstr>AR BLANCA</vt:lpstr>
      <vt:lpstr>Calibri</vt:lpstr>
      <vt:lpstr>Calibri Light</vt:lpstr>
      <vt:lpstr>Comic Sans MS</vt:lpstr>
      <vt:lpstr>Wingdings 2</vt:lpstr>
      <vt:lpstr>Arial</vt:lpstr>
      <vt:lpstr>Office Teması</vt:lpstr>
      <vt:lpstr>PowerPoint Sunusu</vt:lpstr>
      <vt:lpstr>Prof. Dr. Mustafa AKÇELİK</vt:lpstr>
      <vt:lpstr>                                                   ANKARA ÜNİVERSİTESİ FEN FAKÜLTESİ  BİYOLOJİ BÖLÜMÜ  GENEL BİYOLOJİ  (Campbell, 228-450)                                                                                          2015/2016 Güz    </vt:lpstr>
      <vt:lpstr>Hücre bölünmesi, üreme, büyüme ve tamirde görev alır</vt:lpstr>
      <vt:lpstr>HÜCRE DÖNGÜSÜ VE MİTOZ  </vt:lpstr>
      <vt:lpstr>PowerPoint Sunusu</vt:lpstr>
      <vt:lpstr>HÜCRE DÖNGÜSÜ VE MİTOZ (KROMATİN,KARDEŞ KROMATİTLER, HOMOLOG KROMOZOMLAR,  KROMOZOM KONDENSASYONU)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MAYOZ VE EŞEYLİ YAŞAM DÖNGÜSÜ</vt:lpstr>
      <vt:lpstr>MAYOZ VE EŞEYLİ YAŞAM DÖNGÜSÜ</vt:lpstr>
      <vt:lpstr>PowerPoint Sunusu</vt:lpstr>
      <vt:lpstr>MAYOZ VE EŞEYLİ YAŞAM DÖNGÜSÜ</vt:lpstr>
      <vt:lpstr>PowerPoint Sunusu</vt:lpstr>
      <vt:lpstr>MAYOZ VE  EŞEYLİ YAŞAM DÖNGÜSÜ</vt:lpstr>
      <vt:lpstr>MAYOZ VE EŞEYLİ  YAŞAM DÖNGÜSÜ</vt:lpstr>
      <vt:lpstr>MAYOZ VE EŞEYLİ  YAŞAM DÖNGÜSÜ</vt:lpstr>
      <vt:lpstr>  MAYOZ VE EŞEYLİ  YAŞAM DÖNGÜSÜ</vt:lpstr>
      <vt:lpstr>MAYOZ VE EŞEYLİ YAŞAM DÖNGÜSÜ</vt:lpstr>
      <vt:lpstr>MAYOZ VE EŞEYLİ YAŞAM DÖNGÜSÜ</vt:lpstr>
      <vt:lpstr>MENDEL VE GEN KAVRAMI</vt:lpstr>
      <vt:lpstr>PowerPoint Sunusu</vt:lpstr>
      <vt:lpstr>MENDEL VE GEN KAVRAMI</vt:lpstr>
      <vt:lpstr>MENDEL VE GEN KAVRAMI</vt:lpstr>
      <vt:lpstr>PowerPoint Sunusu</vt:lpstr>
      <vt:lpstr>MENDEL VE  GEN KAVRAMI</vt:lpstr>
      <vt:lpstr>MENDEL VE GEN KAVRAMI</vt:lpstr>
      <vt:lpstr>PowerPoint Sunusu</vt:lpstr>
      <vt:lpstr>MENDEL VE GEN  KAVRAMI</vt:lpstr>
      <vt:lpstr>MENDEL VE  GEN KAVRAMI</vt:lpstr>
      <vt:lpstr>MENDEL VE GEN KAVRAMI</vt:lpstr>
      <vt:lpstr>MENDEL VE GEN KAVRAMI Mendel Tanımı Dışı Genetik İlişkiler</vt:lpstr>
      <vt:lpstr>Çoklu Allelizm</vt:lpstr>
      <vt:lpstr>MENDEL VE  GEN KAVRAMI</vt:lpstr>
      <vt:lpstr>Poligenik Kalıtım (insanda deri rengi)</vt:lpstr>
      <vt:lpstr>MENDEL VE GEN KAVRAMI Doğal ve Sonradan Edinilen: Çevrenin Fenotip Üzerine Etkisi</vt:lpstr>
      <vt:lpstr>MENDEL VE GEN KAVRAMI</vt:lpstr>
      <vt:lpstr>PowerPoint Sunusu</vt:lpstr>
      <vt:lpstr>MENDEL VE  GEN KAVRAMI</vt:lpstr>
      <vt:lpstr>MENDEL VE GEN KAVRAMI</vt:lpstr>
      <vt:lpstr>KALITIMIN KROMOZOMAL TEMELİ</vt:lpstr>
      <vt:lpstr>KALITIMIN KROMOZOMAL TEMELİ</vt:lpstr>
      <vt:lpstr>KALITIMIN KROMOZOMAL TEMELİ</vt:lpstr>
      <vt:lpstr>KALITIMIN KROMOZOMAL TEMELİ</vt:lpstr>
      <vt:lpstr>PowerPoint Sunusu</vt:lpstr>
      <vt:lpstr>KALITIMIN KROMOZOMAL TEMELİ</vt:lpstr>
      <vt:lpstr>KALITIMIN KROMOZOMAL TEMELİ</vt:lpstr>
      <vt:lpstr>PowerPoint Sunusu</vt:lpstr>
      <vt:lpstr>KALITIMIN KROMOZOMAL TEMELİ</vt:lpstr>
      <vt:lpstr>PowerPoint Sunusu</vt:lpstr>
      <vt:lpstr>PowerPoint Sunusu</vt:lpstr>
      <vt:lpstr>KALITIMIN KROMOZOMAL TEMELİ</vt:lpstr>
      <vt:lpstr>KALITIMIN KROMOZOMAL TEMELİ</vt:lpstr>
      <vt:lpstr>KALITIMIN KROMOZOMAL TEMELİ</vt:lpstr>
      <vt:lpstr>PowerPoint Sunusu</vt:lpstr>
      <vt:lpstr>KALITIMIN KROMOZOMAL TEMELİ</vt:lpstr>
      <vt:lpstr>KALITIMIN MOLEKÜLER TEMELİ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Kullanıcısı</dc:creator>
  <cp:lastModifiedBy>Microsoft Office Kullanıcısı</cp:lastModifiedBy>
  <cp:revision>1</cp:revision>
  <dcterms:created xsi:type="dcterms:W3CDTF">2017-10-24T09:14:57Z</dcterms:created>
  <dcterms:modified xsi:type="dcterms:W3CDTF">2017-10-24T09:15:28Z</dcterms:modified>
</cp:coreProperties>
</file>