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notesMaster" Target="notesMasters/notesMaster1.xml"/><Relationship Id="rId68" Type="http://schemas.openxmlformats.org/officeDocument/2006/relationships/presProps" Target="presProps.xml"/><Relationship Id="rId69" Type="http://schemas.openxmlformats.org/officeDocument/2006/relationships/viewProps" Target="viewProp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theme" Target="theme/theme1.xml"/><Relationship Id="rId71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E2F5E-EDE0-5145-A9E1-4C57AEB64168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840A61-CFBA-7446-AA51-8D38D90669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33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8DEFA6-6CF5-4FD0-8A7B-4651BED12288}" type="slidenum">
              <a:rPr lang="tr-TR" smtClean="0"/>
              <a:pPr>
                <a:defRPr/>
              </a:pPr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73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592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55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420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370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215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8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009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97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973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46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04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8D92D-E3D7-D443-B209-EEDCA831226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B6928-A69C-854D-8DE9-D3F54F2CA81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7669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jpeg"/><Relationship Id="rId3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jpeg"/><Relationship Id="rId3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4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jpeg"/><Relationship Id="rId3" Type="http://schemas.openxmlformats.org/officeDocument/2006/relationships/image" Target="../media/image5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4.jpeg"/><Relationship Id="rId3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7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9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0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1.jpeg"/><Relationship Id="rId3" Type="http://schemas.openxmlformats.org/officeDocument/2006/relationships/image" Target="../media/image62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3.jpeg"/><Relationship Id="rId3" Type="http://schemas.openxmlformats.org/officeDocument/2006/relationships/image" Target="../media/image6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6.jpeg"/><Relationship Id="rId3" Type="http://schemas.openxmlformats.org/officeDocument/2006/relationships/image" Target="../media/image6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9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0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1.jpeg"/><Relationship Id="rId3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3.jpeg"/><Relationship Id="rId3" Type="http://schemas.openxmlformats.org/officeDocument/2006/relationships/image" Target="../media/image74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4" Type="http://schemas.openxmlformats.org/officeDocument/2006/relationships/image" Target="../media/image78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6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9.jpeg"/><Relationship Id="rId3" Type="http://schemas.openxmlformats.org/officeDocument/2006/relationships/image" Target="../media/image80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1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2.jpeg"/><Relationship Id="rId3" Type="http://schemas.openxmlformats.org/officeDocument/2006/relationships/image" Target="../media/image8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5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6.jpeg"/><Relationship Id="rId3" Type="http://schemas.openxmlformats.org/officeDocument/2006/relationships/image" Target="../media/image87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8.jpeg"/><Relationship Id="rId3" Type="http://schemas.openxmlformats.org/officeDocument/2006/relationships/image" Target="../media/image89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0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1.jpeg"/><Relationship Id="rId3" Type="http://schemas.openxmlformats.org/officeDocument/2006/relationships/image" Target="../media/image92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383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847528" y="260648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tr-TR" sz="2400" b="1" dirty="0">
                <a:solidFill>
                  <a:srgbClr val="F478DC"/>
                </a:solidFill>
                <a:latin typeface="Comic Sans MS" pitchFamily="66" charset="0"/>
                <a:ea typeface="+mj-ea"/>
                <a:cs typeface="+mj-cs"/>
              </a:rPr>
              <a:t>HÜCRE DÖNGÜSÜ</a:t>
            </a:r>
          </a:p>
          <a:p>
            <a:pPr eaLnBrk="0" hangingPunct="0">
              <a:defRPr/>
            </a:pPr>
            <a:r>
              <a:rPr lang="tr-TR" sz="2400" b="1" dirty="0">
                <a:solidFill>
                  <a:srgbClr val="F478DC"/>
                </a:solidFill>
                <a:latin typeface="Comic Sans MS" pitchFamily="66" charset="0"/>
                <a:ea typeface="+mj-ea"/>
                <a:cs typeface="+mj-cs"/>
              </a:rPr>
              <a:t> VE MİTOZ</a:t>
            </a:r>
          </a:p>
        </p:txBody>
      </p:sp>
      <p:pic>
        <p:nvPicPr>
          <p:cNvPr id="21505" name="Picture 1" descr="C:\Documents and Settings\ARZUCOLERICIHAN\Desktop\dersler\Campbell-2011-Resimler\campbel-2011-cropped\M12_REEC8237_09_SE_CH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0517" y="0"/>
            <a:ext cx="3207892" cy="684239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19536" y="1196752"/>
            <a:ext cx="446449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1600" b="1" dirty="0">
                <a:solidFill>
                  <a:srgbClr val="FF0000"/>
                </a:solidFill>
                <a:latin typeface="Comic Sans MS" pitchFamily="66" charset="0"/>
              </a:rPr>
              <a:t>Kinetokor</a:t>
            </a:r>
            <a:r>
              <a:rPr lang="tr-TR" sz="1600" dirty="0">
                <a:solidFill>
                  <a:srgbClr val="FF0000"/>
                </a:solidFill>
                <a:latin typeface="Comic Sans MS" pitchFamily="66" charset="0"/>
              </a:rPr>
              <a:t>: Hücrenin iki kutbundaki sentrozomlardan uzanan mikrotübül demetleri, metafazda hücrenin ortasına doğru uzanır.</a:t>
            </a:r>
          </a:p>
          <a:p>
            <a:endParaRPr lang="tr-TR" sz="16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omic Sans MS" pitchFamily="66" charset="0"/>
              </a:rPr>
              <a:t>Kromozomun her iki kromatidi de </a:t>
            </a:r>
            <a:r>
              <a:rPr lang="tr-TR" sz="1600" b="1" dirty="0">
                <a:solidFill>
                  <a:srgbClr val="FF0000"/>
                </a:solidFill>
                <a:latin typeface="Comic Sans MS" pitchFamily="66" charset="0"/>
              </a:rPr>
              <a:t>KİNETOKOR</a:t>
            </a:r>
            <a:r>
              <a:rPr lang="tr-TR" sz="1600" dirty="0">
                <a:solidFill>
                  <a:srgbClr val="FF0000"/>
                </a:solidFill>
                <a:latin typeface="Comic Sans MS" pitchFamily="66" charset="0"/>
              </a:rPr>
              <a:t> denen ve sentromer bölgesinde yerleşmiş olan </a:t>
            </a:r>
            <a:r>
              <a:rPr lang="tr-TR" sz="1600" u="sng" dirty="0">
                <a:solidFill>
                  <a:srgbClr val="FF0000"/>
                </a:solidFill>
                <a:latin typeface="Comic Sans MS" pitchFamily="66" charset="0"/>
              </a:rPr>
              <a:t>özelleşmiş protein moleküllerine </a:t>
            </a:r>
            <a:r>
              <a:rPr lang="tr-TR" sz="1600" dirty="0">
                <a:solidFill>
                  <a:srgbClr val="FF0000"/>
                </a:solidFill>
                <a:latin typeface="Comic Sans MS" pitchFamily="66" charset="0"/>
              </a:rPr>
              <a:t>sahiptir. </a:t>
            </a:r>
          </a:p>
          <a:p>
            <a:endParaRPr lang="tr-TR" sz="16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1600" u="sng" dirty="0">
                <a:solidFill>
                  <a:srgbClr val="FF0000"/>
                </a:solidFill>
                <a:latin typeface="Comic Sans MS" pitchFamily="66" charset="0"/>
              </a:rPr>
              <a:t>Kinetokora bağlı olmayan mikrotübüller: </a:t>
            </a:r>
            <a:r>
              <a:rPr lang="tr-TR" sz="1600" dirty="0">
                <a:solidFill>
                  <a:srgbClr val="FF0000"/>
                </a:solidFill>
                <a:latin typeface="Comic Sans MS" pitchFamily="66" charset="0"/>
              </a:rPr>
              <a:t>üst üste çakışır ve hücrenin zıt kutbundan gelen kendi benzeri ile çakışır.</a:t>
            </a:r>
          </a:p>
          <a:p>
            <a:endParaRPr lang="tr-TR" sz="16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1600" u="sng" dirty="0">
                <a:solidFill>
                  <a:srgbClr val="FF0000"/>
                </a:solidFill>
                <a:latin typeface="Comic Sans MS" pitchFamily="66" charset="0"/>
              </a:rPr>
              <a:t>Kinetokora bağlı mikrotübüller:</a:t>
            </a:r>
            <a:r>
              <a:rPr lang="tr-TR" sz="1600" dirty="0">
                <a:solidFill>
                  <a:srgbClr val="FF0000"/>
                </a:solidFill>
                <a:latin typeface="Comic Sans MS" pitchFamily="66" charset="0"/>
              </a:rPr>
              <a:t> Kinetokorlara tutunup, kromozomların titrek hareketlerine başlamalarına neden olur. </a:t>
            </a:r>
          </a:p>
          <a:p>
            <a:endParaRPr lang="tr-TR" sz="16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omic Sans MS" pitchFamily="66" charset="0"/>
              </a:rPr>
              <a:t>Kinetokora tüm kromozomlar tutunana kadar </a:t>
            </a:r>
            <a:r>
              <a:rPr lang="tr-TR" sz="1600" u="sng" dirty="0">
                <a:solidFill>
                  <a:srgbClr val="FF0000"/>
                </a:solidFill>
                <a:latin typeface="Comic Sans MS" pitchFamily="66" charset="0"/>
              </a:rPr>
              <a:t>anafaz safhasına geçilmez</a:t>
            </a:r>
            <a:r>
              <a:rPr lang="tr-TR" sz="1600" dirty="0">
                <a:solidFill>
                  <a:srgbClr val="FF0000"/>
                </a:solidFill>
                <a:latin typeface="Comic Sans MS" pitchFamily="66" charset="0"/>
              </a:rPr>
              <a:t>. </a:t>
            </a:r>
            <a:endParaRPr lang="tr-TR" sz="16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41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631504" y="186376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HÜCRE DÖNGÜSÜ VE</a:t>
            </a:r>
          </a:p>
          <a:p>
            <a:pPr eaLnBrk="0" hangingPunct="0"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 MİTOZ</a:t>
            </a:r>
          </a:p>
        </p:txBody>
      </p:sp>
      <p:pic>
        <p:nvPicPr>
          <p:cNvPr id="23553" name="Picture 1" descr="C:\Documents and Settings\ARZUCOLERICIHAN\Desktop\dersler\Campbell-2011-Resimler\campbel-2011-cropped\M12_REEC8237_09_SE_CH1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864" y="0"/>
            <a:ext cx="5508104" cy="680060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524000" y="1844824"/>
            <a:ext cx="35333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SİTOKİNEZ: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Aktin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ve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miyozin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</a:t>
            </a:r>
          </a:p>
          <a:p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Mikroflamentlerinin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oluşturduğu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Kasılabilen halka (hücre plağı)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hücre hareketinden sorumlu 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proteinler aracılığı ile iki ayrı hücre 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Oluşana kadar derinleşir</a:t>
            </a:r>
            <a:endParaRPr lang="tr-TR" dirty="0">
              <a:solidFill>
                <a:srgbClr val="FF0000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62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847528" y="260648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0" hangingPunct="0">
              <a:defRPr/>
            </a:pP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HÜCRE DÖNGÜSÜ VE 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MİTOZ (BİTKİ HÜCRESİNDE HÜCRE PLAĞININ OLUŞUMU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20481" name="Picture 1" descr="C:\Documents and Settings\ARZUCOLERICIHAN\Desktop\dersler\Campbell-2011-Resimler\campbel-2011-cropped\M12_REEC8237_09_SE_CH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165" y="1412777"/>
            <a:ext cx="8865333" cy="45637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39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Documents and Settings\ARZUCOLERICIHAN\Desktop\dersler\Campbell-2011-Resimler\campbel-2011-cropped\M12_REEC8237_09_SE_CH12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620688"/>
            <a:ext cx="4299764" cy="6237312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1678632" y="0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HÜCRE DÖNGÜSÜ VE 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MİTOZ</a:t>
            </a:r>
          </a:p>
          <a:p>
            <a:pPr eaLnBrk="0" hangingPunct="0">
              <a:defRPr/>
            </a:pP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(PROKARYOTLAR)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9458" name="Picture 2" descr="C:\Documents and Settings\ARZUCOLERICIHAN\Desktop\dersler\Campbell-2011-Resimler\campbel-2011-cropped\M12_REEC8237_09_SE_CH1210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38" y="0"/>
            <a:ext cx="265198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414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847528" y="260648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HÜCRE DÖNGÜSÜ VE MİTOZ</a:t>
            </a:r>
          </a:p>
        </p:txBody>
      </p:sp>
      <p:pic>
        <p:nvPicPr>
          <p:cNvPr id="18433" name="Picture 1" descr="C:\Documents and Settings\ARZUCOLERICIHAN\Desktop\dersler\Campbell-2011-Resimler\campbel-2011-cropped\M12_REEC8237_09_SE_CH1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4" y="98519"/>
            <a:ext cx="3721791" cy="6515083"/>
          </a:xfrm>
          <a:prstGeom prst="rect">
            <a:avLst/>
          </a:prstGeom>
          <a:noFill/>
        </p:spPr>
      </p:pic>
      <p:pic>
        <p:nvPicPr>
          <p:cNvPr id="18434" name="Picture 2" descr="C:\Documents and Settings\ARZUCOLERICIHAN\Desktop\dersler\Campbell-2011-Resimler\campbel-2011-cropped\M12_REEC8237_09_SE_CH1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556794"/>
            <a:ext cx="4716016" cy="4792081"/>
          </a:xfrm>
          <a:prstGeom prst="rect">
            <a:avLst/>
          </a:prstGeom>
          <a:noFill/>
        </p:spPr>
      </p:pic>
      <p:sp>
        <p:nvSpPr>
          <p:cNvPr id="5" name="6-Point Star 4"/>
          <p:cNvSpPr/>
          <p:nvPr/>
        </p:nvSpPr>
        <p:spPr>
          <a:xfrm>
            <a:off x="3503712" y="1340769"/>
            <a:ext cx="288032" cy="28803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2135560" y="98072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7676F2"/>
                </a:solidFill>
              </a:rPr>
              <a:t>Hücre döngüsündeki kontrol noktaları</a:t>
            </a:r>
            <a:endParaRPr lang="tr-TR" dirty="0">
              <a:solidFill>
                <a:srgbClr val="7676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4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847528" y="260648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HÜCRE DÖNGÜSÜ VE</a:t>
            </a:r>
          </a:p>
          <a:p>
            <a:pPr eaLnBrk="0" hangingPunct="0"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 MİTOZ</a:t>
            </a:r>
          </a:p>
        </p:txBody>
      </p:sp>
      <p:pic>
        <p:nvPicPr>
          <p:cNvPr id="17409" name="Picture 1" descr="C:\Documents and Settings\ARZUCOLERICIHAN\Desktop\dersler\Campbell-2011-Resimler\campbel-2011-cropped\M12_REEC8237_09_SE_CH121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68762"/>
            <a:ext cx="4572000" cy="3696511"/>
          </a:xfrm>
          <a:prstGeom prst="rect">
            <a:avLst/>
          </a:prstGeom>
          <a:noFill/>
        </p:spPr>
      </p:pic>
      <p:pic>
        <p:nvPicPr>
          <p:cNvPr id="17410" name="Picture 2" descr="C:\Documents and Settings\ARZUCOLERICIHAN\Desktop\dersler\Campbell-2011-Resimler\campbel-2011-cropped\M12_REEC8237_09_SE_CH12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2" y="1"/>
            <a:ext cx="2950899" cy="675399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75520" y="5085184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u="sng" dirty="0">
                <a:solidFill>
                  <a:srgbClr val="7676F2"/>
                </a:solidFill>
              </a:rPr>
              <a:t>Hücre döngüsündeki stoplazmik kimyasal sinyaller:</a:t>
            </a:r>
          </a:p>
          <a:p>
            <a:r>
              <a:rPr lang="tr-TR" sz="1600" i="1" u="sng" dirty="0">
                <a:solidFill>
                  <a:srgbClr val="FF0000"/>
                </a:solidFill>
              </a:rPr>
              <a:t>Protein </a:t>
            </a:r>
            <a:r>
              <a:rPr lang="tr-TR" sz="1600" i="1" u="sng" dirty="0" err="1">
                <a:solidFill>
                  <a:srgbClr val="FF0000"/>
                </a:solidFill>
              </a:rPr>
              <a:t>kinazlar</a:t>
            </a:r>
            <a:r>
              <a:rPr lang="tr-TR" sz="1600" dirty="0">
                <a:solidFill>
                  <a:srgbClr val="FF0000"/>
                </a:solidFill>
              </a:rPr>
              <a:t>- G1 ve G2 kontrol noktalarında devam sinyali </a:t>
            </a:r>
          </a:p>
          <a:p>
            <a:r>
              <a:rPr lang="tr-TR" sz="1600" i="1" u="sng" dirty="0">
                <a:solidFill>
                  <a:srgbClr val="7676F2"/>
                </a:solidFill>
              </a:rPr>
              <a:t>Siklinler</a:t>
            </a:r>
            <a:r>
              <a:rPr lang="tr-TR" sz="1600" dirty="0">
                <a:solidFill>
                  <a:srgbClr val="7676F2"/>
                </a:solidFill>
              </a:rPr>
              <a:t>: İnterfazda yüksek, mitozda düşük</a:t>
            </a:r>
          </a:p>
          <a:p>
            <a:r>
              <a:rPr lang="tr-TR" sz="1600" i="1" u="sng" dirty="0">
                <a:solidFill>
                  <a:srgbClr val="7676F2"/>
                </a:solidFill>
              </a:rPr>
              <a:t>Siklin-bağımlı kinazlar </a:t>
            </a:r>
            <a:r>
              <a:rPr lang="tr-TR" sz="1600" dirty="0">
                <a:solidFill>
                  <a:srgbClr val="7676F2"/>
                </a:solidFill>
              </a:rPr>
              <a:t>(Cdk) </a:t>
            </a:r>
          </a:p>
          <a:p>
            <a:r>
              <a:rPr lang="tr-TR" sz="1600" i="1" u="sng" dirty="0">
                <a:solidFill>
                  <a:srgbClr val="FF0000"/>
                </a:solidFill>
              </a:rPr>
              <a:t>MPF (maturation (M-phase) promoting factor</a:t>
            </a:r>
          </a:p>
          <a:p>
            <a:r>
              <a:rPr lang="tr-TR" sz="1600" dirty="0">
                <a:solidFill>
                  <a:srgbClr val="7676F2"/>
                </a:solidFill>
              </a:rPr>
              <a:t> </a:t>
            </a:r>
            <a:endParaRPr lang="tr-TR" sz="1600" dirty="0">
              <a:solidFill>
                <a:srgbClr val="7676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847528" y="260648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HÜCRE DÖNGÜSÜ 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VE MİTOZ 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6385" name="Picture 1" descr="C:\Documents and Settings\ARZUCOLERICIHAN\Desktop\dersler\Campbell-2011-Resimler\campbel-2011-cropped\M12_REEC8237_09_SE_CH1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6018" y="0"/>
            <a:ext cx="4111985" cy="685800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919538" y="2132856"/>
            <a:ext cx="43332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Kinetekor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sinyalleri, ayrılma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metafaz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plağı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Oluşmadan başlamaz,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Büyüme faktörleri:vücut hücreleri tarafından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Diğer hücreleri bölünmeye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sevketmek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için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Üretilen ve salınan proteinler</a:t>
            </a:r>
            <a:endParaRPr lang="tr-TR" dirty="0">
              <a:solidFill>
                <a:srgbClr val="FF0000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1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847528" y="260648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HÜCRE DÖNGÜSÜ VE MİTOZ</a:t>
            </a:r>
          </a:p>
        </p:txBody>
      </p:sp>
      <p:pic>
        <p:nvPicPr>
          <p:cNvPr id="15361" name="Picture 1" descr="C:\Documents and Settings\ARZUCOLERICIHAN\Desktop\dersler\Campbell-2011-Resimler\campbel-2011-cropped\M12_REEC8237_09_SE_CH121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2"/>
            <a:ext cx="2843808" cy="5303045"/>
          </a:xfrm>
          <a:prstGeom prst="rect">
            <a:avLst/>
          </a:prstGeom>
          <a:noFill/>
        </p:spPr>
      </p:pic>
      <p:pic>
        <p:nvPicPr>
          <p:cNvPr id="5" name="Picture 1" descr="C:\Documents and Settings\ARZUCOLERICIHAN\Desktop\dersler\Campbell-2011-Resimler\campbel-2011-cropped\M12_REEC8237_09_SE_CH1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3" y="4186889"/>
            <a:ext cx="6336703" cy="2671113"/>
          </a:xfrm>
          <a:prstGeom prst="rect">
            <a:avLst/>
          </a:prstGeom>
          <a:noFill/>
        </p:spPr>
      </p:pic>
      <p:pic>
        <p:nvPicPr>
          <p:cNvPr id="15362" name="Picture 2" descr="C:\Documents and Settings\ARZUCOLERICIHAN\Desktop\dersler\Campbell-2011-Resimler\campbel-2011-cropped\M12_REEC8237_09_SE_CH12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79576" y="1772818"/>
            <a:ext cx="2592288" cy="16089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989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558800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MAYOZ VE EŞEYLİ YAŞAM DÖNGÜSÜ</a:t>
            </a:r>
          </a:p>
        </p:txBody>
      </p:sp>
      <p:sp>
        <p:nvSpPr>
          <p:cNvPr id="36868" name="TextBox 3"/>
          <p:cNvSpPr txBox="1">
            <a:spLocks noChangeArrowheads="1"/>
          </p:cNvSpPr>
          <p:nvPr/>
        </p:nvSpPr>
        <p:spPr bwMode="auto">
          <a:xfrm>
            <a:off x="6996115" y="5373688"/>
            <a:ext cx="3671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/>
              <a:t>Gwyneth Paltrow ve ailesi </a:t>
            </a:r>
          </a:p>
        </p:txBody>
      </p:sp>
      <p:pic>
        <p:nvPicPr>
          <p:cNvPr id="159745" name="Picture 1" descr="C:\Documents and Settings\ARZUCOLERICIHAN\Desktop\dersler\Campbell-2011-Resimler\campbel-2011-cropped\M13_REEC8237_09_SE_CH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0013" y="1556793"/>
            <a:ext cx="4487988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1462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1"/>
            <a:ext cx="8229600" cy="7032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MAYOZ VE EŞEYLİ YAŞAM DÖNGÜSÜ</a:t>
            </a:r>
          </a:p>
        </p:txBody>
      </p:sp>
      <p:pic>
        <p:nvPicPr>
          <p:cNvPr id="147457" name="Picture 1" descr="C:\Documents and Settings\ARZUCOLERICIHAN\Desktop\dersler\Campbell-2011-Resimler\campbel-2011-cropped\M13_REEC8237_09_SE_CH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1" y="836714"/>
            <a:ext cx="5602549" cy="58565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427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992313" y="549276"/>
            <a:ext cx="8229600" cy="793750"/>
          </a:xfrm>
        </p:spPr>
        <p:txBody>
          <a:bodyPr/>
          <a:lstStyle/>
          <a:p>
            <a:pPr eaLnBrk="1" hangingPunct="1"/>
            <a:r>
              <a:rPr lang="tr-TR" b="1" dirty="0">
                <a:solidFill>
                  <a:srgbClr val="7030A0"/>
                </a:solidFill>
                <a:latin typeface="Comic Sans MS" pitchFamily="66" charset="0"/>
              </a:rPr>
              <a:t>Prof. Dr. Mustafa AKÇELİK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>
              <a:buClr>
                <a:schemeClr val="accent3"/>
              </a:buClr>
              <a:buNone/>
              <a:defRPr/>
            </a:pPr>
            <a:endParaRPr lang="tr-TR" sz="4400" b="1" dirty="0">
              <a:solidFill>
                <a:srgbClr val="7030A0"/>
              </a:solidFill>
            </a:endParaRP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endParaRPr lang="tr-TR" sz="4400" b="1" dirty="0">
              <a:solidFill>
                <a:srgbClr val="7030A0"/>
              </a:solidFill>
            </a:endParaRP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tr-TR" sz="4000" b="1" dirty="0">
                <a:solidFill>
                  <a:srgbClr val="FF0000"/>
                </a:solidFill>
                <a:latin typeface="AR BERKLEY" pitchFamily="2" charset="0"/>
              </a:rPr>
              <a:t>BİY (101) GENEL BİYOLOJİ </a:t>
            </a:r>
            <a:endParaRPr lang="tr-TR" sz="4000" dirty="0">
              <a:solidFill>
                <a:srgbClr val="FF0000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6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1981200" y="277813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MAYOZ VE EŞEYLİ YAŞAM DÖNGÜSÜ</a:t>
            </a:r>
          </a:p>
        </p:txBody>
      </p:sp>
      <p:pic>
        <p:nvPicPr>
          <p:cNvPr id="145409" name="Picture 1" descr="C:\Documents and Settings\ARZUCOLERICIHAN\Desktop\dersler\Campbell-2011-Resimler\campbel-2011-cropped\M13_REEC8237_09_SE_CH1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3" y="1124745"/>
            <a:ext cx="4365167" cy="3068960"/>
          </a:xfrm>
          <a:prstGeom prst="rect">
            <a:avLst/>
          </a:prstGeom>
          <a:noFill/>
        </p:spPr>
      </p:pic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2934" y="1268762"/>
            <a:ext cx="4635067" cy="40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5411" name="Picture 3" descr="C:\Documents and Settings\ARZUCOLERICIHAN\Desktop\Picture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3" y="4365105"/>
            <a:ext cx="5565775" cy="17430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39616" y="630932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7030A0"/>
                </a:solidFill>
              </a:rPr>
              <a:t>Şekil 13.3. İnsan karyotip analizi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992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90"/>
            <a:ext cx="8229600" cy="4143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MAYOZ VE EŞEYLİ YAŞAM DÖNGÜSÜ</a:t>
            </a:r>
          </a:p>
        </p:txBody>
      </p:sp>
      <p:pic>
        <p:nvPicPr>
          <p:cNvPr id="110593" name="Picture 1" descr="C:\Documents and Settings\ARZUCOLERICIHAN\Desktop\dersler\Campbell-2011-Resimler\campbel-2011-cropped\M13_REEC8237_09_SE_CH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1" y="887787"/>
            <a:ext cx="8029991" cy="5970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65805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4866" name="Picture 2" descr="C:\Documents and Settings\ARZUCOLERICIHAN\Desktop\dersler\Campbell-2011-Resimler\campbel-2011-cropped\M13_REEC8237_09_SE_CH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5" y="1988841"/>
            <a:ext cx="8390495" cy="4363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4507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15888"/>
            <a:ext cx="8686800" cy="487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MAYOZ VE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EŞEYLİ YAŞAM DÖNGÜSÜ</a:t>
            </a:r>
          </a:p>
        </p:txBody>
      </p:sp>
      <p:pic>
        <p:nvPicPr>
          <p:cNvPr id="98305" name="Picture 1" descr="C:\Documents and Settings\ARZUCOLERICIHAN\Desktop\dersler\Campbell-2011-Resimler\campbel-2011-cropped\M13_REEC8237_09_SE_CH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3" y="2"/>
            <a:ext cx="3203645" cy="67457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6926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260648"/>
            <a:ext cx="8229600" cy="487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MAYOZ VE EŞEYLİ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YAŞAM DÖNGÜSÜ</a:t>
            </a:r>
          </a:p>
        </p:txBody>
      </p:sp>
      <p:pic>
        <p:nvPicPr>
          <p:cNvPr id="93185" name="Picture 1" descr="C:\Documents and Settings\ARZUCOLERICIHAN\Desktop\dersler\Campbell-2011-Resimler\campbel-2011-cropped\M13_REEC8237_09_SE_CH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873" y="0"/>
            <a:ext cx="547437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3521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0816" y="277342"/>
            <a:ext cx="8229600" cy="487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7030A0"/>
                </a:solidFill>
              </a:rPr>
              <a:t>MAYOZ VE EŞEYLİ </a:t>
            </a:r>
            <a:br>
              <a:rPr lang="tr-TR" sz="2400" b="1" dirty="0">
                <a:solidFill>
                  <a:srgbClr val="7030A0"/>
                </a:solidFill>
              </a:rPr>
            </a:br>
            <a:r>
              <a:rPr lang="tr-TR" sz="2400" b="1" dirty="0">
                <a:solidFill>
                  <a:srgbClr val="7030A0"/>
                </a:solidFill>
              </a:rPr>
              <a:t>YAŞAM DÖNGÜSÜ</a:t>
            </a:r>
          </a:p>
        </p:txBody>
      </p:sp>
      <p:pic>
        <p:nvPicPr>
          <p:cNvPr id="91137" name="Picture 1" descr="C:\Documents and Settings\ARZUCOLERICIHAN\Desktop\dersler\Campbell-2011-Resimler\campbel-2011-cropped\M13_REEC8237_09_SE_CH13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5800" y="-65036"/>
            <a:ext cx="6141976" cy="6923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24938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68008" y="277342"/>
            <a:ext cx="4392488" cy="1639490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MAYOZ VE EŞEYLİ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YAŞAM DÖNGÜSÜ</a:t>
            </a:r>
          </a:p>
        </p:txBody>
      </p:sp>
      <p:pic>
        <p:nvPicPr>
          <p:cNvPr id="48129" name="Picture 1" descr="C:\Documents and Settings\ARZUCOLERICIHAN\Desktop\dersler\Campbell-2011-Resimler\campbel-2011-cropped\M13_REEC8237_09_SE_CH13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5436096" cy="68657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960096" y="2780930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C30525"/>
                </a:solidFill>
                <a:latin typeface="Comic Sans MS" pitchFamily="66" charset="0"/>
              </a:rPr>
              <a:t>Krossing over ile parça değişimi sonucu oluşan </a:t>
            </a:r>
            <a:r>
              <a:rPr lang="tr-TR" sz="1200" dirty="0" err="1">
                <a:solidFill>
                  <a:srgbClr val="C30525"/>
                </a:solidFill>
                <a:latin typeface="Comic Sans MS" pitchFamily="66" charset="0"/>
              </a:rPr>
              <a:t>rekombinant</a:t>
            </a:r>
            <a:r>
              <a:rPr lang="tr-TR" sz="1200" dirty="0">
                <a:solidFill>
                  <a:srgbClr val="C30525"/>
                </a:solidFill>
                <a:latin typeface="Comic Sans MS" pitchFamily="66" charset="0"/>
              </a:rPr>
              <a:t> kromozomlar </a:t>
            </a:r>
            <a:endParaRPr lang="tr-TR" sz="1200" dirty="0">
              <a:solidFill>
                <a:srgbClr val="C30525"/>
              </a:solidFill>
              <a:latin typeface="Comic Sans MS" pitchFamily="66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023992" y="2924944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5850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19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MAYOZ VE EŞEYLİ YAŞAM DÖNGÜSÜ</a:t>
            </a:r>
          </a:p>
        </p:txBody>
      </p:sp>
      <p:pic>
        <p:nvPicPr>
          <p:cNvPr id="47105" name="Picture 1" descr="C:\Documents and Settings\ARZUCOLERICIHAN\Desktop\dersler\Campbell-2011-Resimler\campbel-2011-cropped\M13_REEC8237_09_SE_CH1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9299" y="908721"/>
            <a:ext cx="8818703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5767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MAYOZ VE EŞEYLİ YAŞAM DÖNGÜSÜ</a:t>
            </a:r>
          </a:p>
        </p:txBody>
      </p:sp>
      <p:pic>
        <p:nvPicPr>
          <p:cNvPr id="4" name="Picture 2" descr="C:\Documents and Settings\ARZUCOLERICIHAN\Desktop\dersler\Campbell-2011-Resimler\campbel-2011-cropped\M13_REEC8237_09_SE_CH13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3544" y="548682"/>
            <a:ext cx="4104456" cy="6167429"/>
          </a:xfrm>
          <a:prstGeom prst="rect">
            <a:avLst/>
          </a:prstGeom>
          <a:noFill/>
        </p:spPr>
      </p:pic>
      <p:pic>
        <p:nvPicPr>
          <p:cNvPr id="5" name="Picture 1" descr="C:\Documents and Settings\ARZUCOLERICIHAN\Desktop\dersler\Campbell-2011-Resimler\campbel-2011-cropped\M13_REEC8237_09_SE_CH131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5521" y="3645025"/>
            <a:ext cx="2265037" cy="28966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1133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8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MENDEL VE GEN KAVRAMI</a:t>
            </a:r>
          </a:p>
        </p:txBody>
      </p:sp>
      <p:pic>
        <p:nvPicPr>
          <p:cNvPr id="48131" name="Picture 4" descr="014_Page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4365" y="742950"/>
            <a:ext cx="8459787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6329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3" y="692697"/>
            <a:ext cx="8893175" cy="136815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24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ANKARA ÜNİVERSİTESİ FEN FAKÜLTESİ</a:t>
            </a:r>
            <a: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br>
              <a:rPr lang="tr-TR" sz="32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3200" b="1" u="sng" dirty="0">
                <a:solidFill>
                  <a:srgbClr val="FF0000"/>
                </a:solidFill>
                <a:latin typeface="Comic Sans MS" pitchFamily="66" charset="0"/>
              </a:rPr>
              <a:t>BİYOLOJİ BÖLÜMÜ</a:t>
            </a:r>
            <a:r>
              <a:rPr lang="tr-TR" sz="32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32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3200" b="1" dirty="0">
                <a:solidFill>
                  <a:srgbClr val="7030A0"/>
                </a:solidFill>
                <a:latin typeface="Comic Sans MS" pitchFamily="66" charset="0"/>
              </a:rPr>
              <a:t/>
            </a:r>
            <a:br>
              <a:rPr lang="tr-TR" sz="3200" b="1" dirty="0">
                <a:solidFill>
                  <a:srgbClr val="7030A0"/>
                </a:solidFill>
                <a:latin typeface="Comic Sans MS" pitchFamily="66" charset="0"/>
              </a:rPr>
            </a:br>
            <a:r>
              <a:rPr lang="tr-TR" sz="2700" b="1" dirty="0">
                <a:solidFill>
                  <a:srgbClr val="00B050"/>
                </a:solidFill>
                <a:latin typeface="Comic Sans MS" pitchFamily="66" charset="0"/>
              </a:rPr>
              <a:t>GENEL BİYOLOJİ</a:t>
            </a:r>
            <a:r>
              <a:rPr lang="tr-TR" sz="2700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tr-TR" sz="3200" dirty="0">
                <a:solidFill>
                  <a:srgbClr val="00B050"/>
                </a:solidFill>
                <a:latin typeface="Comic Sans MS" pitchFamily="66" charset="0"/>
              </a:rPr>
              <a:t/>
            </a:r>
            <a:br>
              <a:rPr lang="tr-TR" sz="3200" dirty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tr-TR" sz="2000" dirty="0">
                <a:solidFill>
                  <a:srgbClr val="00B050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Comic Sans MS" pitchFamily="66" charset="0"/>
              </a:rPr>
              <a:t>(Campbell, 228-450)                                                                                          </a:t>
            </a:r>
            <a:r>
              <a:rPr lang="tr-TR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Comic Sans MS" pitchFamily="66" charset="0"/>
              </a:rPr>
              <a:t>2015/2016 Güz</a:t>
            </a:r>
            <a:r>
              <a:rPr lang="tr-TR" sz="2000" b="1" dirty="0">
                <a:solidFill>
                  <a:srgbClr val="7030A0"/>
                </a:solidFill>
                <a:latin typeface="Comic Sans MS" pitchFamily="66" charset="0"/>
              </a:rPr>
              <a:t>    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idx="1"/>
          </p:nvPr>
        </p:nvSpPr>
        <p:spPr>
          <a:xfrm>
            <a:off x="1775520" y="2348880"/>
            <a:ext cx="8675688" cy="4241800"/>
          </a:xfrm>
        </p:spPr>
        <p:txBody>
          <a:bodyPr>
            <a:normAutofit fontScale="62500" lnSpcReduction="20000"/>
          </a:bodyPr>
          <a:lstStyle/>
          <a:p>
            <a:pPr marL="274320" indent="-274320">
              <a:lnSpc>
                <a:spcPct val="140000"/>
              </a:lnSpc>
              <a:buClr>
                <a:schemeClr val="accent3"/>
              </a:buClr>
              <a:buNone/>
              <a:defRPr/>
            </a:pP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	</a:t>
            </a:r>
            <a:r>
              <a:rPr lang="tr-TR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ÜNİTE 2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12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HÜCRE DÖNGÜSÜ VE MİTOZ -228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None/>
              <a:defRPr/>
            </a:pP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	</a:t>
            </a:r>
            <a:r>
              <a:rPr lang="tr-TR" sz="1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ÜNİTE 3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13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MAYOZ VE EŞEYLİ YAŞAM DÖNGÜSÜ-248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14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MENDEL VE GEN KAVRAMI-262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15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KALITIMIN KROMOZOMAL TEMELİ-286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16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KALITIMIN MOLEKÜLER TEMELİ-305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17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GENDEN PROTEİNE-325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18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MİKROBİYAL MODELLER: VİRUS VE BAKTERİ GENETİĞİ-351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19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ÖKARYOTİK GENOMLARIN ORGANİZASYONU VE KONTROLÜ-381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20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DNA TEKNOLOJİSİ VE GENOMİK-396</a:t>
            </a:r>
          </a:p>
          <a:p>
            <a:pPr marL="274320" indent="-274320">
              <a:lnSpc>
                <a:spcPct val="14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18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BÖLÜM 21</a:t>
            </a:r>
            <a:r>
              <a:rPr lang="tr-TR" sz="1800" b="1" dirty="0">
                <a:solidFill>
                  <a:srgbClr val="7030A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</a:rPr>
              <a:t>: GELİŞİMİN GENETİK TEMELİ-426</a:t>
            </a:r>
          </a:p>
        </p:txBody>
      </p:sp>
    </p:spTree>
    <p:extLst>
      <p:ext uri="{BB962C8B-B14F-4D97-AF65-F5344CB8AC3E}">
        <p14:creationId xmlns:p14="http://schemas.microsoft.com/office/powerpoint/2010/main" val="3339586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 descr="C:\Documents and Settings\ARZUCOLERICIHAN\Desktop\dersler\Campbell-2011-Resimler\campbel-2011-cropped\M14_REEC8237_09_SE_CH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0043" y="571359"/>
            <a:ext cx="6837959" cy="6286642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981200" y="115888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  <a:ea typeface="+mj-ea"/>
                <a:cs typeface="+mj-cs"/>
              </a:rPr>
              <a:t>MENDEL VE GEN KAVRAMI</a:t>
            </a:r>
          </a:p>
        </p:txBody>
      </p:sp>
    </p:spTree>
    <p:extLst>
      <p:ext uri="{BB962C8B-B14F-4D97-AF65-F5344CB8AC3E}">
        <p14:creationId xmlns:p14="http://schemas.microsoft.com/office/powerpoint/2010/main" val="1024958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C:\Documents and Settings\ARZUCOLERICIHAN\Desktop\dersler\Campbell-2011-Resimler\campbel-2011-cropped\M14_REEC8237_09_SE_CH0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79467" y="2"/>
            <a:ext cx="4388535" cy="6858001"/>
          </a:xfrm>
          <a:prstGeom prst="rect">
            <a:avLst/>
          </a:prstGeom>
          <a:noFill/>
        </p:spPr>
      </p:pic>
      <p:pic>
        <p:nvPicPr>
          <p:cNvPr id="167939" name="Picture 3" descr="C:\Documents and Settings\ARZUCOLERICIHAN\Desktop\Pictur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6389" y="4797153"/>
            <a:ext cx="4516467" cy="1701477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8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MENDEL VE GEN KAVRAMI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1703513" y="1412778"/>
            <a:ext cx="570540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AR BERKLEY" pitchFamily="2" charset="0"/>
              </a:rPr>
              <a:t>Karakter: Aktarılabilen her bir</a:t>
            </a:r>
          </a:p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AR BERKLEY" pitchFamily="2" charset="0"/>
              </a:rPr>
              <a:t>                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AR BERKLEY" pitchFamily="2" charset="0"/>
              </a:rPr>
              <a:t>fenotip</a:t>
            </a:r>
            <a:endParaRPr lang="tr-TR" dirty="0">
              <a:solidFill>
                <a:schemeClr val="bg2">
                  <a:lumMod val="25000"/>
                </a:schemeClr>
              </a:solidFill>
              <a:latin typeface="AR BERKLEY" pitchFamily="2" charset="0"/>
            </a:endParaRPr>
          </a:p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AR BERKLEY" pitchFamily="2" charset="0"/>
              </a:rPr>
              <a:t>Özellik: Karakterlerin alternatif </a:t>
            </a:r>
          </a:p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AR BERKLEY" pitchFamily="2" charset="0"/>
              </a:rPr>
              <a:t>             formları</a:t>
            </a:r>
          </a:p>
          <a:p>
            <a:r>
              <a:rPr lang="tr-TR" dirty="0">
                <a:solidFill>
                  <a:srgbClr val="D92F1D"/>
                </a:solidFill>
                <a:latin typeface="AR BERKLEY" pitchFamily="2" charset="0"/>
              </a:rPr>
              <a:t>Arı Döl: Kendi kendine döllendiğinde tüm </a:t>
            </a:r>
          </a:p>
          <a:p>
            <a:r>
              <a:rPr lang="tr-TR" dirty="0">
                <a:solidFill>
                  <a:srgbClr val="D92F1D"/>
                </a:solidFill>
                <a:latin typeface="AR BERKLEY" pitchFamily="2" charset="0"/>
              </a:rPr>
              <a:t>          tohumlarda aynı karakterin görüldüğü birey</a:t>
            </a:r>
          </a:p>
          <a:p>
            <a:r>
              <a:rPr lang="tr-TR" dirty="0" err="1">
                <a:solidFill>
                  <a:srgbClr val="D92F1D"/>
                </a:solidFill>
                <a:latin typeface="AR BERKLEY" pitchFamily="2" charset="0"/>
              </a:rPr>
              <a:t>Hibridizasyon</a:t>
            </a:r>
            <a:r>
              <a:rPr lang="tr-TR" dirty="0">
                <a:solidFill>
                  <a:srgbClr val="D92F1D"/>
                </a:solidFill>
                <a:latin typeface="AR BERKLEY" pitchFamily="2" charset="0"/>
              </a:rPr>
              <a:t> (çaprazlama): Arı döl iki çeşidin </a:t>
            </a:r>
          </a:p>
          <a:p>
            <a:r>
              <a:rPr lang="tr-TR" dirty="0">
                <a:solidFill>
                  <a:srgbClr val="D92F1D"/>
                </a:solidFill>
                <a:latin typeface="AR BERKLEY" pitchFamily="2" charset="0"/>
              </a:rPr>
              <a:t>	çaprazlanması</a:t>
            </a:r>
          </a:p>
          <a:p>
            <a:r>
              <a:rPr lang="tr-TR" dirty="0">
                <a:solidFill>
                  <a:srgbClr val="37BF51"/>
                </a:solidFill>
                <a:latin typeface="AR BERKLEY" pitchFamily="2" charset="0"/>
              </a:rPr>
              <a:t>F</a:t>
            </a:r>
            <a:r>
              <a:rPr lang="tr-TR" sz="1600" dirty="0">
                <a:solidFill>
                  <a:srgbClr val="37BF51"/>
                </a:solidFill>
                <a:latin typeface="AR BERKLEY" pitchFamily="2" charset="0"/>
              </a:rPr>
              <a:t>1</a:t>
            </a:r>
            <a:r>
              <a:rPr lang="tr-TR" sz="1400" dirty="0">
                <a:solidFill>
                  <a:srgbClr val="37BF51"/>
                </a:solidFill>
                <a:latin typeface="AR BERKLEY" pitchFamily="2" charset="0"/>
              </a:rPr>
              <a:t> (</a:t>
            </a:r>
            <a:r>
              <a:rPr lang="tr-TR" sz="1400" dirty="0" err="1">
                <a:solidFill>
                  <a:srgbClr val="37BF51"/>
                </a:solidFill>
                <a:latin typeface="AR BERKLEY" pitchFamily="2" charset="0"/>
              </a:rPr>
              <a:t>Filial</a:t>
            </a:r>
            <a:r>
              <a:rPr lang="tr-TR" sz="1400" dirty="0">
                <a:solidFill>
                  <a:srgbClr val="37BF51"/>
                </a:solidFill>
                <a:latin typeface="AR BERKLEY" pitchFamily="2" charset="0"/>
              </a:rPr>
              <a:t>, Oğul)Kuşağı: </a:t>
            </a:r>
            <a:r>
              <a:rPr lang="tr-TR" sz="1400" b="1" dirty="0">
                <a:solidFill>
                  <a:srgbClr val="37BF51"/>
                </a:solidFill>
                <a:latin typeface="AR BERKLEY" pitchFamily="2" charset="0"/>
              </a:rPr>
              <a:t>Arı döllerin çaprazlanması sonucu oluşan kuşak</a:t>
            </a:r>
          </a:p>
          <a:p>
            <a:r>
              <a:rPr lang="tr-TR" sz="1400" b="1" dirty="0">
                <a:solidFill>
                  <a:srgbClr val="37BF51"/>
                </a:solidFill>
                <a:latin typeface="AR BERKLEY" pitchFamily="2" charset="0"/>
              </a:rPr>
              <a:t>F</a:t>
            </a:r>
            <a:r>
              <a:rPr lang="tr-TR" sz="1200" b="1" dirty="0">
                <a:solidFill>
                  <a:srgbClr val="37BF51"/>
                </a:solidFill>
                <a:latin typeface="AR BERKLEY" pitchFamily="2" charset="0"/>
              </a:rPr>
              <a:t>2 Kuşağı : </a:t>
            </a:r>
            <a:r>
              <a:rPr lang="tr-TR" dirty="0">
                <a:solidFill>
                  <a:srgbClr val="37BF51"/>
                </a:solidFill>
                <a:latin typeface="AR BERKLEY" pitchFamily="2" charset="0"/>
              </a:rPr>
              <a:t>F</a:t>
            </a:r>
            <a:r>
              <a:rPr lang="tr-TR" sz="1600" dirty="0">
                <a:solidFill>
                  <a:srgbClr val="37BF51"/>
                </a:solidFill>
                <a:latin typeface="AR BERKLEY" pitchFamily="2" charset="0"/>
              </a:rPr>
              <a:t>1 kuşağının kendi içinde çaprazlanması </a:t>
            </a:r>
          </a:p>
          <a:p>
            <a:r>
              <a:rPr lang="tr-TR" sz="1600" dirty="0">
                <a:solidFill>
                  <a:srgbClr val="37BF51"/>
                </a:solidFill>
                <a:latin typeface="AR BERKLEY" pitchFamily="2" charset="0"/>
              </a:rPr>
              <a:t>             ile oluşan kuşak</a:t>
            </a:r>
            <a:endParaRPr lang="tr-TR" b="1" dirty="0">
              <a:solidFill>
                <a:srgbClr val="37BF51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529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8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MENDEL VE GEN KAVRAMI</a:t>
            </a:r>
          </a:p>
        </p:txBody>
      </p:sp>
      <p:pic>
        <p:nvPicPr>
          <p:cNvPr id="89089" name="Picture 1" descr="C:\Documents and Settings\ARZUCOLERICIHAN\Desktop\dersler\Campbell-2011-Resimler\campbel-2011-cropped\M14_REEC8237_09_SE_CH01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8" y="1268762"/>
            <a:ext cx="2998787" cy="3241675"/>
          </a:xfrm>
          <a:prstGeom prst="rect">
            <a:avLst/>
          </a:prstGeom>
          <a:noFill/>
        </p:spPr>
      </p:pic>
      <p:pic>
        <p:nvPicPr>
          <p:cNvPr id="89090" name="Picture 2" descr="C:\Documents and Settings\ARZUCOLERICIHAN\Desktop\dersler\Campbell-2011-Resimler\campbel-2011-cropped\M14_REEC8237_09_SE_CH01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1496" y="2"/>
            <a:ext cx="3836504" cy="6857999"/>
          </a:xfrm>
          <a:prstGeom prst="rect">
            <a:avLst/>
          </a:prstGeom>
          <a:noFill/>
        </p:spPr>
      </p:pic>
      <p:pic>
        <p:nvPicPr>
          <p:cNvPr id="89091" name="Picture 3" descr="C:\Documents and Settings\ARZUCOLERICIHAN\Desktop\Picture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2" y="4509121"/>
            <a:ext cx="4552951" cy="1111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8296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 descr="C:\Documents and Settings\ARZUCOLERICIHAN\Desktop\dersler\Campbell-2011-Resimler\campbel-2011-cropped\M14_REEC8237_09_SE_CH015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484784"/>
            <a:ext cx="6898048" cy="5373216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981200" y="115888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  <a:ea typeface="+mj-ea"/>
                <a:cs typeface="+mj-cs"/>
              </a:rPr>
              <a:t>MENDEL VE GEN KAVRAMI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8184235" y="692697"/>
            <a:ext cx="172819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  <a:p>
            <a:endParaRPr lang="tr-TR" dirty="0">
              <a:solidFill>
                <a:srgbClr val="D92F1D"/>
              </a:solidFill>
              <a:latin typeface="AR BLANCA" pitchFamily="2" charset="0"/>
            </a:endParaRPr>
          </a:p>
          <a:p>
            <a:r>
              <a:rPr lang="tr-TR" dirty="0">
                <a:solidFill>
                  <a:srgbClr val="D92F1D"/>
                </a:solidFill>
                <a:latin typeface="AR BLANCA" pitchFamily="2" charset="0"/>
              </a:rPr>
              <a:t>Gen ve </a:t>
            </a:r>
            <a:r>
              <a:rPr lang="tr-TR" dirty="0" err="1">
                <a:solidFill>
                  <a:srgbClr val="D92F1D"/>
                </a:solidFill>
                <a:latin typeface="AR BLANCA" pitchFamily="2" charset="0"/>
              </a:rPr>
              <a:t>Allel</a:t>
            </a:r>
            <a:r>
              <a:rPr lang="tr-TR" dirty="0">
                <a:solidFill>
                  <a:srgbClr val="D92F1D"/>
                </a:solidFill>
                <a:latin typeface="AR BLANCA" pitchFamily="2" charset="0"/>
              </a:rPr>
              <a:t>=</a:t>
            </a:r>
          </a:p>
          <a:p>
            <a:r>
              <a:rPr lang="tr-TR" dirty="0">
                <a:solidFill>
                  <a:srgbClr val="D92F1D"/>
                </a:solidFill>
                <a:latin typeface="AR BLANCA" pitchFamily="2" charset="0"/>
              </a:rPr>
              <a:t>Karakter ve Özellik</a:t>
            </a:r>
          </a:p>
          <a:p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Homozigot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: Bir genin bir çift özdeş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allellerini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 taşıyan canlı</a:t>
            </a:r>
          </a:p>
          <a:p>
            <a:r>
              <a:rPr lang="tr-TR" dirty="0" err="1">
                <a:solidFill>
                  <a:srgbClr val="D92F1D"/>
                </a:solidFill>
                <a:latin typeface="AR BLANCA" pitchFamily="2" charset="0"/>
              </a:rPr>
              <a:t>Heterozigot</a:t>
            </a:r>
            <a:r>
              <a:rPr lang="tr-TR" dirty="0">
                <a:solidFill>
                  <a:srgbClr val="D92F1D"/>
                </a:solidFill>
                <a:latin typeface="AR BLANCA" pitchFamily="2" charset="0"/>
              </a:rPr>
              <a:t>: Bir gen bakımından iki farklı </a:t>
            </a:r>
            <a:r>
              <a:rPr lang="tr-TR" dirty="0" err="1">
                <a:solidFill>
                  <a:srgbClr val="D92F1D"/>
                </a:solidFill>
                <a:latin typeface="AR BLANCA" pitchFamily="2" charset="0"/>
              </a:rPr>
              <a:t>alleli</a:t>
            </a:r>
            <a:r>
              <a:rPr lang="tr-TR" dirty="0">
                <a:solidFill>
                  <a:srgbClr val="D92F1D"/>
                </a:solidFill>
                <a:latin typeface="AR BLANCA" pitchFamily="2" charset="0"/>
              </a:rPr>
              <a:t> olan canlı</a:t>
            </a:r>
          </a:p>
          <a:p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Fenotip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: Bir çanlının görünür özellikleri</a:t>
            </a:r>
          </a:p>
          <a:p>
            <a:r>
              <a:rPr lang="tr-TR" dirty="0" err="1">
                <a:solidFill>
                  <a:srgbClr val="D92F1D"/>
                </a:solidFill>
                <a:latin typeface="AR BLANCA" pitchFamily="2" charset="0"/>
              </a:rPr>
              <a:t>Genotip</a:t>
            </a:r>
            <a:r>
              <a:rPr lang="tr-TR" dirty="0">
                <a:solidFill>
                  <a:srgbClr val="D92F1D"/>
                </a:solidFill>
                <a:latin typeface="AR BLANCA" pitchFamily="2" charset="0"/>
              </a:rPr>
              <a:t>: Bir canlının genetik bileşimi</a:t>
            </a:r>
            <a:endParaRPr lang="tr-TR" dirty="0">
              <a:solidFill>
                <a:srgbClr val="D92F1D"/>
              </a:solidFill>
              <a:latin typeface="AR BLAN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61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115888"/>
            <a:ext cx="8229600" cy="12968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MENDEL VE </a:t>
            </a:r>
            <a:b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GEN KAVRAMI</a:t>
            </a:r>
          </a:p>
        </p:txBody>
      </p:sp>
      <p:pic>
        <p:nvPicPr>
          <p:cNvPr id="87041" name="Picture 1" descr="C:\Documents and Settings\ARZUCOLERICIHAN\Desktop\dersler\Campbell-2011-Resimler\campbel-2011-cropped\M14_REEC8237_09_SE_CH0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7614" y="0"/>
            <a:ext cx="5560387" cy="676129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536160" y="494117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Punnet karesi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1847528" y="2780928"/>
            <a:ext cx="25506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Gen,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Allel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,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Homozigot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,</a:t>
            </a:r>
          </a:p>
          <a:p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Heterozigot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, Çaprazlama,</a:t>
            </a:r>
          </a:p>
          <a:p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Genotip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 ve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LANCA" pitchFamily="2" charset="0"/>
              </a:rPr>
              <a:t>Fenotip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AR BLAN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137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476672"/>
            <a:ext cx="2314600" cy="4873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MENDEL VE GEN KAVRAMI</a:t>
            </a:r>
          </a:p>
        </p:txBody>
      </p:sp>
      <p:pic>
        <p:nvPicPr>
          <p:cNvPr id="86017" name="Picture 1" descr="C:\Documents and Settings\ARZUCOLERICIHAN\Desktop\dersler\Campbell-2011-Resimler\campbel-2011-cropped\M14_REEC8237_09_SE_CH01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0085" y="345604"/>
            <a:ext cx="6447917" cy="6512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30011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 descr="C:\Documents and Settings\ARZUCOLERICIHAN\Desktop\dersler\Campbell-2011-Resimler\campbel-2011-cropped\M14_REEC8237_09_SE_CH015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7" y="-15574"/>
            <a:ext cx="4882420" cy="6873574"/>
          </a:xfrm>
          <a:prstGeom prst="rect">
            <a:avLst/>
          </a:prstGeom>
          <a:noFill/>
        </p:spPr>
      </p:pic>
      <p:pic>
        <p:nvPicPr>
          <p:cNvPr id="169987" name="Picture 3" descr="C:\Documents and Settings\ARZUCOLERICIHAN\Desktop\Picture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0686" y="4221089"/>
            <a:ext cx="3543747" cy="1470586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03512" y="908720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800" b="1" dirty="0">
                <a:solidFill>
                  <a:srgbClr val="C30525"/>
                </a:solidFill>
                <a:latin typeface="Comic Sans MS" pitchFamily="66" charset="0"/>
                <a:ea typeface="+mj-ea"/>
                <a:cs typeface="+mj-cs"/>
              </a:rPr>
              <a:t>MENDEL VE </a:t>
            </a:r>
          </a:p>
          <a:p>
            <a:pPr>
              <a:spcBef>
                <a:spcPct val="0"/>
              </a:spcBef>
              <a:defRPr/>
            </a:pPr>
            <a:r>
              <a:rPr lang="tr-TR" sz="2800" b="1" dirty="0">
                <a:solidFill>
                  <a:srgbClr val="C30525"/>
                </a:solidFill>
                <a:latin typeface="Comic Sans MS" pitchFamily="66" charset="0"/>
                <a:ea typeface="+mj-ea"/>
                <a:cs typeface="+mj-cs"/>
              </a:rPr>
              <a:t>GEN KAVRAMI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631507" y="2348882"/>
            <a:ext cx="39260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sz="2400" dirty="0" err="1">
                <a:solidFill>
                  <a:schemeClr val="accent6">
                    <a:lumMod val="50000"/>
                  </a:schemeClr>
                </a:solidFill>
                <a:latin typeface="AR BLANCA" pitchFamily="2" charset="0"/>
              </a:rPr>
              <a:t>Monohibrit</a:t>
            </a:r>
            <a:r>
              <a:rPr lang="tr-TR" sz="2400" dirty="0">
                <a:solidFill>
                  <a:schemeClr val="accent6">
                    <a:lumMod val="50000"/>
                  </a:schemeClr>
                </a:solidFill>
                <a:latin typeface="AR BLANCA" pitchFamily="2" charset="0"/>
              </a:rPr>
              <a:t>, </a:t>
            </a:r>
            <a:r>
              <a:rPr lang="tr-TR" sz="2400" dirty="0" err="1">
                <a:solidFill>
                  <a:schemeClr val="accent6">
                    <a:lumMod val="50000"/>
                  </a:schemeClr>
                </a:solidFill>
                <a:latin typeface="AR BLANCA" pitchFamily="2" charset="0"/>
              </a:rPr>
              <a:t>Dihibrit</a:t>
            </a:r>
            <a:r>
              <a:rPr lang="tr-TR" sz="2400" dirty="0">
                <a:solidFill>
                  <a:schemeClr val="accent6">
                    <a:lumMod val="50000"/>
                  </a:schemeClr>
                </a:solidFill>
                <a:latin typeface="AR BLANCA" pitchFamily="2" charset="0"/>
              </a:rPr>
              <a:t>, </a:t>
            </a:r>
            <a:r>
              <a:rPr lang="tr-TR" sz="2400" dirty="0" err="1">
                <a:solidFill>
                  <a:schemeClr val="accent6">
                    <a:lumMod val="50000"/>
                  </a:schemeClr>
                </a:solidFill>
                <a:latin typeface="AR BLANCA" pitchFamily="2" charset="0"/>
              </a:rPr>
              <a:t>trihibrit</a:t>
            </a:r>
            <a:endParaRPr lang="tr-TR" sz="2400" dirty="0">
              <a:solidFill>
                <a:schemeClr val="accent6">
                  <a:lumMod val="50000"/>
                </a:schemeClr>
              </a:solidFill>
              <a:latin typeface="AR BLANCA" pitchFamily="2" charset="0"/>
            </a:endParaRPr>
          </a:p>
          <a:p>
            <a:pPr lvl="0"/>
            <a:r>
              <a:rPr lang="tr-TR" sz="2400" dirty="0">
                <a:solidFill>
                  <a:schemeClr val="accent6">
                    <a:lumMod val="50000"/>
                  </a:schemeClr>
                </a:solidFill>
                <a:latin typeface="AR BLANCA" pitchFamily="2" charset="0"/>
              </a:rPr>
              <a:t>Çaprazlamalar ve Test Çaprazı</a:t>
            </a:r>
            <a:endParaRPr lang="tr-TR" sz="2400" dirty="0">
              <a:solidFill>
                <a:schemeClr val="accent6">
                  <a:lumMod val="50000"/>
                </a:schemeClr>
              </a:solidFill>
              <a:latin typeface="AR BLAN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178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332656"/>
            <a:ext cx="8229600" cy="108012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MENDEL VE GEN </a:t>
            </a:r>
            <a:b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KAVRAMI</a:t>
            </a:r>
          </a:p>
        </p:txBody>
      </p:sp>
      <p:pic>
        <p:nvPicPr>
          <p:cNvPr id="83970" name="Picture 2" descr="C:\Documents and Settings\ARZUCOLERICIHAN\Desktop\dersler\Campbell-2011-Resimler\campbel-2011-cropped\M14_REEC8237_09_SE_CH01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6" y="280788"/>
            <a:ext cx="5868144" cy="6577212"/>
          </a:xfrm>
          <a:prstGeom prst="rect">
            <a:avLst/>
          </a:prstGeom>
          <a:noFill/>
        </p:spPr>
      </p:pic>
      <p:pic>
        <p:nvPicPr>
          <p:cNvPr id="83971" name="Picture 3" descr="C:\Documents and Settings\ARZUCOLERICIHAN\Desktop\Picture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9498" y="5643143"/>
            <a:ext cx="6761163" cy="73818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56040" y="2447311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/>
              <a:t>yoksa</a:t>
            </a:r>
            <a:endParaRPr lang="tr-TR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8256240" y="1124745"/>
            <a:ext cx="241176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Yy </a:t>
            </a:r>
            <a:r>
              <a:rPr lang="tr-TR" sz="1200" dirty="0">
                <a:solidFill>
                  <a:srgbClr val="FF0000"/>
                </a:solidFill>
              </a:rPr>
              <a:t>X</a:t>
            </a:r>
            <a:r>
              <a:rPr lang="tr-TR" sz="1200" dirty="0"/>
              <a:t> Yy                   Rr </a:t>
            </a:r>
            <a:r>
              <a:rPr lang="tr-TR" sz="1200" dirty="0">
                <a:solidFill>
                  <a:srgbClr val="FF0000"/>
                </a:solidFill>
              </a:rPr>
              <a:t>X</a:t>
            </a:r>
            <a:r>
              <a:rPr lang="tr-TR" sz="1200" dirty="0"/>
              <a:t> Rr</a:t>
            </a:r>
          </a:p>
          <a:p>
            <a:endParaRPr lang="tr-TR" sz="1200" dirty="0"/>
          </a:p>
          <a:p>
            <a:r>
              <a:rPr lang="tr-TR" sz="1200" dirty="0"/>
              <a:t>YY Yy Yy yy          RR   Rr Rr   rr</a:t>
            </a:r>
          </a:p>
          <a:p>
            <a:endParaRPr lang="tr-TR" sz="1200" dirty="0"/>
          </a:p>
          <a:p>
            <a:r>
              <a:rPr lang="tr-TR" sz="1100" dirty="0"/>
              <a:t>1/4     2/4   1/4           1/4     2/4    1/4 </a:t>
            </a:r>
          </a:p>
          <a:p>
            <a:endParaRPr lang="tr-TR" sz="1200" dirty="0"/>
          </a:p>
        </p:txBody>
      </p:sp>
      <p:sp>
        <p:nvSpPr>
          <p:cNvPr id="8" name="Right Brace 7"/>
          <p:cNvSpPr/>
          <p:nvPr/>
        </p:nvSpPr>
        <p:spPr>
          <a:xfrm rot="5400000">
            <a:off x="8670287" y="1610799"/>
            <a:ext cx="216024" cy="3960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ight Brace 8"/>
          <p:cNvSpPr/>
          <p:nvPr/>
        </p:nvSpPr>
        <p:spPr>
          <a:xfrm rot="5400000">
            <a:off x="10038439" y="1610799"/>
            <a:ext cx="216024" cy="3960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8760296" y="40466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İki karakter varsa, 2</a:t>
            </a:r>
            <a:r>
              <a:rPr lang="tr-TR" sz="1200" baseline="30000" dirty="0">
                <a:solidFill>
                  <a:srgbClr val="FF0000"/>
                </a:solidFill>
              </a:rPr>
              <a:t>2  </a:t>
            </a:r>
            <a:r>
              <a:rPr lang="tr-TR" sz="1200" dirty="0">
                <a:solidFill>
                  <a:srgbClr val="FF0000"/>
                </a:solidFill>
              </a:rPr>
              <a:t>= 1/ 4 ihtimalle gamet oluşumu</a:t>
            </a:r>
            <a:endParaRPr lang="tr-TR" sz="1200" dirty="0">
              <a:solidFill>
                <a:srgbClr val="FF0000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1524000" y="1988840"/>
            <a:ext cx="354456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tr-TR" dirty="0">
              <a:solidFill>
                <a:schemeClr val="accent6">
                  <a:lumMod val="50000"/>
                </a:schemeClr>
              </a:solidFill>
              <a:latin typeface="AR BERKLEY" pitchFamily="2" charset="0"/>
            </a:endParaRPr>
          </a:p>
          <a:p>
            <a:pPr lvl="0"/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Mendel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YASALARI</a:t>
            </a:r>
          </a:p>
          <a:p>
            <a:pPr lvl="0"/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1 Yasa: Bağımsız Açılım: </a:t>
            </a:r>
          </a:p>
          <a:p>
            <a:pPr lvl="0"/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Her  karakterin iki </a:t>
            </a:r>
            <a:r>
              <a:rPr lang="tr-TR" dirty="0" err="1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alleli</a:t>
            </a:r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 gamet </a:t>
            </a:r>
          </a:p>
          <a:p>
            <a:pPr lvl="0"/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Oluşumu esnasında ayrılır       </a:t>
            </a:r>
          </a:p>
          <a:p>
            <a:pPr lvl="0"/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2 Yasa: Bağımsız Dağılma: Farklı </a:t>
            </a:r>
          </a:p>
          <a:p>
            <a:pPr lvl="0"/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kromozomlar üzerindeki </a:t>
            </a:r>
            <a:r>
              <a:rPr lang="tr-TR" dirty="0" err="1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alleller</a:t>
            </a:r>
            <a:endParaRPr lang="tr-TR" dirty="0">
              <a:solidFill>
                <a:schemeClr val="accent6">
                  <a:lumMod val="50000"/>
                </a:schemeClr>
              </a:solidFill>
              <a:latin typeface="AR BERKLEY" pitchFamily="2" charset="0"/>
            </a:endParaRPr>
          </a:p>
          <a:p>
            <a:pPr lvl="0"/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 gamet oluşumunda bağımsız dağılır</a:t>
            </a:r>
          </a:p>
          <a:p>
            <a:pPr lvl="0"/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3 </a:t>
            </a:r>
            <a:r>
              <a:rPr lang="tr-TR" dirty="0" err="1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Allelik</a:t>
            </a:r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 yapı</a:t>
            </a:r>
          </a:p>
          <a:p>
            <a:pPr lvl="0"/>
            <a:r>
              <a:rPr lang="tr-TR" dirty="0">
                <a:solidFill>
                  <a:schemeClr val="accent6">
                    <a:lumMod val="50000"/>
                  </a:schemeClr>
                </a:solidFill>
                <a:latin typeface="AR BERKLEY" pitchFamily="2" charset="0"/>
              </a:rPr>
              <a:t>4. Dominant resesif </a:t>
            </a:r>
          </a:p>
        </p:txBody>
      </p:sp>
    </p:spTree>
    <p:extLst>
      <p:ext uri="{BB962C8B-B14F-4D97-AF65-F5344CB8AC3E}">
        <p14:creationId xmlns:p14="http://schemas.microsoft.com/office/powerpoint/2010/main" val="5502117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187220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MENDEL VE </a:t>
            </a:r>
            <a:b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GEN KAVRAMI</a:t>
            </a:r>
          </a:p>
        </p:txBody>
      </p:sp>
      <p:pic>
        <p:nvPicPr>
          <p:cNvPr id="82945" name="Picture 1" descr="C:\Documents and Settings\ARZUCOLERICIHAN\Desktop\dersler\Campbell-2011-Resimler\campbel-2011-cropped\M14_REEC8237_09_SE_CH0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1922" y="670017"/>
            <a:ext cx="5346081" cy="6187984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524000" y="2364462"/>
            <a:ext cx="518457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solidFill>
                  <a:srgbClr val="00B050"/>
                </a:solidFill>
                <a:latin typeface="AR BERKLEY" pitchFamily="2" charset="0"/>
              </a:rPr>
              <a:t>Olasılık,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Çarpma Kuralı </a:t>
            </a:r>
            <a:r>
              <a:rPr lang="tr-TR" dirty="0">
                <a:solidFill>
                  <a:srgbClr val="00B0F0"/>
                </a:solidFill>
                <a:latin typeface="AR BERKLEY" pitchFamily="2" charset="0"/>
              </a:rPr>
              <a:t>(iki ya da daha fazla bağımsız olayın</a:t>
            </a:r>
          </a:p>
          <a:p>
            <a:r>
              <a:rPr lang="tr-TR" dirty="0">
                <a:solidFill>
                  <a:srgbClr val="00B0F0"/>
                </a:solidFill>
                <a:latin typeface="AR BERKLEY" pitchFamily="2" charset="0"/>
              </a:rPr>
              <a:t>belirli bir kombinasyonda meydana gelme şansı, bağımsız </a:t>
            </a:r>
          </a:p>
          <a:p>
            <a:r>
              <a:rPr lang="tr-TR" dirty="0">
                <a:solidFill>
                  <a:srgbClr val="00B0F0"/>
                </a:solidFill>
                <a:latin typeface="AR BERKLEY" pitchFamily="2" charset="0"/>
              </a:rPr>
              <a:t>Meydana gelme şanslarının çarpımına eşittir (F1 dölündeki </a:t>
            </a:r>
            <a:r>
              <a:rPr lang="tr-TR" dirty="0" err="1">
                <a:solidFill>
                  <a:srgbClr val="00B0F0"/>
                </a:solidFill>
                <a:latin typeface="AR BERKLEY" pitchFamily="2" charset="0"/>
              </a:rPr>
              <a:t>herbir</a:t>
            </a:r>
            <a:r>
              <a:rPr lang="tr-TR" dirty="0">
                <a:solidFill>
                  <a:srgbClr val="00B0F0"/>
                </a:solidFill>
                <a:latin typeface="AR BERKLEY" pitchFamily="2" charset="0"/>
              </a:rPr>
              <a:t> bireyin</a:t>
            </a:r>
          </a:p>
          <a:p>
            <a:r>
              <a:rPr lang="tr-TR" dirty="0" err="1">
                <a:solidFill>
                  <a:srgbClr val="00B0F0"/>
                </a:solidFill>
                <a:latin typeface="AR BERKLEY" pitchFamily="2" charset="0"/>
              </a:rPr>
              <a:t>Genotipinin</a:t>
            </a:r>
            <a:r>
              <a:rPr lang="tr-TR" dirty="0">
                <a:solidFill>
                  <a:srgbClr val="00B0F0"/>
                </a:solidFill>
                <a:latin typeface="AR BERKLEY" pitchFamily="2" charset="0"/>
              </a:rPr>
              <a:t> meydana gelme oranı)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 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ve 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Toplam kuralı (İki ya da daha çok yol ile meydana 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gelebilen bir olayın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olaşılığı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, bu yolların bağımsız olasılıklarının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Toplamına eşittir: F1 dölündeki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hererozigotların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oranı)</a:t>
            </a:r>
            <a:endParaRPr lang="tr-TR" dirty="0">
              <a:solidFill>
                <a:srgbClr val="FF0000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807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8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C30525"/>
                </a:solidFill>
                <a:latin typeface="Comic Sans MS" pitchFamily="66" charset="0"/>
              </a:rPr>
              <a:t>MENDEL VE GEN KAVRAMI</a:t>
            </a:r>
          </a:p>
        </p:txBody>
      </p:sp>
      <p:pic>
        <p:nvPicPr>
          <p:cNvPr id="81921" name="Picture 1" descr="C:\Documents and Settings\ARZUCOLERICIHAN\Desktop\dersler\Campbell-2011-Resimler\campbel-2011-cropped\M14_REEC8237_09_SE_CH015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8" y="1700810"/>
            <a:ext cx="8088775" cy="1554313"/>
          </a:xfrm>
          <a:prstGeom prst="rect">
            <a:avLst/>
          </a:prstGeom>
          <a:noFill/>
        </p:spPr>
      </p:pic>
      <p:pic>
        <p:nvPicPr>
          <p:cNvPr id="81922" name="Picture 2" descr="C:\Documents and Settings\ARZUCOLERICIHAN\Desktop\dersler\Campbell-2011-Resimler\campbel-2011-cropped\M14_REEC8237_09_SE_CH0159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5561" y="3140970"/>
            <a:ext cx="8182611" cy="27948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75520" y="692697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  Yy </a:t>
            </a:r>
            <a:r>
              <a:rPr lang="tr-TR" sz="1200" dirty="0">
                <a:solidFill>
                  <a:srgbClr val="FF0000"/>
                </a:solidFill>
              </a:rPr>
              <a:t>X</a:t>
            </a:r>
            <a:r>
              <a:rPr lang="tr-TR" sz="1200" dirty="0"/>
              <a:t> Yy                   Rr </a:t>
            </a:r>
            <a:r>
              <a:rPr lang="tr-TR" sz="1200" dirty="0">
                <a:solidFill>
                  <a:srgbClr val="FF0000"/>
                </a:solidFill>
              </a:rPr>
              <a:t>X</a:t>
            </a:r>
            <a:r>
              <a:rPr lang="tr-TR" sz="1200" dirty="0"/>
              <a:t> Rr</a:t>
            </a:r>
          </a:p>
          <a:p>
            <a:endParaRPr lang="tr-TR" sz="1200" dirty="0"/>
          </a:p>
          <a:p>
            <a:r>
              <a:rPr lang="tr-TR" sz="1200" dirty="0"/>
              <a:t>YY Yy Yy yy          RR   Rr Rr  rr</a:t>
            </a:r>
          </a:p>
          <a:p>
            <a:endParaRPr lang="tr-TR" sz="1200" dirty="0"/>
          </a:p>
          <a:p>
            <a:r>
              <a:rPr lang="tr-TR" sz="1200" dirty="0"/>
              <a:t>1 /4   2/4   1/4         1/4   2/4    1/4 </a:t>
            </a:r>
          </a:p>
          <a:p>
            <a:endParaRPr lang="tr-TR" sz="1200" dirty="0"/>
          </a:p>
        </p:txBody>
      </p:sp>
      <p:sp>
        <p:nvSpPr>
          <p:cNvPr id="6" name="Right Brace 5"/>
          <p:cNvSpPr/>
          <p:nvPr/>
        </p:nvSpPr>
        <p:spPr>
          <a:xfrm rot="5400000">
            <a:off x="3521715" y="1178751"/>
            <a:ext cx="216024" cy="3960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Brace 6"/>
          <p:cNvSpPr/>
          <p:nvPr/>
        </p:nvSpPr>
        <p:spPr>
          <a:xfrm rot="5400000">
            <a:off x="2225571" y="1178751"/>
            <a:ext cx="216024" cy="39604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Left Brace 9"/>
          <p:cNvSpPr/>
          <p:nvPr/>
        </p:nvSpPr>
        <p:spPr>
          <a:xfrm rot="5400000">
            <a:off x="2184141" y="644116"/>
            <a:ext cx="144016" cy="673224"/>
          </a:xfrm>
          <a:prstGeom prst="leftBrace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Left Brace 10"/>
          <p:cNvSpPr/>
          <p:nvPr/>
        </p:nvSpPr>
        <p:spPr>
          <a:xfrm rot="5400000">
            <a:off x="3480285" y="644116"/>
            <a:ext cx="144016" cy="673224"/>
          </a:xfrm>
          <a:prstGeom prst="leftBrace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691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60351"/>
            <a:ext cx="8305800" cy="5651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800" b="1" i="1" dirty="0">
                <a:solidFill>
                  <a:srgbClr val="FF0000"/>
                </a:solidFill>
                <a:latin typeface="Comic Sans MS" pitchFamily="66" charset="0"/>
              </a:rPr>
              <a:t>Hücre bölünmesi</a:t>
            </a:r>
            <a:r>
              <a:rPr lang="tr-TR" sz="2800" dirty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tr-TR" sz="2800" u="sng" dirty="0">
                <a:solidFill>
                  <a:srgbClr val="FF0000"/>
                </a:solidFill>
                <a:latin typeface="Comic Sans MS" pitchFamily="66" charset="0"/>
              </a:rPr>
              <a:t>üreme</a:t>
            </a:r>
            <a:r>
              <a:rPr lang="tr-TR" sz="2800" dirty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tr-TR" sz="2800" u="sng" dirty="0">
                <a:solidFill>
                  <a:srgbClr val="FF0000"/>
                </a:solidFill>
                <a:latin typeface="Comic Sans MS" pitchFamily="66" charset="0"/>
              </a:rPr>
              <a:t>büyüme</a:t>
            </a:r>
            <a:r>
              <a:rPr lang="tr-TR" sz="2800" dirty="0">
                <a:solidFill>
                  <a:srgbClr val="FF0000"/>
                </a:solidFill>
                <a:latin typeface="Comic Sans MS" pitchFamily="66" charset="0"/>
              </a:rPr>
              <a:t> ve </a:t>
            </a:r>
            <a:r>
              <a:rPr lang="tr-TR" sz="2800" u="sng" dirty="0">
                <a:solidFill>
                  <a:srgbClr val="FF0000"/>
                </a:solidFill>
                <a:latin typeface="Comic Sans MS" pitchFamily="66" charset="0"/>
              </a:rPr>
              <a:t>tamirde</a:t>
            </a:r>
            <a:r>
              <a:rPr lang="tr-TR" sz="2800" dirty="0">
                <a:solidFill>
                  <a:srgbClr val="FF0000"/>
                </a:solidFill>
                <a:latin typeface="Comic Sans MS" pitchFamily="66" charset="0"/>
              </a:rPr>
              <a:t> görev alır</a:t>
            </a:r>
            <a:endParaRPr lang="tr-TR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03512" y="1340768"/>
          <a:ext cx="8712968" cy="795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0"/>
                <a:gridCol w="3672408"/>
              </a:tblGrid>
              <a:tr h="365760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Eşeysiz Üreme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Eşeyli Üreme</a:t>
                      </a:r>
                      <a:endParaRPr lang="tr-TR" sz="1800" dirty="0"/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r>
                        <a:rPr lang="tr-TR" sz="1500" b="1" dirty="0" smtClean="0"/>
                        <a:t>Amaç</a:t>
                      </a:r>
                      <a:r>
                        <a:rPr lang="tr-TR" sz="1500" dirty="0" smtClean="0"/>
                        <a:t>:</a:t>
                      </a:r>
                      <a:r>
                        <a:rPr lang="tr-TR" sz="1500" baseline="0" dirty="0" smtClean="0"/>
                        <a:t> </a:t>
                      </a:r>
                      <a:r>
                        <a:rPr lang="tr-TR" sz="1500" u="sng" baseline="0" dirty="0" smtClean="0"/>
                        <a:t>Hücre</a:t>
                      </a:r>
                      <a:r>
                        <a:rPr lang="tr-TR" sz="1500" baseline="0" dirty="0" smtClean="0"/>
                        <a:t> </a:t>
                      </a:r>
                      <a:r>
                        <a:rPr lang="tr-TR" sz="1500" u="sng" baseline="0" dirty="0" smtClean="0"/>
                        <a:t>sayısını çoğaltmak </a:t>
                      </a:r>
                      <a:r>
                        <a:rPr lang="tr-TR" sz="1500" baseline="0" dirty="0" smtClean="0"/>
                        <a:t>ve genlerini </a:t>
                      </a:r>
                      <a:r>
                        <a:rPr lang="tr-TR" sz="1500" u="sng" baseline="0" dirty="0" smtClean="0"/>
                        <a:t>yeni yavru hücrelere </a:t>
                      </a:r>
                      <a:r>
                        <a:rPr lang="tr-TR" sz="1500" baseline="0" dirty="0" smtClean="0"/>
                        <a:t>aktarmak, yenilenme ve tamir</a:t>
                      </a:r>
                      <a:endParaRPr lang="tr-T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b="1" dirty="0" smtClean="0"/>
                        <a:t>Amaç</a:t>
                      </a:r>
                      <a:r>
                        <a:rPr lang="tr-TR" sz="1500" dirty="0" smtClean="0"/>
                        <a:t>:</a:t>
                      </a:r>
                      <a:r>
                        <a:rPr lang="tr-TR" sz="1500" baseline="0" dirty="0" smtClean="0"/>
                        <a:t> </a:t>
                      </a:r>
                      <a:r>
                        <a:rPr lang="tr-TR" sz="1500" u="sng" baseline="0" dirty="0" smtClean="0"/>
                        <a:t>Üremek</a:t>
                      </a:r>
                      <a:r>
                        <a:rPr lang="tr-TR" sz="1500" baseline="0" dirty="0" smtClean="0"/>
                        <a:t> ve genlerini zitogata ve dolayısıyla </a:t>
                      </a:r>
                      <a:r>
                        <a:rPr lang="tr-TR" sz="1500" u="sng" baseline="0" dirty="0" smtClean="0"/>
                        <a:t>yeni nesillere aktarmak</a:t>
                      </a:r>
                      <a:endParaRPr lang="tr-TR" sz="1500" u="sng" dirty="0"/>
                    </a:p>
                  </a:txBody>
                  <a:tcPr/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lang="tr-TR" sz="1500" b="1" dirty="0" smtClean="0">
                          <a:solidFill>
                            <a:srgbClr val="FF0000"/>
                          </a:solidFill>
                        </a:rPr>
                        <a:t>HER CANLI KENDİ BENZERİNİ YAPAR.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500" b="1" dirty="0" smtClean="0">
                          <a:solidFill>
                            <a:srgbClr val="FF0000"/>
                          </a:solidFill>
                        </a:rPr>
                        <a:t>HER CANLI HEMEN HEMEN BENZERİNİ YAPAR.</a:t>
                      </a:r>
                    </a:p>
                  </a:txBody>
                  <a:tcPr/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lang="tr-TR" sz="1500" dirty="0" smtClean="0"/>
                        <a:t>Ebeveyn tek bir birey olup, tüm genlerinin kopyasını</a:t>
                      </a:r>
                      <a:r>
                        <a:rPr lang="tr-TR" sz="1500" baseline="0" dirty="0" smtClean="0"/>
                        <a:t> yavrularına aktarır.</a:t>
                      </a:r>
                      <a:endParaRPr lang="tr-TR" sz="15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 smtClean="0"/>
                        <a:t>Eşeysiz üremeden daha büyük </a:t>
                      </a:r>
                      <a:r>
                        <a:rPr lang="tr-TR" sz="1500" u="sng" dirty="0" smtClean="0"/>
                        <a:t>varyasyonlar</a:t>
                      </a:r>
                      <a:r>
                        <a:rPr lang="tr-TR" sz="1500" dirty="0" smtClean="0"/>
                        <a:t> oluşur.</a:t>
                      </a:r>
                      <a:endParaRPr lang="tr-TR" sz="1500" dirty="0"/>
                    </a:p>
                  </a:txBody>
                  <a:tcPr/>
                </a:tc>
              </a:tr>
              <a:tr h="1234440">
                <a:tc>
                  <a:txBody>
                    <a:bodyPr/>
                    <a:lstStyle/>
                    <a:p>
                      <a:r>
                        <a:rPr lang="tr-TR" sz="1500" u="sng" dirty="0" smtClean="0"/>
                        <a:t>Tek</a:t>
                      </a:r>
                      <a:r>
                        <a:rPr lang="tr-TR" sz="1500" u="sng" baseline="0" dirty="0" smtClean="0"/>
                        <a:t> hücreli ökaryotlarda </a:t>
                      </a:r>
                      <a:r>
                        <a:rPr lang="tr-TR" sz="1500" baseline="0" dirty="0" smtClean="0"/>
                        <a:t>eşeysiz olan mitoz bölünme ile DNA kopyaları çıkarılarak, yavru hücrelere aktarılır.</a:t>
                      </a:r>
                      <a:endParaRPr lang="tr-T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 smtClean="0"/>
                        <a:t>Yavru hücreler, 2 ebeveynden kalıtılan</a:t>
                      </a:r>
                      <a:r>
                        <a:rPr lang="tr-TR" sz="1500" baseline="0" dirty="0" smtClean="0"/>
                        <a:t> </a:t>
                      </a:r>
                      <a:r>
                        <a:rPr lang="tr-TR" sz="1500" u="sng" baseline="0" dirty="0" smtClean="0"/>
                        <a:t>genlerin eşsiz kombinasyonlarına </a:t>
                      </a:r>
                      <a:r>
                        <a:rPr lang="tr-TR" sz="1500" baseline="0" dirty="0" smtClean="0"/>
                        <a:t>sahiptir.</a:t>
                      </a:r>
                      <a:endParaRPr lang="tr-TR" sz="1500" dirty="0"/>
                    </a:p>
                  </a:txBody>
                  <a:tcPr/>
                </a:tc>
              </a:tr>
              <a:tr h="1234440">
                <a:tc>
                  <a:txBody>
                    <a:bodyPr/>
                    <a:lstStyle/>
                    <a:p>
                      <a:r>
                        <a:rPr lang="tr-TR" sz="1500" u="sng" dirty="0" smtClean="0"/>
                        <a:t>Çok hücreli ökaryotlardan</a:t>
                      </a:r>
                      <a:r>
                        <a:rPr lang="tr-TR" sz="1500" u="sng" baseline="0" dirty="0" smtClean="0"/>
                        <a:t> </a:t>
                      </a:r>
                      <a:r>
                        <a:rPr lang="tr-TR" sz="1500" dirty="0" smtClean="0"/>
                        <a:t>Örn: Hydra: denizanası, mitozla</a:t>
                      </a:r>
                      <a:r>
                        <a:rPr lang="tr-TR" sz="1500" baseline="0" dirty="0" smtClean="0"/>
                        <a:t> bölünüp tomurcuk m.g. Bu hücre kütlesi ana bireyden ayrılıp, küçük bir hydra oluşturur.</a:t>
                      </a:r>
                      <a:r>
                        <a:rPr lang="tr-TR" sz="1500" dirty="0" smtClean="0"/>
                        <a:t> </a:t>
                      </a:r>
                      <a:endParaRPr lang="tr-T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dirty="0" smtClean="0"/>
                        <a:t>Klonlanandan farklı</a:t>
                      </a:r>
                      <a:r>
                        <a:rPr lang="tr-TR" sz="1500" baseline="0" dirty="0" smtClean="0"/>
                        <a:t> olarak </a:t>
                      </a:r>
                      <a:r>
                        <a:rPr lang="tr-TR" sz="1500" u="sng" baseline="0" dirty="0" smtClean="0"/>
                        <a:t>yavrular</a:t>
                      </a:r>
                      <a:r>
                        <a:rPr lang="tr-TR" sz="1500" baseline="0" dirty="0" smtClean="0"/>
                        <a:t> hem </a:t>
                      </a:r>
                      <a:r>
                        <a:rPr lang="tr-TR" sz="1500" i="1" baseline="0" dirty="0" smtClean="0"/>
                        <a:t>kardeşlerinden</a:t>
                      </a:r>
                      <a:r>
                        <a:rPr lang="tr-TR" sz="1500" baseline="0" dirty="0" smtClean="0"/>
                        <a:t> hem de </a:t>
                      </a:r>
                      <a:r>
                        <a:rPr lang="tr-TR" sz="1500" i="1" baseline="0" dirty="0" smtClean="0"/>
                        <a:t>ebeveynlerinden</a:t>
                      </a:r>
                      <a:r>
                        <a:rPr lang="tr-TR" sz="1500" baseline="0" dirty="0" smtClean="0"/>
                        <a:t> </a:t>
                      </a:r>
                      <a:r>
                        <a:rPr lang="tr-TR" sz="1500" u="sng" baseline="0" dirty="0" smtClean="0"/>
                        <a:t>kalıtsal farklılıklar </a:t>
                      </a:r>
                      <a:r>
                        <a:rPr lang="tr-TR" sz="1500" baseline="0" dirty="0" smtClean="0"/>
                        <a:t>gösterirler.</a:t>
                      </a:r>
                      <a:endParaRPr lang="tr-TR" sz="1500" dirty="0"/>
                    </a:p>
                  </a:txBody>
                  <a:tcPr/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lang="tr-TR" sz="1500" dirty="0" smtClean="0"/>
                        <a:t>Yavruların</a:t>
                      </a:r>
                      <a:r>
                        <a:rPr lang="tr-TR" sz="1500" baseline="0" dirty="0" smtClean="0"/>
                        <a:t> genomu, ebeveynin genomunun tam bir kopyasıdır (</a:t>
                      </a:r>
                      <a:r>
                        <a:rPr lang="tr-TR" sz="1500" b="1" baseline="0" dirty="0" smtClean="0"/>
                        <a:t>özdeşidir</a:t>
                      </a:r>
                      <a:r>
                        <a:rPr lang="tr-TR" sz="1500" baseline="0" dirty="0" smtClean="0"/>
                        <a:t>).</a:t>
                      </a:r>
                      <a:endParaRPr lang="tr-T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500" b="1" i="0" dirty="0" smtClean="0"/>
                        <a:t>Kalıtsal</a:t>
                      </a:r>
                      <a:r>
                        <a:rPr lang="tr-TR" sz="1500" b="1" i="0" baseline="0" dirty="0" smtClean="0"/>
                        <a:t> varyasyonlar</a:t>
                      </a:r>
                      <a:r>
                        <a:rPr lang="tr-TR" sz="1500" baseline="0" dirty="0" smtClean="0"/>
                        <a:t>, eşeyli üremenin bir sonucudur.</a:t>
                      </a:r>
                      <a:endParaRPr lang="tr-TR" sz="1500" dirty="0"/>
                    </a:p>
                  </a:txBody>
                  <a:tcPr/>
                </a:tc>
              </a:tr>
              <a:tr h="1005840">
                <a:tc>
                  <a:txBody>
                    <a:bodyPr/>
                    <a:lstStyle/>
                    <a:p>
                      <a:r>
                        <a:rPr lang="tr-TR" sz="1500" b="1" dirty="0" smtClean="0"/>
                        <a:t>Klon</a:t>
                      </a:r>
                      <a:r>
                        <a:rPr lang="tr-TR" sz="1500" dirty="0" smtClean="0"/>
                        <a:t>: Eşeysiz çoğalan bireyin genetik olarak birbirinin aynısı bireyler oluşturduğu topluluk</a:t>
                      </a:r>
                      <a:r>
                        <a:rPr lang="tr-TR" sz="1500" baseline="0" dirty="0" smtClean="0"/>
                        <a:t> </a:t>
                      </a:r>
                      <a:r>
                        <a:rPr lang="tr-TR" sz="1500" u="sng" baseline="0" dirty="0" smtClean="0"/>
                        <a:t>Örn</a:t>
                      </a:r>
                      <a:r>
                        <a:rPr lang="tr-TR" sz="1500" baseline="0" dirty="0" smtClean="0"/>
                        <a:t>: Bir bakteri popülasyonu</a:t>
                      </a:r>
                      <a:endParaRPr lang="tr-T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500" dirty="0"/>
                    </a:p>
                  </a:txBody>
                  <a:tcPr/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lang="tr-TR" sz="1500" b="1" dirty="0" smtClean="0"/>
                        <a:t>Mutasyon</a:t>
                      </a:r>
                      <a:r>
                        <a:rPr lang="tr-TR" sz="1500" dirty="0" smtClean="0"/>
                        <a:t>:  DNA’da oransal olarak nadiren oluşan baz sayı ve sıra değişiklikleridir. </a:t>
                      </a:r>
                      <a:endParaRPr lang="tr-T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5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02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88641"/>
            <a:ext cx="5004048" cy="77539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MENDEL VE GEN KAVRAMI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 err="1">
                <a:solidFill>
                  <a:srgbClr val="002060"/>
                </a:solidFill>
                <a:latin typeface="Comic Sans MS" pitchFamily="66" charset="0"/>
              </a:rPr>
              <a:t>Mendel</a:t>
            </a:r>
            <a:r>
              <a:rPr lang="tr-TR" sz="2400" b="1" dirty="0">
                <a:solidFill>
                  <a:srgbClr val="002060"/>
                </a:solidFill>
                <a:latin typeface="Comic Sans MS" pitchFamily="66" charset="0"/>
              </a:rPr>
              <a:t> Tanımı Dışı Genetik İlişkiler</a:t>
            </a:r>
          </a:p>
        </p:txBody>
      </p:sp>
      <p:pic>
        <p:nvPicPr>
          <p:cNvPr id="80897" name="Picture 1" descr="C:\Documents and Settings\ARZUCOLERICIHAN\Desktop\dersler\Campbell-2011-Resimler\campbel-2011-cropped\M14_REEC8237_09_SE_CH015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0"/>
            <a:ext cx="388673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336360" y="3861050"/>
            <a:ext cx="133164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u="sng" dirty="0">
                <a:solidFill>
                  <a:srgbClr val="7030A0"/>
                </a:solidFill>
              </a:rPr>
              <a:t>Fenotipik oran</a:t>
            </a:r>
            <a:r>
              <a:rPr lang="tr-TR" sz="1100" dirty="0">
                <a:solidFill>
                  <a:srgbClr val="7030A0"/>
                </a:solidFill>
              </a:rPr>
              <a:t>: 1:2:1</a:t>
            </a:r>
          </a:p>
          <a:p>
            <a:r>
              <a:rPr lang="tr-TR" sz="1100" u="sng" dirty="0">
                <a:solidFill>
                  <a:srgbClr val="7030A0"/>
                </a:solidFill>
              </a:rPr>
              <a:t>Genotipik oran</a:t>
            </a:r>
            <a:r>
              <a:rPr lang="tr-TR" sz="1100" dirty="0">
                <a:solidFill>
                  <a:srgbClr val="7030A0"/>
                </a:solidFill>
              </a:rPr>
              <a:t>: 1:2:1</a:t>
            </a:r>
          </a:p>
          <a:p>
            <a:r>
              <a:rPr lang="tr-TR" sz="1100" dirty="0">
                <a:solidFill>
                  <a:srgbClr val="7030A0"/>
                </a:solidFill>
              </a:rPr>
              <a:t>Oranlar aynıdır. </a:t>
            </a:r>
            <a:endParaRPr lang="tr-TR" sz="1100" dirty="0">
              <a:solidFill>
                <a:srgbClr val="7030A0"/>
              </a:solidFill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1919537" y="3140970"/>
            <a:ext cx="4929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dirty="0">
                <a:solidFill>
                  <a:srgbClr val="F34D3B"/>
                </a:solidFill>
                <a:latin typeface="AR BLANCA" pitchFamily="2" charset="0"/>
              </a:rPr>
              <a:t>EKSİK BASKINLIK: Aslanağzı, Tay </a:t>
            </a:r>
            <a:r>
              <a:rPr lang="tr-TR" dirty="0" err="1">
                <a:solidFill>
                  <a:srgbClr val="F34D3B"/>
                </a:solidFill>
                <a:latin typeface="AR BLANCA" pitchFamily="2" charset="0"/>
              </a:rPr>
              <a:t>Sacs</a:t>
            </a:r>
            <a:r>
              <a:rPr lang="tr-TR" dirty="0">
                <a:solidFill>
                  <a:srgbClr val="F34D3B"/>
                </a:solidFill>
                <a:latin typeface="AR BLANCA" pitchFamily="2" charset="0"/>
              </a:rPr>
              <a:t> </a:t>
            </a:r>
          </a:p>
          <a:p>
            <a:pPr lvl="0"/>
            <a:r>
              <a:rPr lang="tr-TR" dirty="0">
                <a:solidFill>
                  <a:srgbClr val="002060"/>
                </a:solidFill>
                <a:latin typeface="AR BLANCA" pitchFamily="2" charset="0"/>
              </a:rPr>
              <a:t>EŞ BASKINLIK (</a:t>
            </a:r>
            <a:r>
              <a:rPr lang="tr-TR" dirty="0" err="1">
                <a:solidFill>
                  <a:srgbClr val="002060"/>
                </a:solidFill>
                <a:latin typeface="AR BLANCA" pitchFamily="2" charset="0"/>
              </a:rPr>
              <a:t>Kodominans</a:t>
            </a:r>
            <a:r>
              <a:rPr lang="tr-TR" dirty="0">
                <a:solidFill>
                  <a:srgbClr val="002060"/>
                </a:solidFill>
                <a:latin typeface="AR BLANCA" pitchFamily="2" charset="0"/>
              </a:rPr>
              <a:t>): MN </a:t>
            </a:r>
            <a:r>
              <a:rPr lang="tr-TR" dirty="0" err="1">
                <a:solidFill>
                  <a:srgbClr val="002060"/>
                </a:solidFill>
                <a:latin typeface="AR BLANCA" pitchFamily="2" charset="0"/>
              </a:rPr>
              <a:t>Kangrupları</a:t>
            </a:r>
            <a:r>
              <a:rPr lang="tr-TR" dirty="0">
                <a:solidFill>
                  <a:srgbClr val="002060"/>
                </a:solidFill>
                <a:latin typeface="AR BLANCA" pitchFamily="2" charset="0"/>
              </a:rPr>
              <a:t>,</a:t>
            </a:r>
            <a:r>
              <a:rPr lang="tr-TR" dirty="0">
                <a:solidFill>
                  <a:srgbClr val="F34D3B"/>
                </a:solidFill>
                <a:latin typeface="AR BLANCA" pitchFamily="2" charset="0"/>
              </a:rPr>
              <a:t> </a:t>
            </a:r>
            <a:endParaRPr lang="tr-TR" dirty="0">
              <a:solidFill>
                <a:srgbClr val="F34D3B"/>
              </a:solidFill>
              <a:latin typeface="AR BLAN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353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1" descr="C:\Documents and Settings\ARZUCOLERICIHAN\Desktop\dersler\Campbell-2011-Resimler\campbel-2011-cropped\M14_REEC8237_09_SE_CH01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9723" y="254547"/>
            <a:ext cx="6408279" cy="66034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0" y="5445225"/>
            <a:ext cx="4392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>
                <a:solidFill>
                  <a:srgbClr val="7030A0"/>
                </a:solidFill>
              </a:rPr>
              <a:t>    Anti B        Anti A             -          Anti A ve B</a:t>
            </a:r>
            <a:endParaRPr lang="tr-TR" sz="1600" dirty="0">
              <a:solidFill>
                <a:srgbClr val="7030A0"/>
              </a:solidFill>
            </a:endParaRPr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xfrm>
            <a:off x="1631504" y="3140968"/>
            <a:ext cx="8305800" cy="114300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rgbClr val="C30525"/>
                </a:solidFill>
                <a:latin typeface="AR BERKLEY" pitchFamily="2" charset="0"/>
              </a:rPr>
              <a:t>Çoklu</a:t>
            </a:r>
            <a:br>
              <a:rPr lang="tr-TR" sz="2800" dirty="0">
                <a:solidFill>
                  <a:srgbClr val="C30525"/>
                </a:solidFill>
                <a:latin typeface="AR BERKLEY" pitchFamily="2" charset="0"/>
              </a:rPr>
            </a:br>
            <a:r>
              <a:rPr lang="tr-TR" sz="2800" dirty="0" err="1">
                <a:solidFill>
                  <a:srgbClr val="C30525"/>
                </a:solidFill>
                <a:latin typeface="AR BERKLEY" pitchFamily="2" charset="0"/>
              </a:rPr>
              <a:t>Allelizm</a:t>
            </a:r>
            <a:endParaRPr lang="tr-TR" sz="2800" dirty="0">
              <a:solidFill>
                <a:srgbClr val="C30525"/>
              </a:solidFill>
              <a:latin typeface="AR BERKLEY" pitchFamily="2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524000" y="764704"/>
            <a:ext cx="6732240" cy="775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MENDEL VE GEN </a:t>
            </a:r>
          </a:p>
          <a:p>
            <a:pPr>
              <a:spcBef>
                <a:spcPct val="0"/>
              </a:spcBef>
              <a:defRPr/>
            </a:pPr>
            <a:r>
              <a:rPr lang="tr-TR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KAVRAMI</a:t>
            </a:r>
            <a:br>
              <a:rPr lang="tr-TR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</a:br>
            <a:r>
              <a:rPr lang="tr-TR" b="1" dirty="0" err="1">
                <a:solidFill>
                  <a:srgbClr val="002060"/>
                </a:solidFill>
                <a:latin typeface="Comic Sans MS" pitchFamily="66" charset="0"/>
                <a:ea typeface="+mj-ea"/>
                <a:cs typeface="+mj-cs"/>
              </a:rPr>
              <a:t>Mendel</a:t>
            </a:r>
            <a:r>
              <a:rPr lang="tr-TR" b="1" dirty="0">
                <a:solidFill>
                  <a:srgbClr val="002060"/>
                </a:solidFill>
                <a:latin typeface="Comic Sans MS" pitchFamily="66" charset="0"/>
                <a:ea typeface="+mj-ea"/>
                <a:cs typeface="+mj-cs"/>
              </a:rPr>
              <a:t> Tanımı Dışı </a:t>
            </a:r>
          </a:p>
          <a:p>
            <a:pPr>
              <a:spcBef>
                <a:spcPct val="0"/>
              </a:spcBef>
              <a:defRPr/>
            </a:pPr>
            <a:r>
              <a:rPr lang="tr-TR" b="1" dirty="0">
                <a:solidFill>
                  <a:srgbClr val="002060"/>
                </a:solidFill>
                <a:latin typeface="Comic Sans MS" pitchFamily="66" charset="0"/>
                <a:ea typeface="+mj-ea"/>
                <a:cs typeface="+mj-cs"/>
              </a:rPr>
              <a:t>Genetik İlişkiler</a:t>
            </a:r>
          </a:p>
        </p:txBody>
      </p:sp>
    </p:spTree>
    <p:extLst>
      <p:ext uri="{BB962C8B-B14F-4D97-AF65-F5344CB8AC3E}">
        <p14:creationId xmlns:p14="http://schemas.microsoft.com/office/powerpoint/2010/main" val="3298175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9"/>
            <a:ext cx="8229600" cy="12248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MENDEL VE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GEN KAVRAMI</a:t>
            </a:r>
          </a:p>
        </p:txBody>
      </p:sp>
      <p:pic>
        <p:nvPicPr>
          <p:cNvPr id="78849" name="Picture 1" descr="C:\Documents and Settings\ARZUCOLERICIHAN\Desktop\dersler\Campbell-2011-Resimler\campbel-2011-cropped\M14_REEC8237_09_SE_CH0151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1475" y="2"/>
            <a:ext cx="5000396" cy="677137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600056" y="5301210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7030A0"/>
                </a:solidFill>
              </a:rPr>
              <a:t>            9/16              3/16                4/16</a:t>
            </a:r>
          </a:p>
          <a:p>
            <a:r>
              <a:rPr lang="tr-TR" sz="1200" dirty="0">
                <a:solidFill>
                  <a:srgbClr val="7030A0"/>
                </a:solidFill>
              </a:rPr>
              <a:t>    BBEE/ Bb/Ee    bbCC/bbCc       bbcc</a:t>
            </a:r>
            <a:endParaRPr lang="tr-TR" sz="12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44072" y="4592163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7030A0"/>
                </a:solidFill>
              </a:rPr>
              <a:t>      siyah           kahverengi     albino</a:t>
            </a:r>
            <a:endParaRPr lang="tr-TR" sz="1200" dirty="0">
              <a:solidFill>
                <a:srgbClr val="7030A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524000" y="2564905"/>
            <a:ext cx="5004048" cy="775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endParaRPr lang="tr-TR" sz="2400" b="1" dirty="0">
              <a:solidFill>
                <a:srgbClr val="002060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1703515" y="2996954"/>
            <a:ext cx="31806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>
                <a:solidFill>
                  <a:schemeClr val="bg2">
                    <a:lumMod val="10000"/>
                  </a:schemeClr>
                </a:solidFill>
                <a:latin typeface="AR BERKLEY" pitchFamily="2" charset="0"/>
              </a:rPr>
              <a:t>Pleitropi</a:t>
            </a:r>
            <a:r>
              <a:rPr lang="tr-TR" sz="3200" dirty="0">
                <a:solidFill>
                  <a:schemeClr val="bg2">
                    <a:lumMod val="10000"/>
                  </a:schemeClr>
                </a:solidFill>
                <a:latin typeface="AR BERKLEY" pitchFamily="2" charset="0"/>
              </a:rPr>
              <a:t>, </a:t>
            </a:r>
            <a:r>
              <a:rPr lang="tr-TR" sz="3200" dirty="0" err="1">
                <a:solidFill>
                  <a:schemeClr val="bg2">
                    <a:lumMod val="10000"/>
                  </a:schemeClr>
                </a:solidFill>
                <a:latin typeface="AR BERKLEY" pitchFamily="2" charset="0"/>
              </a:rPr>
              <a:t>Epistasi</a:t>
            </a:r>
            <a:endParaRPr lang="tr-TR" sz="3200" dirty="0">
              <a:solidFill>
                <a:schemeClr val="bg2">
                  <a:lumMod val="10000"/>
                </a:schemeClr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572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 descr="C:\Documents and Settings\ARZUCOLERICIHAN\Desktop\dersler\Campbell-2011-Resimler\campbel-2011-cropped\M14_REEC8237_09_SE_CH015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-52320"/>
            <a:ext cx="4283968" cy="6910320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981200" y="115888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MENDEL VE GEN KAVRAMI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84640" y="4376139"/>
            <a:ext cx="3347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7030A0"/>
                </a:solidFill>
              </a:rPr>
              <a:t>  aabbcc              AaBbCc                AABBCC </a:t>
            </a:r>
            <a:endParaRPr lang="tr-TR" sz="1200" dirty="0">
              <a:solidFill>
                <a:srgbClr val="7030A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824192" y="4149081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760296" y="4149081"/>
            <a:ext cx="14401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0128448" y="4149081"/>
            <a:ext cx="8384" cy="224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744072" y="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FF0000"/>
                </a:solidFill>
              </a:rPr>
              <a:t>Üç karakter varsa, 2</a:t>
            </a:r>
            <a:r>
              <a:rPr lang="tr-TR" sz="1200" baseline="30000" dirty="0">
                <a:solidFill>
                  <a:srgbClr val="FF0000"/>
                </a:solidFill>
              </a:rPr>
              <a:t>3  </a:t>
            </a:r>
            <a:r>
              <a:rPr lang="tr-TR" sz="1200" dirty="0">
                <a:solidFill>
                  <a:srgbClr val="FF0000"/>
                </a:solidFill>
              </a:rPr>
              <a:t>= 1/ 8 ihtimalle gamet oluşumu</a:t>
            </a:r>
            <a:endParaRPr lang="tr-TR" sz="12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52184" y="620690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F34D3B"/>
                </a:solidFill>
              </a:rPr>
              <a:t>abc</a:t>
            </a:r>
            <a:endParaRPr lang="tr-TR" sz="1200" dirty="0">
              <a:solidFill>
                <a:srgbClr val="F34D3B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840416" y="764706"/>
            <a:ext cx="5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F34D3B"/>
                </a:solidFill>
              </a:rPr>
              <a:t>ABC</a:t>
            </a:r>
            <a:endParaRPr lang="tr-TR" sz="1200" dirty="0">
              <a:solidFill>
                <a:srgbClr val="F34D3B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24600" y="3440034"/>
            <a:ext cx="5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F34D3B"/>
                </a:solidFill>
              </a:rPr>
              <a:t>ABC</a:t>
            </a:r>
            <a:endParaRPr lang="tr-TR" sz="1200" dirty="0">
              <a:solidFill>
                <a:srgbClr val="F34D3B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84504" y="1432195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F34D3B"/>
                </a:solidFill>
              </a:rPr>
              <a:t>abc</a:t>
            </a:r>
            <a:endParaRPr lang="tr-TR" sz="1200" dirty="0">
              <a:solidFill>
                <a:srgbClr val="F34D3B"/>
              </a:solidFill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132857"/>
            <a:ext cx="5004048" cy="77539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b="1" dirty="0" err="1">
                <a:solidFill>
                  <a:srgbClr val="002060"/>
                </a:solidFill>
                <a:latin typeface="Comic Sans MS" pitchFamily="66" charset="0"/>
              </a:rPr>
              <a:t>Poligenik</a:t>
            </a:r>
            <a:r>
              <a:rPr lang="tr-TR" sz="2400" b="1" dirty="0">
                <a:solidFill>
                  <a:srgbClr val="002060"/>
                </a:solidFill>
                <a:latin typeface="Comic Sans MS" pitchFamily="66" charset="0"/>
              </a:rPr>
              <a:t> Kalıtım (insanda deri rengi)</a:t>
            </a:r>
          </a:p>
        </p:txBody>
      </p:sp>
    </p:spTree>
    <p:extLst>
      <p:ext uri="{BB962C8B-B14F-4D97-AF65-F5344CB8AC3E}">
        <p14:creationId xmlns:p14="http://schemas.microsoft.com/office/powerpoint/2010/main" val="8278084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775520" y="476673"/>
            <a:ext cx="8305800" cy="66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rtlCol="0" anchor="b" anchorCtr="0" compatLnSpc="1">
            <a:prstTxWarp prst="textNoShape">
              <a:avLst/>
            </a:prstTxWarp>
            <a:normAutofit fontScale="9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lnSpc>
                <a:spcPct val="100000"/>
              </a:lnSpc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MENDEL VE GEN KAVRAMI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Doğal ve Sonradan Edinilen: Çevrenin </a:t>
            </a:r>
            <a:r>
              <a:rPr lang="tr-TR" sz="2400" b="1" dirty="0" err="1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Fenotip</a:t>
            </a:r>
            <a:r>
              <a:rPr lang="tr-TR" sz="2400" b="1" dirty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 Üzerine Etkisi</a:t>
            </a:r>
          </a:p>
        </p:txBody>
      </p:sp>
      <p:pic>
        <p:nvPicPr>
          <p:cNvPr id="5" name="Picture 3" descr="C:\Documents and Settings\ARZUCOLERICIHAN\Desktop\dersler\Campbell-2011-Resimler\campbel-2011-cropped\M14_REEC8237_09_SE_CH0151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8" y="1916834"/>
            <a:ext cx="6372200" cy="4770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6730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8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MENDEL VE GEN KAVRAMI</a:t>
            </a:r>
          </a:p>
        </p:txBody>
      </p:sp>
      <p:pic>
        <p:nvPicPr>
          <p:cNvPr id="63491" name="Picture 4" descr="014_Page_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1085902"/>
            <a:ext cx="5292080" cy="57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 descr="C:\Documents and Settings\ARZUCOLERICIHAN\Desktop\dersler\Campbell-2011-Resimler\campbel-2011-cropped\M14_REEC8237_09_SE_CH015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5712" y="91119"/>
            <a:ext cx="2592288" cy="67668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67608" y="836713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7030A0"/>
                </a:solidFill>
              </a:rPr>
              <a:t>Soyağacı = pedigri analizleri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372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981200" y="115888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MENDEL VE GEN KAVRAMI </a:t>
            </a:r>
          </a:p>
        </p:txBody>
      </p:sp>
      <p:pic>
        <p:nvPicPr>
          <p:cNvPr id="4" name="Picture 2" descr="C:\Documents and Settings\ARZUCOLERICIHAN\Desktop\dersler\Campbell-2011-Resimler\campbel-2011-cropped\M14_REEC8237_09_SE_CH015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1052737"/>
            <a:ext cx="4561059" cy="4176464"/>
          </a:xfrm>
          <a:prstGeom prst="rect">
            <a:avLst/>
          </a:prstGeom>
          <a:noFill/>
        </p:spPr>
      </p:pic>
      <p:pic>
        <p:nvPicPr>
          <p:cNvPr id="172034" name="Picture 2" descr="C:\Documents and Settings\ARZUCOLERICIHAN\Desktop\dersler\Campbell-2011-Resimler\campbel-2011-cropped\M14_REEC8237_09_SE_CH01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5586" y="2718447"/>
            <a:ext cx="4462417" cy="4139555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6888088" y="1124746"/>
            <a:ext cx="34932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Çekinik gene bağlı ;Sistik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fibrozis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, </a:t>
            </a:r>
          </a:p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orak hücreli anemi, tay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sacs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,</a:t>
            </a:r>
          </a:p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Baskın: Cücelik,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Huntington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koresi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 </a:t>
            </a:r>
          </a:p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Letal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)</a:t>
            </a:r>
            <a:endParaRPr lang="tr-TR" dirty="0">
              <a:solidFill>
                <a:schemeClr val="tx2">
                  <a:lumMod val="60000"/>
                  <a:lumOff val="40000"/>
                </a:schemeClr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3321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8"/>
            <a:ext cx="8229600" cy="136889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MENDEL VE </a:t>
            </a:r>
            <a:b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GEN KAVRAMI</a:t>
            </a:r>
          </a:p>
        </p:txBody>
      </p:sp>
      <p:pic>
        <p:nvPicPr>
          <p:cNvPr id="62467" name="Picture 4" descr="014_Page_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8301" y="-17462"/>
            <a:ext cx="52197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0057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90"/>
            <a:ext cx="8229600" cy="4143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MENDEL VE GEN KAVRAMI</a:t>
            </a:r>
          </a:p>
        </p:txBody>
      </p:sp>
      <p:pic>
        <p:nvPicPr>
          <p:cNvPr id="64515" name="Picture 4" descr="014_Page_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1159299"/>
            <a:ext cx="6744687" cy="5698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29" name="Picture 1" descr="C:\Documents and Settings\ARZUCOLERICIHAN\Desktop\dersler\Campbell-2011-Resimler\campbel-2011-cropped\M14_REEC8237_09_SE_CH015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4964409"/>
            <a:ext cx="3203848" cy="189359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91544" y="69269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7030A0"/>
                </a:solidFill>
                <a:latin typeface="AR BERKLEY" pitchFamily="2" charset="0"/>
              </a:rPr>
              <a:t>Genetik hastalıkları test etme yöntemleri (Mutasyonun tanımlanması ve </a:t>
            </a:r>
            <a:r>
              <a:rPr lang="tr-TR" dirty="0" err="1">
                <a:solidFill>
                  <a:srgbClr val="7030A0"/>
                </a:solidFill>
                <a:latin typeface="AR BERKLEY" pitchFamily="2" charset="0"/>
              </a:rPr>
              <a:t>Fatal</a:t>
            </a:r>
            <a:r>
              <a:rPr lang="tr-TR" dirty="0">
                <a:solidFill>
                  <a:srgbClr val="7030A0"/>
                </a:solidFill>
                <a:latin typeface="AR BERKLEY" pitchFamily="2" charset="0"/>
              </a:rPr>
              <a:t> Yöntemler)</a:t>
            </a:r>
            <a:endParaRPr lang="tr-TR" dirty="0">
              <a:solidFill>
                <a:srgbClr val="7030A0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304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8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pic>
        <p:nvPicPr>
          <p:cNvPr id="71681" name="Picture 1" descr="C:\Documents and Settings\ARZUCOLERICIHAN\Desktop\dersler\Campbell-2011-Resimler\campbel-2011-cropped\M15_REEC8237_09_SE_CH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50" y="602781"/>
            <a:ext cx="7018457" cy="62552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25013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ARZUCOLERICIHAN\Desktop\dersler\Campbell-2011-Resimler\campbel-2011-cropped\M12_REEC8237_09_SE_CH1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692697"/>
            <a:ext cx="8136904" cy="5328592"/>
          </a:xfrm>
          <a:prstGeom prst="rect">
            <a:avLst/>
          </a:prstGeom>
          <a:noFill/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606624" y="476672"/>
            <a:ext cx="8305800" cy="43204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HÜCRE DÖNGÜSÜ VE MİTOZ </a:t>
            </a:r>
            <a:b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</a:b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32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0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pic>
        <p:nvPicPr>
          <p:cNvPr id="70657" name="Picture 1" descr="C:\Documents and Settings\ARZUCOLERICIHAN\Desktop\dersler\Campbell-2011-Resimler\campbel-2011-cropped\M15_REEC8237_09_SE_CH0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46609"/>
            <a:ext cx="5148064" cy="641139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47528" y="1196754"/>
            <a:ext cx="3563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  <a:p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1703515" y="1484784"/>
            <a:ext cx="43059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Carl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Correns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, Hugo de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Vries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,</a:t>
            </a:r>
          </a:p>
          <a:p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Erich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von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Tschermak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; hayvan ve</a:t>
            </a:r>
          </a:p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Bitkilerde </a:t>
            </a:r>
            <a:r>
              <a:rPr lang="tr-TR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Mendel’in</a:t>
            </a:r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AR BERKLEY" pitchFamily="2" charset="0"/>
              </a:rPr>
              <a:t> bulgularını doğruladı.</a:t>
            </a:r>
          </a:p>
          <a:p>
            <a:r>
              <a:rPr lang="tr-TR" dirty="0">
                <a:solidFill>
                  <a:srgbClr val="7676F2"/>
                </a:solidFill>
                <a:latin typeface="AR BERKLEY" pitchFamily="2" charset="0"/>
              </a:rPr>
              <a:t>W. </a:t>
            </a:r>
            <a:r>
              <a:rPr lang="tr-TR" dirty="0" err="1">
                <a:solidFill>
                  <a:srgbClr val="7676F2"/>
                </a:solidFill>
                <a:latin typeface="AR BERKLEY" pitchFamily="2" charset="0"/>
              </a:rPr>
              <a:t>Sutton</a:t>
            </a:r>
            <a:r>
              <a:rPr lang="tr-TR" dirty="0">
                <a:solidFill>
                  <a:srgbClr val="7676F2"/>
                </a:solidFill>
                <a:latin typeface="AR BERKLEY" pitchFamily="2" charset="0"/>
              </a:rPr>
              <a:t> ve T. </a:t>
            </a:r>
            <a:r>
              <a:rPr lang="tr-TR" dirty="0" err="1">
                <a:solidFill>
                  <a:srgbClr val="7676F2"/>
                </a:solidFill>
                <a:latin typeface="AR BERKLEY" pitchFamily="2" charset="0"/>
              </a:rPr>
              <a:t>Boveri</a:t>
            </a:r>
            <a:r>
              <a:rPr lang="tr-TR" dirty="0">
                <a:solidFill>
                  <a:srgbClr val="7676F2"/>
                </a:solidFill>
                <a:latin typeface="AR BERKLEY" pitchFamily="2" charset="0"/>
              </a:rPr>
              <a:t> kalıtımın kromozom</a:t>
            </a:r>
          </a:p>
          <a:p>
            <a:r>
              <a:rPr lang="tr-TR" dirty="0">
                <a:solidFill>
                  <a:srgbClr val="7676F2"/>
                </a:solidFill>
                <a:latin typeface="AR BERKLEY" pitchFamily="2" charset="0"/>
              </a:rPr>
              <a:t>Teorisini oluşturdu</a:t>
            </a:r>
            <a:endParaRPr lang="tr-TR" dirty="0">
              <a:solidFill>
                <a:srgbClr val="7676F2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6517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 descr="C:\Documents and Settings\ARZUCOLERICIHAN\Desktop\dersler\Campbell-2011-Resimler\campbel-2011-cropped\M15_REEC8237_09_SE_CH0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538" y="1556792"/>
            <a:ext cx="6203579" cy="5157192"/>
          </a:xfrm>
          <a:prstGeom prst="rect">
            <a:avLst/>
          </a:prstGeom>
          <a:noFill/>
        </p:spPr>
      </p:pic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71664" y="5445225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solidFill>
                  <a:srgbClr val="7676F2"/>
                </a:solidFill>
              </a:rPr>
              <a:t>Morgan’ın</a:t>
            </a:r>
            <a:endParaRPr lang="tr-TR" b="1" dirty="0">
              <a:solidFill>
                <a:srgbClr val="7676F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47720" y="1052736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1400" dirty="0">
              <a:solidFill>
                <a:srgbClr val="7030A0"/>
              </a:solidFill>
            </a:endParaRPr>
          </a:p>
          <a:p>
            <a:endParaRPr lang="tr-TR" sz="1400" dirty="0">
              <a:solidFill>
                <a:srgbClr val="7030A0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1919537" y="908720"/>
            <a:ext cx="7960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accent6">
                    <a:lumMod val="75000"/>
                  </a:schemeClr>
                </a:solidFill>
                <a:latin typeface="AR BLANCA" pitchFamily="2" charset="0"/>
              </a:rPr>
              <a:t>MORGAN DENEYİ: ÖZGÜL KROMOZOM ÜZERİNDEKİ GENİN İZLENMESİ</a:t>
            </a:r>
            <a:endParaRPr lang="tr-TR" dirty="0">
              <a:solidFill>
                <a:schemeClr val="accent6">
                  <a:lumMod val="75000"/>
                </a:schemeClr>
              </a:solidFill>
              <a:latin typeface="AR BLANCA" pitchFamily="2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7896203" y="3068960"/>
            <a:ext cx="2397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00B0F0"/>
                </a:solidFill>
                <a:latin typeface="AR BERKLEY" pitchFamily="2" charset="0"/>
              </a:rPr>
              <a:t>3 ÇİFT OTOZOM VE</a:t>
            </a:r>
          </a:p>
          <a:p>
            <a:r>
              <a:rPr lang="tr-TR" b="1" dirty="0">
                <a:solidFill>
                  <a:srgbClr val="00B0F0"/>
                </a:solidFill>
                <a:latin typeface="AR BERKLEY" pitchFamily="2" charset="0"/>
              </a:rPr>
              <a:t>1 ÇİFT EŞEY</a:t>
            </a:r>
          </a:p>
          <a:p>
            <a:r>
              <a:rPr lang="tr-TR" b="1" dirty="0">
                <a:solidFill>
                  <a:srgbClr val="00B0F0"/>
                </a:solidFill>
                <a:latin typeface="AR BERKLEY" pitchFamily="2" charset="0"/>
              </a:rPr>
              <a:t>(x VE Y)</a:t>
            </a:r>
            <a:endParaRPr lang="tr-TR" b="1" dirty="0">
              <a:solidFill>
                <a:srgbClr val="00B0F0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146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7813"/>
            <a:ext cx="86868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pic>
        <p:nvPicPr>
          <p:cNvPr id="68610" name="Picture 2" descr="C:\Documents and Settings\ARZUCOLERICIHAN\Desktop\dersler\Campbell-2011-Resimler\campbel-2011-cropped\M15_REEC8237_09_SE_CH0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9358" y="2"/>
            <a:ext cx="3468643" cy="6858001"/>
          </a:xfrm>
          <a:prstGeom prst="rect">
            <a:avLst/>
          </a:prstGeom>
          <a:noFill/>
        </p:spPr>
      </p:pic>
      <p:pic>
        <p:nvPicPr>
          <p:cNvPr id="68611" name="Picture 3" descr="C:\Documents and Settings\ARZUCOLERICIHAN\Desktop\Picture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6965" y="5229201"/>
            <a:ext cx="5007148" cy="16288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2207569" y="2204866"/>
            <a:ext cx="3950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34D3B"/>
                </a:solidFill>
                <a:latin typeface="AR BLANCA" pitchFamily="2" charset="0"/>
              </a:rPr>
              <a:t>DROSOPHİLA’ da Kırmızı göz renginin</a:t>
            </a:r>
          </a:p>
          <a:p>
            <a:r>
              <a:rPr lang="tr-TR" dirty="0">
                <a:solidFill>
                  <a:srgbClr val="F34D3B"/>
                </a:solidFill>
                <a:latin typeface="AR BLANCA" pitchFamily="2" charset="0"/>
              </a:rPr>
              <a:t>Eşeye bağlı kalıtımı</a:t>
            </a:r>
            <a:endParaRPr lang="tr-TR" dirty="0">
              <a:solidFill>
                <a:srgbClr val="F34D3B"/>
              </a:solidFill>
              <a:latin typeface="AR BLANCA" pitchFamily="2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631505" y="4365104"/>
            <a:ext cx="5101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AR BERKLEY" pitchFamily="2" charset="0"/>
              </a:rPr>
              <a:t>F</a:t>
            </a:r>
            <a:r>
              <a:rPr lang="tr-TR" sz="1400" dirty="0">
                <a:solidFill>
                  <a:schemeClr val="tx2">
                    <a:lumMod val="75000"/>
                  </a:schemeClr>
                </a:solidFill>
                <a:latin typeface="AR BERKLEY" pitchFamily="2" charset="0"/>
              </a:rPr>
              <a:t>2</a:t>
            </a:r>
            <a:r>
              <a:rPr lang="tr-TR" sz="1600" dirty="0">
                <a:solidFill>
                  <a:schemeClr val="tx2">
                    <a:lumMod val="75000"/>
                  </a:schemeClr>
                </a:solidFill>
                <a:latin typeface="AR BERKLEY" pitchFamily="2" charset="0"/>
              </a:rPr>
              <a:t> de </a:t>
            </a:r>
            <a:r>
              <a:rPr lang="tr-TR" sz="1400" dirty="0">
                <a:solidFill>
                  <a:schemeClr val="tx2">
                    <a:lumMod val="75000"/>
                  </a:schemeClr>
                </a:solidFill>
                <a:latin typeface="AR BERKLEY" pitchFamily="2" charset="0"/>
              </a:rPr>
              <a:t>Erkek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  <a:latin typeface="AR BERKLEY" pitchFamily="2" charset="0"/>
              </a:rPr>
              <a:t> bireylerin yarısı beyaz yarısı kırmızı gözlü</a:t>
            </a:r>
            <a:endParaRPr lang="tr-TR" dirty="0">
              <a:solidFill>
                <a:schemeClr val="tx2">
                  <a:lumMod val="75000"/>
                </a:schemeClr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0937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1" name="Picture 3" descr="C:\Documents and Settings\ARZUCOLERICIHAN\Desktop\Pictur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3" y="4062240"/>
            <a:ext cx="2555775" cy="2795760"/>
          </a:xfrm>
          <a:prstGeom prst="rect">
            <a:avLst/>
          </a:prstGeom>
          <a:noFill/>
        </p:spPr>
      </p:pic>
      <p:pic>
        <p:nvPicPr>
          <p:cNvPr id="176130" name="Picture 2" descr="C:\Documents and Settings\ARZUCOLERICIHAN\Desktop\dersler\Campbell-2011-Resimler\campbel-2011-cropped\M15_REEC8237_09_SE_CH01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1747" y="620688"/>
            <a:ext cx="6876255" cy="5311816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775520" y="548680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16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KALITIMIN </a:t>
            </a:r>
          </a:p>
          <a:p>
            <a:pPr>
              <a:spcBef>
                <a:spcPct val="0"/>
              </a:spcBef>
              <a:defRPr/>
            </a:pPr>
            <a:r>
              <a:rPr lang="tr-TR" sz="16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KROMOZOMAL </a:t>
            </a:r>
          </a:p>
          <a:p>
            <a:pPr>
              <a:spcBef>
                <a:spcPct val="0"/>
              </a:spcBef>
              <a:defRPr/>
            </a:pPr>
            <a:r>
              <a:rPr lang="tr-TR" sz="16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TEMELİ</a:t>
            </a:r>
          </a:p>
        </p:txBody>
      </p:sp>
      <p:sp>
        <p:nvSpPr>
          <p:cNvPr id="7" name="Right Brace 6"/>
          <p:cNvSpPr/>
          <p:nvPr/>
        </p:nvSpPr>
        <p:spPr>
          <a:xfrm rot="5400000">
            <a:off x="7644172" y="5553236"/>
            <a:ext cx="216024" cy="7200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ight Brace 7"/>
          <p:cNvSpPr/>
          <p:nvPr/>
        </p:nvSpPr>
        <p:spPr>
          <a:xfrm rot="5400000">
            <a:off x="8868308" y="5553236"/>
            <a:ext cx="216024" cy="7200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7104112" y="6021288"/>
            <a:ext cx="396044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srgbClr val="7030A0"/>
                </a:solidFill>
              </a:rPr>
              <a:t> Atasal tipler         Rekombinantlar </a:t>
            </a:r>
          </a:p>
          <a:p>
            <a:r>
              <a:rPr lang="tr-TR" sz="1400" dirty="0">
                <a:solidFill>
                  <a:srgbClr val="7030A0"/>
                </a:solidFill>
              </a:rPr>
              <a:t>(1909 yavru)           (391 yavru)</a:t>
            </a:r>
          </a:p>
          <a:p>
            <a:pPr>
              <a:lnSpc>
                <a:spcPct val="150000"/>
              </a:lnSpc>
            </a:pPr>
            <a:r>
              <a:rPr lang="tr-TR" sz="1400" dirty="0">
                <a:solidFill>
                  <a:srgbClr val="7030A0"/>
                </a:solidFill>
              </a:rPr>
              <a:t>              Gözlenen (2300 yavru)</a:t>
            </a:r>
            <a:endParaRPr lang="tr-TR" sz="14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2104" y="4725144"/>
            <a:ext cx="28803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rgbClr val="7030A0"/>
                </a:solidFill>
              </a:rPr>
              <a:t>1:575        1:575     1:575      1:575   </a:t>
            </a:r>
          </a:p>
          <a:p>
            <a:r>
              <a:rPr lang="tr-TR" dirty="0"/>
              <a:t>   </a:t>
            </a:r>
          </a:p>
          <a:p>
            <a:r>
              <a:rPr lang="tr-TR" dirty="0"/>
              <a:t>   </a:t>
            </a:r>
          </a:p>
          <a:p>
            <a:r>
              <a:rPr lang="tr-TR" dirty="0"/>
              <a:t>   </a:t>
            </a:r>
            <a:endParaRPr lang="tr-TR" dirty="0"/>
          </a:p>
        </p:txBody>
      </p:sp>
      <p:sp>
        <p:nvSpPr>
          <p:cNvPr id="12" name="Right Brace 11"/>
          <p:cNvSpPr/>
          <p:nvPr/>
        </p:nvSpPr>
        <p:spPr>
          <a:xfrm rot="5400000">
            <a:off x="8508269" y="5337211"/>
            <a:ext cx="144016" cy="237626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3500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C:\Documents and Settings\ARZUCOLERICIHAN\Desktop\dersler\Campbell-2011-Resimler\campbel-2011-cropped\M15_REEC8237_09_SE_CH014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1688" y="876123"/>
            <a:ext cx="7066312" cy="5981878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88640"/>
            <a:ext cx="8305800" cy="578328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sp>
        <p:nvSpPr>
          <p:cNvPr id="5" name="Explosion 1 4"/>
          <p:cNvSpPr/>
          <p:nvPr/>
        </p:nvSpPr>
        <p:spPr>
          <a:xfrm>
            <a:off x="3935760" y="6381328"/>
            <a:ext cx="360040" cy="47667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207568" y="2636913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34D3B"/>
                </a:solidFill>
                <a:latin typeface="AR BLANCA" pitchFamily="2" charset="0"/>
              </a:rPr>
              <a:t>Bağlantılı (Bağlı) Genler</a:t>
            </a:r>
            <a:endParaRPr lang="tr-TR" dirty="0">
              <a:solidFill>
                <a:srgbClr val="F34D3B"/>
              </a:solidFill>
              <a:latin typeface="AR BLAN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7995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015_Page_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3354339"/>
            <a:ext cx="4406803" cy="350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1" name="Picture 1" descr="C:\Documents and Settings\ARZUCOLERICIHAN\Desktop\dersler\Campbell-2011-Resimler\campbel-2011-cropped\M15_REEC8237_09_SE_CH014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851" y="255859"/>
            <a:ext cx="5178151" cy="6602143"/>
          </a:xfrm>
          <a:prstGeom prst="rect">
            <a:avLst/>
          </a:prstGeom>
          <a:noFill/>
        </p:spPr>
      </p:pic>
      <p:pic>
        <p:nvPicPr>
          <p:cNvPr id="7" name="Picture 1" descr="C:\Documents and Settings\ARZUCOLERICIHAN\Desktop\dersler\Campbell-2011-Resimler\campbel-2011-cropped\M15_REEC8237_09_SE_CH01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9498" y="3539357"/>
            <a:ext cx="3922451" cy="1473820"/>
          </a:xfrm>
          <a:prstGeom prst="rect">
            <a:avLst/>
          </a:prstGeom>
          <a:noFill/>
        </p:spPr>
      </p:pic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0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3512" y="476674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/>
          </a:p>
          <a:p>
            <a:r>
              <a:rPr lang="tr-TR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7644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 descr="C:\Documents and Settings\ARZUCOLERICIHAN\Desktop\dersler\Campbell-2011-Resimler\campbel-2011-cropped\M15_REEC8237_09_SE_CH014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2132856"/>
            <a:ext cx="3619500" cy="4038600"/>
          </a:xfrm>
          <a:prstGeom prst="rect">
            <a:avLst/>
          </a:prstGeom>
          <a:noFill/>
        </p:spPr>
      </p:pic>
      <p:pic>
        <p:nvPicPr>
          <p:cNvPr id="173059" name="Picture 3" descr="C:\Documents and Settings\ARZUCOLERICIHAN\Desktop\dersler\Campbell-2011-Resimler\campbel-2011-cropped\M15_REEC8237_09_SE_CH01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595" y="2"/>
            <a:ext cx="3048679" cy="685952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524000" y="277813"/>
            <a:ext cx="8686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KALITIMIN KROMOZOMAL TEMELİ</a:t>
            </a:r>
          </a:p>
        </p:txBody>
      </p:sp>
    </p:spTree>
    <p:extLst>
      <p:ext uri="{BB962C8B-B14F-4D97-AF65-F5344CB8AC3E}">
        <p14:creationId xmlns:p14="http://schemas.microsoft.com/office/powerpoint/2010/main" val="9699944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C:\Documents and Settings\ARZUCOLERICIHAN\Desktop\dersler\Campbell-2011-Resimler\campbel-2011-cropped\M15_REEC8237_09_SE_CH0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2276873"/>
            <a:ext cx="8675827" cy="4248472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1919538" y="1124744"/>
            <a:ext cx="783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7030A0"/>
                </a:solidFill>
                <a:latin typeface="AR BERKLEY" pitchFamily="2" charset="0"/>
              </a:rPr>
              <a:t>İnsanda Eşeye Bağlı Kalıtım: Renk körlüğü, </a:t>
            </a:r>
            <a:r>
              <a:rPr lang="tr-TR" b="1" dirty="0" err="1">
                <a:solidFill>
                  <a:srgbClr val="7030A0"/>
                </a:solidFill>
                <a:latin typeface="AR BERKLEY" pitchFamily="2" charset="0"/>
              </a:rPr>
              <a:t>Duchenne</a:t>
            </a:r>
            <a:r>
              <a:rPr lang="tr-TR" b="1" dirty="0">
                <a:solidFill>
                  <a:srgbClr val="7030A0"/>
                </a:solidFill>
                <a:latin typeface="AR BERKLEY" pitchFamily="2" charset="0"/>
              </a:rPr>
              <a:t> kas </a:t>
            </a:r>
            <a:r>
              <a:rPr lang="tr-TR" b="1" dirty="0" err="1">
                <a:solidFill>
                  <a:srgbClr val="7030A0"/>
                </a:solidFill>
                <a:latin typeface="AR BERKLEY" pitchFamily="2" charset="0"/>
              </a:rPr>
              <a:t>distrofisi</a:t>
            </a:r>
            <a:r>
              <a:rPr lang="tr-TR" b="1" dirty="0">
                <a:solidFill>
                  <a:srgbClr val="7030A0"/>
                </a:solidFill>
                <a:latin typeface="AR BERKLEY" pitchFamily="2" charset="0"/>
              </a:rPr>
              <a:t>, hemofili</a:t>
            </a:r>
            <a:endParaRPr lang="tr-TR" b="1" dirty="0">
              <a:solidFill>
                <a:srgbClr val="7030A0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7601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C:\Documents and Settings\ARZUCOLERICIHAN\Desktop\dersler\Campbell-2011-Resimler\campbel-2011-cropped\M15_REEC8237_09_SE_CH0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4403" y="404664"/>
            <a:ext cx="3603599" cy="5085184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775520" y="188640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KALITIMIN KROMOZOMAL </a:t>
            </a:r>
          </a:p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TEMELİ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03513" y="3645026"/>
            <a:ext cx="3960564" cy="2448743"/>
          </a:xfrm>
          <a:prstGeom prst="rect">
            <a:avLst/>
          </a:prstGeom>
        </p:spPr>
        <p:txBody>
          <a:bodyPr/>
          <a:lstStyle/>
          <a:p>
            <a:pPr marL="27305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endParaRPr lang="tr-TR" sz="1200" dirty="0">
              <a:solidFill>
                <a:srgbClr val="7030A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7849" y="404664"/>
            <a:ext cx="2340196" cy="33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1847529" y="1700809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X Kromozomunun</a:t>
            </a:r>
          </a:p>
          <a:p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İnaktivasyonu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, BARR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Cisimciği (XSIT geni, RNA), 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X 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Metilasyonu</a:t>
            </a:r>
            <a:endParaRPr lang="tr-TR" dirty="0">
              <a:solidFill>
                <a:srgbClr val="00B050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70325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 descr="C:\Documents and Settings\ARZUCOLERICIHAN\Desktop\dersler\Campbell-2011-Resimler\campbel-2011-cropped\M15_REEC8237_09_SE_CH0141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9411" y="437034"/>
            <a:ext cx="5628591" cy="6420966"/>
          </a:xfrm>
          <a:prstGeom prst="rect">
            <a:avLst/>
          </a:prstGeo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919536" y="0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KALITIMIN KROMOZOMAL TEMELİ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2063552" y="1412777"/>
            <a:ext cx="309634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dirty="0">
              <a:solidFill>
                <a:srgbClr val="00B050"/>
              </a:solidFill>
              <a:latin typeface="AR BERKLEY" pitchFamily="2" charset="0"/>
            </a:endParaRPr>
          </a:p>
          <a:p>
            <a:r>
              <a:rPr lang="tr-TR" dirty="0">
                <a:solidFill>
                  <a:srgbClr val="7030A0"/>
                </a:solidFill>
                <a:latin typeface="AR BERKLEY" pitchFamily="2" charset="0"/>
              </a:rPr>
              <a:t>NONDISJUNCTION</a:t>
            </a:r>
          </a:p>
          <a:p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Anoployidi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, 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poliployidi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 (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monoploit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, 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triploit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, 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tetraploit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), 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monosomik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, 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trisomik</a:t>
            </a:r>
            <a:endParaRPr lang="tr-TR" dirty="0">
              <a:solidFill>
                <a:srgbClr val="00B050"/>
              </a:solidFill>
              <a:latin typeface="AR BERKLEY" pitchFamily="2" charset="0"/>
            </a:endParaRPr>
          </a:p>
          <a:p>
            <a:endParaRPr lang="tr-TR" dirty="0">
              <a:solidFill>
                <a:srgbClr val="00B050"/>
              </a:solidFill>
              <a:latin typeface="AR BERKLEY" pitchFamily="2" charset="0"/>
            </a:endParaRPr>
          </a:p>
          <a:p>
            <a:r>
              <a:rPr lang="tr-TR" dirty="0">
                <a:solidFill>
                  <a:srgbClr val="C30525"/>
                </a:solidFill>
                <a:latin typeface="AR BERKLEY" pitchFamily="2" charset="0"/>
              </a:rPr>
              <a:t>XXY:</a:t>
            </a:r>
            <a:r>
              <a:rPr lang="tr-TR" dirty="0" err="1">
                <a:solidFill>
                  <a:srgbClr val="C30525"/>
                </a:solidFill>
                <a:latin typeface="AR BERKLEY" pitchFamily="2" charset="0"/>
              </a:rPr>
              <a:t>Knilefelter</a:t>
            </a:r>
            <a:r>
              <a:rPr lang="tr-TR" dirty="0">
                <a:solidFill>
                  <a:srgbClr val="C30525"/>
                </a:solidFill>
                <a:latin typeface="AR BERKLEY" pitchFamily="2" charset="0"/>
              </a:rPr>
              <a:t> Sendromu (testisler küçük ve birey kısır)</a:t>
            </a:r>
          </a:p>
          <a:p>
            <a:r>
              <a:rPr lang="tr-TR" dirty="0">
                <a:solidFill>
                  <a:srgbClr val="C30525"/>
                </a:solidFill>
                <a:latin typeface="AR BERKLEY" pitchFamily="2" charset="0"/>
              </a:rPr>
              <a:t>XXX (Sağlıklı) </a:t>
            </a:r>
          </a:p>
          <a:p>
            <a:r>
              <a:rPr lang="tr-TR" dirty="0">
                <a:solidFill>
                  <a:srgbClr val="C30525"/>
                </a:solidFill>
                <a:latin typeface="AR BERKLEY" pitchFamily="2" charset="0"/>
              </a:rPr>
              <a:t>XYY (Normalden uzun)</a:t>
            </a:r>
          </a:p>
          <a:p>
            <a:r>
              <a:rPr lang="tr-TR" dirty="0">
                <a:solidFill>
                  <a:srgbClr val="C30525"/>
                </a:solidFill>
                <a:latin typeface="AR BERKLEY" pitchFamily="2" charset="0"/>
              </a:rPr>
              <a:t>XO: Kısır (TURNER SENDROMU)</a:t>
            </a:r>
          </a:p>
          <a:p>
            <a:endParaRPr lang="tr-TR" dirty="0">
              <a:solidFill>
                <a:srgbClr val="C30525"/>
              </a:solidFill>
              <a:latin typeface="AR BERKLEY" pitchFamily="2" charset="0"/>
            </a:endParaRPr>
          </a:p>
          <a:p>
            <a:r>
              <a:rPr lang="tr-TR" b="1" dirty="0" err="1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Cri</a:t>
            </a:r>
            <a:r>
              <a:rPr lang="tr-TR" b="1" dirty="0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 </a:t>
            </a:r>
            <a:r>
              <a:rPr lang="tr-TR" b="1" dirty="0" err="1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Du</a:t>
            </a:r>
            <a:r>
              <a:rPr lang="tr-TR" b="1" dirty="0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 Chat: 5. kromozom </a:t>
            </a:r>
            <a:r>
              <a:rPr lang="tr-TR" b="1" dirty="0" err="1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delesyonu</a:t>
            </a:r>
            <a:endParaRPr lang="tr-TR" b="1" dirty="0">
              <a:solidFill>
                <a:schemeClr val="bg2">
                  <a:lumMod val="50000"/>
                </a:schemeClr>
              </a:solidFill>
              <a:latin typeface="AR BERKLEY" pitchFamily="2" charset="0"/>
            </a:endParaRPr>
          </a:p>
          <a:p>
            <a:r>
              <a:rPr lang="tr-TR" b="1" dirty="0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CML: </a:t>
            </a:r>
            <a:r>
              <a:rPr lang="tr-TR" b="1" dirty="0" err="1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Translokasyon</a:t>
            </a:r>
            <a:endParaRPr lang="tr-TR" b="1" dirty="0">
              <a:solidFill>
                <a:schemeClr val="bg2">
                  <a:lumMod val="50000"/>
                </a:schemeClr>
              </a:solidFill>
              <a:latin typeface="AR BERKLEY" pitchFamily="2" charset="0"/>
            </a:endParaRPr>
          </a:p>
          <a:p>
            <a:r>
              <a:rPr lang="tr-TR" b="1" dirty="0" err="1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Down</a:t>
            </a:r>
            <a:r>
              <a:rPr lang="tr-TR" b="1" dirty="0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 sendromu: 21. Kromozom </a:t>
            </a:r>
            <a:r>
              <a:rPr lang="tr-TR" b="1" dirty="0" err="1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trisomisi</a:t>
            </a:r>
            <a:r>
              <a:rPr lang="tr-TR" b="1" dirty="0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 ve bu kromozomlarda </a:t>
            </a:r>
            <a:r>
              <a:rPr lang="tr-TR" b="1" dirty="0" err="1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delesyon</a:t>
            </a:r>
            <a:r>
              <a:rPr lang="tr-TR" b="1" dirty="0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 ve </a:t>
            </a:r>
            <a:r>
              <a:rPr lang="tr-TR" b="1" dirty="0" err="1">
                <a:solidFill>
                  <a:schemeClr val="bg2">
                    <a:lumMod val="50000"/>
                  </a:schemeClr>
                </a:solidFill>
                <a:latin typeface="AR BERKLEY" pitchFamily="2" charset="0"/>
              </a:rPr>
              <a:t>translokasyon</a:t>
            </a:r>
            <a:endParaRPr lang="tr-TR" b="1" dirty="0">
              <a:solidFill>
                <a:schemeClr val="bg2">
                  <a:lumMod val="50000"/>
                </a:schemeClr>
              </a:solidFill>
              <a:latin typeface="AR BERKLEY" pitchFamily="2" charset="0"/>
            </a:endParaRPr>
          </a:p>
          <a:p>
            <a:endParaRPr lang="tr-TR" dirty="0">
              <a:solidFill>
                <a:srgbClr val="00B050"/>
              </a:solidFill>
              <a:latin typeface="AR BERKLEY" pitchFamily="2" charset="0"/>
            </a:endParaRPr>
          </a:p>
          <a:p>
            <a:endParaRPr lang="tr-TR" dirty="0">
              <a:solidFill>
                <a:srgbClr val="00B050"/>
              </a:solidFill>
              <a:latin typeface="AR BERKLEY" pitchFamily="2" charset="0"/>
            </a:endParaRPr>
          </a:p>
          <a:p>
            <a:endParaRPr lang="tr-TR" dirty="0">
              <a:solidFill>
                <a:srgbClr val="00B050"/>
              </a:solidFill>
              <a:latin typeface="AR BERKLEY" pitchFamily="2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991545" y="908720"/>
            <a:ext cx="3628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37BF51"/>
                </a:solidFill>
                <a:latin typeface="AR BERKLEY" pitchFamily="2" charset="0"/>
              </a:rPr>
              <a:t>KROMOZOMAL ANOMALİLER</a:t>
            </a:r>
            <a:endParaRPr lang="tr-TR" b="1" dirty="0">
              <a:solidFill>
                <a:srgbClr val="37BF51"/>
              </a:solidFill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33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9" name="Picture 3" descr="C:\Documents and Settings\ARZUCOLERICIHAN\Desktop\dersler\Campbell-2011-Resimler\campbel-2011-cropped\M12_REEC8237_09_SE_CH1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070" y="3789040"/>
            <a:ext cx="3169035" cy="3068960"/>
          </a:xfrm>
          <a:prstGeom prst="rect">
            <a:avLst/>
          </a:prstGeom>
          <a:noFill/>
        </p:spPr>
      </p:pic>
      <p:pic>
        <p:nvPicPr>
          <p:cNvPr id="162818" name="Picture 2" descr="C:\Documents and Settings\ARZUCOLERICIHAN\Desktop\Pictur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"/>
            <a:ext cx="3331096" cy="4520773"/>
          </a:xfrm>
          <a:prstGeom prst="rect">
            <a:avLst/>
          </a:prstGeom>
          <a:noFill/>
        </p:spPr>
      </p:pic>
      <p:pic>
        <p:nvPicPr>
          <p:cNvPr id="4" name="Picture 1" descr="C:\Documents and Settings\ARZUCOLERICIHAN\Desktop\dersler\Campbell-2011-Resimler\campbel-2011-cropped\M12_REEC8237_09_SE_CH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2"/>
            <a:ext cx="4067944" cy="3893355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4655840" y="332658"/>
            <a:ext cx="21852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i="1" dirty="0">
                <a:solidFill>
                  <a:srgbClr val="FF0000"/>
                </a:solidFill>
                <a:latin typeface="Comic Sans MS" pitchFamily="66" charset="0"/>
              </a:rPr>
              <a:t>Genom, </a:t>
            </a:r>
          </a:p>
          <a:p>
            <a:r>
              <a:rPr lang="tr-TR" sz="2400" b="1" i="1" dirty="0">
                <a:solidFill>
                  <a:srgbClr val="FF0000"/>
                </a:solidFill>
                <a:latin typeface="Comic Sans MS" pitchFamily="66" charset="0"/>
              </a:rPr>
              <a:t>Kromozomlar,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4583832" y="1556793"/>
            <a:ext cx="20882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İnsan soma</a:t>
            </a:r>
          </a:p>
          <a:p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hücreleri 46 </a:t>
            </a:r>
          </a:p>
          <a:p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Gamet hücreleri 23 kromozom içerir</a:t>
            </a:r>
          </a:p>
          <a:p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DNA 3 m.</a:t>
            </a: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47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pic>
        <p:nvPicPr>
          <p:cNvPr id="77827" name="Picture 4" descr="015_Page_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8" y="958851"/>
            <a:ext cx="7235825" cy="589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8830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7813"/>
            <a:ext cx="86868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pic>
        <p:nvPicPr>
          <p:cNvPr id="78851" name="Picture 4" descr="015_Page_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1628800"/>
            <a:ext cx="5459459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 descr="C:\Documents and Settings\ARZUCOLERICIHAN\Desktop\dersler\Campbell-2011-Resimler\campbel-2011-cropped\M15_REEC8237_09_SE_CH01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104" y="-16346"/>
            <a:ext cx="3635896" cy="687434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35960" y="4149082"/>
            <a:ext cx="1152128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Anöploidi.. Toplam 47 kromozom. Fazladan bir 21. kromozom!</a:t>
            </a:r>
            <a:endParaRPr lang="tr-T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259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pic>
        <p:nvPicPr>
          <p:cNvPr id="63489" name="Picture 1" descr="C:\Documents and Settings\ARZUCOLERICIHAN\Desktop\dersler\Campbell-2011-Resimler\campbel-2011-cropped\M15_REEC8237_09_SE_CH01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1412776"/>
            <a:ext cx="4303065" cy="3456384"/>
          </a:xfrm>
          <a:prstGeom prst="rect">
            <a:avLst/>
          </a:prstGeom>
          <a:noFill/>
        </p:spPr>
      </p:pic>
      <p:pic>
        <p:nvPicPr>
          <p:cNvPr id="63490" name="Picture 2" descr="C:\Documents and Settings\ARZUCOLERICIHAN\Desktop\dersler\Campbell-2011-Resimler\campbel-2011-cropped\M15_REEC8237_09_SE_CH01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7885" y="2060850"/>
            <a:ext cx="4890117" cy="462456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51584" y="4941170"/>
            <a:ext cx="1368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Anöploidi (2n) .. Toplam 47 kromozom. Fazladan bir 21. kromozom!</a:t>
            </a:r>
            <a:endParaRPr lang="tr-TR" sz="11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4112" y="980730"/>
            <a:ext cx="2304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100" dirty="0">
                <a:solidFill>
                  <a:srgbClr val="FF0000"/>
                </a:solidFill>
              </a:rPr>
              <a:t>Resiprokal (karşılıklı) translokasyon sonucu 22. kromozomun bir kısmı, 9. kromozomun küçük bir parçasıyla yer değişir!</a:t>
            </a:r>
            <a:endParaRPr lang="tr-T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09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015_Page_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9576" y="908721"/>
            <a:ext cx="5184576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847528" y="188640"/>
            <a:ext cx="82296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>
              <a:spcBef>
                <a:spcPct val="0"/>
              </a:spcBef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  <a:ea typeface="+mj-ea"/>
                <a:cs typeface="+mj-cs"/>
              </a:rPr>
              <a:t>KALITIMIN KROMOZOMAL TEMELİ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7423202" y="1700808"/>
            <a:ext cx="3570208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>
              <a:solidFill>
                <a:srgbClr val="00B050"/>
              </a:solidFill>
              <a:latin typeface="AR BERKLEY" pitchFamily="2" charset="0"/>
            </a:endParaRPr>
          </a:p>
          <a:p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Prader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-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Wiili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 </a:t>
            </a:r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Sendromıu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: 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Aşırı şişmanlık, geri, zekalılık,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 küçük el ve ayaklar,kısa boy 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(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delesyonlu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15. kromozom babadan)</a:t>
            </a:r>
          </a:p>
          <a:p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 BERKLEY" pitchFamily="2" charset="0"/>
              </a:rPr>
              <a:t>Angelman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AR BERKLEY" pitchFamily="2" charset="0"/>
              </a:rPr>
              <a:t> Sendromu: Anlamsız </a:t>
            </a:r>
          </a:p>
          <a:p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AR BERKLEY" pitchFamily="2" charset="0"/>
              </a:rPr>
              <a:t>hareketler (gülme), motor ve </a:t>
            </a:r>
          </a:p>
          <a:p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AR BERKLEY" pitchFamily="2" charset="0"/>
              </a:rPr>
              <a:t>zihni semptomlar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(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delesyonlu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15. kromozom anadan)</a:t>
            </a:r>
          </a:p>
          <a:p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 BERKLEY" pitchFamily="2" charset="0"/>
              </a:rPr>
              <a:t>Metillenme</a:t>
            </a:r>
            <a:r>
              <a:rPr lang="tr-TR" dirty="0">
                <a:solidFill>
                  <a:schemeClr val="tx1">
                    <a:lumMod val="85000"/>
                    <a:lumOff val="15000"/>
                  </a:schemeClr>
                </a:solidFill>
                <a:latin typeface="AR BERKLEY" pitchFamily="2" charset="0"/>
              </a:rPr>
              <a:t> sonucu </a:t>
            </a:r>
            <a:r>
              <a:rPr lang="tr-T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 BERKLEY" pitchFamily="2" charset="0"/>
              </a:rPr>
              <a:t>inaktivasyon</a:t>
            </a:r>
            <a:endParaRPr lang="tr-TR" dirty="0">
              <a:solidFill>
                <a:schemeClr val="tx1">
                  <a:lumMod val="85000"/>
                  <a:lumOff val="15000"/>
                </a:schemeClr>
              </a:solidFill>
              <a:latin typeface="AR BERKLEY" pitchFamily="2" charset="0"/>
            </a:endParaRP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Kırılgan X sendromu: X 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Kromozomunun bir ucunun ince 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İplik halinde oluşu (Erkeklerde 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1500, dişilerde 2500 de 1) 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anormal X kromozomları anadan</a:t>
            </a:r>
          </a:p>
          <a:p>
            <a:r>
              <a:rPr lang="tr-TR" dirty="0" err="1">
                <a:solidFill>
                  <a:srgbClr val="00B050"/>
                </a:solidFill>
                <a:latin typeface="AR BERKLEY" pitchFamily="2" charset="0"/>
              </a:rPr>
              <a:t>Kalıtıldığında</a:t>
            </a:r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 hastalık daha</a:t>
            </a:r>
          </a:p>
          <a:p>
            <a:r>
              <a:rPr lang="tr-TR" dirty="0">
                <a:solidFill>
                  <a:srgbClr val="00B050"/>
                </a:solidFill>
                <a:latin typeface="AR BERKLEY" pitchFamily="2" charset="0"/>
              </a:rPr>
              <a:t> yaygındır</a:t>
            </a:r>
            <a:endParaRPr lang="tr-TR" dirty="0">
              <a:solidFill>
                <a:srgbClr val="00B050"/>
              </a:solidFill>
              <a:latin typeface="AR BERKLEY" pitchFamily="2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847530" y="692696"/>
            <a:ext cx="779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 BLANCA" pitchFamily="2" charset="0"/>
              </a:rPr>
              <a:t>Bir </a:t>
            </a:r>
            <a:r>
              <a:rPr lang="tr-TR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 BLANCA" pitchFamily="2" charset="0"/>
              </a:rPr>
              <a:t>Allelin</a:t>
            </a:r>
            <a:r>
              <a:rPr lang="tr-TR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 BLANCA" pitchFamily="2" charset="0"/>
              </a:rPr>
              <a:t> Anneden ya da Babadan Alınmasına Bağlı İfade (</a:t>
            </a:r>
            <a:r>
              <a:rPr lang="tr-TR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 BLANCA" pitchFamily="2" charset="0"/>
              </a:rPr>
              <a:t>fenotip</a:t>
            </a:r>
            <a:r>
              <a:rPr lang="tr-TR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 BLANCA" pitchFamily="2" charset="0"/>
              </a:rPr>
              <a:t>) farklılığı</a:t>
            </a:r>
            <a:endParaRPr lang="tr-TR" b="1" dirty="0">
              <a:solidFill>
                <a:schemeClr val="tx1">
                  <a:lumMod val="85000"/>
                  <a:lumOff val="15000"/>
                </a:schemeClr>
              </a:solidFill>
              <a:latin typeface="AR BLAN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0188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0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KROMOZOMAL TEMELİ</a:t>
            </a:r>
          </a:p>
        </p:txBody>
      </p:sp>
      <p:pic>
        <p:nvPicPr>
          <p:cNvPr id="80899" name="Picture 4" descr="015_Page_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620688"/>
            <a:ext cx="6012160" cy="4513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Documents and Settings\ARZUCOLERICIHAN\Desktop\dersler\Campbell-2011-Resimler\campbel-2011-cropped\M15_REEC8237_09_SE_CH01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1496" y="5079517"/>
            <a:ext cx="4536504" cy="1778485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7536163" y="2564904"/>
            <a:ext cx="31165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İnsanda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Mitokondriyel</a:t>
            </a:r>
            <a:endParaRPr lang="tr-TR" dirty="0">
              <a:solidFill>
                <a:srgbClr val="FF0000"/>
              </a:solidFill>
              <a:latin typeface="AR BERKLEY" pitchFamily="2" charset="0"/>
            </a:endParaRPr>
          </a:p>
          <a:p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Miyopati</a:t>
            </a:r>
            <a:endParaRPr lang="tr-TR" dirty="0">
              <a:solidFill>
                <a:srgbClr val="FF0000"/>
              </a:solidFill>
              <a:latin typeface="AR BERKLEY" pitchFamily="2" charset="0"/>
            </a:endParaRP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Alzheimer, Kalp, Diyabet:Katkı</a:t>
            </a:r>
            <a:endParaRPr lang="tr-TR" dirty="0">
              <a:solidFill>
                <a:srgbClr val="FF0000"/>
              </a:solidFill>
              <a:latin typeface="AR BERKLEY" pitchFamily="2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7824193" y="1916832"/>
            <a:ext cx="1922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>
                <a:latin typeface="AR BERKLEY" pitchFamily="2" charset="0"/>
              </a:rPr>
              <a:t>Maternal</a:t>
            </a:r>
            <a:r>
              <a:rPr lang="tr-TR" b="1" dirty="0">
                <a:latin typeface="AR BERKLEY" pitchFamily="2" charset="0"/>
              </a:rPr>
              <a:t> Kalıtım</a:t>
            </a:r>
            <a:endParaRPr lang="tr-TR" b="1" dirty="0">
              <a:latin typeface="AR BERKLE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6592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487362"/>
          </a:xfrm>
        </p:spPr>
        <p:txBody>
          <a:bodyPr/>
          <a:lstStyle/>
          <a:p>
            <a:pPr>
              <a:defRPr/>
            </a:pPr>
            <a:r>
              <a:rPr lang="tr-TR" sz="2400" b="1" dirty="0">
                <a:solidFill>
                  <a:srgbClr val="FF0000"/>
                </a:solidFill>
                <a:latin typeface="Comic Sans MS" pitchFamily="66" charset="0"/>
              </a:rPr>
              <a:t>KALITIMIN MOLEKÜLER TEMELİ</a:t>
            </a:r>
          </a:p>
        </p:txBody>
      </p:sp>
      <p:pic>
        <p:nvPicPr>
          <p:cNvPr id="56321" name="Picture 1" descr="C:\Documents and Settings\ARZUCOLERICIHAN\Desktop\dersler\Campbell-2011-Resimler\campbel-2011-cropped\M16_REEC8237_09_SE_CH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835" y="980730"/>
            <a:ext cx="7698277" cy="5877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7398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6265" y="0"/>
            <a:ext cx="75517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Documents and Settings\ARZUCOLERICIHAN\Desktop\dersler\Campbell-2011-Resimler\campbel-2011-cropped\M12_REEC8237_09_SE_CH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6301" y="315915"/>
            <a:ext cx="7251700" cy="6542087"/>
          </a:xfrm>
          <a:prstGeom prst="rect">
            <a:avLst/>
          </a:prstGeom>
          <a:noFill/>
        </p:spPr>
      </p:pic>
      <p:pic>
        <p:nvPicPr>
          <p:cNvPr id="24577" name="Picture 1" descr="C:\Documents and Settings\ARZUCOLERICIHAN\Desktop\dersler\Campbell-2011-Resimler\campbel-2011-cropped\M12_REEC8237_09_SE_CH122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5520" y="2708922"/>
            <a:ext cx="3744416" cy="208573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-99392"/>
            <a:ext cx="8305800" cy="50405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1600" b="1" dirty="0">
                <a:solidFill>
                  <a:srgbClr val="FF0000"/>
                </a:solidFill>
                <a:latin typeface="Comic Sans MS" pitchFamily="66" charset="0"/>
              </a:rPr>
              <a:t>HÜCRE DÖNGÜSÜ VE MİTOZ (KROMATİN,KARDEŞ KROMATİTLER, HOMOLOG KROMOZOMLAR,  KROMOZOM KONDENSASYONU)</a:t>
            </a:r>
            <a:endParaRPr lang="tr-TR" sz="1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3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" name="Picture 3" descr="C:\Documents and Settings\ARZUCOLERICIHAN\Desktop\dersler\Campbell-2011-Resimler\campbel-2011-cropped\M12_REEC8237_09_SE_CH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2" y="332656"/>
            <a:ext cx="3502025" cy="3105150"/>
          </a:xfrm>
          <a:prstGeom prst="rect">
            <a:avLst/>
          </a:prstGeom>
          <a:noFill/>
        </p:spPr>
      </p:pic>
      <p:pic>
        <p:nvPicPr>
          <p:cNvPr id="163842" name="Picture 2" descr="C:\Documents and Settings\ARZUCOLERICIHAN\Desktop\dersler\Campbell-2011-Resimler\campbel-2011-cropped\M12_REEC8237_09_SE_CH1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1293" y="0"/>
            <a:ext cx="5566709" cy="6858000"/>
          </a:xfrm>
          <a:prstGeom prst="rect">
            <a:avLst/>
          </a:prstGeom>
          <a:noFill/>
        </p:spPr>
      </p:pic>
      <p:pic>
        <p:nvPicPr>
          <p:cNvPr id="163843" name="Picture 3" descr="C:\Documents and Settings\ARZUCOLERICIHAN\Desktop\dersler\Campbell-2011-Resimler\campbel-2011-cropped\M12_REEC8237_09_SE_CH12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1" y="3789042"/>
            <a:ext cx="3529013" cy="2801937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1524000" y="0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  <a:latin typeface="Comic Sans MS" pitchFamily="66" charset="0"/>
              </a:rPr>
              <a:t>HÜCRE DÖNGÜSÜ VE MİTOZ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76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 bwMode="auto">
          <a:xfrm>
            <a:off x="1678632" y="260648"/>
            <a:ext cx="8305800" cy="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eaLnBrk="0" hangingPunct="0">
              <a:defRPr/>
            </a:pPr>
            <a:r>
              <a:rPr lang="tr-T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HÜCRE DÖNGÜSÜ</a:t>
            </a:r>
          </a:p>
          <a:p>
            <a:pPr eaLnBrk="0" hangingPunct="0">
              <a:defRPr/>
            </a:pPr>
            <a:r>
              <a:rPr lang="tr-T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VE MİTOZ</a:t>
            </a:r>
          </a:p>
        </p:txBody>
      </p:sp>
      <p:pic>
        <p:nvPicPr>
          <p:cNvPr id="22529" name="Picture 1" descr="C:\Documents and Settings\ARZUCOLERICIHAN\Desktop\dersler\Campbell-2011-Resimler\campbel-2011-cropped\M12_REEC8237_09_SE_CH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8225" y="0"/>
            <a:ext cx="5841077" cy="685800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415480" y="1484784"/>
            <a:ext cx="37305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Sentrozom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: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Mikrotübül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organize edici merkez,</a:t>
            </a:r>
          </a:p>
          <a:p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İnterfazda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 </a:t>
            </a:r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sentriol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eşlenir.</a:t>
            </a:r>
          </a:p>
          <a:p>
            <a:r>
              <a:rPr lang="tr-TR" dirty="0" err="1">
                <a:solidFill>
                  <a:srgbClr val="FF0000"/>
                </a:solidFill>
                <a:latin typeface="AR BERKLEY" pitchFamily="2" charset="0"/>
              </a:rPr>
              <a:t>Kinetekorlara</a:t>
            </a:r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 bağlanarak iğ ipliklerini</a:t>
            </a:r>
          </a:p>
          <a:p>
            <a:r>
              <a:rPr lang="tr-TR" dirty="0">
                <a:solidFill>
                  <a:srgbClr val="FF0000"/>
                </a:solidFill>
                <a:latin typeface="AR BERKLEY" pitchFamily="2" charset="0"/>
              </a:rPr>
              <a:t>Oluşturur.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94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1359</Words>
  <Application>Microsoft Macintosh PowerPoint</Application>
  <PresentationFormat>Geniş Ekran</PresentationFormat>
  <Paragraphs>293</Paragraphs>
  <Slides>65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65</vt:i4>
      </vt:variant>
    </vt:vector>
  </HeadingPairs>
  <TitlesOfParts>
    <vt:vector size="73" baseType="lpstr">
      <vt:lpstr>AR BERKLEY</vt:lpstr>
      <vt:lpstr>AR BLANCA</vt:lpstr>
      <vt:lpstr>Calibri</vt:lpstr>
      <vt:lpstr>Calibri Light</vt:lpstr>
      <vt:lpstr>Comic Sans MS</vt:lpstr>
      <vt:lpstr>Wingdings 2</vt:lpstr>
      <vt:lpstr>Arial</vt:lpstr>
      <vt:lpstr>Office Teması</vt:lpstr>
      <vt:lpstr>PowerPoint Sunusu</vt:lpstr>
      <vt:lpstr>Prof. Dr. Mustafa AKÇELİK</vt:lpstr>
      <vt:lpstr>                                                   ANKARA ÜNİVERSİTESİ FEN FAKÜLTESİ  BİYOLOJİ BÖLÜMÜ  GENEL BİYOLOJİ  (Campbell, 228-450)                                                                                          2015/2016 Güz    </vt:lpstr>
      <vt:lpstr>Hücre bölünmesi, üreme, büyüme ve tamirde görev alır</vt:lpstr>
      <vt:lpstr>HÜCRE DÖNGÜSÜ VE MİTOZ  </vt:lpstr>
      <vt:lpstr>PowerPoint Sunusu</vt:lpstr>
      <vt:lpstr>HÜCRE DÖNGÜSÜ VE MİTOZ (KROMATİN,KARDEŞ KROMATİTLER, HOMOLOG KROMOZOMLAR,  KROMOZOM KONDENSASYONU)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MAYOZ VE EŞEYLİ YAŞAM DÖNGÜSÜ</vt:lpstr>
      <vt:lpstr>MAYOZ VE EŞEYLİ YAŞAM DÖNGÜSÜ</vt:lpstr>
      <vt:lpstr>PowerPoint Sunusu</vt:lpstr>
      <vt:lpstr>MAYOZ VE EŞEYLİ YAŞAM DÖNGÜSÜ</vt:lpstr>
      <vt:lpstr>PowerPoint Sunusu</vt:lpstr>
      <vt:lpstr>MAYOZ VE  EŞEYLİ YAŞAM DÖNGÜSÜ</vt:lpstr>
      <vt:lpstr>MAYOZ VE EŞEYLİ  YAŞAM DÖNGÜSÜ</vt:lpstr>
      <vt:lpstr>MAYOZ VE EŞEYLİ  YAŞAM DÖNGÜSÜ</vt:lpstr>
      <vt:lpstr>  MAYOZ VE EŞEYLİ  YAŞAM DÖNGÜSÜ</vt:lpstr>
      <vt:lpstr>MAYOZ VE EŞEYLİ YAŞAM DÖNGÜSÜ</vt:lpstr>
      <vt:lpstr>MAYOZ VE EŞEYLİ YAŞAM DÖNGÜSÜ</vt:lpstr>
      <vt:lpstr>MENDEL VE GEN KAVRAMI</vt:lpstr>
      <vt:lpstr>PowerPoint Sunusu</vt:lpstr>
      <vt:lpstr>MENDEL VE GEN KAVRAMI</vt:lpstr>
      <vt:lpstr>MENDEL VE GEN KAVRAMI</vt:lpstr>
      <vt:lpstr>PowerPoint Sunusu</vt:lpstr>
      <vt:lpstr>MENDEL VE  GEN KAVRAMI</vt:lpstr>
      <vt:lpstr>MENDEL VE GEN KAVRAMI</vt:lpstr>
      <vt:lpstr>PowerPoint Sunusu</vt:lpstr>
      <vt:lpstr>MENDEL VE GEN  KAVRAMI</vt:lpstr>
      <vt:lpstr>MENDEL VE  GEN KAVRAMI</vt:lpstr>
      <vt:lpstr>MENDEL VE GEN KAVRAMI</vt:lpstr>
      <vt:lpstr>MENDEL VE GEN KAVRAMI Mendel Tanımı Dışı Genetik İlişkiler</vt:lpstr>
      <vt:lpstr>Çoklu Allelizm</vt:lpstr>
      <vt:lpstr>MENDEL VE  GEN KAVRAMI</vt:lpstr>
      <vt:lpstr>Poligenik Kalıtım (insanda deri rengi)</vt:lpstr>
      <vt:lpstr>MENDEL VE GEN KAVRAMI Doğal ve Sonradan Edinilen: Çevrenin Fenotip Üzerine Etkisi</vt:lpstr>
      <vt:lpstr>MENDEL VE GEN KAVRAMI</vt:lpstr>
      <vt:lpstr>PowerPoint Sunusu</vt:lpstr>
      <vt:lpstr>MENDEL VE  GEN KAVRAMI</vt:lpstr>
      <vt:lpstr>MENDEL VE GEN KAVRAMI</vt:lpstr>
      <vt:lpstr>KALITIMIN KROMOZOMAL TEMELİ</vt:lpstr>
      <vt:lpstr>KALITIMIN KROMOZOMAL TEMELİ</vt:lpstr>
      <vt:lpstr>KALITIMIN KROMOZOMAL TEMELİ</vt:lpstr>
      <vt:lpstr>KALITIMIN KROMOZOMAL TEMELİ</vt:lpstr>
      <vt:lpstr>PowerPoint Sunusu</vt:lpstr>
      <vt:lpstr>KALITIMIN KROMOZOMAL TEMELİ</vt:lpstr>
      <vt:lpstr>KALITIMIN KROMOZOMAL TEMELİ</vt:lpstr>
      <vt:lpstr>PowerPoint Sunusu</vt:lpstr>
      <vt:lpstr>KALITIMIN KROMOZOMAL TEMELİ</vt:lpstr>
      <vt:lpstr>PowerPoint Sunusu</vt:lpstr>
      <vt:lpstr>PowerPoint Sunusu</vt:lpstr>
      <vt:lpstr>KALITIMIN KROMOZOMAL TEMELİ</vt:lpstr>
      <vt:lpstr>KALITIMIN KROMOZOMAL TEMELİ</vt:lpstr>
      <vt:lpstr>KALITIMIN KROMOZOMAL TEMELİ</vt:lpstr>
      <vt:lpstr>PowerPoint Sunusu</vt:lpstr>
      <vt:lpstr>KALITIMIN KROMOZOMAL TEMELİ</vt:lpstr>
      <vt:lpstr>KALITIMIN MOLEKÜLER TEMELİ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1</cp:revision>
  <dcterms:created xsi:type="dcterms:W3CDTF">2017-10-24T09:14:57Z</dcterms:created>
  <dcterms:modified xsi:type="dcterms:W3CDTF">2017-10-24T09:15:28Z</dcterms:modified>
</cp:coreProperties>
</file>