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24"/>
  </p:notesMasterIdLst>
  <p:sldIdLst>
    <p:sldId id="256" r:id="rId2"/>
    <p:sldId id="257" r:id="rId3"/>
    <p:sldId id="258" r:id="rId4"/>
    <p:sldId id="259" r:id="rId5"/>
    <p:sldId id="260" r:id="rId6"/>
    <p:sldId id="268" r:id="rId7"/>
    <p:sldId id="261" r:id="rId8"/>
    <p:sldId id="262" r:id="rId9"/>
    <p:sldId id="263" r:id="rId10"/>
    <p:sldId id="267" r:id="rId11"/>
    <p:sldId id="264" r:id="rId12"/>
    <p:sldId id="265" r:id="rId13"/>
    <p:sldId id="266" r:id="rId14"/>
    <p:sldId id="270" r:id="rId15"/>
    <p:sldId id="272" r:id="rId16"/>
    <p:sldId id="269" r:id="rId17"/>
    <p:sldId id="271" r:id="rId18"/>
    <p:sldId id="273" r:id="rId19"/>
    <p:sldId id="274" r:id="rId20"/>
    <p:sldId id="275" r:id="rId21"/>
    <p:sldId id="277" r:id="rId22"/>
    <p:sldId id="276" r:id="rId23"/>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6"/>
  </p:normalViewPr>
  <p:slideViewPr>
    <p:cSldViewPr snapToGrid="0" snapToObjects="1">
      <p:cViewPr varScale="1">
        <p:scale>
          <a:sx n="94" d="100"/>
          <a:sy n="94"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59B74-561B-6447-9C61-009C5AFFD343}" type="datetimeFigureOut">
              <a:rPr lang="en-TR" smtClean="0"/>
              <a:t>28.11.2020</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0167C-983D-394C-859F-97AA944EA9EB}" type="slidenum">
              <a:rPr lang="en-TR" smtClean="0"/>
              <a:t>‹#›</a:t>
            </a:fld>
            <a:endParaRPr lang="en-TR"/>
          </a:p>
        </p:txBody>
      </p:sp>
    </p:spTree>
    <p:extLst>
      <p:ext uri="{BB962C8B-B14F-4D97-AF65-F5344CB8AC3E}">
        <p14:creationId xmlns:p14="http://schemas.microsoft.com/office/powerpoint/2010/main" val="254227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docsouth.unc.edu</a:t>
            </a:r>
            <a:r>
              <a:rPr lang="en-US" dirty="0"/>
              <a:t>/</a:t>
            </a:r>
            <a:r>
              <a:rPr lang="en-US" dirty="0" err="1"/>
              <a:t>neh</a:t>
            </a:r>
            <a:r>
              <a:rPr lang="en-US" dirty="0"/>
              <a:t>/bibb/ill11.html illustrations from Henry Bibb’s narrative, who was a slave</a:t>
            </a:r>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5</a:t>
            </a:fld>
            <a:endParaRPr lang="en-TR"/>
          </a:p>
        </p:txBody>
      </p:sp>
    </p:spTree>
    <p:extLst>
      <p:ext uri="{BB962C8B-B14F-4D97-AF65-F5344CB8AC3E}">
        <p14:creationId xmlns:p14="http://schemas.microsoft.com/office/powerpoint/2010/main" val="2827428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/topics/black-history/fugitive-slave-acts#section_2</a:t>
            </a:r>
          </a:p>
          <a:p>
            <a:r>
              <a:rPr lang="en-US" dirty="0"/>
              <a:t>https://</a:t>
            </a:r>
            <a:r>
              <a:rPr lang="en-US" dirty="0" err="1"/>
              <a:t>www.history.com</a:t>
            </a:r>
            <a:r>
              <a:rPr lang="en-US" dirty="0"/>
              <a:t>/topics/black-history/underground-railroad#section_2</a:t>
            </a:r>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21</a:t>
            </a:fld>
            <a:endParaRPr lang="en-TR"/>
          </a:p>
        </p:txBody>
      </p:sp>
    </p:spTree>
    <p:extLst>
      <p:ext uri="{BB962C8B-B14F-4D97-AF65-F5344CB8AC3E}">
        <p14:creationId xmlns:p14="http://schemas.microsoft.com/office/powerpoint/2010/main" val="278852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/topics/westward-expansion/manifest-destiny</a:t>
            </a:r>
          </a:p>
          <a:p>
            <a:r>
              <a:rPr lang="en-US" dirty="0"/>
              <a:t>http://</a:t>
            </a:r>
            <a:r>
              <a:rPr lang="en-US" dirty="0" err="1"/>
              <a:t>randomthoughtsonhistory.blogspot.com</a:t>
            </a:r>
            <a:r>
              <a:rPr lang="en-US" dirty="0"/>
              <a:t>/2010/02/manifest-destiny-in-</a:t>
            </a:r>
            <a:r>
              <a:rPr lang="en-US" dirty="0" err="1"/>
              <a:t>art.html</a:t>
            </a:r>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22</a:t>
            </a:fld>
            <a:endParaRPr lang="en-TR"/>
          </a:p>
        </p:txBody>
      </p:sp>
    </p:spTree>
    <p:extLst>
      <p:ext uri="{BB962C8B-B14F-4D97-AF65-F5344CB8AC3E}">
        <p14:creationId xmlns:p14="http://schemas.microsoft.com/office/powerpoint/2010/main" val="201648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interactives.dallasnews.com</a:t>
            </a:r>
            <a:r>
              <a:rPr lang="en-US" dirty="0"/>
              <a:t>/2016/slavery-modern-media/</a:t>
            </a:r>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7</a:t>
            </a:fld>
            <a:endParaRPr lang="en-TR"/>
          </a:p>
        </p:txBody>
      </p:sp>
    </p:spTree>
    <p:extLst>
      <p:ext uri="{BB962C8B-B14F-4D97-AF65-F5344CB8AC3E}">
        <p14:creationId xmlns:p14="http://schemas.microsoft.com/office/powerpoint/2010/main" val="336370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t>
            </a:r>
            <a:r>
              <a:rPr lang="en-TR" dirty="0"/>
              <a:t>verseer image: </a:t>
            </a:r>
            <a:r>
              <a:rPr lang="en-US" dirty="0"/>
              <a:t>https://web-</a:t>
            </a:r>
            <a:r>
              <a:rPr lang="en-US" dirty="0" err="1"/>
              <a:t>clear.unt.edu</a:t>
            </a:r>
            <a:r>
              <a:rPr lang="en-US" dirty="0"/>
              <a:t>/</a:t>
            </a:r>
            <a:r>
              <a:rPr lang="en-US" dirty="0" err="1"/>
              <a:t>course_projects</a:t>
            </a:r>
            <a:r>
              <a:rPr lang="en-US" dirty="0"/>
              <a:t>/HIST2610/content/04_Unit_Four/13_lesson_thirteen/03_southern_soc.htm</a:t>
            </a:r>
          </a:p>
          <a:p>
            <a:endParaRPr lang="en-US" dirty="0"/>
          </a:p>
          <a:p>
            <a:r>
              <a:rPr lang="en-US" dirty="0"/>
              <a:t>Driver image: https://</a:t>
            </a:r>
            <a:r>
              <a:rPr lang="en-US" dirty="0" err="1"/>
              <a:t>www.gettyimages.com</a:t>
            </a:r>
            <a:r>
              <a:rPr lang="en-US" dirty="0"/>
              <a:t>/photos/</a:t>
            </a:r>
            <a:r>
              <a:rPr lang="en-US" dirty="0" err="1"/>
              <a:t>slave-driver?mediatype</a:t>
            </a:r>
            <a:r>
              <a:rPr lang="en-US" dirty="0"/>
              <a:t>=</a:t>
            </a:r>
            <a:r>
              <a:rPr lang="en-US" dirty="0" err="1"/>
              <a:t>photography&amp;phrase</a:t>
            </a:r>
            <a:r>
              <a:rPr lang="en-US" dirty="0"/>
              <a:t>=slave%20driver&amp;sort=</a:t>
            </a:r>
            <a:r>
              <a:rPr lang="en-US" dirty="0" err="1"/>
              <a:t>mostpopular</a:t>
            </a:r>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8</a:t>
            </a:fld>
            <a:endParaRPr lang="en-TR"/>
          </a:p>
        </p:txBody>
      </p:sp>
    </p:spTree>
    <p:extLst>
      <p:ext uri="{BB962C8B-B14F-4D97-AF65-F5344CB8AC3E}">
        <p14:creationId xmlns:p14="http://schemas.microsoft.com/office/powerpoint/2010/main" val="85018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https://</a:t>
            </a:r>
            <a:r>
              <a:rPr lang="en-US" dirty="0" err="1"/>
              <a:t>www.haaretz.com</a:t>
            </a:r>
            <a:r>
              <a:rPr lang="en-US" dirty="0"/>
              <a:t>/archaeology/.premium-were-hebrews-ever-slaves-in-ancient-egypt-yes-1.5429843</a:t>
            </a:r>
          </a:p>
          <a:p>
            <a:pPr marL="171450" indent="-171450">
              <a:buFont typeface="Arial" panose="020B0604020202020204" pitchFamily="34" charset="0"/>
              <a:buChar char="•"/>
            </a:pPr>
            <a:r>
              <a:rPr lang="en-US" dirty="0"/>
              <a:t>** https://</a:t>
            </a:r>
            <a:r>
              <a:rPr lang="en-US" dirty="0" err="1"/>
              <a:t>www.livescience.com</a:t>
            </a:r>
            <a:r>
              <a:rPr lang="en-US" dirty="0"/>
              <a:t>/56016-canaanites.html</a:t>
            </a:r>
          </a:p>
          <a:p>
            <a:pPr marL="171450" indent="-171450">
              <a:buFont typeface="Arial" panose="020B0604020202020204" pitchFamily="34" charset="0"/>
              <a:buChar char="•"/>
            </a:pPr>
            <a:r>
              <a:rPr lang="en-US" dirty="0"/>
              <a:t>*** https://</a:t>
            </a:r>
            <a:r>
              <a:rPr lang="en-US" dirty="0" err="1"/>
              <a:t>www.christianity.com</a:t>
            </a:r>
            <a:r>
              <a:rPr lang="en-US" dirty="0"/>
              <a:t>/wiki/bible/what-was-the-year-of-</a:t>
            </a:r>
            <a:r>
              <a:rPr lang="en-US" dirty="0" err="1"/>
              <a:t>jubilee.html</a:t>
            </a:r>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11</a:t>
            </a:fld>
            <a:endParaRPr lang="en-TR"/>
          </a:p>
        </p:txBody>
      </p:sp>
    </p:spTree>
    <p:extLst>
      <p:ext uri="{BB962C8B-B14F-4D97-AF65-F5344CB8AC3E}">
        <p14:creationId xmlns:p14="http://schemas.microsoft.com/office/powerpoint/2010/main" val="258908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genius.com</a:t>
            </a:r>
            <a:r>
              <a:rPr lang="en-US" dirty="0"/>
              <a:t>/Louis-</a:t>
            </a:r>
            <a:r>
              <a:rPr lang="en-US" dirty="0" err="1"/>
              <a:t>armstrong</a:t>
            </a:r>
            <a:r>
              <a:rPr lang="en-US" dirty="0"/>
              <a:t>-go-down-</a:t>
            </a:r>
            <a:r>
              <a:rPr lang="en-US" dirty="0" err="1"/>
              <a:t>moses</a:t>
            </a:r>
            <a:r>
              <a:rPr lang="en-US" dirty="0"/>
              <a:t>-lyrics</a:t>
            </a:r>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12</a:t>
            </a:fld>
            <a:endParaRPr lang="en-TR"/>
          </a:p>
        </p:txBody>
      </p:sp>
    </p:spTree>
    <p:extLst>
      <p:ext uri="{BB962C8B-B14F-4D97-AF65-F5344CB8AC3E}">
        <p14:creationId xmlns:p14="http://schemas.microsoft.com/office/powerpoint/2010/main" val="45327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13</a:t>
            </a:fld>
            <a:endParaRPr lang="en-TR"/>
          </a:p>
        </p:txBody>
      </p:sp>
    </p:spTree>
    <p:extLst>
      <p:ext uri="{BB962C8B-B14F-4D97-AF65-F5344CB8AC3E}">
        <p14:creationId xmlns:p14="http://schemas.microsoft.com/office/powerpoint/2010/main" val="3598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commons.wikimedia.org</a:t>
            </a:r>
            <a:r>
              <a:rPr lang="en-US" dirty="0"/>
              <a:t>/wiki/</a:t>
            </a:r>
            <a:r>
              <a:rPr lang="en-US" dirty="0" err="1"/>
              <a:t>File:Scientific_racism_irish.jpg</a:t>
            </a:r>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14</a:t>
            </a:fld>
            <a:endParaRPr lang="en-TR"/>
          </a:p>
        </p:txBody>
      </p:sp>
    </p:spTree>
    <p:extLst>
      <p:ext uri="{BB962C8B-B14F-4D97-AF65-F5344CB8AC3E}">
        <p14:creationId xmlns:p14="http://schemas.microsoft.com/office/powerpoint/2010/main" val="46747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cadelllast.com</a:t>
            </a:r>
            <a:r>
              <a:rPr lang="en-US" dirty="0"/>
              <a:t>/2012/12/24/what-is-more-of-a-threat-to-science-scientific-racism-or-unscientific-creationism/</a:t>
            </a:r>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16</a:t>
            </a:fld>
            <a:endParaRPr lang="en-TR"/>
          </a:p>
        </p:txBody>
      </p:sp>
    </p:spTree>
    <p:extLst>
      <p:ext uri="{BB962C8B-B14F-4D97-AF65-F5344CB8AC3E}">
        <p14:creationId xmlns:p14="http://schemas.microsoft.com/office/powerpoint/2010/main" val="58002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TR" dirty="0"/>
              <a:t>mage from </a:t>
            </a:r>
            <a:r>
              <a:rPr lang="en-US" dirty="0"/>
              <a:t>https://</a:t>
            </a:r>
            <a:r>
              <a:rPr lang="en-US" dirty="0" err="1"/>
              <a:t>constitutingamerica.org</a:t>
            </a:r>
            <a:r>
              <a:rPr lang="en-US" dirty="0"/>
              <a:t>/august-21-1831-the-nat-turner-slave-rebellion-begins-guest-essayist-daniel-a-cotter/</a:t>
            </a:r>
            <a:endParaRPr lang="en-TR" dirty="0"/>
          </a:p>
        </p:txBody>
      </p:sp>
      <p:sp>
        <p:nvSpPr>
          <p:cNvPr id="4" name="Slide Number Placeholder 3"/>
          <p:cNvSpPr>
            <a:spLocks noGrp="1"/>
          </p:cNvSpPr>
          <p:nvPr>
            <p:ph type="sldNum" sz="quarter" idx="5"/>
          </p:nvPr>
        </p:nvSpPr>
        <p:spPr/>
        <p:txBody>
          <a:bodyPr/>
          <a:lstStyle/>
          <a:p>
            <a:fld id="{A6C0167C-983D-394C-859F-97AA944EA9EB}" type="slidenum">
              <a:rPr lang="en-TR" smtClean="0"/>
              <a:t>18</a:t>
            </a:fld>
            <a:endParaRPr lang="en-TR"/>
          </a:p>
        </p:txBody>
      </p:sp>
    </p:spTree>
    <p:extLst>
      <p:ext uri="{BB962C8B-B14F-4D97-AF65-F5344CB8AC3E}">
        <p14:creationId xmlns:p14="http://schemas.microsoft.com/office/powerpoint/2010/main" val="122859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11/28/20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29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11/28/20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725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11/28/20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612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11/28/20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055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11/28/20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380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11/28/20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895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11/28/20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986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11/28/20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974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11/28/20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556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11/28/20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0377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11/28/20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952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11/28/20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31464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William_L._Sheppard_-_First_use_of_the_Cotton_Gin,_Harper%27s_weekly,_18_Dec._1869,_p._813.pn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awesomelyluvvie.com/2010/12/harriet-tubman-bout-that-freedom.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historytech.wordpress.com/2012/03/23/nche-session-v-graphic-organizers-and-primary-sour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3">
            <a:extLst>
              <a:ext uri="{FF2B5EF4-FFF2-40B4-BE49-F238E27FC236}">
                <a16:creationId xmlns:a16="http://schemas.microsoft.com/office/drawing/2014/main" id="{D4EF0366-61A7-4667-B694-A381DCE3D140}"/>
              </a:ext>
            </a:extLst>
          </p:cNvPr>
          <p:cNvPicPr>
            <a:picLocks noChangeAspect="1"/>
          </p:cNvPicPr>
          <p:nvPr/>
        </p:nvPicPr>
        <p:blipFill rotWithShape="1">
          <a:blip r:embed="rId2">
            <a:alphaModFix amt="35000"/>
          </a:blip>
          <a:srcRect t="12110" b="31357"/>
          <a:stretch/>
        </p:blipFill>
        <p:spPr>
          <a:xfrm>
            <a:off x="20" y="10"/>
            <a:ext cx="12191980" cy="6857990"/>
          </a:xfrm>
          <a:prstGeom prst="rect">
            <a:avLst/>
          </a:prstGeom>
        </p:spPr>
      </p:pic>
      <p:sp>
        <p:nvSpPr>
          <p:cNvPr id="2" name="Title 1">
            <a:extLst>
              <a:ext uri="{FF2B5EF4-FFF2-40B4-BE49-F238E27FC236}">
                <a16:creationId xmlns:a16="http://schemas.microsoft.com/office/drawing/2014/main" id="{0B88C106-2BDF-4B47-9414-C29D69DE0BBA}"/>
              </a:ext>
            </a:extLst>
          </p:cNvPr>
          <p:cNvSpPr>
            <a:spLocks noGrp="1"/>
          </p:cNvSpPr>
          <p:nvPr>
            <p:ph type="ctrTitle"/>
          </p:nvPr>
        </p:nvSpPr>
        <p:spPr>
          <a:xfrm>
            <a:off x="1097280" y="758952"/>
            <a:ext cx="10058400" cy="3566160"/>
          </a:xfrm>
        </p:spPr>
        <p:txBody>
          <a:bodyPr>
            <a:normAutofit/>
          </a:bodyPr>
          <a:lstStyle/>
          <a:p>
            <a:r>
              <a:rPr lang="en-TR">
                <a:solidFill>
                  <a:srgbClr val="FFFFFF"/>
                </a:solidFill>
                <a:latin typeface="ACADEMY ENGRAVED LET PLAIN:1.0" panose="02000000000000000000" pitchFamily="2" charset="0"/>
              </a:rPr>
              <a:t>Pre-Civil War African American Slavery</a:t>
            </a:r>
          </a:p>
        </p:txBody>
      </p:sp>
      <p:sp>
        <p:nvSpPr>
          <p:cNvPr id="3" name="Subtitle 2">
            <a:extLst>
              <a:ext uri="{FF2B5EF4-FFF2-40B4-BE49-F238E27FC236}">
                <a16:creationId xmlns:a16="http://schemas.microsoft.com/office/drawing/2014/main" id="{38A30433-F4F7-BD4D-8E8B-EDAEF36531A1}"/>
              </a:ext>
            </a:extLst>
          </p:cNvPr>
          <p:cNvSpPr>
            <a:spLocks noGrp="1"/>
          </p:cNvSpPr>
          <p:nvPr>
            <p:ph type="subTitle" idx="1"/>
          </p:nvPr>
        </p:nvSpPr>
        <p:spPr>
          <a:xfrm>
            <a:off x="1100051" y="4645152"/>
            <a:ext cx="10058400" cy="1143000"/>
          </a:xfrm>
        </p:spPr>
        <p:txBody>
          <a:bodyPr>
            <a:normAutofit/>
          </a:bodyPr>
          <a:lstStyle/>
          <a:p>
            <a:r>
              <a:rPr lang="en-TR">
                <a:solidFill>
                  <a:srgbClr val="FFFFFF"/>
                </a:solidFill>
              </a:rPr>
              <a:t>AKE 117: American History</a:t>
            </a:r>
          </a:p>
          <a:p>
            <a:r>
              <a:rPr lang="en-TR">
                <a:solidFill>
                  <a:srgbClr val="FFFFFF"/>
                </a:solidFill>
              </a:rPr>
              <a:t>Dr. Gamze Katı Gümüş</a:t>
            </a:r>
          </a:p>
          <a:p>
            <a:endParaRPr lang="en-TR">
              <a:solidFill>
                <a:srgbClr val="FFFFFF"/>
              </a:solidFill>
            </a:endParaRPr>
          </a:p>
        </p:txBody>
      </p:sp>
      <p:cxnSp>
        <p:nvCxnSpPr>
          <p:cNvPr id="125" name="Straight Connector 124">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44662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E88F-ED2E-CB41-A7B3-C51E66C95104}"/>
              </a:ext>
            </a:extLst>
          </p:cNvPr>
          <p:cNvSpPr>
            <a:spLocks noGrp="1"/>
          </p:cNvSpPr>
          <p:nvPr>
            <p:ph type="title"/>
          </p:nvPr>
        </p:nvSpPr>
        <p:spPr/>
        <p:txBody>
          <a:bodyPr/>
          <a:lstStyle/>
          <a:p>
            <a:endParaRPr lang="en-TR" dirty="0"/>
          </a:p>
        </p:txBody>
      </p:sp>
      <p:sp>
        <p:nvSpPr>
          <p:cNvPr id="3" name="Content Placeholder 2">
            <a:extLst>
              <a:ext uri="{FF2B5EF4-FFF2-40B4-BE49-F238E27FC236}">
                <a16:creationId xmlns:a16="http://schemas.microsoft.com/office/drawing/2014/main" id="{CC0FB4C3-AEEA-8D4B-A46A-4981AFB5DCBE}"/>
              </a:ext>
            </a:extLst>
          </p:cNvPr>
          <p:cNvSpPr>
            <a:spLocks noGrp="1"/>
          </p:cNvSpPr>
          <p:nvPr>
            <p:ph idx="1"/>
          </p:nvPr>
        </p:nvSpPr>
        <p:spPr/>
        <p:txBody>
          <a:bodyPr/>
          <a:lstStyle/>
          <a:p>
            <a:pPr>
              <a:buFont typeface="Arial" panose="020B0604020202020204" pitchFamily="34" charset="0"/>
              <a:buChar char="•"/>
            </a:pPr>
            <a:r>
              <a:rPr lang="en-TR" dirty="0"/>
              <a:t> Even though kinship was an important aspect of the slave culture, their families were susceptible to separation at the owner’s will or for the payment of his debts.</a:t>
            </a:r>
          </a:p>
          <a:p>
            <a:pPr>
              <a:buFont typeface="Arial" panose="020B0604020202020204" pitchFamily="34" charset="0"/>
              <a:buChar char="•"/>
            </a:pPr>
            <a:r>
              <a:rPr lang="en-TR" dirty="0"/>
              <a:t> Slaves from different plantations could be married.</a:t>
            </a:r>
          </a:p>
          <a:p>
            <a:pPr>
              <a:buFont typeface="Arial" panose="020B0604020202020204" pitchFamily="34" charset="0"/>
              <a:buChar char="•"/>
            </a:pPr>
            <a:r>
              <a:rPr lang="en-TR" dirty="0"/>
              <a:t> Interracial sexual relations were not seen as acceptable, and yet many slaveowners fathered black children.</a:t>
            </a:r>
          </a:p>
        </p:txBody>
      </p:sp>
    </p:spTree>
    <p:extLst>
      <p:ext uri="{BB962C8B-B14F-4D97-AF65-F5344CB8AC3E}">
        <p14:creationId xmlns:p14="http://schemas.microsoft.com/office/powerpoint/2010/main" val="29936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49AE-4FE7-EB44-B779-E74E543C29BF}"/>
              </a:ext>
            </a:extLst>
          </p:cNvPr>
          <p:cNvSpPr>
            <a:spLocks noGrp="1"/>
          </p:cNvSpPr>
          <p:nvPr>
            <p:ph type="title"/>
          </p:nvPr>
        </p:nvSpPr>
        <p:spPr/>
        <p:txBody>
          <a:bodyPr/>
          <a:lstStyle/>
          <a:p>
            <a:r>
              <a:rPr lang="en-TR" dirty="0"/>
              <a:t>FYI</a:t>
            </a:r>
          </a:p>
        </p:txBody>
      </p:sp>
      <p:sp>
        <p:nvSpPr>
          <p:cNvPr id="3" name="Content Placeholder 2">
            <a:extLst>
              <a:ext uri="{FF2B5EF4-FFF2-40B4-BE49-F238E27FC236}">
                <a16:creationId xmlns:a16="http://schemas.microsoft.com/office/drawing/2014/main" id="{3646071F-491E-BB48-B19D-2AB8D821CFE7}"/>
              </a:ext>
            </a:extLst>
          </p:cNvPr>
          <p:cNvSpPr>
            <a:spLocks noGrp="1"/>
          </p:cNvSpPr>
          <p:nvPr>
            <p:ph idx="1"/>
          </p:nvPr>
        </p:nvSpPr>
        <p:spPr/>
        <p:txBody>
          <a:bodyPr>
            <a:normAutofit lnSpcReduction="10000"/>
          </a:bodyPr>
          <a:lstStyle/>
          <a:p>
            <a:pPr>
              <a:buFont typeface="Arial" panose="020B0604020202020204" pitchFamily="34" charset="0"/>
              <a:buChar char="•"/>
            </a:pPr>
            <a:r>
              <a:rPr lang="en-TR" dirty="0"/>
              <a:t> </a:t>
            </a:r>
            <a:r>
              <a:rPr lang="en-US" dirty="0"/>
              <a:t>Every Passover, Jews retell the story about the Hebrews' flight from slavery in Egypt and their miraculous escape across the Red Sea, giving birth to the nation of Israel.*</a:t>
            </a:r>
          </a:p>
          <a:p>
            <a:pPr>
              <a:buFont typeface="Arial" panose="020B0604020202020204" pitchFamily="34" charset="0"/>
              <a:buChar char="•"/>
            </a:pPr>
            <a:r>
              <a:rPr lang="en-US" dirty="0"/>
              <a:t> The stories told in the Hebrew Bible say that after the Israelites escaped from Egypt they fought a series of wars against the Canaanites (and other groups), which led to the Israelites taking over most of the Canaanites' land. The stories say that those Canaanites who survived had to do forced labor.**</a:t>
            </a:r>
          </a:p>
          <a:p>
            <a:pPr>
              <a:buFont typeface="Arial" panose="020B0604020202020204" pitchFamily="34" charset="0"/>
              <a:buChar char="•"/>
            </a:pPr>
            <a:r>
              <a:rPr lang="en-US" dirty="0"/>
              <a:t> The Year of Jubilee, which came every 50</a:t>
            </a:r>
            <a:r>
              <a:rPr lang="en-US" baseline="30000" dirty="0"/>
              <a:t>th</a:t>
            </a:r>
            <a:r>
              <a:rPr lang="en-US" dirty="0"/>
              <a:t> year was a year full of releasing people from their debts, releasing all slaves, and returning property to who owned it (Leviticus 25:1-13). This year was also dedicated to rest.***</a:t>
            </a:r>
          </a:p>
          <a:p>
            <a:pPr>
              <a:buFont typeface="Arial" panose="020B0604020202020204" pitchFamily="34" charset="0"/>
              <a:buChar char="•"/>
            </a:pPr>
            <a:endParaRPr lang="en-TR" dirty="0"/>
          </a:p>
        </p:txBody>
      </p:sp>
    </p:spTree>
    <p:extLst>
      <p:ext uri="{BB962C8B-B14F-4D97-AF65-F5344CB8AC3E}">
        <p14:creationId xmlns:p14="http://schemas.microsoft.com/office/powerpoint/2010/main" val="265462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204C1-FB13-0C42-A9F2-112B12814E89}"/>
              </a:ext>
            </a:extLst>
          </p:cNvPr>
          <p:cNvSpPr>
            <a:spLocks noGrp="1"/>
          </p:cNvSpPr>
          <p:nvPr>
            <p:ph type="title"/>
          </p:nvPr>
        </p:nvSpPr>
        <p:spPr>
          <a:xfrm>
            <a:off x="643468" y="643467"/>
            <a:ext cx="3073550" cy="5126203"/>
          </a:xfrm>
        </p:spPr>
        <p:txBody>
          <a:bodyPr anchor="ctr">
            <a:normAutofit/>
          </a:bodyPr>
          <a:lstStyle/>
          <a:p>
            <a:pPr algn="r"/>
            <a:r>
              <a:rPr lang="en-TR" dirty="0"/>
              <a:t>Go Down Mo</a:t>
            </a:r>
            <a:br>
              <a:rPr lang="en-TR" dirty="0"/>
            </a:br>
            <a:r>
              <a:rPr lang="en-TR" dirty="0"/>
              <a:t>ses</a:t>
            </a:r>
          </a:p>
        </p:txBody>
      </p:sp>
      <p:cxnSp>
        <p:nvCxnSpPr>
          <p:cNvPr id="14"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F9DDFD-4653-CF4E-9FB2-B31B40D10037}"/>
              </a:ext>
            </a:extLst>
          </p:cNvPr>
          <p:cNvSpPr>
            <a:spLocks noGrp="1"/>
          </p:cNvSpPr>
          <p:nvPr>
            <p:ph idx="1"/>
          </p:nvPr>
        </p:nvSpPr>
        <p:spPr>
          <a:xfrm>
            <a:off x="4363786" y="621697"/>
            <a:ext cx="6791894" cy="5147973"/>
          </a:xfrm>
        </p:spPr>
        <p:txBody>
          <a:bodyPr anchor="ctr">
            <a:normAutofit fontScale="32500" lnSpcReduction="20000"/>
          </a:bodyPr>
          <a:lstStyle/>
          <a:p>
            <a:pPr>
              <a:lnSpc>
                <a:spcPct val="120000"/>
              </a:lnSpc>
            </a:pPr>
            <a:r>
              <a:rPr lang="en-US" sz="3200" dirty="0"/>
              <a:t>Go down Moses way down in Egypt land</a:t>
            </a:r>
            <a:br>
              <a:rPr lang="en-US" sz="3200" dirty="0"/>
            </a:br>
            <a:r>
              <a:rPr lang="en-US" sz="3200" dirty="0"/>
              <a:t>Tell old Pharaoh to let My people go</a:t>
            </a:r>
            <a:br>
              <a:rPr lang="en-US" sz="3200" dirty="0"/>
            </a:br>
            <a:br>
              <a:rPr lang="en-US" sz="3200" dirty="0"/>
            </a:br>
            <a:r>
              <a:rPr lang="en-US" sz="3200" dirty="0"/>
              <a:t>When Israel was in Egypt land</a:t>
            </a:r>
            <a:br>
              <a:rPr lang="en-US" sz="3200" dirty="0"/>
            </a:br>
            <a:r>
              <a:rPr lang="en-US" sz="3200" dirty="0"/>
              <a:t>Let my people go</a:t>
            </a:r>
            <a:br>
              <a:rPr lang="en-US" sz="3200" dirty="0"/>
            </a:br>
            <a:r>
              <a:rPr lang="en-US" sz="3200" dirty="0"/>
              <a:t>Oppressed so hard they could not stand</a:t>
            </a:r>
            <a:br>
              <a:rPr lang="en-US" sz="3200" dirty="0"/>
            </a:br>
            <a:r>
              <a:rPr lang="en-US" sz="3200" dirty="0"/>
              <a:t>Let My people go</a:t>
            </a:r>
            <a:br>
              <a:rPr lang="en-US" sz="3200" dirty="0"/>
            </a:br>
            <a:br>
              <a:rPr lang="en-US" sz="3200" dirty="0"/>
            </a:br>
            <a:r>
              <a:rPr lang="en-US" sz="3200" dirty="0"/>
              <a:t>So the God sayeth, “Go down, Moses way down in Egypt land</a:t>
            </a:r>
            <a:br>
              <a:rPr lang="en-US" sz="3200" dirty="0"/>
            </a:br>
            <a:r>
              <a:rPr lang="en-US" sz="3200" dirty="0"/>
              <a:t>Tell old Pharaoh to let My people go”</a:t>
            </a:r>
            <a:br>
              <a:rPr lang="en-US" sz="3200" dirty="0"/>
            </a:br>
            <a:br>
              <a:rPr lang="en-US" sz="3200" dirty="0"/>
            </a:br>
            <a:r>
              <a:rPr lang="en-US" sz="3200" dirty="0"/>
              <a:t>So Moses went to Egypt land</a:t>
            </a:r>
            <a:br>
              <a:rPr lang="en-US" sz="3200" dirty="0"/>
            </a:br>
            <a:r>
              <a:rPr lang="en-US" sz="3200" dirty="0"/>
              <a:t>Let My people go</a:t>
            </a:r>
            <a:br>
              <a:rPr lang="en-US" sz="3200" dirty="0"/>
            </a:br>
            <a:r>
              <a:rPr lang="en-US" sz="3200" dirty="0"/>
              <a:t>He made old Pharaoh understand</a:t>
            </a:r>
            <a:br>
              <a:rPr lang="en-US" sz="3200" dirty="0"/>
            </a:br>
            <a:r>
              <a:rPr lang="en-US" sz="3200" dirty="0"/>
              <a:t>Let My people go</a:t>
            </a:r>
            <a:br>
              <a:rPr lang="en-US" sz="3200" dirty="0"/>
            </a:br>
            <a:br>
              <a:rPr lang="en-US" sz="3200" dirty="0"/>
            </a:br>
            <a:r>
              <a:rPr lang="en-US" sz="3200" dirty="0"/>
              <a:t>Yes The Lord said, “Go down, Moses way down in Egypt land</a:t>
            </a:r>
            <a:br>
              <a:rPr lang="en-US" sz="3200" dirty="0"/>
            </a:br>
            <a:r>
              <a:rPr lang="en-US" sz="3200" dirty="0"/>
              <a:t>Tell old Pharaoh to let My people go”</a:t>
            </a:r>
            <a:br>
              <a:rPr lang="en-US" sz="3200" dirty="0"/>
            </a:br>
            <a:br>
              <a:rPr lang="en-US" sz="3200" dirty="0"/>
            </a:br>
            <a:r>
              <a:rPr lang="en-US" sz="3200" dirty="0"/>
              <a:t>Thus spoke the Lord, bold Moses said</a:t>
            </a:r>
            <a:br>
              <a:rPr lang="en-US" sz="3200" dirty="0"/>
            </a:br>
            <a:r>
              <a:rPr lang="en-US" sz="3200" dirty="0"/>
              <a:t>Let My people go</a:t>
            </a:r>
            <a:br>
              <a:rPr lang="en-US" sz="3200" dirty="0"/>
            </a:br>
            <a:r>
              <a:rPr lang="en-US" sz="3200" dirty="0"/>
              <a:t>“If not I'll smite your firstborns dead”</a:t>
            </a:r>
            <a:br>
              <a:rPr lang="en-US" sz="3200" dirty="0"/>
            </a:br>
            <a:r>
              <a:rPr lang="en-US" sz="3200" dirty="0"/>
              <a:t>Let My people go</a:t>
            </a:r>
            <a:br>
              <a:rPr lang="en-US" sz="3200" dirty="0"/>
            </a:br>
            <a:br>
              <a:rPr lang="en-US" sz="3200" dirty="0"/>
            </a:br>
            <a:r>
              <a:rPr lang="en-US" sz="3200" dirty="0"/>
              <a:t>God, The Lord said, “Go down, Moses way down in Egypt land</a:t>
            </a:r>
            <a:br>
              <a:rPr lang="en-US" sz="3200" dirty="0"/>
            </a:br>
            <a:r>
              <a:rPr lang="en-US" sz="3200" dirty="0"/>
              <a:t>Tell old Pharaoh to let My people go”</a:t>
            </a:r>
            <a:br>
              <a:rPr lang="en-US" sz="700" dirty="0"/>
            </a:br>
            <a:endParaRPr lang="en-US" sz="700" dirty="0"/>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102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3BEDB-FA3B-6841-8D1A-3D8C69182D27}"/>
              </a:ext>
            </a:extLst>
          </p:cNvPr>
          <p:cNvSpPr>
            <a:spLocks noGrp="1"/>
          </p:cNvSpPr>
          <p:nvPr>
            <p:ph type="title"/>
          </p:nvPr>
        </p:nvSpPr>
        <p:spPr>
          <a:xfrm>
            <a:off x="858749" y="963997"/>
            <a:ext cx="3787457" cy="4938361"/>
          </a:xfrm>
        </p:spPr>
        <p:txBody>
          <a:bodyPr anchor="ctr">
            <a:normAutofit/>
          </a:bodyPr>
          <a:lstStyle/>
          <a:p>
            <a:pPr algn="r"/>
            <a:r>
              <a:rPr lang="en-TR" dirty="0"/>
              <a:t>South as a Slave Society</a:t>
            </a:r>
            <a:endParaRPr lang="en-T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9AB3E7-7EF8-4B40-9A25-EADABA286764}"/>
              </a:ext>
            </a:extLst>
          </p:cNvPr>
          <p:cNvSpPr>
            <a:spLocks noGrp="1"/>
          </p:cNvSpPr>
          <p:nvPr>
            <p:ph idx="1"/>
          </p:nvPr>
        </p:nvSpPr>
        <p:spPr>
          <a:xfrm>
            <a:off x="5301798" y="963507"/>
            <a:ext cx="5968181" cy="4938851"/>
          </a:xfrm>
        </p:spPr>
        <p:txBody>
          <a:bodyPr anchor="ctr">
            <a:normAutofit/>
          </a:bodyPr>
          <a:lstStyle/>
          <a:p>
            <a:r>
              <a:rPr lang="en-US" dirty="0"/>
              <a:t>T</a:t>
            </a:r>
            <a:r>
              <a:rPr lang="en-TR" dirty="0"/>
              <a:t>he South became a slave society dominated politically and ideologically by a plantation-owned elite, since slaveholding was one of main sources of wealth and status.</a:t>
            </a:r>
          </a:p>
        </p:txBody>
      </p:sp>
    </p:spTree>
    <p:extLst>
      <p:ext uri="{BB962C8B-B14F-4D97-AF65-F5344CB8AC3E}">
        <p14:creationId xmlns:p14="http://schemas.microsoft.com/office/powerpoint/2010/main" val="3733697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13">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EFB40-FF75-7D41-A076-7432CB9CF71B}"/>
              </a:ext>
            </a:extLst>
          </p:cNvPr>
          <p:cNvSpPr>
            <a:spLocks noGrp="1"/>
          </p:cNvSpPr>
          <p:nvPr>
            <p:ph type="title"/>
          </p:nvPr>
        </p:nvSpPr>
        <p:spPr>
          <a:xfrm>
            <a:off x="8141110" y="639098"/>
            <a:ext cx="3401961" cy="3494790"/>
          </a:xfrm>
        </p:spPr>
        <p:txBody>
          <a:bodyPr vert="horz" lIns="91440" tIns="45720" rIns="91440" bIns="45720" rtlCol="0" anchor="b">
            <a:normAutofit/>
          </a:bodyPr>
          <a:lstStyle/>
          <a:p>
            <a:pPr>
              <a:lnSpc>
                <a:spcPct val="90000"/>
              </a:lnSpc>
            </a:pPr>
            <a:r>
              <a:rPr lang="en-US">
                <a:solidFill>
                  <a:schemeClr val="tx1">
                    <a:lumMod val="85000"/>
                    <a:lumOff val="15000"/>
                  </a:schemeClr>
                </a:solidFill>
              </a:rPr>
              <a:t>Scientific Racism</a:t>
            </a:r>
          </a:p>
        </p:txBody>
      </p:sp>
      <p:pic>
        <p:nvPicPr>
          <p:cNvPr id="5" name="Content Placeholder 4" descr="Text&#10;&#10;Description automatically generated">
            <a:extLst>
              <a:ext uri="{FF2B5EF4-FFF2-40B4-BE49-F238E27FC236}">
                <a16:creationId xmlns:a16="http://schemas.microsoft.com/office/drawing/2014/main" id="{111BFEC8-12E8-E24B-A54F-83C361F1BE52}"/>
              </a:ext>
            </a:extLst>
          </p:cNvPr>
          <p:cNvPicPr>
            <a:picLocks noGrp="1" noChangeAspect="1"/>
          </p:cNvPicPr>
          <p:nvPr>
            <p:ph idx="1"/>
          </p:nvPr>
        </p:nvPicPr>
        <p:blipFill>
          <a:blip r:embed="rId3"/>
          <a:stretch>
            <a:fillRect/>
          </a:stretch>
        </p:blipFill>
        <p:spPr>
          <a:xfrm>
            <a:off x="633999" y="1136695"/>
            <a:ext cx="6912217" cy="4060927"/>
          </a:xfrm>
          <a:prstGeom prst="rect">
            <a:avLst/>
          </a:prstGeom>
        </p:spPr>
      </p:pic>
      <p:cxnSp>
        <p:nvCxnSpPr>
          <p:cNvPr id="29" name="Straight Connector 15">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18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F1E5-183B-F245-84AD-9F8DD4B3C4DD}"/>
              </a:ext>
            </a:extLst>
          </p:cNvPr>
          <p:cNvSpPr>
            <a:spLocks noGrp="1"/>
          </p:cNvSpPr>
          <p:nvPr>
            <p:ph type="title"/>
          </p:nvPr>
        </p:nvSpPr>
        <p:spPr/>
        <p:txBody>
          <a:bodyPr/>
          <a:lstStyle/>
          <a:p>
            <a:r>
              <a:rPr lang="en-TR" dirty="0"/>
              <a:t>Proslavery argument</a:t>
            </a:r>
          </a:p>
        </p:txBody>
      </p:sp>
      <p:sp>
        <p:nvSpPr>
          <p:cNvPr id="3" name="Content Placeholder 2">
            <a:extLst>
              <a:ext uri="{FF2B5EF4-FFF2-40B4-BE49-F238E27FC236}">
                <a16:creationId xmlns:a16="http://schemas.microsoft.com/office/drawing/2014/main" id="{DD88AB3A-DB66-CD40-BA56-3A1A1DB83B74}"/>
              </a:ext>
            </a:extLst>
          </p:cNvPr>
          <p:cNvSpPr>
            <a:spLocks noGrp="1"/>
          </p:cNvSpPr>
          <p:nvPr>
            <p:ph idx="1"/>
          </p:nvPr>
        </p:nvSpPr>
        <p:spPr/>
        <p:txBody>
          <a:bodyPr/>
          <a:lstStyle/>
          <a:p>
            <a:pPr>
              <a:buFont typeface="Arial" panose="020B0604020202020204" pitchFamily="34" charset="0"/>
              <a:buChar char="•"/>
            </a:pPr>
            <a:r>
              <a:rPr lang="en-TR" dirty="0"/>
              <a:t> Southerners believed slavery was a “positive good,” but some Southerners viewed it as a duty and burden.</a:t>
            </a:r>
          </a:p>
          <a:p>
            <a:pPr>
              <a:buFont typeface="Arial" panose="020B0604020202020204" pitchFamily="34" charset="0"/>
              <a:buChar char="•"/>
            </a:pPr>
            <a:r>
              <a:rPr lang="en-TR" dirty="0"/>
              <a:t> Some Southern writers created romantic representations of the plantation as a feudal manor blessed with human warmth, mutual duties, knightly virtues, and loyalty to blood and soil.</a:t>
            </a:r>
          </a:p>
          <a:p>
            <a:pPr>
              <a:buFont typeface="Arial" panose="020B0604020202020204" pitchFamily="34" charset="0"/>
              <a:buChar char="•"/>
            </a:pPr>
            <a:r>
              <a:rPr lang="en-TR" dirty="0"/>
              <a:t> White Southerners feared emancipation would be a calamity both for the black and white populations.</a:t>
            </a:r>
          </a:p>
        </p:txBody>
      </p:sp>
    </p:spTree>
    <p:extLst>
      <p:ext uri="{BB962C8B-B14F-4D97-AF65-F5344CB8AC3E}">
        <p14:creationId xmlns:p14="http://schemas.microsoft.com/office/powerpoint/2010/main" val="161968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0">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20AEECFB-68E1-7C4D-AC9C-369CFB5EA6E7}"/>
              </a:ext>
            </a:extLst>
          </p:cNvPr>
          <p:cNvPicPr>
            <a:picLocks noGrp="1" noChangeAspect="1"/>
          </p:cNvPicPr>
          <p:nvPr>
            <p:ph idx="1"/>
          </p:nvPr>
        </p:nvPicPr>
        <p:blipFill rotWithShape="1">
          <a:blip r:embed="rId3"/>
          <a:srcRect l="3808" r="3049" b="-2"/>
          <a:stretch/>
        </p:blipFill>
        <p:spPr>
          <a:xfrm>
            <a:off x="3131647" y="905933"/>
            <a:ext cx="5960710" cy="5039728"/>
          </a:xfrm>
          <a:prstGeom prst="rect">
            <a:avLst/>
          </a:prstGeom>
        </p:spPr>
      </p:pic>
    </p:spTree>
    <p:extLst>
      <p:ext uri="{BB962C8B-B14F-4D97-AF65-F5344CB8AC3E}">
        <p14:creationId xmlns:p14="http://schemas.microsoft.com/office/powerpoint/2010/main" val="46630368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A4AD7-FC42-B242-9D21-2F14CEE7F854}"/>
              </a:ext>
            </a:extLst>
          </p:cNvPr>
          <p:cNvSpPr>
            <a:spLocks noGrp="1"/>
          </p:cNvSpPr>
          <p:nvPr>
            <p:ph type="title"/>
          </p:nvPr>
        </p:nvSpPr>
        <p:spPr>
          <a:xfrm>
            <a:off x="949047" y="643466"/>
            <a:ext cx="2771273" cy="5470463"/>
          </a:xfrm>
        </p:spPr>
        <p:txBody>
          <a:bodyPr anchor="ctr">
            <a:normAutofit/>
          </a:bodyPr>
          <a:lstStyle/>
          <a:p>
            <a:r>
              <a:rPr lang="en-TR" sz="3600"/>
              <a:t>Southern Free Blacks</a:t>
            </a:r>
          </a:p>
        </p:txBody>
      </p:sp>
      <p:cxnSp>
        <p:nvCxnSpPr>
          <p:cNvPr id="15"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F7915A-8CBF-5C4A-8AD5-23DC5AD6FE30}"/>
              </a:ext>
            </a:extLst>
          </p:cNvPr>
          <p:cNvSpPr>
            <a:spLocks noGrp="1"/>
          </p:cNvSpPr>
          <p:nvPr>
            <p:ph idx="1"/>
          </p:nvPr>
        </p:nvSpPr>
        <p:spPr>
          <a:xfrm>
            <a:off x="4428565" y="643466"/>
            <a:ext cx="6818427" cy="5470462"/>
          </a:xfrm>
        </p:spPr>
        <p:txBody>
          <a:bodyPr anchor="ctr">
            <a:normAutofit/>
          </a:bodyPr>
          <a:lstStyle/>
          <a:p>
            <a:pPr>
              <a:lnSpc>
                <a:spcPct val="100000"/>
              </a:lnSpc>
              <a:buFont typeface="Arial" panose="020B0604020202020204" pitchFamily="34" charset="0"/>
              <a:buChar char="•"/>
            </a:pPr>
            <a:r>
              <a:rPr lang="en-TR" dirty="0"/>
              <a:t> After the Revolution, they reached a population of 100,000 in the southern states.</a:t>
            </a:r>
          </a:p>
          <a:p>
            <a:pPr>
              <a:lnSpc>
                <a:spcPct val="100000"/>
              </a:lnSpc>
              <a:buFont typeface="Arial" panose="020B0604020202020204" pitchFamily="34" charset="0"/>
              <a:buChar char="•"/>
            </a:pPr>
            <a:r>
              <a:rPr lang="en-TR" dirty="0"/>
              <a:t> They owned property, found African churches and schools, etc.</a:t>
            </a:r>
          </a:p>
          <a:p>
            <a:pPr>
              <a:lnSpc>
                <a:spcPct val="100000"/>
              </a:lnSpc>
              <a:buFont typeface="Arial" panose="020B0604020202020204" pitchFamily="34" charset="0"/>
              <a:buChar char="•"/>
            </a:pPr>
            <a:r>
              <a:rPr lang="en-TR" dirty="0"/>
              <a:t> New laws made by white legislators, who were afraid of the growing population of free blacks, changed their status. These laws:</a:t>
            </a:r>
          </a:p>
          <a:p>
            <a:pPr lvl="1">
              <a:lnSpc>
                <a:spcPct val="100000"/>
              </a:lnSpc>
              <a:buFont typeface="Arial" panose="020B0604020202020204" pitchFamily="34" charset="0"/>
              <a:buChar char="•"/>
            </a:pPr>
            <a:r>
              <a:rPr lang="en-US" dirty="0"/>
              <a:t>R</a:t>
            </a:r>
            <a:r>
              <a:rPr lang="en-TR" dirty="0"/>
              <a:t>egulated their movement</a:t>
            </a:r>
          </a:p>
          <a:p>
            <a:pPr lvl="1">
              <a:lnSpc>
                <a:spcPct val="100000"/>
              </a:lnSpc>
              <a:buFont typeface="Arial" panose="020B0604020202020204" pitchFamily="34" charset="0"/>
              <a:buChar char="•"/>
            </a:pPr>
            <a:r>
              <a:rPr lang="en-US" dirty="0"/>
              <a:t>F</a:t>
            </a:r>
            <a:r>
              <a:rPr lang="en-TR" dirty="0"/>
              <a:t>orbade them to associate with slaves</a:t>
            </a:r>
          </a:p>
          <a:p>
            <a:pPr lvl="1">
              <a:lnSpc>
                <a:spcPct val="100000"/>
              </a:lnSpc>
              <a:buFont typeface="Arial" panose="020B0604020202020204" pitchFamily="34" charset="0"/>
              <a:buChar char="•"/>
            </a:pPr>
            <a:r>
              <a:rPr lang="en-US" dirty="0"/>
              <a:t>S</a:t>
            </a:r>
            <a:r>
              <a:rPr lang="en-TR" dirty="0"/>
              <a:t>ubjected them to surveillance and discipline by whites</a:t>
            </a:r>
          </a:p>
          <a:p>
            <a:pPr lvl="1">
              <a:lnSpc>
                <a:spcPct val="100000"/>
              </a:lnSpc>
              <a:buFont typeface="Arial" panose="020B0604020202020204" pitchFamily="34" charset="0"/>
              <a:buChar char="•"/>
            </a:pPr>
            <a:r>
              <a:rPr lang="en-US" dirty="0"/>
              <a:t>D</a:t>
            </a:r>
            <a:r>
              <a:rPr lang="en-TR" dirty="0"/>
              <a:t>enied them the right to testify in court against whites</a:t>
            </a:r>
          </a:p>
          <a:p>
            <a:pPr lvl="1">
              <a:lnSpc>
                <a:spcPct val="100000"/>
              </a:lnSpc>
              <a:buFont typeface="Arial" panose="020B0604020202020204" pitchFamily="34" charset="0"/>
              <a:buChar char="•"/>
            </a:pPr>
            <a:r>
              <a:rPr lang="en-US" dirty="0"/>
              <a:t>R</a:t>
            </a:r>
            <a:r>
              <a:rPr lang="en-TR" dirty="0"/>
              <a:t>equired them to work at approved jobs</a:t>
            </a:r>
          </a:p>
          <a:p>
            <a:pPr lvl="1">
              <a:lnSpc>
                <a:spcPct val="100000"/>
              </a:lnSpc>
              <a:buFont typeface="Arial" panose="020B0604020202020204" pitchFamily="34" charset="0"/>
              <a:buChar char="•"/>
            </a:pPr>
            <a:r>
              <a:rPr lang="en-US" dirty="0"/>
              <a:t>T</a:t>
            </a:r>
            <a:r>
              <a:rPr lang="en-TR" dirty="0"/>
              <a:t>hreatened them with penal labor</a:t>
            </a:r>
          </a:p>
        </p:txBody>
      </p:sp>
    </p:spTree>
    <p:extLst>
      <p:ext uri="{BB962C8B-B14F-4D97-AF65-F5344CB8AC3E}">
        <p14:creationId xmlns:p14="http://schemas.microsoft.com/office/powerpoint/2010/main" val="215013148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AE1E7-54CD-D94E-8133-102EEFF61587}"/>
              </a:ext>
            </a:extLst>
          </p:cNvPr>
          <p:cNvSpPr>
            <a:spLocks noGrp="1"/>
          </p:cNvSpPr>
          <p:nvPr>
            <p:ph type="title"/>
          </p:nvPr>
        </p:nvSpPr>
        <p:spPr>
          <a:xfrm>
            <a:off x="8614786" y="516836"/>
            <a:ext cx="3100136" cy="1960234"/>
          </a:xfrm>
        </p:spPr>
        <p:txBody>
          <a:bodyPr>
            <a:normAutofit/>
          </a:bodyPr>
          <a:lstStyle/>
          <a:p>
            <a:r>
              <a:rPr lang="en-TR" sz="4400" dirty="0"/>
              <a:t>Nat Turner’s slave rebellion</a:t>
            </a:r>
          </a:p>
        </p:txBody>
      </p:sp>
      <p:pic>
        <p:nvPicPr>
          <p:cNvPr id="5" name="Picture 4" descr="A picture containing text, indoor, posing, old&#10;&#10;Description automatically generated">
            <a:extLst>
              <a:ext uri="{FF2B5EF4-FFF2-40B4-BE49-F238E27FC236}">
                <a16:creationId xmlns:a16="http://schemas.microsoft.com/office/drawing/2014/main" id="{0A31A30A-724C-FF4D-9C70-0A2C34254EE2}"/>
              </a:ext>
            </a:extLst>
          </p:cNvPr>
          <p:cNvPicPr>
            <a:picLocks noChangeAspect="1"/>
          </p:cNvPicPr>
          <p:nvPr/>
        </p:nvPicPr>
        <p:blipFill rotWithShape="1">
          <a:blip r:embed="rId3"/>
          <a:srcRect l="58"/>
          <a:stretch/>
        </p:blipFill>
        <p:spPr>
          <a:xfrm>
            <a:off x="-1" y="10"/>
            <a:ext cx="8111272" cy="6857990"/>
          </a:xfrm>
          <a:prstGeom prst="rect">
            <a:avLst/>
          </a:prstGeom>
        </p:spPr>
      </p:pic>
      <p:cxnSp>
        <p:nvCxnSpPr>
          <p:cNvPr id="12" name="Straight Connector 11">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7D511C-FA1A-5341-B846-87482A18CD4E}"/>
              </a:ext>
            </a:extLst>
          </p:cNvPr>
          <p:cNvSpPr>
            <a:spLocks noGrp="1"/>
          </p:cNvSpPr>
          <p:nvPr>
            <p:ph idx="1"/>
          </p:nvPr>
        </p:nvSpPr>
        <p:spPr>
          <a:xfrm>
            <a:off x="8614786" y="2790855"/>
            <a:ext cx="3084844" cy="3311766"/>
          </a:xfrm>
        </p:spPr>
        <p:txBody>
          <a:bodyPr>
            <a:normAutofit lnSpcReduction="10000"/>
          </a:bodyPr>
          <a:lstStyle/>
          <a:p>
            <a:pPr>
              <a:lnSpc>
                <a:spcPct val="100000"/>
              </a:lnSpc>
              <a:buFont typeface="Arial" panose="020B0604020202020204" pitchFamily="34" charset="0"/>
              <a:buChar char="•"/>
            </a:pPr>
            <a:r>
              <a:rPr lang="en-TR" sz="1600" dirty="0"/>
              <a:t> Nat Turner led the bloodiest slave revolt in Virginia in 1831.</a:t>
            </a:r>
          </a:p>
          <a:p>
            <a:pPr>
              <a:lnSpc>
                <a:spcPct val="100000"/>
              </a:lnSpc>
              <a:buFont typeface="Arial" panose="020B0604020202020204" pitchFamily="34" charset="0"/>
              <a:buChar char="•"/>
            </a:pPr>
            <a:r>
              <a:rPr lang="en-US" sz="1600" dirty="0"/>
              <a:t> H</a:t>
            </a:r>
            <a:r>
              <a:rPr lang="en-TR" sz="1600" dirty="0"/>
              <a:t>e and fellow slaves killed his new owner Joseph Travis, and his family. As they marched for rebellion, they killed the whites and freed slaves. At the end, 60 whites were dead, more than 70 slaves were freed. He and others were killed by the local militia, and many slaves who had nothing to do with the rebellion were killed as the result of the following hysteria.  </a:t>
            </a:r>
          </a:p>
        </p:txBody>
      </p:sp>
    </p:spTree>
    <p:extLst>
      <p:ext uri="{BB962C8B-B14F-4D97-AF65-F5344CB8AC3E}">
        <p14:creationId xmlns:p14="http://schemas.microsoft.com/office/powerpoint/2010/main" val="300436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827FEE1-F1ED-A243-B752-232727908FA7}"/>
              </a:ext>
            </a:extLst>
          </p:cNvPr>
          <p:cNvSpPr>
            <a:spLocks noGrp="1"/>
          </p:cNvSpPr>
          <p:nvPr>
            <p:ph type="title"/>
          </p:nvPr>
        </p:nvSpPr>
        <p:spPr>
          <a:xfrm>
            <a:off x="1066800" y="5208104"/>
            <a:ext cx="10058400" cy="1073547"/>
          </a:xfrm>
        </p:spPr>
        <p:txBody>
          <a:bodyPr anchor="ctr">
            <a:normAutofit/>
          </a:bodyPr>
          <a:lstStyle/>
          <a:p>
            <a:pPr algn="ctr"/>
            <a:r>
              <a:rPr lang="en-TR" dirty="0">
                <a:solidFill>
                  <a:srgbClr val="FFFFFF"/>
                </a:solidFill>
              </a:rPr>
              <a:t>Abolition efforts</a:t>
            </a:r>
          </a:p>
        </p:txBody>
      </p:sp>
      <p:sp>
        <p:nvSpPr>
          <p:cNvPr id="3" name="Content Placeholder 2">
            <a:extLst>
              <a:ext uri="{FF2B5EF4-FFF2-40B4-BE49-F238E27FC236}">
                <a16:creationId xmlns:a16="http://schemas.microsoft.com/office/drawing/2014/main" id="{3BB5CD58-8ABA-B645-AC9B-04013E2DB73E}"/>
              </a:ext>
            </a:extLst>
          </p:cNvPr>
          <p:cNvSpPr>
            <a:spLocks noGrp="1"/>
          </p:cNvSpPr>
          <p:nvPr>
            <p:ph idx="1"/>
          </p:nvPr>
        </p:nvSpPr>
        <p:spPr>
          <a:xfrm>
            <a:off x="1097280" y="1086678"/>
            <a:ext cx="10027920" cy="3471467"/>
          </a:xfrm>
        </p:spPr>
        <p:txBody>
          <a:bodyPr>
            <a:normAutofit fontScale="92500"/>
          </a:bodyPr>
          <a:lstStyle/>
          <a:p>
            <a:pPr>
              <a:buFont typeface="Arial" panose="020B0604020202020204" pitchFamily="34" charset="0"/>
              <a:buChar char="•"/>
            </a:pPr>
            <a:r>
              <a:rPr lang="en-TR" dirty="0"/>
              <a:t> Some reformers sent Africans to Liberia, a West African colony, the American Colonization Society had established as a refuge for American blacks.</a:t>
            </a:r>
          </a:p>
          <a:p>
            <a:pPr>
              <a:buFont typeface="Arial" panose="020B0604020202020204" pitchFamily="34" charset="0"/>
              <a:buChar char="•"/>
            </a:pPr>
            <a:r>
              <a:rPr lang="en-TR" dirty="0"/>
              <a:t> Mormons and white abolitionists such as Theodore Dwight Weld, William Lloyd Garrison, and the Tappan Brothers fought for the freedom and the equality of the enslaved blacks.</a:t>
            </a:r>
          </a:p>
          <a:p>
            <a:pPr>
              <a:buFont typeface="Arial" panose="020B0604020202020204" pitchFamily="34" charset="0"/>
              <a:buChar char="•"/>
            </a:pPr>
            <a:r>
              <a:rPr lang="en-TR" dirty="0"/>
              <a:t> The Anti-Slavery Society as well as the abolitionist press were also working hard for the emancipation of blacks.</a:t>
            </a:r>
          </a:p>
          <a:p>
            <a:pPr lvl="1">
              <a:buFont typeface="Arial" panose="020B0604020202020204" pitchFamily="34" charset="0"/>
              <a:buChar char="•"/>
            </a:pPr>
            <a:r>
              <a:rPr lang="en-TR" dirty="0"/>
              <a:t>Yet, many blacks resented the racial hypocrisy in the North and the patronizing attitudes of white abolitionists.</a:t>
            </a:r>
          </a:p>
        </p:txBody>
      </p:sp>
    </p:spTree>
    <p:extLst>
      <p:ext uri="{BB962C8B-B14F-4D97-AF65-F5344CB8AC3E}">
        <p14:creationId xmlns:p14="http://schemas.microsoft.com/office/powerpoint/2010/main" val="9113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FD95F-4E85-2A4E-8E43-200E9B11DC25}"/>
              </a:ext>
            </a:extLst>
          </p:cNvPr>
          <p:cNvSpPr>
            <a:spLocks noGrp="1"/>
          </p:cNvSpPr>
          <p:nvPr>
            <p:ph type="title"/>
          </p:nvPr>
        </p:nvSpPr>
        <p:spPr>
          <a:xfrm>
            <a:off x="477078" y="516836"/>
            <a:ext cx="3100136" cy="1960234"/>
          </a:xfrm>
        </p:spPr>
        <p:txBody>
          <a:bodyPr>
            <a:normAutofit/>
          </a:bodyPr>
          <a:lstStyle/>
          <a:p>
            <a:r>
              <a:rPr lang="en-TR" sz="4000">
                <a:solidFill>
                  <a:srgbClr val="574D41"/>
                </a:solidFill>
              </a:rPr>
              <a:t>Rise of the Cotton Kingdom</a:t>
            </a:r>
          </a:p>
        </p:txBody>
      </p:sp>
      <p:cxnSp>
        <p:nvCxnSpPr>
          <p:cNvPr id="18" name="Straight Connector 12">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2BDD7B-A367-474C-9779-DDC72129DEEF}"/>
              </a:ext>
            </a:extLst>
          </p:cNvPr>
          <p:cNvSpPr>
            <a:spLocks noGrp="1"/>
          </p:cNvSpPr>
          <p:nvPr>
            <p:ph idx="1"/>
          </p:nvPr>
        </p:nvSpPr>
        <p:spPr>
          <a:xfrm>
            <a:off x="492371" y="2790855"/>
            <a:ext cx="3084844" cy="3311766"/>
          </a:xfrm>
        </p:spPr>
        <p:txBody>
          <a:bodyPr>
            <a:normAutofit fontScale="92500" lnSpcReduction="10000"/>
          </a:bodyPr>
          <a:lstStyle/>
          <a:p>
            <a:pPr>
              <a:lnSpc>
                <a:spcPct val="100000"/>
              </a:lnSpc>
              <a:buFont typeface="Arial" panose="020B0604020202020204" pitchFamily="34" charset="0"/>
              <a:buChar char="•"/>
            </a:pPr>
            <a:r>
              <a:rPr lang="en-TR" sz="1400" dirty="0"/>
              <a:t> The Southern soil and climate was suitable for growing cotton, and the use of the cotton gin (engine--patented by Eli Whitney in 1794) provided the Southerners an easy way to extract cotton from the plant.</a:t>
            </a:r>
          </a:p>
          <a:p>
            <a:pPr>
              <a:lnSpc>
                <a:spcPct val="100000"/>
              </a:lnSpc>
              <a:buFont typeface="Arial" panose="020B0604020202020204" pitchFamily="34" charset="0"/>
              <a:buChar char="•"/>
            </a:pPr>
            <a:r>
              <a:rPr lang="en-TR" sz="1400" dirty="0"/>
              <a:t>The Industrial Revolution led to a high demand of cotton.</a:t>
            </a:r>
          </a:p>
          <a:p>
            <a:pPr>
              <a:lnSpc>
                <a:spcPct val="100000"/>
              </a:lnSpc>
              <a:buFont typeface="Arial" panose="020B0604020202020204" pitchFamily="34" charset="0"/>
              <a:buChar char="•"/>
            </a:pPr>
            <a:r>
              <a:rPr lang="en-TR" sz="1400" dirty="0"/>
              <a:t> Steamboats lowered the transportation coasts and helped with the navigation of Mississippi and other Southern rivers. </a:t>
            </a:r>
          </a:p>
          <a:p>
            <a:pPr>
              <a:lnSpc>
                <a:spcPct val="100000"/>
              </a:lnSpc>
              <a:buFont typeface="Arial" panose="020B0604020202020204" pitchFamily="34" charset="0"/>
              <a:buChar char="•"/>
            </a:pPr>
            <a:r>
              <a:rPr lang="en-TR" sz="1400" dirty="0"/>
              <a:t> The slave population, which increased from 1.5 million in 1820 to nearly 4 million in 1860, offered free and self-reproducing labor force.</a:t>
            </a:r>
          </a:p>
          <a:p>
            <a:pPr marL="0" indent="0">
              <a:lnSpc>
                <a:spcPct val="100000"/>
              </a:lnSpc>
              <a:buNone/>
            </a:pPr>
            <a:endParaRPr lang="en-TR" sz="1400" dirty="0"/>
          </a:p>
          <a:p>
            <a:pPr marL="0" indent="0">
              <a:lnSpc>
                <a:spcPct val="100000"/>
              </a:lnSpc>
              <a:buNone/>
            </a:pPr>
            <a:endParaRPr lang="en-TR" sz="1400" dirty="0"/>
          </a:p>
        </p:txBody>
      </p:sp>
      <p:pic>
        <p:nvPicPr>
          <p:cNvPr id="5" name="Picture 4" descr="A picture containing text, book, old&#10;&#10;Description automatically generated">
            <a:extLst>
              <a:ext uri="{FF2B5EF4-FFF2-40B4-BE49-F238E27FC236}">
                <a16:creationId xmlns:a16="http://schemas.microsoft.com/office/drawing/2014/main" id="{5C325B47-C653-0349-A195-5DFC412C4AC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684" r="3610"/>
          <a:stretch/>
        </p:blipFill>
        <p:spPr>
          <a:xfrm>
            <a:off x="4080728" y="10"/>
            <a:ext cx="8111272" cy="6857990"/>
          </a:xfrm>
          <a:prstGeom prst="rect">
            <a:avLst/>
          </a:prstGeom>
        </p:spPr>
      </p:pic>
      <p:sp>
        <p:nvSpPr>
          <p:cNvPr id="6" name="TextBox 5">
            <a:extLst>
              <a:ext uri="{FF2B5EF4-FFF2-40B4-BE49-F238E27FC236}">
                <a16:creationId xmlns:a16="http://schemas.microsoft.com/office/drawing/2014/main" id="{B68F0257-B817-BB44-9245-B9424B88B23B}"/>
              </a:ext>
            </a:extLst>
          </p:cNvPr>
          <p:cNvSpPr txBox="1"/>
          <p:nvPr/>
        </p:nvSpPr>
        <p:spPr>
          <a:xfrm>
            <a:off x="9942666" y="6657945"/>
            <a:ext cx="2249334" cy="200055"/>
          </a:xfrm>
          <a:prstGeom prst="rect">
            <a:avLst/>
          </a:prstGeom>
          <a:solidFill>
            <a:srgbClr val="000000"/>
          </a:solidFill>
        </p:spPr>
        <p:txBody>
          <a:bodyPr wrap="none" rtlCol="0">
            <a:spAutoFit/>
          </a:bodyPr>
          <a:lstStyle/>
          <a:p>
            <a:pPr algn="r">
              <a:spcAft>
                <a:spcPts val="600"/>
              </a:spcAft>
            </a:pPr>
            <a:r>
              <a:rPr lang="en-TR" sz="700">
                <a:solidFill>
                  <a:srgbClr val="FFFFFF"/>
                </a:solidFill>
                <a:hlinkClick r:id="rId3" tooltip="https://commons.wikimedia.org/wiki/File:William_L._Sheppard_-_First_use_of_the_Cotton_Gin,_Harper%27s_weekly,_18_Dec._1869,_p._813.png">
                  <a:extLst>
                    <a:ext uri="{A12FA001-AC4F-418D-AE19-62706E023703}">
                      <ahyp:hlinkClr xmlns:ahyp="http://schemas.microsoft.com/office/drawing/2018/hyperlinkcolor" val="tx"/>
                    </a:ext>
                  </a:extLst>
                </a:hlinkClick>
              </a:rPr>
              <a:t>This Photo</a:t>
            </a:r>
            <a:r>
              <a:rPr lang="en-TR" sz="700">
                <a:solidFill>
                  <a:srgbClr val="FFFFFF"/>
                </a:solidFill>
              </a:rPr>
              <a:t> by Unknown Author is licensed under </a:t>
            </a:r>
            <a:r>
              <a:rPr lang="en-TR"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TR" sz="700">
              <a:solidFill>
                <a:srgbClr val="FFFFFF"/>
              </a:solidFill>
            </a:endParaRPr>
          </a:p>
        </p:txBody>
      </p:sp>
    </p:spTree>
    <p:extLst>
      <p:ext uri="{BB962C8B-B14F-4D97-AF65-F5344CB8AC3E}">
        <p14:creationId xmlns:p14="http://schemas.microsoft.com/office/powerpoint/2010/main" val="639673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17B6D7-BBF2-5446-8341-9EE0EB7D01BD}"/>
              </a:ext>
            </a:extLst>
          </p:cNvPr>
          <p:cNvSpPr>
            <a:spLocks noGrp="1"/>
          </p:cNvSpPr>
          <p:nvPr>
            <p:ph type="title"/>
          </p:nvPr>
        </p:nvSpPr>
        <p:spPr>
          <a:xfrm>
            <a:off x="643468" y="643467"/>
            <a:ext cx="3073550" cy="5126203"/>
          </a:xfrm>
        </p:spPr>
        <p:txBody>
          <a:bodyPr anchor="ctr">
            <a:normAutofit/>
          </a:bodyPr>
          <a:lstStyle/>
          <a:p>
            <a:pPr algn="r"/>
            <a:r>
              <a:rPr lang="en-TR" sz="5000" dirty="0"/>
              <a:t>Black abolitionists</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1FCFD2-3D0B-6847-9CA2-06A7409386E5}"/>
              </a:ext>
            </a:extLst>
          </p:cNvPr>
          <p:cNvSpPr>
            <a:spLocks noGrp="1"/>
          </p:cNvSpPr>
          <p:nvPr>
            <p:ph idx="1"/>
          </p:nvPr>
        </p:nvSpPr>
        <p:spPr>
          <a:xfrm>
            <a:off x="4363786" y="621697"/>
            <a:ext cx="6791894" cy="5147973"/>
          </a:xfrm>
        </p:spPr>
        <p:txBody>
          <a:bodyPr anchor="ctr">
            <a:normAutofit/>
          </a:bodyPr>
          <a:lstStyle/>
          <a:p>
            <a:pPr>
              <a:buFont typeface="Arial" panose="020B0604020202020204" pitchFamily="34" charset="0"/>
              <a:buChar char="•"/>
            </a:pPr>
            <a:r>
              <a:rPr lang="en-TR" dirty="0"/>
              <a:t> Frederick Douglass, Sojourner Truth, Henry Bibb, Harriet Tubman, Solomon Northup, Charles Lenox Remond, and others helped to change the Northern idea that blacks were treated kindly in the South. These Black abolitionists also helped to improve the image of the black man that was associated with racial inferiority.</a:t>
            </a:r>
          </a:p>
          <a:p>
            <a:pPr>
              <a:buFont typeface="Arial" panose="020B0604020202020204" pitchFamily="34" charset="0"/>
              <a:buChar char="•"/>
            </a:pPr>
            <a:endParaRPr lang="en-TR" dirty="0"/>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345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riding, painting&#10;&#10;Description automatically generated">
            <a:extLst>
              <a:ext uri="{FF2B5EF4-FFF2-40B4-BE49-F238E27FC236}">
                <a16:creationId xmlns:a16="http://schemas.microsoft.com/office/drawing/2014/main" id="{3C1602C2-044C-BA40-A3CD-A41A413C52A9}"/>
              </a:ext>
            </a:extLst>
          </p:cNvPr>
          <p:cNvPicPr>
            <a:picLocks noChangeAspect="1"/>
          </p:cNvPicPr>
          <p:nvPr/>
        </p:nvPicPr>
        <p:blipFill rotWithShape="1">
          <a:blip r:embed="rId3">
            <a:alphaModFix amt="35000"/>
            <a:extLst>
              <a:ext uri="{837473B0-CC2E-450A-ABE3-18F120FF3D39}">
                <a1611:picAttrSrcUrl xmlns:a1611="http://schemas.microsoft.com/office/drawing/2016/11/main" r:id="rId4"/>
              </a:ext>
            </a:extLst>
          </a:blip>
          <a:srcRect t="12870" b="12872"/>
          <a:stretch/>
        </p:blipFill>
        <p:spPr>
          <a:xfrm>
            <a:off x="20" y="10"/>
            <a:ext cx="12191980" cy="6857990"/>
          </a:xfrm>
          <a:prstGeom prst="rect">
            <a:avLst/>
          </a:prstGeom>
        </p:spPr>
      </p:pic>
      <p:sp>
        <p:nvSpPr>
          <p:cNvPr id="2" name="Title 1">
            <a:extLst>
              <a:ext uri="{FF2B5EF4-FFF2-40B4-BE49-F238E27FC236}">
                <a16:creationId xmlns:a16="http://schemas.microsoft.com/office/drawing/2014/main" id="{B70C4D45-356B-194E-B554-DDBBC929EBE6}"/>
              </a:ext>
            </a:extLst>
          </p:cNvPr>
          <p:cNvSpPr>
            <a:spLocks noGrp="1"/>
          </p:cNvSpPr>
          <p:nvPr>
            <p:ph type="title"/>
          </p:nvPr>
        </p:nvSpPr>
        <p:spPr>
          <a:xfrm>
            <a:off x="1097280" y="286603"/>
            <a:ext cx="10058400" cy="1450757"/>
          </a:xfrm>
        </p:spPr>
        <p:txBody>
          <a:bodyPr>
            <a:normAutofit/>
          </a:bodyPr>
          <a:lstStyle/>
          <a:p>
            <a:r>
              <a:rPr lang="en-TR" dirty="0"/>
              <a:t>The Underground Railroad</a:t>
            </a:r>
          </a:p>
        </p:txBody>
      </p:sp>
      <p:cxnSp>
        <p:nvCxnSpPr>
          <p:cNvPr id="24" name="Straight Connector 19">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6E0B15-F121-3940-8E65-827B2CA719B7}"/>
              </a:ext>
            </a:extLst>
          </p:cNvPr>
          <p:cNvSpPr>
            <a:spLocks noGrp="1"/>
          </p:cNvSpPr>
          <p:nvPr>
            <p:ph idx="1"/>
          </p:nvPr>
        </p:nvSpPr>
        <p:spPr>
          <a:xfrm>
            <a:off x="1097280" y="2108201"/>
            <a:ext cx="10058400" cy="3760891"/>
          </a:xfrm>
        </p:spPr>
        <p:txBody>
          <a:bodyPr>
            <a:normAutofit/>
          </a:bodyPr>
          <a:lstStyle/>
          <a:p>
            <a:pPr>
              <a:buFont typeface="Arial" panose="020B0604020202020204" pitchFamily="34" charset="0"/>
              <a:buChar char="•"/>
            </a:pPr>
            <a:r>
              <a:rPr lang="en-TR" dirty="0"/>
              <a:t> According to the Fugitive Slave Laws, a runaway slave could be seized and taken back to his owner even within the borders of the free states. Therefore, many run-aways aimed to reach Canada in order to avoid U.S. jurisdiction.</a:t>
            </a:r>
          </a:p>
          <a:p>
            <a:pPr>
              <a:buFont typeface="Arial" panose="020B0604020202020204" pitchFamily="34" charset="0"/>
              <a:buChar char="•"/>
            </a:pPr>
            <a:r>
              <a:rPr lang="en-TR" dirty="0"/>
              <a:t> As they were en route, they used the undergorund railroad, a network of black and white abolitionists who helped shelter, food, and aid to the runaway slaves. </a:t>
            </a:r>
          </a:p>
          <a:p>
            <a:pPr marL="0" indent="0">
              <a:buNone/>
            </a:pPr>
            <a:endParaRPr lang="en-TR" dirty="0"/>
          </a:p>
        </p:txBody>
      </p:sp>
      <p:sp>
        <p:nvSpPr>
          <p:cNvPr id="22" name="Rectangle 21">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F3630355-D910-FA41-AECE-9B6F5EF00E5A}"/>
              </a:ext>
            </a:extLst>
          </p:cNvPr>
          <p:cNvSpPr txBox="1"/>
          <p:nvPr/>
        </p:nvSpPr>
        <p:spPr>
          <a:xfrm>
            <a:off x="9783969" y="6657945"/>
            <a:ext cx="2408030" cy="200055"/>
          </a:xfrm>
          <a:prstGeom prst="rect">
            <a:avLst/>
          </a:prstGeom>
          <a:solidFill>
            <a:srgbClr val="000000"/>
          </a:solidFill>
        </p:spPr>
        <p:txBody>
          <a:bodyPr wrap="none" rtlCol="0">
            <a:spAutoFit/>
          </a:bodyPr>
          <a:lstStyle/>
          <a:p>
            <a:pPr algn="r">
              <a:spcAft>
                <a:spcPts val="600"/>
              </a:spcAft>
            </a:pPr>
            <a:r>
              <a:rPr lang="en-TR" sz="700">
                <a:solidFill>
                  <a:srgbClr val="FFFFFF"/>
                </a:solidFill>
                <a:hlinkClick r:id="rId4" tooltip="https://www.awesomelyluvvie.com/2010/12/harriet-tubman-bout-that-freedom.html">
                  <a:extLst>
                    <a:ext uri="{A12FA001-AC4F-418D-AE19-62706E023703}">
                      <ahyp:hlinkClr xmlns:ahyp="http://schemas.microsoft.com/office/drawing/2018/hyperlinkcolor" val="tx"/>
                    </a:ext>
                  </a:extLst>
                </a:hlinkClick>
              </a:rPr>
              <a:t>This Photo</a:t>
            </a:r>
            <a:r>
              <a:rPr lang="en-TR" sz="700">
                <a:solidFill>
                  <a:srgbClr val="FFFFFF"/>
                </a:solidFill>
              </a:rPr>
              <a:t> by Unknown Author is licensed under </a:t>
            </a:r>
            <a:r>
              <a:rPr lang="en-T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TR" sz="700">
              <a:solidFill>
                <a:srgbClr val="FFFFFF"/>
              </a:solidFill>
            </a:endParaRPr>
          </a:p>
        </p:txBody>
      </p:sp>
    </p:spTree>
    <p:extLst>
      <p:ext uri="{BB962C8B-B14F-4D97-AF65-F5344CB8AC3E}">
        <p14:creationId xmlns:p14="http://schemas.microsoft.com/office/powerpoint/2010/main" val="8212961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A089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F489AAB-3445-9F40-95CA-086005540EC5}"/>
              </a:ext>
            </a:extLst>
          </p:cNvPr>
          <p:cNvSpPr>
            <a:spLocks noGrp="1"/>
          </p:cNvSpPr>
          <p:nvPr>
            <p:ph type="title"/>
          </p:nvPr>
        </p:nvSpPr>
        <p:spPr>
          <a:xfrm>
            <a:off x="492370" y="516836"/>
            <a:ext cx="3084844" cy="1961086"/>
          </a:xfrm>
        </p:spPr>
        <p:txBody>
          <a:bodyPr>
            <a:normAutofit/>
          </a:bodyPr>
          <a:lstStyle/>
          <a:p>
            <a:r>
              <a:rPr lang="en-TR" sz="4000">
                <a:solidFill>
                  <a:srgbClr val="FFFFFF"/>
                </a:solidFill>
              </a:rPr>
              <a:t>Manifest Destiny</a:t>
            </a:r>
          </a:p>
        </p:txBody>
      </p:sp>
      <p:cxnSp>
        <p:nvCxnSpPr>
          <p:cNvPr id="15" name="Straight Connector 14">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2F911F-9CB0-2B42-A731-FB731E4271D4}"/>
              </a:ext>
            </a:extLst>
          </p:cNvPr>
          <p:cNvSpPr>
            <a:spLocks noGrp="1"/>
          </p:cNvSpPr>
          <p:nvPr>
            <p:ph idx="1"/>
          </p:nvPr>
        </p:nvSpPr>
        <p:spPr>
          <a:xfrm>
            <a:off x="571752" y="2799654"/>
            <a:ext cx="3005462" cy="3189665"/>
          </a:xfrm>
        </p:spPr>
        <p:txBody>
          <a:bodyPr>
            <a:normAutofit fontScale="92500" lnSpcReduction="10000"/>
          </a:bodyPr>
          <a:lstStyle/>
          <a:p>
            <a:r>
              <a:rPr lang="en-US" sz="1800" dirty="0">
                <a:solidFill>
                  <a:srgbClr val="FFFFFF"/>
                </a:solidFill>
              </a:rPr>
              <a:t>Manifest Destiny, a phrase coined in 1845, is the idea that the United States is destined—by God—to expand its dominion and spread democracy and capitalism across the entire North American continent.</a:t>
            </a:r>
          </a:p>
          <a:p>
            <a:endParaRPr lang="en-US" sz="1800" dirty="0">
              <a:solidFill>
                <a:srgbClr val="FFFFFF"/>
              </a:solidFill>
            </a:endParaRPr>
          </a:p>
          <a:p>
            <a:pPr marL="0" indent="0">
              <a:buNone/>
            </a:pPr>
            <a:r>
              <a:rPr lang="en-US" sz="1800" dirty="0">
                <a:solidFill>
                  <a:srgbClr val="FFFFFF"/>
                </a:solidFill>
              </a:rPr>
              <a:t>Painting by John Gast, “American Progress” (1872)</a:t>
            </a:r>
            <a:endParaRPr lang="en-TR" sz="1800" dirty="0">
              <a:solidFill>
                <a:srgbClr val="FFFFFF"/>
              </a:solidFill>
            </a:endParaRPr>
          </a:p>
        </p:txBody>
      </p:sp>
      <p:pic>
        <p:nvPicPr>
          <p:cNvPr id="5" name="Picture 4" descr="A picture containing text, painting&#10;&#10;Description automatically generated">
            <a:extLst>
              <a:ext uri="{FF2B5EF4-FFF2-40B4-BE49-F238E27FC236}">
                <a16:creationId xmlns:a16="http://schemas.microsoft.com/office/drawing/2014/main" id="{0BEEA0C2-8545-CA4A-8B2D-61A7D29A2FF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42017" y="777748"/>
            <a:ext cx="6798082" cy="5302503"/>
          </a:xfrm>
          <a:prstGeom prst="rect">
            <a:avLst/>
          </a:prstGeom>
        </p:spPr>
      </p:pic>
      <p:sp>
        <p:nvSpPr>
          <p:cNvPr id="6" name="TextBox 5">
            <a:extLst>
              <a:ext uri="{FF2B5EF4-FFF2-40B4-BE49-F238E27FC236}">
                <a16:creationId xmlns:a16="http://schemas.microsoft.com/office/drawing/2014/main" id="{2E1CA835-61A3-CF41-B56D-A481519959AC}"/>
              </a:ext>
            </a:extLst>
          </p:cNvPr>
          <p:cNvSpPr txBox="1"/>
          <p:nvPr/>
        </p:nvSpPr>
        <p:spPr>
          <a:xfrm>
            <a:off x="9132069" y="5880196"/>
            <a:ext cx="2408030" cy="200055"/>
          </a:xfrm>
          <a:prstGeom prst="rect">
            <a:avLst/>
          </a:prstGeom>
          <a:solidFill>
            <a:srgbClr val="000000"/>
          </a:solidFill>
        </p:spPr>
        <p:txBody>
          <a:bodyPr wrap="none" rtlCol="0">
            <a:spAutoFit/>
          </a:bodyPr>
          <a:lstStyle/>
          <a:p>
            <a:pPr algn="r">
              <a:spcAft>
                <a:spcPts val="600"/>
              </a:spcAft>
            </a:pPr>
            <a:r>
              <a:rPr lang="en-TR" sz="700">
                <a:solidFill>
                  <a:srgbClr val="FFFFFF"/>
                </a:solidFill>
                <a:hlinkClick r:id="rId4" tooltip="https://historytech.wordpress.com/2012/03/23/nche-session-v-graphic-organizers-and-primary-sources/">
                  <a:extLst>
                    <a:ext uri="{A12FA001-AC4F-418D-AE19-62706E023703}">
                      <ahyp:hlinkClr xmlns:ahyp="http://schemas.microsoft.com/office/drawing/2018/hyperlinkcolor" val="tx"/>
                    </a:ext>
                  </a:extLst>
                </a:hlinkClick>
              </a:rPr>
              <a:t>This Photo</a:t>
            </a:r>
            <a:r>
              <a:rPr lang="en-TR" sz="700">
                <a:solidFill>
                  <a:srgbClr val="FFFFFF"/>
                </a:solidFill>
              </a:rPr>
              <a:t> by Unknown Author is licensed under </a:t>
            </a:r>
            <a:r>
              <a:rPr lang="en-T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TR" sz="700">
              <a:solidFill>
                <a:srgbClr val="FFFFFF"/>
              </a:solidFill>
            </a:endParaRPr>
          </a:p>
        </p:txBody>
      </p:sp>
    </p:spTree>
    <p:extLst>
      <p:ext uri="{BB962C8B-B14F-4D97-AF65-F5344CB8AC3E}">
        <p14:creationId xmlns:p14="http://schemas.microsoft.com/office/powerpoint/2010/main" val="87691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35134-CE4C-314A-AACD-4C74C96DA066}"/>
              </a:ext>
            </a:extLst>
          </p:cNvPr>
          <p:cNvSpPr>
            <a:spLocks noGrp="1"/>
          </p:cNvSpPr>
          <p:nvPr>
            <p:ph type="title"/>
          </p:nvPr>
        </p:nvSpPr>
        <p:spPr>
          <a:xfrm>
            <a:off x="949047" y="643466"/>
            <a:ext cx="2771273" cy="5470463"/>
          </a:xfrm>
        </p:spPr>
        <p:txBody>
          <a:bodyPr anchor="ctr">
            <a:normAutofit/>
          </a:bodyPr>
          <a:lstStyle/>
          <a:p>
            <a:r>
              <a:rPr lang="en-TR" sz="3600" dirty="0"/>
              <a:t>Shortage of laborers</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117D9A-1364-844B-8655-BF2F4ABD6361}"/>
              </a:ext>
            </a:extLst>
          </p:cNvPr>
          <p:cNvSpPr>
            <a:spLocks noGrp="1"/>
          </p:cNvSpPr>
          <p:nvPr>
            <p:ph idx="1"/>
          </p:nvPr>
        </p:nvSpPr>
        <p:spPr>
          <a:xfrm>
            <a:off x="4428565" y="643466"/>
            <a:ext cx="6818427" cy="5470462"/>
          </a:xfrm>
        </p:spPr>
        <p:txBody>
          <a:bodyPr anchor="ctr">
            <a:normAutofit/>
          </a:bodyPr>
          <a:lstStyle/>
          <a:p>
            <a:pPr>
              <a:buFont typeface="Arial" panose="020B0604020202020204" pitchFamily="34" charset="0"/>
              <a:buChar char="•"/>
            </a:pPr>
            <a:r>
              <a:rPr lang="en-TR" dirty="0"/>
              <a:t> In the North, European immigrant population was high, offering a solution to the shortage of laborers.</a:t>
            </a:r>
          </a:p>
          <a:p>
            <a:pPr>
              <a:buFont typeface="Arial" panose="020B0604020202020204" pitchFamily="34" charset="0"/>
              <a:buChar char="•"/>
            </a:pPr>
            <a:r>
              <a:rPr lang="en-TR" dirty="0"/>
              <a:t> The South, on the other hand, depended mostly on slave labor.</a:t>
            </a:r>
          </a:p>
        </p:txBody>
      </p:sp>
    </p:spTree>
    <p:extLst>
      <p:ext uri="{BB962C8B-B14F-4D97-AF65-F5344CB8AC3E}">
        <p14:creationId xmlns:p14="http://schemas.microsoft.com/office/powerpoint/2010/main" val="370922237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6D3D-CA66-2347-8520-846E7CAF37FE}"/>
              </a:ext>
            </a:extLst>
          </p:cNvPr>
          <p:cNvSpPr>
            <a:spLocks noGrp="1"/>
          </p:cNvSpPr>
          <p:nvPr>
            <p:ph type="title"/>
          </p:nvPr>
        </p:nvSpPr>
        <p:spPr/>
        <p:txBody>
          <a:bodyPr/>
          <a:lstStyle/>
          <a:p>
            <a:pPr algn="ctr"/>
            <a:r>
              <a:rPr lang="en-TR" dirty="0"/>
              <a:t>The Irony</a:t>
            </a:r>
          </a:p>
        </p:txBody>
      </p:sp>
      <p:sp>
        <p:nvSpPr>
          <p:cNvPr id="4" name="Content Placeholder 3">
            <a:extLst>
              <a:ext uri="{FF2B5EF4-FFF2-40B4-BE49-F238E27FC236}">
                <a16:creationId xmlns:a16="http://schemas.microsoft.com/office/drawing/2014/main" id="{25C280CB-D545-4147-9DF3-9A931A91913C}"/>
              </a:ext>
            </a:extLst>
          </p:cNvPr>
          <p:cNvSpPr>
            <a:spLocks noGrp="1"/>
          </p:cNvSpPr>
          <p:nvPr>
            <p:ph sz="half" idx="1"/>
          </p:nvPr>
        </p:nvSpPr>
        <p:spPr/>
        <p:txBody>
          <a:bodyPr>
            <a:normAutofit fontScale="92500"/>
          </a:bodyPr>
          <a:lstStyle/>
          <a:p>
            <a:pPr>
              <a:buFont typeface="Arial" panose="020B0604020202020204" pitchFamily="34" charset="0"/>
              <a:buChar char="•"/>
            </a:pPr>
            <a:r>
              <a:rPr lang="en-TR" dirty="0"/>
              <a:t> Slaves were protected by state laws (generally unenforceable) that protected them from mutilation and murder.</a:t>
            </a:r>
          </a:p>
          <a:p>
            <a:pPr>
              <a:buFont typeface="Arial" panose="020B0604020202020204" pitchFamily="34" charset="0"/>
              <a:buChar char="•"/>
            </a:pPr>
            <a:r>
              <a:rPr lang="en-TR" dirty="0"/>
              <a:t> Masters had to provide food, clothing and shelter.</a:t>
            </a:r>
          </a:p>
          <a:p>
            <a:pPr>
              <a:buFont typeface="Arial" panose="020B0604020202020204" pitchFamily="34" charset="0"/>
              <a:buChar char="•"/>
            </a:pPr>
            <a:r>
              <a:rPr lang="en-TR" dirty="0"/>
              <a:t> Masters could not teach their slaves how to read or write. Slaves were not allowed to carry firearms or roam about the countryside.</a:t>
            </a:r>
          </a:p>
          <a:p>
            <a:pPr>
              <a:buFont typeface="Arial" panose="020B0604020202020204" pitchFamily="34" charset="0"/>
              <a:buChar char="•"/>
            </a:pPr>
            <a:endParaRPr lang="en-TR" dirty="0"/>
          </a:p>
        </p:txBody>
      </p:sp>
      <p:sp>
        <p:nvSpPr>
          <p:cNvPr id="5" name="Content Placeholder 4">
            <a:extLst>
              <a:ext uri="{FF2B5EF4-FFF2-40B4-BE49-F238E27FC236}">
                <a16:creationId xmlns:a16="http://schemas.microsoft.com/office/drawing/2014/main" id="{727857D5-AC52-DA4E-AC86-42970ABB5A6F}"/>
              </a:ext>
            </a:extLst>
          </p:cNvPr>
          <p:cNvSpPr>
            <a:spLocks noGrp="1"/>
          </p:cNvSpPr>
          <p:nvPr>
            <p:ph sz="half" idx="2"/>
          </p:nvPr>
        </p:nvSpPr>
        <p:spPr/>
        <p:txBody>
          <a:bodyPr>
            <a:normAutofit fontScale="92500"/>
          </a:bodyPr>
          <a:lstStyle/>
          <a:p>
            <a:pPr>
              <a:buFont typeface="Arial" panose="020B0604020202020204" pitchFamily="34" charset="0"/>
              <a:buChar char="•"/>
            </a:pPr>
            <a:r>
              <a:rPr lang="en-TR" dirty="0"/>
              <a:t> Slaves were the property of their masters.</a:t>
            </a:r>
          </a:p>
          <a:p>
            <a:pPr>
              <a:buFont typeface="Arial" panose="020B0604020202020204" pitchFamily="34" charset="0"/>
              <a:buChar char="•"/>
            </a:pPr>
            <a:r>
              <a:rPr lang="en-TR" dirty="0"/>
              <a:t> They could be sold, rented, mortgaged, and inherited.</a:t>
            </a:r>
          </a:p>
          <a:p>
            <a:pPr>
              <a:buFont typeface="Arial" panose="020B0604020202020204" pitchFamily="34" charset="0"/>
              <a:buChar char="•"/>
            </a:pPr>
            <a:r>
              <a:rPr lang="en-TR" dirty="0"/>
              <a:t> They were not given the rights to marry, to hold property or to testify in court. </a:t>
            </a:r>
          </a:p>
        </p:txBody>
      </p:sp>
    </p:spTree>
    <p:extLst>
      <p:ext uri="{BB962C8B-B14F-4D97-AF65-F5344CB8AC3E}">
        <p14:creationId xmlns:p14="http://schemas.microsoft.com/office/powerpoint/2010/main" val="45358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816F5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7FC4F0C0-2F46-D945-A545-3D5D827DB022}"/>
              </a:ext>
            </a:extLst>
          </p:cNvPr>
          <p:cNvSpPr>
            <a:spLocks noGrp="1"/>
          </p:cNvSpPr>
          <p:nvPr>
            <p:ph type="title"/>
          </p:nvPr>
        </p:nvSpPr>
        <p:spPr>
          <a:xfrm>
            <a:off x="492370" y="516836"/>
            <a:ext cx="3084844" cy="1961086"/>
          </a:xfrm>
        </p:spPr>
        <p:txBody>
          <a:bodyPr>
            <a:normAutofit/>
          </a:bodyPr>
          <a:lstStyle/>
          <a:p>
            <a:r>
              <a:rPr lang="en-TR" sz="4000">
                <a:solidFill>
                  <a:srgbClr val="FFFFFF"/>
                </a:solidFill>
              </a:rPr>
              <a:t>The Benevolent Master</a:t>
            </a:r>
          </a:p>
        </p:txBody>
      </p:sp>
      <p:cxnSp>
        <p:nvCxnSpPr>
          <p:cNvPr id="17" name="Straight Connector 16">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834E784-E0AF-854A-A8D2-4D29C9E46DD8}"/>
              </a:ext>
            </a:extLst>
          </p:cNvPr>
          <p:cNvSpPr>
            <a:spLocks noGrp="1"/>
          </p:cNvSpPr>
          <p:nvPr>
            <p:ph idx="1"/>
          </p:nvPr>
        </p:nvSpPr>
        <p:spPr>
          <a:xfrm>
            <a:off x="571752" y="2799654"/>
            <a:ext cx="3005462" cy="3189665"/>
          </a:xfrm>
        </p:spPr>
        <p:txBody>
          <a:bodyPr>
            <a:normAutofit/>
          </a:bodyPr>
          <a:lstStyle/>
          <a:p>
            <a:pPr>
              <a:lnSpc>
                <a:spcPct val="100000"/>
              </a:lnSpc>
              <a:buFont typeface="Arial" panose="020B0604020202020204" pitchFamily="34" charset="0"/>
              <a:buChar char="•"/>
            </a:pPr>
            <a:r>
              <a:rPr lang="en-TR" sz="1500">
                <a:solidFill>
                  <a:srgbClr val="FFFFFF"/>
                </a:solidFill>
              </a:rPr>
              <a:t> Expected Gratitude</a:t>
            </a:r>
          </a:p>
          <a:p>
            <a:pPr>
              <a:lnSpc>
                <a:spcPct val="100000"/>
              </a:lnSpc>
              <a:buFont typeface="Arial" panose="020B0604020202020204" pitchFamily="34" charset="0"/>
              <a:buChar char="•"/>
            </a:pPr>
            <a:r>
              <a:rPr lang="en-TR" sz="1500">
                <a:solidFill>
                  <a:srgbClr val="FFFFFF"/>
                </a:solidFill>
              </a:rPr>
              <a:t>Provided medical care</a:t>
            </a:r>
          </a:p>
          <a:p>
            <a:pPr>
              <a:lnSpc>
                <a:spcPct val="100000"/>
              </a:lnSpc>
              <a:buFont typeface="Arial" panose="020B0604020202020204" pitchFamily="34" charset="0"/>
              <a:buChar char="•"/>
            </a:pPr>
            <a:r>
              <a:rPr lang="en-TR" sz="1500">
                <a:solidFill>
                  <a:srgbClr val="FFFFFF"/>
                </a:solidFill>
              </a:rPr>
              <a:t> Offered monetary rewards for extra productivity</a:t>
            </a:r>
          </a:p>
          <a:p>
            <a:pPr>
              <a:lnSpc>
                <a:spcPct val="100000"/>
              </a:lnSpc>
              <a:buFont typeface="Arial" panose="020B0604020202020204" pitchFamily="34" charset="0"/>
              <a:buChar char="•"/>
            </a:pPr>
            <a:r>
              <a:rPr lang="en-TR" sz="1500">
                <a:solidFill>
                  <a:srgbClr val="FFFFFF"/>
                </a:solidFill>
              </a:rPr>
              <a:t> Granted a week or more of Christmas vacation (remember religion played an important part on the justification of slavery) </a:t>
            </a:r>
          </a:p>
          <a:p>
            <a:pPr>
              <a:lnSpc>
                <a:spcPct val="100000"/>
              </a:lnSpc>
              <a:buFont typeface="Arial" panose="020B0604020202020204" pitchFamily="34" charset="0"/>
              <a:buChar char="•"/>
            </a:pPr>
            <a:r>
              <a:rPr lang="en-TR" sz="1500">
                <a:solidFill>
                  <a:srgbClr val="FFFFFF"/>
                </a:solidFill>
              </a:rPr>
              <a:t> Generally used Christian paternalism</a:t>
            </a:r>
          </a:p>
          <a:p>
            <a:pPr>
              <a:lnSpc>
                <a:spcPct val="100000"/>
              </a:lnSpc>
              <a:buFont typeface="Arial" panose="020B0604020202020204" pitchFamily="34" charset="0"/>
              <a:buChar char="•"/>
            </a:pPr>
            <a:endParaRPr lang="en-TR" sz="1500">
              <a:solidFill>
                <a:srgbClr val="FFFFFF"/>
              </a:solidFill>
            </a:endParaRPr>
          </a:p>
        </p:txBody>
      </p:sp>
      <p:pic>
        <p:nvPicPr>
          <p:cNvPr id="8" name="Picture 7" descr="A picture containing text, book&#10;&#10;Description automatically generated">
            <a:extLst>
              <a:ext uri="{FF2B5EF4-FFF2-40B4-BE49-F238E27FC236}">
                <a16:creationId xmlns:a16="http://schemas.microsoft.com/office/drawing/2014/main" id="{5BEA24AC-62B7-A04A-B204-681CA1567BA0}"/>
              </a:ext>
            </a:extLst>
          </p:cNvPr>
          <p:cNvPicPr>
            <a:picLocks noChangeAspect="1"/>
          </p:cNvPicPr>
          <p:nvPr/>
        </p:nvPicPr>
        <p:blipFill>
          <a:blip r:embed="rId3"/>
          <a:stretch>
            <a:fillRect/>
          </a:stretch>
        </p:blipFill>
        <p:spPr>
          <a:xfrm>
            <a:off x="4742017" y="1491547"/>
            <a:ext cx="6798082" cy="3874906"/>
          </a:xfrm>
          <a:prstGeom prst="rect">
            <a:avLst/>
          </a:prstGeom>
        </p:spPr>
      </p:pic>
    </p:spTree>
    <p:extLst>
      <p:ext uri="{BB962C8B-B14F-4D97-AF65-F5344CB8AC3E}">
        <p14:creationId xmlns:p14="http://schemas.microsoft.com/office/powerpoint/2010/main" val="157233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B62B-C3A9-F642-A1A7-4DD2BB4BF095}"/>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8F2DF2E4-AB26-CD4F-BA4A-36D905758DA9}"/>
              </a:ext>
            </a:extLst>
          </p:cNvPr>
          <p:cNvSpPr>
            <a:spLocks noGrp="1"/>
          </p:cNvSpPr>
          <p:nvPr>
            <p:ph idx="1"/>
          </p:nvPr>
        </p:nvSpPr>
        <p:spPr/>
        <p:txBody>
          <a:bodyPr/>
          <a:lstStyle/>
          <a:p>
            <a:pPr>
              <a:buFont typeface="Arial" panose="020B0604020202020204" pitchFamily="34" charset="0"/>
              <a:buChar char="•"/>
            </a:pPr>
            <a:r>
              <a:rPr lang="en-TR" dirty="0"/>
              <a:t> Some planters and men of religion argued that religious instruction would make slaves more obedient, industrious, and faithful. They would accept their assigned position in this world, awaiting their reward in the heaven.</a:t>
            </a:r>
          </a:p>
          <a:p>
            <a:pPr>
              <a:buFont typeface="Arial" panose="020B0604020202020204" pitchFamily="34" charset="0"/>
              <a:buChar char="•"/>
            </a:pPr>
            <a:r>
              <a:rPr lang="en-TR" dirty="0"/>
              <a:t>The ideal Christian master, on the other hand, would treat his slaves with charity and understanding.</a:t>
            </a:r>
          </a:p>
        </p:txBody>
      </p:sp>
    </p:spTree>
    <p:extLst>
      <p:ext uri="{BB962C8B-B14F-4D97-AF65-F5344CB8AC3E}">
        <p14:creationId xmlns:p14="http://schemas.microsoft.com/office/powerpoint/2010/main" val="48177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8AFE2-BC0B-8745-AB7E-679D83AF1E9D}"/>
              </a:ext>
            </a:extLst>
          </p:cNvPr>
          <p:cNvSpPr>
            <a:spLocks noGrp="1"/>
          </p:cNvSpPr>
          <p:nvPr>
            <p:ph type="title"/>
          </p:nvPr>
        </p:nvSpPr>
        <p:spPr>
          <a:xfrm>
            <a:off x="8614786" y="516836"/>
            <a:ext cx="3100136" cy="1960234"/>
          </a:xfrm>
        </p:spPr>
        <p:txBody>
          <a:bodyPr>
            <a:normAutofit/>
          </a:bodyPr>
          <a:lstStyle/>
          <a:p>
            <a:r>
              <a:rPr lang="en-TR" sz="4400" dirty="0"/>
              <a:t>Discipline</a:t>
            </a:r>
          </a:p>
        </p:txBody>
      </p:sp>
      <p:pic>
        <p:nvPicPr>
          <p:cNvPr id="5" name="Picture 4" descr="A picture containing text, book, posing&#10;&#10;Description automatically generated">
            <a:extLst>
              <a:ext uri="{FF2B5EF4-FFF2-40B4-BE49-F238E27FC236}">
                <a16:creationId xmlns:a16="http://schemas.microsoft.com/office/drawing/2014/main" id="{EB4F41E7-ED68-794C-94FB-BD5475C41858}"/>
              </a:ext>
            </a:extLst>
          </p:cNvPr>
          <p:cNvPicPr>
            <a:picLocks noChangeAspect="1"/>
          </p:cNvPicPr>
          <p:nvPr/>
        </p:nvPicPr>
        <p:blipFill rotWithShape="1">
          <a:blip r:embed="rId3"/>
          <a:srcRect l="19428" r="7242" b="-1"/>
          <a:stretch/>
        </p:blipFill>
        <p:spPr>
          <a:xfrm>
            <a:off x="-1" y="10"/>
            <a:ext cx="8111272" cy="6857990"/>
          </a:xfrm>
          <a:prstGeom prst="rect">
            <a:avLst/>
          </a:prstGeom>
        </p:spPr>
      </p:pic>
      <p:cxnSp>
        <p:nvCxnSpPr>
          <p:cNvPr id="21" name="Straight Connector 11">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F4A20E-49CC-084B-8341-6C4E29991E79}"/>
              </a:ext>
            </a:extLst>
          </p:cNvPr>
          <p:cNvSpPr>
            <a:spLocks noGrp="1"/>
          </p:cNvSpPr>
          <p:nvPr>
            <p:ph idx="1"/>
          </p:nvPr>
        </p:nvSpPr>
        <p:spPr>
          <a:xfrm>
            <a:off x="8614786" y="2790855"/>
            <a:ext cx="3084844" cy="3311766"/>
          </a:xfrm>
        </p:spPr>
        <p:txBody>
          <a:bodyPr>
            <a:normAutofit/>
          </a:bodyPr>
          <a:lstStyle/>
          <a:p>
            <a:pPr>
              <a:buFont typeface="Arial" panose="020B0604020202020204" pitchFamily="34" charset="0"/>
              <a:buChar char="•"/>
            </a:pPr>
            <a:r>
              <a:rPr lang="en-TR" sz="1600" dirty="0"/>
              <a:t> Slaves were subjected to physical punishment for insuffiient labor, disorderly conduct, or refusal to accept the authority of a superior.</a:t>
            </a:r>
          </a:p>
          <a:p>
            <a:pPr>
              <a:buFont typeface="Arial" panose="020B0604020202020204" pitchFamily="34" charset="0"/>
              <a:buChar char="•"/>
            </a:pPr>
            <a:endParaRPr lang="en-TR" sz="1600" dirty="0"/>
          </a:p>
        </p:txBody>
      </p:sp>
    </p:spTree>
    <p:extLst>
      <p:ext uri="{BB962C8B-B14F-4D97-AF65-F5344CB8AC3E}">
        <p14:creationId xmlns:p14="http://schemas.microsoft.com/office/powerpoint/2010/main" val="267058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9F3728-1C28-354D-827E-85A879F3D2F1}"/>
              </a:ext>
            </a:extLst>
          </p:cNvPr>
          <p:cNvSpPr>
            <a:spLocks noGrp="1"/>
          </p:cNvSpPr>
          <p:nvPr>
            <p:ph type="title"/>
          </p:nvPr>
        </p:nvSpPr>
        <p:spPr>
          <a:xfrm>
            <a:off x="643467" y="516835"/>
            <a:ext cx="2994815" cy="1666501"/>
          </a:xfrm>
        </p:spPr>
        <p:txBody>
          <a:bodyPr>
            <a:normAutofit/>
          </a:bodyPr>
          <a:lstStyle/>
          <a:p>
            <a:r>
              <a:rPr lang="en-TR" sz="4000" dirty="0">
                <a:solidFill>
                  <a:schemeClr val="tx1"/>
                </a:solidFill>
              </a:rPr>
              <a:t>The Hierarchy</a:t>
            </a:r>
          </a:p>
        </p:txBody>
      </p:sp>
      <p:cxnSp>
        <p:nvCxnSpPr>
          <p:cNvPr id="28" name="Straight Connector 2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28346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5BECC2-64C0-9941-9EB3-F6D02C43A1B9}"/>
              </a:ext>
            </a:extLst>
          </p:cNvPr>
          <p:cNvSpPr>
            <a:spLocks noGrp="1"/>
          </p:cNvSpPr>
          <p:nvPr>
            <p:ph idx="1"/>
          </p:nvPr>
        </p:nvSpPr>
        <p:spPr>
          <a:xfrm>
            <a:off x="643467" y="2546224"/>
            <a:ext cx="2994815" cy="3342747"/>
          </a:xfrm>
        </p:spPr>
        <p:txBody>
          <a:bodyPr>
            <a:normAutofit/>
          </a:bodyPr>
          <a:lstStyle/>
          <a:p>
            <a:pPr marL="0" indent="0">
              <a:buNone/>
            </a:pPr>
            <a:endParaRPr lang="en-TR" sz="1800">
              <a:solidFill>
                <a:schemeClr val="tx1"/>
              </a:solidFill>
            </a:endParaRPr>
          </a:p>
          <a:p>
            <a:pPr marL="0" indent="0">
              <a:buNone/>
            </a:pPr>
            <a:r>
              <a:rPr lang="en-TR" sz="1800">
                <a:solidFill>
                  <a:schemeClr val="tx1"/>
                </a:solidFill>
              </a:rPr>
              <a:t>White overseers vs. </a:t>
            </a:r>
          </a:p>
          <a:p>
            <a:r>
              <a:rPr lang="en-TR" sz="1800">
                <a:solidFill>
                  <a:schemeClr val="tx1"/>
                </a:solidFill>
              </a:rPr>
              <a:t>Black drivers</a:t>
            </a:r>
          </a:p>
        </p:txBody>
      </p:sp>
      <p:pic>
        <p:nvPicPr>
          <p:cNvPr id="8" name="Picture 7">
            <a:extLst>
              <a:ext uri="{FF2B5EF4-FFF2-40B4-BE49-F238E27FC236}">
                <a16:creationId xmlns:a16="http://schemas.microsoft.com/office/drawing/2014/main" id="{B93A163B-E83C-0949-B080-29149EF913F5}"/>
              </a:ext>
            </a:extLst>
          </p:cNvPr>
          <p:cNvPicPr>
            <a:picLocks noChangeAspect="1"/>
          </p:cNvPicPr>
          <p:nvPr/>
        </p:nvPicPr>
        <p:blipFill>
          <a:blip r:embed="rId3"/>
          <a:stretch>
            <a:fillRect/>
          </a:stretch>
        </p:blipFill>
        <p:spPr>
          <a:xfrm>
            <a:off x="4059922" y="1995624"/>
            <a:ext cx="3583439" cy="2866751"/>
          </a:xfrm>
          <a:prstGeom prst="rect">
            <a:avLst/>
          </a:prstGeom>
        </p:spPr>
      </p:pic>
      <p:pic>
        <p:nvPicPr>
          <p:cNvPr id="10" name="Picture 9" descr="A picture containing text, outdoor&#10;&#10;Description automatically generated">
            <a:extLst>
              <a:ext uri="{FF2B5EF4-FFF2-40B4-BE49-F238E27FC236}">
                <a16:creationId xmlns:a16="http://schemas.microsoft.com/office/drawing/2014/main" id="{9FC1DF63-1B03-CC4A-ADAD-BFCA8E722BE0}"/>
              </a:ext>
            </a:extLst>
          </p:cNvPr>
          <p:cNvPicPr>
            <a:picLocks noChangeAspect="1"/>
          </p:cNvPicPr>
          <p:nvPr/>
        </p:nvPicPr>
        <p:blipFill>
          <a:blip r:embed="rId4"/>
          <a:stretch>
            <a:fillRect/>
          </a:stretch>
        </p:blipFill>
        <p:spPr>
          <a:xfrm>
            <a:off x="7965094" y="1962833"/>
            <a:ext cx="3583439" cy="2938419"/>
          </a:xfrm>
          <a:prstGeom prst="rect">
            <a:avLst/>
          </a:prstGeom>
        </p:spPr>
      </p:pic>
    </p:spTree>
    <p:extLst>
      <p:ext uri="{BB962C8B-B14F-4D97-AF65-F5344CB8AC3E}">
        <p14:creationId xmlns:p14="http://schemas.microsoft.com/office/powerpoint/2010/main" val="18659425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3D03AE-DC58-064E-AE33-FFD52CDD993F}"/>
              </a:ext>
            </a:extLst>
          </p:cNvPr>
          <p:cNvSpPr>
            <a:spLocks noGrp="1"/>
          </p:cNvSpPr>
          <p:nvPr>
            <p:ph type="title"/>
          </p:nvPr>
        </p:nvSpPr>
        <p:spPr>
          <a:xfrm>
            <a:off x="492369" y="605896"/>
            <a:ext cx="3642309" cy="5646208"/>
          </a:xfrm>
        </p:spPr>
        <p:txBody>
          <a:bodyPr anchor="ctr">
            <a:normAutofit/>
          </a:bodyPr>
          <a:lstStyle/>
          <a:p>
            <a:r>
              <a:rPr lang="en-TR" sz="4400">
                <a:solidFill>
                  <a:srgbClr val="FFFFFF"/>
                </a:solidFill>
              </a:rPr>
              <a:t>The creation and transmission of the Afro-American culture</a:t>
            </a:r>
          </a:p>
        </p:txBody>
      </p:sp>
      <p:sp>
        <p:nvSpPr>
          <p:cNvPr id="3" name="Content Placeholder 2">
            <a:extLst>
              <a:ext uri="{FF2B5EF4-FFF2-40B4-BE49-F238E27FC236}">
                <a16:creationId xmlns:a16="http://schemas.microsoft.com/office/drawing/2014/main" id="{7D41397D-149C-1745-B154-D75E2A93C305}"/>
              </a:ext>
            </a:extLst>
          </p:cNvPr>
          <p:cNvSpPr>
            <a:spLocks noGrp="1"/>
          </p:cNvSpPr>
          <p:nvPr>
            <p:ph idx="1"/>
          </p:nvPr>
        </p:nvSpPr>
        <p:spPr>
          <a:xfrm>
            <a:off x="5231958" y="605896"/>
            <a:ext cx="5923721" cy="5646208"/>
          </a:xfrm>
        </p:spPr>
        <p:txBody>
          <a:bodyPr anchor="ctr">
            <a:normAutofit/>
          </a:bodyPr>
          <a:lstStyle/>
          <a:p>
            <a:pPr>
              <a:buFont typeface="Arial" panose="020B0604020202020204" pitchFamily="34" charset="0"/>
              <a:buChar char="•"/>
            </a:pPr>
            <a:r>
              <a:rPr lang="en-TR" sz="2400" dirty="0"/>
              <a:t> Oral traditions, folklore, songs, dances, language, etc.</a:t>
            </a:r>
          </a:p>
          <a:p>
            <a:pPr>
              <a:buFont typeface="Arial" panose="020B0604020202020204" pitchFamily="34" charset="0"/>
              <a:buChar char="•"/>
            </a:pPr>
            <a:r>
              <a:rPr lang="en-TR" sz="2400" dirty="0"/>
              <a:t>Black preachers</a:t>
            </a:r>
            <a:r>
              <a:rPr lang="en-TR" sz="1600" dirty="0"/>
              <a:t>=</a:t>
            </a:r>
            <a:r>
              <a:rPr lang="en-TR" sz="2400" dirty="0"/>
              <a:t> Christianity</a:t>
            </a:r>
            <a:r>
              <a:rPr lang="en-TR" sz="1800" dirty="0"/>
              <a:t>+</a:t>
            </a:r>
            <a:r>
              <a:rPr lang="en-TR" sz="2400" dirty="0"/>
              <a:t>African religions</a:t>
            </a:r>
          </a:p>
          <a:p>
            <a:pPr>
              <a:buFont typeface="Arial" panose="020B0604020202020204" pitchFamily="34" charset="0"/>
              <a:buChar char="•"/>
            </a:pPr>
            <a:r>
              <a:rPr lang="en-TR" sz="2400" dirty="0"/>
              <a:t> Kinship patterns</a:t>
            </a:r>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8936798"/>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1689</Words>
  <Application>Microsoft Macintosh PowerPoint</Application>
  <PresentationFormat>Widescreen</PresentationFormat>
  <Paragraphs>109</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ACADEMY ENGRAVED LET PLAIN:1.0</vt:lpstr>
      <vt:lpstr>Arial</vt:lpstr>
      <vt:lpstr>Calibri</vt:lpstr>
      <vt:lpstr>Tw Cen MT</vt:lpstr>
      <vt:lpstr>RetrospectVTI</vt:lpstr>
      <vt:lpstr>Pre-Civil War African American Slavery</vt:lpstr>
      <vt:lpstr>Rise of the Cotton Kingdom</vt:lpstr>
      <vt:lpstr>Shortage of laborers</vt:lpstr>
      <vt:lpstr>The Irony</vt:lpstr>
      <vt:lpstr>The Benevolent Master</vt:lpstr>
      <vt:lpstr>PowerPoint Presentation</vt:lpstr>
      <vt:lpstr>Discipline</vt:lpstr>
      <vt:lpstr>The Hierarchy</vt:lpstr>
      <vt:lpstr>The creation and transmission of the Afro-American culture</vt:lpstr>
      <vt:lpstr>PowerPoint Presentation</vt:lpstr>
      <vt:lpstr>FYI</vt:lpstr>
      <vt:lpstr>Go Down Mo ses</vt:lpstr>
      <vt:lpstr>South as a Slave Society</vt:lpstr>
      <vt:lpstr>Scientific Racism</vt:lpstr>
      <vt:lpstr>Proslavery argument</vt:lpstr>
      <vt:lpstr>PowerPoint Presentation</vt:lpstr>
      <vt:lpstr>Southern Free Blacks</vt:lpstr>
      <vt:lpstr>Nat Turner’s slave rebellion</vt:lpstr>
      <vt:lpstr>Abolition efforts</vt:lpstr>
      <vt:lpstr>Black abolitionists</vt:lpstr>
      <vt:lpstr>The Underground Railroad</vt:lpstr>
      <vt:lpstr>Manifest Destiny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Pre-Civil War African American Slavery</dc:title>
  <dc:creator>Gamze Katı Gümüş</dc:creator>
  <cp:lastModifiedBy>Gamze Katı Gümüş</cp:lastModifiedBy>
  <cp:revision>4</cp:revision>
  <dcterms:created xsi:type="dcterms:W3CDTF">2020-11-27T20:59:45Z</dcterms:created>
  <dcterms:modified xsi:type="dcterms:W3CDTF">2020-11-28T10:36:16Z</dcterms:modified>
</cp:coreProperties>
</file>