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8" autoAdjust="0"/>
    <p:restoredTop sz="94660"/>
  </p:normalViewPr>
  <p:slideViewPr>
    <p:cSldViewPr snapToGrid="0">
      <p:cViewPr varScale="1">
        <p:scale>
          <a:sx n="55" d="100"/>
          <a:sy n="55" d="100"/>
        </p:scale>
        <p:origin x="96" y="1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E3D7C8E-E098-46EC-9E0E-66DD7BDFA1F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213045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3D7C8E-E098-46EC-9E0E-66DD7BDFA1F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274866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3D7C8E-E098-46EC-9E0E-66DD7BDFA1F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3865524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3D7C8E-E098-46EC-9E0E-66DD7BDFA1F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183485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E3D7C8E-E098-46EC-9E0E-66DD7BDFA1F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3400734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3D7C8E-E098-46EC-9E0E-66DD7BDFA1F4}"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935769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3D7C8E-E098-46EC-9E0E-66DD7BDFA1F4}"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137112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3D7C8E-E098-46EC-9E0E-66DD7BDFA1F4}"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2085603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3D7C8E-E098-46EC-9E0E-66DD7BDFA1F4}"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2616279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E3D7C8E-E098-46EC-9E0E-66DD7BDFA1F4}"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186522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E3D7C8E-E098-46EC-9E0E-66DD7BDFA1F4}"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F34857-8079-4D59-A195-44CD6C4EF4A3}" type="slidenum">
              <a:rPr lang="tr-TR" smtClean="0"/>
              <a:t>‹#›</a:t>
            </a:fld>
            <a:endParaRPr lang="tr-TR"/>
          </a:p>
        </p:txBody>
      </p:sp>
    </p:spTree>
    <p:extLst>
      <p:ext uri="{BB962C8B-B14F-4D97-AF65-F5344CB8AC3E}">
        <p14:creationId xmlns:p14="http://schemas.microsoft.com/office/powerpoint/2010/main" val="3561285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3D7C8E-E098-46EC-9E0E-66DD7BDFA1F4}"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34857-8079-4D59-A195-44CD6C4EF4A3}" type="slidenum">
              <a:rPr lang="tr-TR" smtClean="0"/>
              <a:t>‹#›</a:t>
            </a:fld>
            <a:endParaRPr lang="tr-TR"/>
          </a:p>
        </p:txBody>
      </p:sp>
    </p:spTree>
    <p:extLst>
      <p:ext uri="{BB962C8B-B14F-4D97-AF65-F5344CB8AC3E}">
        <p14:creationId xmlns:p14="http://schemas.microsoft.com/office/powerpoint/2010/main" val="4218854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058129"/>
          </a:xfrm>
        </p:spPr>
        <p:txBody>
          <a:bodyPr>
            <a:normAutofit fontScale="90000"/>
          </a:bodyPr>
          <a:lstStyle/>
          <a:p>
            <a:r>
              <a:rPr lang="tr-TR" dirty="0" smtClean="0"/>
              <a:t>Fiyat: doğal fiyat ve pazar fiyatı</a:t>
            </a:r>
            <a:endParaRPr lang="tr-TR" dirty="0"/>
          </a:p>
        </p:txBody>
      </p:sp>
      <p:sp>
        <p:nvSpPr>
          <p:cNvPr id="3" name="Alt Başlık 2"/>
          <p:cNvSpPr>
            <a:spLocks noGrp="1"/>
          </p:cNvSpPr>
          <p:nvPr>
            <p:ph type="subTitle" idx="1"/>
          </p:nvPr>
        </p:nvSpPr>
        <p:spPr>
          <a:xfrm>
            <a:off x="1524000" y="2532185"/>
            <a:ext cx="9144000" cy="3516923"/>
          </a:xfrm>
        </p:spPr>
        <p:txBody>
          <a:bodyPr/>
          <a:lstStyle/>
          <a:p>
            <a:pPr algn="l"/>
            <a:r>
              <a:rPr lang="tr-TR" dirty="0" smtClean="0"/>
              <a:t>«Her </a:t>
            </a:r>
            <a:r>
              <a:rPr lang="tr-TR" dirty="0"/>
              <a:t>toplulukta ya da her bölgede, emeğin yahut mal mevcudunun her çeşit kullanılışında, gerek ücret gerekse kâr için, ortalama ya da alışılmış bir kerte </a:t>
            </a:r>
            <a:r>
              <a:rPr lang="tr-TR" dirty="0" smtClean="0"/>
              <a:t>vardır.» </a:t>
            </a:r>
          </a:p>
          <a:p>
            <a:pPr algn="l"/>
            <a:endParaRPr lang="tr-TR" dirty="0"/>
          </a:p>
          <a:p>
            <a:pPr algn="l"/>
            <a:r>
              <a:rPr lang="tr-TR" dirty="0"/>
              <a:t>Bir malın fiyatı, toprak rantı ile emek ücretlerini ve o malı yetiştirip hazırlayarak pazara iletmek için kullanılan mal mevcudu kârını, doğal kertelerine göre ödemeye yetecek olandan ne az ne çok ise, bu mal, doğal denilebilecek fiyatına </a:t>
            </a:r>
            <a:r>
              <a:rPr lang="tr-TR" dirty="0" smtClean="0"/>
              <a:t>satılmaktadır. </a:t>
            </a:r>
            <a:endParaRPr lang="tr-TR" dirty="0"/>
          </a:p>
        </p:txBody>
      </p:sp>
    </p:spTree>
    <p:extLst>
      <p:ext uri="{BB962C8B-B14F-4D97-AF65-F5344CB8AC3E}">
        <p14:creationId xmlns:p14="http://schemas.microsoft.com/office/powerpoint/2010/main" val="109575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Piyasanın serbestçe işlemesi </a:t>
            </a:r>
            <a:endParaRPr lang="tr-TR" dirty="0"/>
          </a:p>
        </p:txBody>
      </p:sp>
      <p:sp>
        <p:nvSpPr>
          <p:cNvPr id="3" name="İçerik Yer Tutucusu 2"/>
          <p:cNvSpPr>
            <a:spLocks noGrp="1"/>
          </p:cNvSpPr>
          <p:nvPr>
            <p:ph idx="1"/>
          </p:nvPr>
        </p:nvSpPr>
        <p:spPr/>
        <p:txBody>
          <a:bodyPr/>
          <a:lstStyle/>
          <a:p>
            <a:pPr marL="0" indent="0">
              <a:buNone/>
            </a:pPr>
            <a:r>
              <a:rPr lang="tr-TR" dirty="0" smtClean="0"/>
              <a:t>«</a:t>
            </a:r>
            <a:r>
              <a:rPr lang="tr-TR" dirty="0"/>
              <a:t>Filan malın piyasa fiyatı, doğal fiyatın üstünde kalmakta uzun zaman devam edebilirse de, uzun süre bunun aşağısında kalabildiği pek olmaz. Fiyatın hangi parçasına doğal kerteden aşağı paha ödenmiş olursa olsun, çıkarı zedelenen kimseler, uğradıkları kaybı derhal sezip, pazar iletilecek miktarın, çok geçmeden, etkin talebi karşılamaya yetenden fazla olmamasını sağlayacak kadar toprağı veya emeği yahut mal mevcudunu hemen bu işten geri çekerler. . .. Hiç değilse, tam özgürlük bulunan yerlerde durum böyle olur</a:t>
            </a:r>
            <a:r>
              <a:rPr lang="tr-TR" dirty="0" smtClean="0"/>
              <a:t>.»</a:t>
            </a:r>
            <a:endParaRPr lang="tr-TR" dirty="0"/>
          </a:p>
        </p:txBody>
      </p:sp>
    </p:spTree>
    <p:extLst>
      <p:ext uri="{BB962C8B-B14F-4D97-AF65-F5344CB8AC3E}">
        <p14:creationId xmlns:p14="http://schemas.microsoft.com/office/powerpoint/2010/main" val="3524017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Pazar fiyatı: arz ve talep ilişkisi</a:t>
            </a:r>
            <a:endParaRPr lang="tr-TR" dirty="0"/>
          </a:p>
        </p:txBody>
      </p:sp>
      <p:sp>
        <p:nvSpPr>
          <p:cNvPr id="3" name="İçerik Yer Tutucusu 2"/>
          <p:cNvSpPr>
            <a:spLocks noGrp="1"/>
          </p:cNvSpPr>
          <p:nvPr>
            <p:ph idx="1"/>
          </p:nvPr>
        </p:nvSpPr>
        <p:spPr/>
        <p:txBody>
          <a:bodyPr/>
          <a:lstStyle/>
          <a:p>
            <a:pPr marL="0" indent="0">
              <a:buNone/>
            </a:pPr>
            <a:r>
              <a:rPr lang="tr-TR" dirty="0"/>
              <a:t>Her bir malın pazar fiyatı; gerçekten pazara getirilen miktar ile, o malın doğal fiyatını yahut onu oraya iletmek için ödenmesi gerekli toprak rantının, emeğin ve kârın tüm değerini ödemeye hazır olanların talebi arasındaki oranla düzenlenir</a:t>
            </a:r>
            <a:r>
              <a:rPr lang="tr-TR" dirty="0" smtClean="0"/>
              <a:t>. </a:t>
            </a:r>
          </a:p>
          <a:p>
            <a:pPr marL="0" indent="0">
              <a:buNone/>
            </a:pPr>
            <a:endParaRPr lang="tr-TR" dirty="0"/>
          </a:p>
          <a:p>
            <a:pPr marL="0" indent="0">
              <a:buNone/>
            </a:pPr>
            <a:r>
              <a:rPr lang="tr-TR" dirty="0" smtClean="0"/>
              <a:t>Her talep etkin talep değildir. Etkin talep, satın alma gücüyle desteklenen taleptir. </a:t>
            </a:r>
          </a:p>
          <a:p>
            <a:pPr marL="0" indent="0">
              <a:buNone/>
            </a:pPr>
            <a:r>
              <a:rPr lang="tr-TR" dirty="0" smtClean="0"/>
              <a:t>Etkin talep ile arz ilişkisi, pazarda fiyat düzeyini belirler</a:t>
            </a:r>
            <a:endParaRPr lang="tr-TR" dirty="0"/>
          </a:p>
        </p:txBody>
      </p:sp>
    </p:spTree>
    <p:extLst>
      <p:ext uri="{BB962C8B-B14F-4D97-AF65-F5344CB8AC3E}">
        <p14:creationId xmlns:p14="http://schemas.microsoft.com/office/powerpoint/2010/main" val="2902508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Fiyat oluşumu ve gelir bölüşümü </a:t>
            </a:r>
            <a:endParaRPr lang="tr-TR" dirty="0"/>
          </a:p>
        </p:txBody>
      </p:sp>
      <p:sp>
        <p:nvSpPr>
          <p:cNvPr id="3" name="İçerik Yer Tutucusu 2"/>
          <p:cNvSpPr>
            <a:spLocks noGrp="1"/>
          </p:cNvSpPr>
          <p:nvPr>
            <p:ph idx="1"/>
          </p:nvPr>
        </p:nvSpPr>
        <p:spPr/>
        <p:txBody>
          <a:bodyPr/>
          <a:lstStyle/>
          <a:p>
            <a:pPr marL="0" indent="0">
              <a:buNone/>
            </a:pPr>
            <a:r>
              <a:rPr lang="tr-TR" dirty="0"/>
              <a:t>Miktar, bir zaman etkin talebi aşacak olursa, fiyatını oluşturan parçalardan bazısına, doğal fiyattan aşağı bedel ödemek gerekir. Bu parça, toprak rantı ise, toprak sahiplerinin çıkarı, onları, topraklarının bir kısmını tez elden bu işten geri çekmeye kışkırtır. Bu parça, ücret ya da kâr ise, birinci halde, işçilerin çıkarı; ikinci halde işçileri kullananların menfaati, emeklerinin ve mal mevcutlarının bir kısmını bu işten geri çekmeye </a:t>
            </a:r>
            <a:r>
              <a:rPr lang="tr-TR" dirty="0" smtClean="0"/>
              <a:t>sürükler. </a:t>
            </a:r>
            <a:endParaRPr lang="tr-TR" dirty="0"/>
          </a:p>
        </p:txBody>
      </p:sp>
    </p:spTree>
    <p:extLst>
      <p:ext uri="{BB962C8B-B14F-4D97-AF65-F5344CB8AC3E}">
        <p14:creationId xmlns:p14="http://schemas.microsoft.com/office/powerpoint/2010/main" val="4073286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Pazar fiyatının gelir kategorileri üzerindeki etkisi</a:t>
            </a:r>
            <a:endParaRPr lang="tr-TR" dirty="0"/>
          </a:p>
        </p:txBody>
      </p:sp>
      <p:sp>
        <p:nvSpPr>
          <p:cNvPr id="3" name="İçerik Yer Tutucusu 2"/>
          <p:cNvSpPr>
            <a:spLocks noGrp="1"/>
          </p:cNvSpPr>
          <p:nvPr>
            <p:ph idx="1"/>
          </p:nvPr>
        </p:nvSpPr>
        <p:spPr/>
        <p:txBody>
          <a:bodyPr/>
          <a:lstStyle/>
          <a:p>
            <a:pPr marL="0" indent="0">
              <a:buNone/>
            </a:pPr>
            <a:r>
              <a:rPr lang="tr-TR" dirty="0"/>
              <a:t>Bir malın pazar fiyatındaki ara sıra olan veya geçici dalgalanmalar, başlıca, o mal fiyatının ücretle kâra dönüşen parçalarına isabet eder. Toprak rantına dönüşen kısım, daha az etkilenir. . . . Kira sözleşmesinin şartları kararlaştırılırken, toprak sahibi ile çiftçi, bu kerteyi ellerinden geldiğince, mahsulün geçici ve ara sıra rastlanan fiyatına göre değil, ortalama ve alışılmış fiyatına göre düzenlemeye çalışırlar. </a:t>
            </a:r>
            <a:endParaRPr lang="tr-TR" dirty="0"/>
          </a:p>
        </p:txBody>
      </p:sp>
    </p:spTree>
    <p:extLst>
      <p:ext uri="{BB962C8B-B14F-4D97-AF65-F5344CB8AC3E}">
        <p14:creationId xmlns:p14="http://schemas.microsoft.com/office/powerpoint/2010/main" val="187526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‘Dinamik analiz’</a:t>
            </a:r>
            <a:endParaRPr lang="tr-TR" dirty="0"/>
          </a:p>
        </p:txBody>
      </p:sp>
      <p:sp>
        <p:nvSpPr>
          <p:cNvPr id="3" name="İçerik Yer Tutucusu 2"/>
          <p:cNvSpPr>
            <a:spLocks noGrp="1"/>
          </p:cNvSpPr>
          <p:nvPr>
            <p:ph idx="1"/>
          </p:nvPr>
        </p:nvSpPr>
        <p:spPr/>
        <p:txBody>
          <a:bodyPr/>
          <a:lstStyle/>
          <a:p>
            <a:pPr marL="0" indent="0">
              <a:buNone/>
            </a:pPr>
            <a:r>
              <a:rPr lang="tr-TR" dirty="0" smtClean="0"/>
              <a:t>Yas örneği </a:t>
            </a:r>
          </a:p>
          <a:p>
            <a:pPr marL="0" indent="0">
              <a:buNone/>
            </a:pPr>
            <a:endParaRPr lang="tr-TR" dirty="0"/>
          </a:p>
          <a:p>
            <a:pPr marL="0" indent="0">
              <a:buNone/>
            </a:pPr>
            <a:r>
              <a:rPr lang="tr-TR" dirty="0" smtClean="0"/>
              <a:t>Herkesin tuttuğu yas, siyah kumaş fiyatını yükseltir </a:t>
            </a:r>
          </a:p>
          <a:p>
            <a:pPr marL="0" indent="0">
              <a:buNone/>
            </a:pPr>
            <a:r>
              <a:rPr lang="tr-TR" dirty="0" smtClean="0"/>
              <a:t>Bu kumaşı satanların kârı yükselir </a:t>
            </a:r>
          </a:p>
          <a:p>
            <a:pPr marL="0" indent="0">
              <a:buNone/>
            </a:pPr>
            <a:r>
              <a:rPr lang="tr-TR" dirty="0" smtClean="0"/>
              <a:t>Kumaş dokuyanların ücreti yükselir </a:t>
            </a:r>
          </a:p>
          <a:p>
            <a:pPr marL="0" indent="0">
              <a:buNone/>
            </a:pPr>
            <a:endParaRPr lang="tr-TR" dirty="0"/>
          </a:p>
          <a:p>
            <a:pPr marL="0" indent="0">
              <a:buNone/>
            </a:pPr>
            <a:r>
              <a:rPr lang="tr-TR" dirty="0" smtClean="0"/>
              <a:t>Pazar fiyatı, doğal fiyata eğilim gösterir </a:t>
            </a:r>
            <a:endParaRPr lang="tr-TR" dirty="0"/>
          </a:p>
        </p:txBody>
      </p:sp>
    </p:spTree>
    <p:extLst>
      <p:ext uri="{BB962C8B-B14F-4D97-AF65-F5344CB8AC3E}">
        <p14:creationId xmlns:p14="http://schemas.microsoft.com/office/powerpoint/2010/main" val="3744989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Doğal fiyatın oluşumuna engeller </a:t>
            </a:r>
            <a:endParaRPr lang="tr-TR" dirty="0"/>
          </a:p>
        </p:txBody>
      </p:sp>
      <p:sp>
        <p:nvSpPr>
          <p:cNvPr id="3" name="İçerik Yer Tutucusu 2"/>
          <p:cNvSpPr>
            <a:spLocks noGrp="1"/>
          </p:cNvSpPr>
          <p:nvPr>
            <p:ph idx="1"/>
          </p:nvPr>
        </p:nvSpPr>
        <p:spPr/>
        <p:txBody>
          <a:bodyPr/>
          <a:lstStyle/>
          <a:p>
            <a:pPr marL="0" indent="0">
              <a:buNone/>
            </a:pPr>
            <a:r>
              <a:rPr lang="tr-TR" dirty="0" smtClean="0"/>
              <a:t>Üreticiler, mallarının fiyatını yüksek tutmaya çalışırlar </a:t>
            </a:r>
          </a:p>
          <a:p>
            <a:pPr marL="0" indent="0">
              <a:buNone/>
            </a:pPr>
            <a:r>
              <a:rPr lang="tr-TR" dirty="0" smtClean="0"/>
              <a:t>Fiyatı yükselen üreticiler, buna neden olan etkenleri gizli tutmaya çalışırlar </a:t>
            </a:r>
          </a:p>
          <a:p>
            <a:pPr marL="0" indent="0">
              <a:buNone/>
            </a:pPr>
            <a:endParaRPr lang="tr-TR" dirty="0"/>
          </a:p>
          <a:p>
            <a:pPr marL="0" indent="0">
              <a:buNone/>
            </a:pPr>
            <a:r>
              <a:rPr lang="tr-TR" dirty="0" smtClean="0"/>
              <a:t>«</a:t>
            </a:r>
            <a:r>
              <a:rPr lang="tr-TR" dirty="0" err="1" smtClean="0"/>
              <a:t>Fabrikacılıkta</a:t>
            </a:r>
            <a:r>
              <a:rPr lang="tr-TR" dirty="0" smtClean="0"/>
              <a:t> </a:t>
            </a:r>
            <a:r>
              <a:rPr lang="tr-TR" dirty="0"/>
              <a:t>sırlar, ticaret sırlarından daha uzun zaman saklanabilir</a:t>
            </a:r>
            <a:r>
              <a:rPr lang="tr-TR" dirty="0" smtClean="0"/>
              <a:t>.»</a:t>
            </a:r>
            <a:endParaRPr lang="tr-TR" dirty="0"/>
          </a:p>
        </p:txBody>
      </p:sp>
    </p:spTree>
    <p:extLst>
      <p:ext uri="{BB962C8B-B14F-4D97-AF65-F5344CB8AC3E}">
        <p14:creationId xmlns:p14="http://schemas.microsoft.com/office/powerpoint/2010/main" val="3870701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Rantın yükselmesi </a:t>
            </a:r>
            <a:endParaRPr lang="tr-TR" dirty="0"/>
          </a:p>
        </p:txBody>
      </p:sp>
      <p:sp>
        <p:nvSpPr>
          <p:cNvPr id="3" name="İçerik Yer Tutucusu 2"/>
          <p:cNvSpPr>
            <a:spLocks noGrp="1"/>
          </p:cNvSpPr>
          <p:nvPr>
            <p:ph idx="1"/>
          </p:nvPr>
        </p:nvSpPr>
        <p:spPr/>
        <p:txBody>
          <a:bodyPr/>
          <a:lstStyle/>
          <a:p>
            <a:pPr marL="0" indent="0">
              <a:buNone/>
            </a:pPr>
            <a:r>
              <a:rPr lang="tr-TR" dirty="0" smtClean="0"/>
              <a:t>«Bazı </a:t>
            </a:r>
            <a:r>
              <a:rPr lang="tr-TR" dirty="0"/>
              <a:t>doğal mahsuller, toprak ve yer bakımından öyle bir başkalık ister ki, büyük bir memlekette bunların yetiştirilmesine elverişli olanca arazi, etkin talebi karşılamaya yetmeyebilir. Böylece, pazara getirilen tüm miktar, emek ücretlerini; hazırlanıp pazara getirilmeli için kullanılan mal mevcudu kârlarını; yetiştirildikleri arazinin rantını, tabii kertelerine göre ödemeye yetenden fazlasını vermeye razı olanlara teslim edilebilir. Bu gibi mallar, yüzyıllar boyunca bu yüksek fiyata satılmaya devam edebilir. O takdirde, genel olarak bu fiyatın ranta dönüşen kısmı, doğal kertesi üstünde para verilen kısmıdır</a:t>
            </a:r>
            <a:r>
              <a:rPr lang="tr-TR" dirty="0" smtClean="0"/>
              <a:t>.»</a:t>
            </a:r>
            <a:endParaRPr lang="tr-TR" dirty="0"/>
          </a:p>
        </p:txBody>
      </p:sp>
    </p:spTree>
    <p:extLst>
      <p:ext uri="{BB962C8B-B14F-4D97-AF65-F5344CB8AC3E}">
        <p14:creationId xmlns:p14="http://schemas.microsoft.com/office/powerpoint/2010/main" val="1427760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Tekelci fiyatlama </a:t>
            </a:r>
            <a:endParaRPr lang="tr-TR" dirty="0"/>
          </a:p>
        </p:txBody>
      </p:sp>
      <p:sp>
        <p:nvSpPr>
          <p:cNvPr id="3" name="İçerik Yer Tutucusu 2"/>
          <p:cNvSpPr>
            <a:spLocks noGrp="1"/>
          </p:cNvSpPr>
          <p:nvPr>
            <p:ph idx="1"/>
          </p:nvPr>
        </p:nvSpPr>
        <p:spPr/>
        <p:txBody>
          <a:bodyPr/>
          <a:lstStyle/>
          <a:p>
            <a:pPr marL="0" indent="0">
              <a:buNone/>
            </a:pPr>
            <a:r>
              <a:rPr lang="tr-TR" dirty="0" smtClean="0"/>
              <a:t>Kurumsal, yasal nedenler tekelci fiyatlamaya neden olabilmektedir </a:t>
            </a:r>
          </a:p>
          <a:p>
            <a:pPr marL="0" indent="0">
              <a:buNone/>
            </a:pPr>
            <a:endParaRPr lang="tr-TR" dirty="0"/>
          </a:p>
          <a:p>
            <a:pPr marL="0" indent="0">
              <a:buNone/>
            </a:pPr>
            <a:r>
              <a:rPr lang="tr-TR" dirty="0" smtClean="0"/>
              <a:t>Loncaların tekelci ayrıcalıkları: arzı kısıtlı tutmaya, kârların yüksek kalmasını sağlamaya çalışırlar </a:t>
            </a:r>
          </a:p>
          <a:p>
            <a:pPr marL="0" indent="0">
              <a:buNone/>
            </a:pPr>
            <a:r>
              <a:rPr lang="tr-TR" dirty="0" smtClean="0"/>
              <a:t>Çıraklık yasaları </a:t>
            </a:r>
          </a:p>
          <a:p>
            <a:pPr marL="0" indent="0">
              <a:buNone/>
            </a:pPr>
            <a:endParaRPr lang="tr-TR" dirty="0"/>
          </a:p>
        </p:txBody>
      </p:sp>
    </p:spTree>
    <p:extLst>
      <p:ext uri="{BB962C8B-B14F-4D97-AF65-F5344CB8AC3E}">
        <p14:creationId xmlns:p14="http://schemas.microsoft.com/office/powerpoint/2010/main" val="1869922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Serbest piyasa düşüncesi</a:t>
            </a:r>
            <a:endParaRPr lang="tr-TR" dirty="0"/>
          </a:p>
        </p:txBody>
      </p:sp>
      <p:sp>
        <p:nvSpPr>
          <p:cNvPr id="3" name="İçerik Yer Tutucusu 2"/>
          <p:cNvSpPr>
            <a:spLocks noGrp="1"/>
          </p:cNvSpPr>
          <p:nvPr>
            <p:ph idx="1"/>
          </p:nvPr>
        </p:nvSpPr>
        <p:spPr/>
        <p:txBody>
          <a:bodyPr/>
          <a:lstStyle/>
          <a:p>
            <a:pPr marL="0" indent="0">
              <a:buNone/>
            </a:pPr>
            <a:r>
              <a:rPr lang="tr-TR" dirty="0" smtClean="0"/>
              <a:t>Kurumsal ya da idari düzenlemeler, pazar fiyatının doğal fiyata yönelmesine engel oluşturur. </a:t>
            </a:r>
          </a:p>
          <a:p>
            <a:pPr marL="0" indent="0">
              <a:buNone/>
            </a:pPr>
            <a:endParaRPr lang="tr-TR" dirty="0"/>
          </a:p>
          <a:p>
            <a:pPr marL="0" indent="0">
              <a:buNone/>
            </a:pPr>
            <a:r>
              <a:rPr lang="tr-TR" dirty="0" smtClean="0"/>
              <a:t>Her şeyin ‘doğal işleyiş’ yasalarına bırakılması, fiyatları doğal fiyata yaklaştıran temel etkendir. </a:t>
            </a:r>
          </a:p>
          <a:p>
            <a:pPr marL="0" indent="0">
              <a:buNone/>
            </a:pPr>
            <a:endParaRPr lang="tr-TR" dirty="0"/>
          </a:p>
          <a:p>
            <a:pPr marL="0" indent="0">
              <a:buNone/>
            </a:pPr>
            <a:r>
              <a:rPr lang="tr-TR" dirty="0" smtClean="0"/>
              <a:t>Doğal fiyattan uzaklaşma, mal mevcudu ve emeğin yanlış dağılımını gösterir. </a:t>
            </a:r>
            <a:endParaRPr lang="tr-TR" dirty="0"/>
          </a:p>
        </p:txBody>
      </p:sp>
    </p:spTree>
    <p:extLst>
      <p:ext uri="{BB962C8B-B14F-4D97-AF65-F5344CB8AC3E}">
        <p14:creationId xmlns:p14="http://schemas.microsoft.com/office/powerpoint/2010/main" val="276863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624</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Fiyat: doğal fiyat ve pazar fiyatı</vt:lpstr>
      <vt:lpstr>Pazar fiyatı: arz ve talep ilişkisi</vt:lpstr>
      <vt:lpstr>Fiyat oluşumu ve gelir bölüşümü </vt:lpstr>
      <vt:lpstr>Pazar fiyatının gelir kategorileri üzerindeki etkisi</vt:lpstr>
      <vt:lpstr>‘Dinamik analiz’</vt:lpstr>
      <vt:lpstr>Doğal fiyatın oluşumuna engeller </vt:lpstr>
      <vt:lpstr>Rantın yükselmesi </vt:lpstr>
      <vt:lpstr>Tekelci fiyatlama </vt:lpstr>
      <vt:lpstr>Serbest piyasa düşüncesi</vt:lpstr>
      <vt:lpstr>Piyasanın serbestçe işlemesi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2019-05-09T16:02:36Z</dcterms:created>
  <dcterms:modified xsi:type="dcterms:W3CDTF">2019-05-11T12:10:59Z</dcterms:modified>
</cp:coreProperties>
</file>