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-20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atin typeface="Calibri"/>
                <a:cs typeface="Calibri"/>
              </a:rPr>
              <a:t>PANKREAS </a:t>
            </a:r>
            <a:r>
              <a:rPr lang="en-US" sz="4000" b="1" dirty="0" err="1" smtClean="0">
                <a:latin typeface="Calibri"/>
                <a:cs typeface="Calibri"/>
              </a:rPr>
              <a:t>ve</a:t>
            </a:r>
            <a:r>
              <a:rPr lang="en-US" sz="4000" b="1" dirty="0" smtClean="0">
                <a:latin typeface="Calibri"/>
                <a:cs typeface="Calibri"/>
              </a:rPr>
              <a:t> PANKREAS FONKSİYONLARI</a:t>
            </a:r>
            <a:endParaRPr lang="en-US" sz="4000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3225" y="719031"/>
            <a:ext cx="66351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KİM 455 KLİNİK BİYOKİMYA </a:t>
            </a:r>
            <a:endParaRPr lang="en-US" sz="4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9910" y="502162"/>
            <a:ext cx="1236579" cy="123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/>
              <a:t>Pankreas</a:t>
            </a:r>
            <a:r>
              <a:rPr lang="en-US" dirty="0"/>
              <a:t> </a:t>
            </a:r>
            <a:r>
              <a:rPr lang="en-US" dirty="0" err="1"/>
              <a:t>ekzokrin</a:t>
            </a:r>
            <a:r>
              <a:rPr lang="en-US" dirty="0"/>
              <a:t> </a:t>
            </a:r>
            <a:r>
              <a:rPr lang="en-US" dirty="0" err="1"/>
              <a:t>fonksiyonunun</a:t>
            </a:r>
            <a:r>
              <a:rPr lang="en-US" dirty="0"/>
              <a:t> </a:t>
            </a:r>
            <a:r>
              <a:rPr lang="en-US" dirty="0" err="1"/>
              <a:t>değerlendirilmesi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Uyarı</a:t>
            </a:r>
            <a:r>
              <a:rPr lang="en-US" dirty="0"/>
              <a:t> </a:t>
            </a:r>
            <a:r>
              <a:rPr lang="en-US" dirty="0" err="1"/>
              <a:t>testleri</a:t>
            </a:r>
            <a:r>
              <a:rPr lang="en-US" dirty="0"/>
              <a:t>: </a:t>
            </a:r>
            <a:r>
              <a:rPr lang="en-US" dirty="0" err="1"/>
              <a:t>Direkt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sekretin</a:t>
            </a:r>
            <a:r>
              <a:rPr lang="en-US" dirty="0"/>
              <a:t>, </a:t>
            </a:r>
            <a:r>
              <a:rPr lang="en-US" dirty="0" err="1"/>
              <a:t>pankreozimin</a:t>
            </a:r>
            <a:r>
              <a:rPr lang="en-US" dirty="0"/>
              <a:t> (CCK) </a:t>
            </a:r>
            <a:r>
              <a:rPr lang="en-US" dirty="0" err="1"/>
              <a:t>i.v</a:t>
            </a:r>
            <a:r>
              <a:rPr lang="en-US" dirty="0"/>
              <a:t> </a:t>
            </a:r>
            <a:r>
              <a:rPr lang="en-US" dirty="0" err="1"/>
              <a:t>verilmesi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indirekt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Lundh</a:t>
            </a:r>
            <a:r>
              <a:rPr lang="en-US" dirty="0"/>
              <a:t> test </a:t>
            </a:r>
            <a:r>
              <a:rPr lang="en-US" dirty="0" err="1"/>
              <a:t>yemeği</a:t>
            </a:r>
            <a:r>
              <a:rPr lang="en-US" dirty="0"/>
              <a:t> </a:t>
            </a:r>
            <a:r>
              <a:rPr lang="en-US" dirty="0" err="1"/>
              <a:t>sonrası</a:t>
            </a:r>
            <a:r>
              <a:rPr lang="en-US" dirty="0"/>
              <a:t> duodenal </a:t>
            </a:r>
            <a:r>
              <a:rPr lang="en-US" dirty="0" err="1"/>
              <a:t>aspiratın</a:t>
            </a:r>
            <a:r>
              <a:rPr lang="en-US" dirty="0"/>
              <a:t> </a:t>
            </a:r>
            <a:r>
              <a:rPr lang="en-US" dirty="0" err="1"/>
              <a:t>incelenmesi</a:t>
            </a:r>
            <a:r>
              <a:rPr lang="en-US" dirty="0"/>
              <a:t> </a:t>
            </a:r>
            <a:r>
              <a:rPr lang="en-US" dirty="0" err="1"/>
              <a:t>esasına</a:t>
            </a:r>
            <a:r>
              <a:rPr lang="en-US" dirty="0"/>
              <a:t> </a:t>
            </a:r>
            <a:r>
              <a:rPr lang="en-US" dirty="0" err="1"/>
              <a:t>dayanır</a:t>
            </a:r>
            <a:r>
              <a:rPr lang="en-US" dirty="0"/>
              <a:t>. </a:t>
            </a:r>
            <a:r>
              <a:rPr lang="en-US" dirty="0" err="1"/>
              <a:t>Sekretin</a:t>
            </a:r>
            <a:r>
              <a:rPr lang="en-US" dirty="0"/>
              <a:t> </a:t>
            </a:r>
            <a:r>
              <a:rPr lang="en-US" dirty="0" err="1"/>
              <a:t>pankreas</a:t>
            </a:r>
            <a:r>
              <a:rPr lang="en-US" dirty="0"/>
              <a:t> </a:t>
            </a:r>
            <a:r>
              <a:rPr lang="en-US" dirty="0" err="1"/>
              <a:t>sıvısı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HCO3 </a:t>
            </a:r>
            <a:r>
              <a:rPr lang="en-US" dirty="0" err="1"/>
              <a:t>sekresyonunu</a:t>
            </a:r>
            <a:r>
              <a:rPr lang="en-US" dirty="0"/>
              <a:t> </a:t>
            </a:r>
            <a:r>
              <a:rPr lang="en-US" dirty="0" err="1"/>
              <a:t>artırır</a:t>
            </a:r>
            <a:r>
              <a:rPr lang="en-US" dirty="0"/>
              <a:t>. </a:t>
            </a:r>
            <a:r>
              <a:rPr lang="en-US" dirty="0" err="1"/>
              <a:t>Pankreozimin</a:t>
            </a:r>
            <a:r>
              <a:rPr lang="en-US" dirty="0"/>
              <a:t> (CCK) </a:t>
            </a:r>
            <a:r>
              <a:rPr lang="en-US" dirty="0" err="1"/>
              <a:t>enzim</a:t>
            </a:r>
            <a:r>
              <a:rPr lang="en-US" dirty="0"/>
              <a:t> </a:t>
            </a:r>
            <a:r>
              <a:rPr lang="en-US" dirty="0" err="1"/>
              <a:t>sekresyonunu</a:t>
            </a:r>
            <a:r>
              <a:rPr lang="en-US" dirty="0"/>
              <a:t> </a:t>
            </a:r>
            <a:r>
              <a:rPr lang="en-US" dirty="0" err="1"/>
              <a:t>artırır</a:t>
            </a:r>
            <a:r>
              <a:rPr lang="en-US" dirty="0"/>
              <a:t>. </a:t>
            </a:r>
          </a:p>
          <a:p>
            <a:r>
              <a:rPr lang="en-US" dirty="0" err="1"/>
              <a:t>İndirekt</a:t>
            </a:r>
            <a:r>
              <a:rPr lang="en-US" dirty="0"/>
              <a:t> </a:t>
            </a:r>
            <a:r>
              <a:rPr lang="en-US" dirty="0" err="1"/>
              <a:t>testler</a:t>
            </a:r>
            <a:r>
              <a:rPr lang="en-US" dirty="0"/>
              <a:t>: Bu </a:t>
            </a:r>
            <a:r>
              <a:rPr lang="en-US" dirty="0" err="1"/>
              <a:t>testler</a:t>
            </a:r>
            <a:r>
              <a:rPr lang="en-US" dirty="0"/>
              <a:t> oral </a:t>
            </a:r>
            <a:r>
              <a:rPr lang="en-US" dirty="0" err="1"/>
              <a:t>maddenin</a:t>
            </a:r>
            <a:r>
              <a:rPr lang="en-US" dirty="0"/>
              <a:t> </a:t>
            </a:r>
            <a:r>
              <a:rPr lang="en-US" dirty="0" err="1"/>
              <a:t>pankreatik</a:t>
            </a:r>
            <a:r>
              <a:rPr lang="en-US" dirty="0"/>
              <a:t> </a:t>
            </a:r>
            <a:r>
              <a:rPr lang="en-US" dirty="0" err="1"/>
              <a:t>enzimlerce</a:t>
            </a:r>
            <a:r>
              <a:rPr lang="en-US" dirty="0"/>
              <a:t> </a:t>
            </a:r>
            <a:r>
              <a:rPr lang="en-US" dirty="0" err="1"/>
              <a:t>yıkılmasına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metabolitlerinin</a:t>
            </a:r>
            <a:r>
              <a:rPr lang="en-US" dirty="0"/>
              <a:t> </a:t>
            </a:r>
            <a:r>
              <a:rPr lang="en-US" dirty="0" err="1"/>
              <a:t>idrar</a:t>
            </a:r>
            <a:r>
              <a:rPr lang="en-US" dirty="0"/>
              <a:t>, </a:t>
            </a:r>
            <a:r>
              <a:rPr lang="en-US" dirty="0" err="1"/>
              <a:t>plazma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nefeste</a:t>
            </a:r>
            <a:r>
              <a:rPr lang="en-US" dirty="0"/>
              <a:t> </a:t>
            </a:r>
            <a:r>
              <a:rPr lang="en-US" dirty="0" err="1"/>
              <a:t>ölçümüne</a:t>
            </a:r>
            <a:r>
              <a:rPr lang="en-US" dirty="0"/>
              <a:t> </a:t>
            </a:r>
            <a:r>
              <a:rPr lang="en-US" dirty="0" err="1"/>
              <a:t>dayanır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479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dirty="0">
                <a:cs typeface="Times New Roman" charset="0"/>
              </a:rPr>
              <a:t>Pankreas </a:t>
            </a:r>
            <a:r>
              <a:rPr lang="tr-TR" dirty="0" err="1">
                <a:cs typeface="Times New Roman" charset="0"/>
              </a:rPr>
              <a:t>ekzokrin</a:t>
            </a:r>
            <a:r>
              <a:rPr lang="tr-TR" dirty="0">
                <a:cs typeface="Times New Roman" charset="0"/>
              </a:rPr>
              <a:t> fonksiyonunun değerlendirilmesi</a:t>
            </a:r>
            <a:r>
              <a:rPr lang="tr-TR" dirty="0"/>
              <a:t>nde uyarı testleri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cs typeface="Times New Roman" charset="0"/>
            </a:endParaRPr>
          </a:p>
          <a:p>
            <a:r>
              <a:rPr lang="tr-TR" dirty="0" err="1" smtClean="0">
                <a:cs typeface="Times New Roman" charset="0"/>
              </a:rPr>
              <a:t>Lundh</a:t>
            </a:r>
            <a:r>
              <a:rPr lang="tr-TR" dirty="0" smtClean="0">
                <a:cs typeface="Times New Roman" charset="0"/>
              </a:rPr>
              <a:t> </a:t>
            </a:r>
            <a:r>
              <a:rPr lang="tr-TR" dirty="0">
                <a:cs typeface="Times New Roman" charset="0"/>
              </a:rPr>
              <a:t>test öğünü testi, </a:t>
            </a:r>
            <a:endParaRPr lang="tr-TR" dirty="0"/>
          </a:p>
          <a:p>
            <a:r>
              <a:rPr lang="tr-TR" dirty="0" err="1">
                <a:cs typeface="Times New Roman" charset="0"/>
              </a:rPr>
              <a:t>sekretin-kolesistokinin</a:t>
            </a:r>
            <a:r>
              <a:rPr lang="tr-TR" dirty="0">
                <a:cs typeface="Times New Roman" charset="0"/>
              </a:rPr>
              <a:t> testi, </a:t>
            </a:r>
            <a:endParaRPr lang="tr-TR" dirty="0"/>
          </a:p>
          <a:p>
            <a:r>
              <a:rPr lang="tr-TR" dirty="0">
                <a:cs typeface="Times New Roman" charset="0"/>
              </a:rPr>
              <a:t>gaitada </a:t>
            </a:r>
            <a:r>
              <a:rPr lang="tr-TR" dirty="0" err="1">
                <a:cs typeface="Times New Roman" charset="0"/>
              </a:rPr>
              <a:t>tripsin</a:t>
            </a:r>
            <a:r>
              <a:rPr lang="tr-TR" dirty="0">
                <a:cs typeface="Times New Roman" charset="0"/>
              </a:rPr>
              <a:t> ve </a:t>
            </a:r>
            <a:r>
              <a:rPr lang="tr-TR" dirty="0" err="1">
                <a:cs typeface="Times New Roman" charset="0"/>
              </a:rPr>
              <a:t>kimotripsin</a:t>
            </a:r>
            <a:r>
              <a:rPr lang="tr-TR" dirty="0">
                <a:cs typeface="Times New Roman" charset="0"/>
              </a:rPr>
              <a:t> testi</a:t>
            </a:r>
            <a:r>
              <a:rPr lang="tr-TR" dirty="0"/>
              <a:t> </a:t>
            </a:r>
          </a:p>
          <a:p>
            <a:pPr>
              <a:buFontTx/>
              <a:buNone/>
            </a:pPr>
            <a:endParaRPr lang="tr-T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044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dirty="0">
                <a:cs typeface="Times New Roman" charset="0"/>
              </a:rPr>
              <a:t>Pankreas </a:t>
            </a:r>
            <a:r>
              <a:rPr lang="tr-TR" dirty="0" err="1">
                <a:cs typeface="Times New Roman" charset="0"/>
              </a:rPr>
              <a:t>ekzokrin</a:t>
            </a:r>
            <a:r>
              <a:rPr lang="tr-TR" dirty="0">
                <a:cs typeface="Times New Roman" charset="0"/>
              </a:rPr>
              <a:t> fonksiyonunun değerlendirilmesi</a:t>
            </a:r>
            <a:r>
              <a:rPr lang="tr-TR" dirty="0"/>
              <a:t>nde </a:t>
            </a:r>
            <a:r>
              <a:rPr lang="tr-TR" dirty="0" err="1"/>
              <a:t>indirekt</a:t>
            </a:r>
            <a:r>
              <a:rPr lang="tr-TR" dirty="0"/>
              <a:t> testler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Y</a:t>
            </a:r>
            <a:r>
              <a:rPr lang="tr-TR" dirty="0" smtClean="0">
                <a:cs typeface="Times New Roman" charset="0"/>
              </a:rPr>
              <a:t>ağ </a:t>
            </a:r>
            <a:r>
              <a:rPr lang="tr-TR" dirty="0" err="1">
                <a:cs typeface="Times New Roman" charset="0"/>
              </a:rPr>
              <a:t>absorpsiyon</a:t>
            </a:r>
            <a:r>
              <a:rPr lang="tr-TR" dirty="0">
                <a:cs typeface="Times New Roman" charset="0"/>
              </a:rPr>
              <a:t> testi</a:t>
            </a:r>
            <a:endParaRPr lang="tr-TR" dirty="0"/>
          </a:p>
          <a:p>
            <a:r>
              <a:rPr lang="tr-TR" dirty="0" err="1"/>
              <a:t>Bentromid</a:t>
            </a:r>
            <a:r>
              <a:rPr lang="tr-TR" dirty="0"/>
              <a:t> (</a:t>
            </a:r>
            <a:r>
              <a:rPr lang="tr-TR" dirty="0">
                <a:cs typeface="Times New Roman" charset="0"/>
              </a:rPr>
              <a:t>PABA</a:t>
            </a:r>
            <a:r>
              <a:rPr lang="tr-TR" dirty="0"/>
              <a:t>)</a:t>
            </a:r>
            <a:r>
              <a:rPr lang="tr-TR" dirty="0">
                <a:cs typeface="Times New Roman" charset="0"/>
              </a:rPr>
              <a:t> testi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874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>
                <a:cs typeface="Times New Roman" charset="0"/>
              </a:rPr>
              <a:t>Pankreas hastalıklarının tanısında yararlı enzimler</a:t>
            </a:r>
            <a:r>
              <a:rPr lang="tr-TR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>
                <a:cs typeface="Times New Roman" charset="0"/>
              </a:rPr>
              <a:t>Amilaz</a:t>
            </a:r>
            <a:r>
              <a:rPr lang="tr-TR" dirty="0"/>
              <a:t> </a:t>
            </a:r>
          </a:p>
          <a:p>
            <a:r>
              <a:rPr lang="tr-TR" dirty="0" err="1">
                <a:cs typeface="Times New Roman" charset="0"/>
              </a:rPr>
              <a:t>Lipaz</a:t>
            </a:r>
            <a:r>
              <a:rPr lang="tr-TR" dirty="0"/>
              <a:t> </a:t>
            </a:r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-Akut </a:t>
            </a:r>
            <a:r>
              <a:rPr lang="tr-TR" dirty="0" err="1"/>
              <a:t>pankreatitte</a:t>
            </a:r>
            <a:r>
              <a:rPr lang="tr-TR" dirty="0"/>
              <a:t> serum amilaz aktivitesi, </a:t>
            </a:r>
          </a:p>
          <a:p>
            <a:pPr marL="0" indent="0">
              <a:buNone/>
            </a:pPr>
            <a:r>
              <a:rPr lang="tr-TR" dirty="0"/>
              <a:t>	2-12 saatte artar.</a:t>
            </a:r>
          </a:p>
          <a:p>
            <a:pPr marL="0" indent="0">
              <a:buNone/>
            </a:pPr>
            <a:r>
              <a:rPr lang="tr-TR" dirty="0"/>
              <a:t>	12-72 saatte normalin 5-10 katına ulaşarak maksimum olur.</a:t>
            </a:r>
          </a:p>
          <a:p>
            <a:pPr marL="0" indent="0">
              <a:buNone/>
            </a:pPr>
            <a:r>
              <a:rPr lang="tr-TR" dirty="0"/>
              <a:t>	3-4 günde normal değerlere iner.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-</a:t>
            </a:r>
            <a:r>
              <a:rPr lang="tr-TR" dirty="0">
                <a:cs typeface="Times New Roman" charset="0"/>
              </a:rPr>
              <a:t>Akut </a:t>
            </a:r>
            <a:r>
              <a:rPr lang="tr-TR" dirty="0" err="1">
                <a:cs typeface="Times New Roman" charset="0"/>
              </a:rPr>
              <a:t>pankreatit</a:t>
            </a:r>
            <a:r>
              <a:rPr lang="tr-TR" dirty="0">
                <a:cs typeface="Times New Roman" charset="0"/>
              </a:rPr>
              <a:t> tanısında </a:t>
            </a:r>
            <a:r>
              <a:rPr lang="tr-TR" b="1" dirty="0">
                <a:cs typeface="Times New Roman" charset="0"/>
              </a:rPr>
              <a:t>idrar amilazı</a:t>
            </a:r>
            <a:r>
              <a:rPr lang="tr-TR" dirty="0">
                <a:cs typeface="Times New Roman" charset="0"/>
              </a:rPr>
              <a:t> daha değerlidir. Çünkü böbrek fonksiyonlarının sağlam olması koşuluyla daha yüksek değerlere ulaşır ve 7-10 gün gibi daha uzun süre yüksek kalır.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458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>
                <a:cs typeface="Times New Roman" charset="0"/>
              </a:rPr>
              <a:t>Pankreas hastalıklarının tanısında yararlı enzimler</a:t>
            </a:r>
            <a:r>
              <a:rPr lang="tr-TR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alibri"/>
                <a:cs typeface="Calibri"/>
              </a:rPr>
              <a:t>-</a:t>
            </a:r>
            <a:r>
              <a:rPr lang="tr-TR" dirty="0" err="1">
                <a:latin typeface="Calibri"/>
                <a:cs typeface="Calibri"/>
              </a:rPr>
              <a:t>Tükrük</a:t>
            </a:r>
            <a:r>
              <a:rPr lang="tr-TR" dirty="0">
                <a:latin typeface="Calibri"/>
                <a:cs typeface="Calibri"/>
              </a:rPr>
              <a:t> bezi kökenli (S tipi) amilaz, </a:t>
            </a:r>
            <a:r>
              <a:rPr lang="tr-TR" dirty="0" err="1">
                <a:latin typeface="Calibri"/>
                <a:cs typeface="Calibri"/>
              </a:rPr>
              <a:t>IgA</a:t>
            </a:r>
            <a:r>
              <a:rPr lang="tr-TR" dirty="0">
                <a:latin typeface="Calibri"/>
                <a:cs typeface="Calibri"/>
              </a:rPr>
              <a:t>, </a:t>
            </a:r>
            <a:r>
              <a:rPr lang="tr-TR" dirty="0" err="1">
                <a:latin typeface="Calibri"/>
                <a:cs typeface="Calibri"/>
              </a:rPr>
              <a:t>IgG</a:t>
            </a:r>
            <a:r>
              <a:rPr lang="tr-TR" dirty="0">
                <a:latin typeface="Calibri"/>
                <a:cs typeface="Calibri"/>
              </a:rPr>
              <a:t> ve diğer yüksek molekül ağırlıklı plazma proteinleriyle kompleks oluşturup kanda artabilir (</a:t>
            </a:r>
            <a:r>
              <a:rPr lang="tr-TR" dirty="0" err="1">
                <a:latin typeface="Calibri"/>
                <a:cs typeface="Calibri"/>
              </a:rPr>
              <a:t>makroamilazemi</a:t>
            </a:r>
            <a:r>
              <a:rPr lang="tr-TR" dirty="0">
                <a:latin typeface="Calibri"/>
                <a:cs typeface="Calibri"/>
              </a:rPr>
              <a:t>), fakat bu durumda idrarda amilaz normalin altında olabilir</a:t>
            </a:r>
            <a:r>
              <a:rPr lang="tr-TR" dirty="0" smtClean="0">
                <a:latin typeface="Calibri"/>
                <a:cs typeface="Calibri"/>
              </a:rPr>
              <a:t>.</a:t>
            </a:r>
          </a:p>
          <a:p>
            <a:pPr marL="0" indent="0">
              <a:buNone/>
            </a:pPr>
            <a:endParaRPr lang="tr-TR" dirty="0">
              <a:latin typeface="Calibri"/>
              <a:cs typeface="Calibri"/>
            </a:endParaRPr>
          </a:p>
          <a:p>
            <a:pPr marL="0" indent="0" eaLnBrk="0" hangingPunct="0">
              <a:spcBef>
                <a:spcPct val="50000"/>
              </a:spcBef>
              <a:buNone/>
            </a:pPr>
            <a:r>
              <a:rPr lang="tr-TR" dirty="0" smtClean="0">
                <a:latin typeface="Calibri"/>
                <a:cs typeface="Calibri"/>
              </a:rPr>
              <a:t>-</a:t>
            </a:r>
            <a:r>
              <a:rPr lang="tr-TR" dirty="0">
                <a:latin typeface="Calibri"/>
                <a:cs typeface="Calibri"/>
              </a:rPr>
              <a:t>Akut </a:t>
            </a:r>
            <a:r>
              <a:rPr lang="tr-TR" dirty="0" err="1">
                <a:latin typeface="Calibri"/>
                <a:cs typeface="Calibri"/>
              </a:rPr>
              <a:t>pankreatit</a:t>
            </a:r>
            <a:r>
              <a:rPr lang="tr-TR" dirty="0">
                <a:latin typeface="Calibri"/>
                <a:cs typeface="Calibri"/>
              </a:rPr>
              <a:t> tanısında Amilaz-</a:t>
            </a:r>
            <a:r>
              <a:rPr lang="tr-TR" dirty="0" err="1">
                <a:latin typeface="Calibri"/>
                <a:cs typeface="Calibri"/>
              </a:rPr>
              <a:t>kreatinin</a:t>
            </a:r>
            <a:r>
              <a:rPr lang="tr-TR" dirty="0">
                <a:latin typeface="Calibri"/>
                <a:cs typeface="Calibri"/>
              </a:rPr>
              <a:t> </a:t>
            </a:r>
            <a:r>
              <a:rPr lang="tr-TR" dirty="0" err="1">
                <a:latin typeface="Calibri"/>
                <a:cs typeface="Calibri"/>
              </a:rPr>
              <a:t>koefisienti</a:t>
            </a:r>
            <a:r>
              <a:rPr lang="tr-TR" dirty="0">
                <a:latin typeface="Calibri"/>
                <a:cs typeface="Calibri"/>
              </a:rPr>
              <a:t> (ACCR) daha yararlı olmaktadır</a:t>
            </a:r>
            <a:r>
              <a:rPr lang="tr-TR" dirty="0" smtClean="0">
                <a:latin typeface="Calibri"/>
                <a:cs typeface="Calibri"/>
              </a:rPr>
              <a:t>.</a:t>
            </a:r>
            <a:r>
              <a:rPr lang="tr-TR" dirty="0">
                <a:latin typeface="Calibri"/>
                <a:cs typeface="Calibri"/>
              </a:rPr>
              <a:t> Amilaz-</a:t>
            </a:r>
            <a:r>
              <a:rPr lang="tr-TR" dirty="0" err="1">
                <a:latin typeface="Calibri"/>
                <a:cs typeface="Calibri"/>
              </a:rPr>
              <a:t>kreatinin</a:t>
            </a:r>
            <a:r>
              <a:rPr lang="tr-TR" dirty="0">
                <a:latin typeface="Calibri"/>
                <a:cs typeface="Calibri"/>
              </a:rPr>
              <a:t> </a:t>
            </a:r>
            <a:r>
              <a:rPr lang="tr-TR" dirty="0" err="1">
                <a:latin typeface="Calibri"/>
                <a:cs typeface="Calibri"/>
              </a:rPr>
              <a:t>koefisientinin</a:t>
            </a:r>
            <a:r>
              <a:rPr lang="tr-TR" dirty="0">
                <a:latin typeface="Calibri"/>
                <a:cs typeface="Calibri"/>
              </a:rPr>
              <a:t> normal değeri 2-5 arasındadır. </a:t>
            </a:r>
            <a:r>
              <a:rPr lang="tr-TR" i="1" dirty="0" smtClean="0">
                <a:latin typeface="Calibri"/>
                <a:cs typeface="Calibri"/>
              </a:rPr>
              <a:t>Akut </a:t>
            </a:r>
            <a:r>
              <a:rPr lang="tr-TR" i="1" dirty="0" err="1">
                <a:latin typeface="Calibri"/>
                <a:cs typeface="Calibri"/>
              </a:rPr>
              <a:t>pankreatitte</a:t>
            </a:r>
            <a:r>
              <a:rPr lang="tr-TR" i="1" dirty="0">
                <a:latin typeface="Calibri"/>
                <a:cs typeface="Calibri"/>
              </a:rPr>
              <a:t> normalin 3 katına ulaşır ve uzun süre yüksek kalır.</a:t>
            </a:r>
            <a:r>
              <a:rPr lang="tr-TR" dirty="0">
                <a:latin typeface="Calibri"/>
                <a:cs typeface="Calibri"/>
              </a:rPr>
              <a:t> </a:t>
            </a:r>
          </a:p>
          <a:p>
            <a:pPr marL="0" indent="0">
              <a:buNone/>
            </a:pPr>
            <a:endParaRPr lang="tr-TR" dirty="0">
              <a:latin typeface="Calibri"/>
              <a:cs typeface="Calibri"/>
            </a:endParaRPr>
          </a:p>
          <a:p>
            <a:pPr marL="0" indent="0">
              <a:buNone/>
            </a:pPr>
            <a:endParaRPr lang="tr-TR" dirty="0">
              <a:latin typeface="Calibri"/>
              <a:cs typeface="Calibri"/>
            </a:endParaRPr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55323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>
                <a:cs typeface="Times New Roman" charset="0"/>
              </a:rPr>
              <a:t>Pankreas hastalıklarının tanısında yararlı enzimler</a:t>
            </a:r>
            <a:r>
              <a:rPr lang="tr-TR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r-TR" dirty="0">
                <a:cs typeface="Times New Roman" charset="0"/>
              </a:rPr>
              <a:t>Akut </a:t>
            </a:r>
            <a:r>
              <a:rPr lang="tr-TR" dirty="0" err="1">
                <a:cs typeface="Times New Roman" charset="0"/>
              </a:rPr>
              <a:t>pankreatitte</a:t>
            </a:r>
            <a:r>
              <a:rPr lang="tr-TR" dirty="0">
                <a:cs typeface="Times New Roman" charset="0"/>
              </a:rPr>
              <a:t> serum</a:t>
            </a:r>
            <a:r>
              <a:rPr lang="tr-TR" dirty="0"/>
              <a:t> </a:t>
            </a:r>
            <a:r>
              <a:rPr lang="tr-TR" dirty="0" err="1"/>
              <a:t>lipaz</a:t>
            </a:r>
            <a:r>
              <a:rPr lang="tr-TR" dirty="0"/>
              <a:t> aktivitesi;</a:t>
            </a:r>
          </a:p>
          <a:p>
            <a:pPr>
              <a:buFontTx/>
              <a:buNone/>
            </a:pPr>
            <a:r>
              <a:rPr lang="tr-TR" dirty="0"/>
              <a:t>	</a:t>
            </a:r>
            <a:r>
              <a:rPr lang="tr-TR" dirty="0">
                <a:cs typeface="Times New Roman" charset="0"/>
              </a:rPr>
              <a:t>2-12 saat sonra yükselir </a:t>
            </a:r>
            <a:endParaRPr lang="tr-TR" dirty="0"/>
          </a:p>
          <a:p>
            <a:pPr>
              <a:buFontTx/>
              <a:buNone/>
            </a:pPr>
            <a:r>
              <a:rPr lang="tr-TR" dirty="0"/>
              <a:t>	</a:t>
            </a:r>
            <a:r>
              <a:rPr lang="tr-TR" dirty="0">
                <a:cs typeface="Times New Roman" charset="0"/>
              </a:rPr>
              <a:t>ve 10-12 gün yüksek değerde kalır.</a:t>
            </a:r>
            <a:r>
              <a:rPr lang="tr-TR" dirty="0"/>
              <a:t> </a:t>
            </a:r>
            <a:endParaRPr lang="tr-TR" dirty="0" smtClean="0"/>
          </a:p>
          <a:p>
            <a:pPr>
              <a:buFontTx/>
              <a:buNone/>
            </a:pPr>
            <a:r>
              <a:rPr lang="tr-TR" i="1" dirty="0" smtClean="0">
                <a:cs typeface="Times New Roman" charset="0"/>
              </a:rPr>
              <a:t>Akut </a:t>
            </a:r>
            <a:r>
              <a:rPr lang="tr-TR" i="1" dirty="0" err="1">
                <a:cs typeface="Times New Roman" charset="0"/>
              </a:rPr>
              <a:t>pankreatitte</a:t>
            </a:r>
            <a:r>
              <a:rPr lang="tr-TR" i="1" dirty="0">
                <a:cs typeface="Times New Roman" charset="0"/>
              </a:rPr>
              <a:t> </a:t>
            </a:r>
            <a:r>
              <a:rPr lang="tr-TR" i="1" dirty="0" err="1">
                <a:cs typeface="Times New Roman" charset="0"/>
              </a:rPr>
              <a:t>lipaz</a:t>
            </a:r>
            <a:r>
              <a:rPr lang="tr-TR" i="1" dirty="0">
                <a:cs typeface="Times New Roman" charset="0"/>
              </a:rPr>
              <a:t> değerleri amilazdan daha spesifiktir</a:t>
            </a:r>
            <a:r>
              <a:rPr lang="tr-TR" i="1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722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760</TotalTime>
  <Words>225</Words>
  <Application>Microsoft Macintosh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PANKREAS ve PANKREAS FONKSİYONLARI</vt:lpstr>
      <vt:lpstr>Pankreas ekzokrin fonksiyonunun değerlendirilmesi </vt:lpstr>
      <vt:lpstr>Pankreas ekzokrin fonksiyonunun değerlendirilmesinde uyarı testleri</vt:lpstr>
      <vt:lpstr>Pankreas ekzokrin fonksiyonunun değerlendirilmesinde indirekt testler</vt:lpstr>
      <vt:lpstr>Pankreas hastalıklarının tanısında yararlı enzimler </vt:lpstr>
      <vt:lpstr>Pankreas hastalıklarının tanısında yararlı enzimler </vt:lpstr>
      <vt:lpstr>Pankreas hastalıklarının tanısında yararlı enzimler 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25</cp:revision>
  <dcterms:created xsi:type="dcterms:W3CDTF">2018-05-08T12:08:33Z</dcterms:created>
  <dcterms:modified xsi:type="dcterms:W3CDTF">2018-07-05T10:46:31Z</dcterms:modified>
</cp:coreProperties>
</file>