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438" r:id="rId4"/>
    <p:sldId id="437" r:id="rId5"/>
    <p:sldId id="439" r:id="rId6"/>
    <p:sldId id="440" r:id="rId7"/>
    <p:sldId id="441" r:id="rId8"/>
    <p:sldId id="442" r:id="rId9"/>
    <p:sldId id="443" r:id="rId10"/>
    <p:sldId id="444" r:id="rId11"/>
    <p:sldId id="445" r:id="rId12"/>
    <p:sldId id="446" r:id="rId13"/>
    <p:sldId id="447" r:id="rId14"/>
    <p:sldId id="448" r:id="rId15"/>
    <p:sldId id="44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tr/" TargetMode="External"/><Relationship Id="rId2" Type="http://schemas.openxmlformats.org/officeDocument/2006/relationships/hyperlink" Target="https://www.merriam-webster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700808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ENGLISH FOR ACADEMIC PURPOSES II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792088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Beris</a:t>
            </a:r>
            <a:r>
              <a:rPr lang="tr-TR" dirty="0" smtClean="0">
                <a:solidFill>
                  <a:schemeClr val="tx1"/>
                </a:solidFill>
              </a:rPr>
              <a:t> Artan </a:t>
            </a:r>
            <a:r>
              <a:rPr lang="tr-TR" dirty="0" err="1" smtClean="0">
                <a:solidFill>
                  <a:schemeClr val="tx1"/>
                </a:solidFill>
              </a:rPr>
              <a:t>Özoran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1115616" y="1647701"/>
            <a:ext cx="107657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Prejudice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171657" y="2780928"/>
            <a:ext cx="102053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Message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067654" y="3929288"/>
            <a:ext cx="224907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259632" y="2198897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303336"/>
                </a:solidFill>
                <a:latin typeface="Open Sans"/>
              </a:rPr>
              <a:t>preconceived</a:t>
            </a:r>
            <a:r>
              <a:rPr lang="tr-TR" dirty="0">
                <a:solidFill>
                  <a:srgbClr val="303336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03336"/>
                </a:solidFill>
                <a:latin typeface="Open Sans"/>
              </a:rPr>
              <a:t>judgment</a:t>
            </a:r>
            <a:r>
              <a:rPr lang="tr-TR" dirty="0">
                <a:solidFill>
                  <a:srgbClr val="303336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03336"/>
                </a:solidFill>
                <a:latin typeface="Open Sans"/>
              </a:rPr>
              <a:t>or</a:t>
            </a:r>
            <a:r>
              <a:rPr lang="tr-TR" dirty="0">
                <a:solidFill>
                  <a:srgbClr val="303336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03336"/>
                </a:solidFill>
                <a:latin typeface="Open Sans"/>
              </a:rPr>
              <a:t>opinion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03336"/>
                </a:solidFill>
                <a:latin typeface="Open Sans"/>
              </a:rPr>
              <a:t>a communication in writing, in speech, or by signals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331640" y="463642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03336"/>
                </a:solidFill>
                <a:latin typeface="Open Sans"/>
              </a:rPr>
              <a:t>communication directed to or reaching the mass of the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9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82809" y="1500998"/>
            <a:ext cx="125066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Audience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48728" y="2708650"/>
            <a:ext cx="131882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Post-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truth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017371" y="2073251"/>
            <a:ext cx="3394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group of listeners or </a:t>
            </a:r>
            <a:r>
              <a:rPr lang="en-US" dirty="0" smtClean="0"/>
              <a:t>spectators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48728" y="4015915"/>
            <a:ext cx="163166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Manipulation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84637" y="4463277"/>
            <a:ext cx="76337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control or play upon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artful</a:t>
            </a:r>
            <a:r>
              <a:rPr lang="tr-TR" dirty="0" smtClean="0"/>
              <a:t>, </a:t>
            </a:r>
            <a:r>
              <a:rPr lang="en-US" dirty="0" smtClean="0"/>
              <a:t>unfair</a:t>
            </a:r>
            <a:r>
              <a:rPr lang="en-US" dirty="0"/>
              <a:t>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insidious</a:t>
            </a:r>
            <a:r>
              <a:rPr lang="en-US" dirty="0"/>
              <a:t> </a:t>
            </a:r>
            <a:r>
              <a:rPr lang="en-US" dirty="0" smtClean="0"/>
              <a:t>means </a:t>
            </a:r>
            <a:r>
              <a:rPr lang="en-US" dirty="0"/>
              <a:t>especially to one's own </a:t>
            </a:r>
            <a:r>
              <a:rPr lang="en-US" dirty="0" smtClean="0"/>
              <a:t>advantage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84637" y="3169671"/>
            <a:ext cx="7475911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Relating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situation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more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likely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accept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arguement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emotions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beliefs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43046" y="1521440"/>
            <a:ext cx="139903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Stereotype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77515" y="2636767"/>
            <a:ext cx="123565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Persuade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43046" y="4037390"/>
            <a:ext cx="226132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Responsibility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05387" y="2004873"/>
            <a:ext cx="707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conforming to a fixed or general </a:t>
            </a:r>
            <a:r>
              <a:rPr lang="en-US" dirty="0" smtClean="0"/>
              <a:t>pattern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085489" y="3230603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move by argument, entreaty, or expostulation to a belief, position, or course of </a:t>
            </a:r>
            <a:r>
              <a:rPr lang="en-US" dirty="0" smtClean="0"/>
              <a:t>action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85489" y="4506900"/>
            <a:ext cx="73600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en-US" dirty="0"/>
              <a:t> 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producing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en-US" dirty="0"/>
              <a:t> </a:t>
            </a:r>
            <a:r>
              <a:rPr lang="en-US" dirty="0" smtClean="0"/>
              <a:t>in </a:t>
            </a:r>
            <a:r>
              <a:rPr lang="en-US" dirty="0"/>
              <a:t>a way that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tr-TR" dirty="0" err="1" smtClean="0"/>
              <a:t>harmful</a:t>
            </a:r>
            <a:r>
              <a:rPr lang="en-US" dirty="0"/>
              <a:t> 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en-US" dirty="0"/>
              <a:t> </a:t>
            </a:r>
            <a:r>
              <a:rPr lang="en-US" dirty="0" smtClean="0"/>
              <a:t>or the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31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18321" y="1639032"/>
            <a:ext cx="161492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Transparency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79392" y="2786044"/>
            <a:ext cx="143898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Storytelling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34279" y="3845758"/>
            <a:ext cx="132921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Consumer: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15616" y="214005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quality or state of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transparent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1115616" y="3318783"/>
            <a:ext cx="63498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en-US" dirty="0"/>
              <a:t>  of writing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telling</a:t>
            </a:r>
            <a:r>
              <a:rPr lang="en-US" dirty="0"/>
              <a:t> 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 </a:t>
            </a:r>
            <a:r>
              <a:rPr lang="tr-TR" dirty="0" err="1" smtClean="0"/>
              <a:t>stories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1100273" y="4372277"/>
            <a:ext cx="7016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person</a:t>
            </a:r>
            <a:r>
              <a:rPr lang="en-US" dirty="0"/>
              <a:t>  </a:t>
            </a:r>
            <a:r>
              <a:rPr lang="en-US" dirty="0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buys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701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32461" y="1471827"/>
            <a:ext cx="159133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Target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32461" y="2665150"/>
            <a:ext cx="133017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Marketing: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043608" y="2050155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people</a:t>
            </a:r>
            <a:r>
              <a:rPr lang="en-US" dirty="0"/>
              <a:t> </a:t>
            </a:r>
            <a:r>
              <a:rPr lang="en-US" dirty="0" smtClean="0"/>
              <a:t>that an</a:t>
            </a:r>
            <a:r>
              <a:rPr lang="tr-TR" dirty="0" smtClean="0"/>
              <a:t> </a:t>
            </a:r>
            <a:r>
              <a:rPr lang="tr-TR" dirty="0" err="1" smtClean="0"/>
              <a:t>advertisement</a:t>
            </a:r>
            <a:r>
              <a:rPr lang="tr-TR" dirty="0" smtClean="0"/>
              <a:t> is </a:t>
            </a:r>
            <a:r>
              <a:rPr lang="tr-TR" dirty="0" err="1" smtClean="0"/>
              <a:t>intended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reach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043608" y="3224114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process or technique of promoting, selling, and distributing a product or </a:t>
            </a:r>
            <a:r>
              <a:rPr lang="en-US" dirty="0" smtClean="0"/>
              <a:t>service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6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References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08838" y="1651897"/>
            <a:ext cx="293612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Merriam-Webster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Dictionary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765175" y="3429000"/>
            <a:ext cx="225427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Cambridge Dictionary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08838" y="2214233"/>
            <a:ext cx="3608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https://www.merriam-webster.com/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67233" y="4005064"/>
            <a:ext cx="3592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https://dictionary.cambridge.org/tr/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6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2775" y="2060848"/>
            <a:ext cx="7772400" cy="1470025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Ice-Breaking Activity: </a:t>
            </a:r>
            <a:r>
              <a:rPr lang="tr-TR" dirty="0" err="1" smtClean="0">
                <a:solidFill>
                  <a:srgbClr val="FF0000"/>
                </a:solidFill>
              </a:rPr>
              <a:t>Taboo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7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1485720"/>
            <a:ext cx="7772400" cy="1084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Communication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/>
              <a:t>Communication </a:t>
            </a:r>
            <a:r>
              <a:rPr lang="en-US" dirty="0"/>
              <a:t>is the process of sending and </a:t>
            </a:r>
            <a:r>
              <a:rPr lang="en-US" dirty="0" smtClean="0"/>
              <a:t>receiving</a:t>
            </a:r>
            <a:r>
              <a:rPr lang="tr-TR" dirty="0" smtClean="0"/>
              <a:t> </a:t>
            </a:r>
            <a:r>
              <a:rPr lang="en-US" dirty="0" smtClean="0"/>
              <a:t>messages</a:t>
            </a:r>
            <a:r>
              <a:rPr lang="en-US" dirty="0"/>
              <a:t> through verbal or nonverbal means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12775" y="2676985"/>
            <a:ext cx="102143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 Media: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599951" y="3950324"/>
            <a:ext cx="161614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Media: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76884" y="3112786"/>
            <a:ext cx="8225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Media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plural</a:t>
            </a:r>
            <a:r>
              <a:rPr lang="tr-TR" dirty="0" smtClean="0"/>
              <a:t> form of </a:t>
            </a:r>
            <a:r>
              <a:rPr lang="tr-TR" dirty="0" err="1" smtClean="0"/>
              <a:t>medium</a:t>
            </a:r>
            <a:r>
              <a:rPr lang="tr-TR" dirty="0" smtClean="0"/>
              <a:t>. Media </a:t>
            </a:r>
            <a:r>
              <a:rPr lang="en-US" dirty="0" smtClean="0"/>
              <a:t>are the</a:t>
            </a:r>
            <a:r>
              <a:rPr lang="tr-TR" dirty="0" smtClean="0"/>
              <a:t> </a:t>
            </a:r>
            <a:r>
              <a:rPr lang="tr-TR" dirty="0" err="1" smtClean="0"/>
              <a:t>communication</a:t>
            </a:r>
            <a:r>
              <a:rPr lang="en-US" dirty="0"/>
              <a:t> </a:t>
            </a:r>
            <a:r>
              <a:rPr lang="en-US" dirty="0" smtClean="0"/>
              <a:t>outlets </a:t>
            </a:r>
            <a:r>
              <a:rPr lang="en-US" dirty="0"/>
              <a:t>or tools used to </a:t>
            </a:r>
            <a:r>
              <a:rPr lang="en-US" dirty="0" smtClean="0"/>
              <a:t>deliver</a:t>
            </a:r>
            <a:r>
              <a:rPr lang="en-US" dirty="0"/>
              <a:t> </a:t>
            </a:r>
            <a:r>
              <a:rPr lang="tr-TR" dirty="0" err="1" smtClean="0"/>
              <a:t>information</a:t>
            </a:r>
            <a:r>
              <a:rPr lang="tr-TR" dirty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newspapers</a:t>
            </a:r>
            <a:r>
              <a:rPr lang="tr-TR" dirty="0" smtClean="0"/>
              <a:t>, </a:t>
            </a:r>
            <a:r>
              <a:rPr lang="tr-TR" dirty="0" err="1" smtClean="0"/>
              <a:t>television</a:t>
            </a:r>
            <a:r>
              <a:rPr lang="tr-TR" dirty="0" smtClean="0"/>
              <a:t>, </a:t>
            </a:r>
            <a:r>
              <a:rPr lang="tr-TR" dirty="0" err="1" smtClean="0"/>
              <a:t>radio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76884" y="4434015"/>
            <a:ext cx="7991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11111"/>
                </a:solidFill>
              </a:rPr>
              <a:t>Social media is computer-based technology </a:t>
            </a:r>
            <a:r>
              <a:rPr lang="tr-TR" dirty="0" err="1" smtClean="0">
                <a:solidFill>
                  <a:srgbClr val="111111"/>
                </a:solidFill>
              </a:rPr>
              <a:t>to</a:t>
            </a:r>
            <a:r>
              <a:rPr lang="tr-TR" dirty="0" smtClean="0">
                <a:solidFill>
                  <a:srgbClr val="111111"/>
                </a:solidFill>
              </a:rPr>
              <a:t> </a:t>
            </a:r>
            <a:r>
              <a:rPr lang="en-US" dirty="0" err="1" smtClean="0">
                <a:solidFill>
                  <a:srgbClr val="111111"/>
                </a:solidFill>
              </a:rPr>
              <a:t>shar</a:t>
            </a:r>
            <a:r>
              <a:rPr lang="tr-TR" dirty="0" smtClean="0">
                <a:solidFill>
                  <a:srgbClr val="111111"/>
                </a:solidFill>
              </a:rPr>
              <a:t>e</a:t>
            </a:r>
            <a:r>
              <a:rPr lang="en-US" dirty="0" smtClean="0">
                <a:solidFill>
                  <a:srgbClr val="111111"/>
                </a:solidFill>
              </a:rPr>
              <a:t> </a:t>
            </a:r>
            <a:r>
              <a:rPr lang="en-US" dirty="0">
                <a:solidFill>
                  <a:srgbClr val="111111"/>
                </a:solidFill>
              </a:rPr>
              <a:t>of ideas, thoughts, and information through the building of virtual </a:t>
            </a:r>
            <a:r>
              <a:rPr lang="en-US" dirty="0" smtClean="0">
                <a:solidFill>
                  <a:srgbClr val="111111"/>
                </a:solidFill>
              </a:rPr>
              <a:t>networks</a:t>
            </a:r>
            <a:r>
              <a:rPr lang="tr-TR" dirty="0" smtClean="0">
                <a:solidFill>
                  <a:srgbClr val="11111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682107" y="1420404"/>
            <a:ext cx="96571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11295" y="2618115"/>
            <a:ext cx="148277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Information: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723115" y="3840595"/>
            <a:ext cx="152823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5175" y="1891203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using </a:t>
            </a:r>
            <a:r>
              <a:rPr lang="en-US" dirty="0"/>
              <a:t>or </a:t>
            </a:r>
            <a:r>
              <a:rPr lang="tr-TR" dirty="0" err="1" smtClean="0"/>
              <a:t>relating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digital </a:t>
            </a:r>
            <a:r>
              <a:rPr lang="tr-TR" dirty="0" err="1" smtClean="0"/>
              <a:t>signals</a:t>
            </a:r>
            <a:r>
              <a:rPr lang="en-US" dirty="0"/>
              <a:t> 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776498" y="3107463"/>
            <a:ext cx="7796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</a:t>
            </a:r>
            <a:r>
              <a:rPr lang="en-US" dirty="0" smtClean="0"/>
              <a:t>knowledge </a:t>
            </a:r>
            <a:r>
              <a:rPr lang="en-US" dirty="0"/>
              <a:t>obtained from investigation, study, or </a:t>
            </a:r>
            <a:r>
              <a:rPr lang="en-US" dirty="0" smtClean="0"/>
              <a:t>instruction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84830" y="4462098"/>
            <a:ext cx="4058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state of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en-US" dirty="0"/>
              <a:t> </a:t>
            </a:r>
            <a:r>
              <a:rPr lang="en-US" dirty="0" smtClean="0"/>
              <a:t>or interrelated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91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17749" y="1390793"/>
            <a:ext cx="106009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77858" y="2790274"/>
            <a:ext cx="97148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Verbal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62604" y="3838023"/>
            <a:ext cx="137223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Non-Verbal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35345" y="1851166"/>
            <a:ext cx="7045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characteristic features of everyday existence (such as diversions or a way of life) shared by people in a place or </a:t>
            </a:r>
            <a:r>
              <a:rPr lang="en-US" dirty="0" smtClean="0"/>
              <a:t>time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71600" y="323734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auditory communication with words.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835345" y="4351703"/>
            <a:ext cx="77997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wordless</a:t>
            </a:r>
            <a:r>
              <a:rPr lang="tr-TR" dirty="0" smtClean="0"/>
              <a:t> </a:t>
            </a:r>
            <a:r>
              <a:rPr lang="tr-TR" dirty="0" err="1" smtClean="0"/>
              <a:t>communication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/>
              <a:t>b</a:t>
            </a:r>
            <a:r>
              <a:rPr lang="en-US" dirty="0" err="1" smtClean="0"/>
              <a:t>ody</a:t>
            </a:r>
            <a:r>
              <a:rPr lang="en-US" dirty="0" smtClean="0"/>
              <a:t> </a:t>
            </a:r>
            <a:r>
              <a:rPr lang="en-US" dirty="0"/>
              <a:t>language, gestures, facial expressions, touch, etc. </a:t>
            </a: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52795" y="1444684"/>
            <a:ext cx="126009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Feedback: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50024" y="2794415"/>
            <a:ext cx="109902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Context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65175" y="3823993"/>
            <a:ext cx="181011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Opinion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Leader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03623" y="2031192"/>
            <a:ext cx="7398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Process in which the effect or output of an action is 'returned' (fed-back) to modify the next action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23800" y="3301992"/>
            <a:ext cx="68329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interrelated</a:t>
            </a:r>
            <a:r>
              <a:rPr lang="en-US" dirty="0"/>
              <a:t> </a:t>
            </a:r>
            <a:r>
              <a:rPr lang="en-US" dirty="0" smtClean="0"/>
              <a:t>conditions </a:t>
            </a:r>
            <a:r>
              <a:rPr lang="en-US" dirty="0"/>
              <a:t>in which something exists or </a:t>
            </a:r>
            <a:r>
              <a:rPr lang="en-US" dirty="0" smtClean="0"/>
              <a:t>occurs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823799" y="4357896"/>
            <a:ext cx="7378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Influential members of a community, group, or society to whom others turn for advice, opinions, and views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95330" y="1515917"/>
            <a:ext cx="107112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Gender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19268" y="2645126"/>
            <a:ext cx="100457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Reality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43232" y="3739342"/>
            <a:ext cx="117532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Ideology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093492" y="1985322"/>
            <a:ext cx="62148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ocially</a:t>
            </a:r>
            <a:r>
              <a:rPr lang="en-US" dirty="0" smtClean="0"/>
              <a:t> </a:t>
            </a:r>
            <a:r>
              <a:rPr lang="en-US" dirty="0"/>
              <a:t>constructed definition of women and men. 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971600" y="314114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that is neither derivative nor dependent but exists </a:t>
            </a:r>
            <a:r>
              <a:rPr lang="en-US" dirty="0" smtClean="0"/>
              <a:t>necessarily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65146" y="4366265"/>
            <a:ext cx="76113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integrated assertions, theories and aims that constitute a sociopolitical </a:t>
            </a:r>
            <a:r>
              <a:rPr lang="en-US" dirty="0" smtClean="0"/>
              <a:t>program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959771" y="1350812"/>
            <a:ext cx="81945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Logo: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941019" y="2664790"/>
            <a:ext cx="86280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Brand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6131" y="4187145"/>
            <a:ext cx="142699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Propaganda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90022" y="1777429"/>
            <a:ext cx="75584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I</a:t>
            </a:r>
            <a:r>
              <a:rPr lang="en-US" dirty="0" smtClean="0"/>
              <a:t>mages</a:t>
            </a:r>
            <a:r>
              <a:rPr lang="en-US" dirty="0"/>
              <a:t>, texts, shapes, or a combination of the three that depict the name and purpose of a </a:t>
            </a:r>
            <a:r>
              <a:rPr lang="en-US" dirty="0" smtClean="0"/>
              <a:t>business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190022" y="3119681"/>
            <a:ext cx="77024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product, service, or concept that is publicly distinguished from other products, services, or concepts so that it can be easily communicated and usually </a:t>
            </a:r>
            <a:r>
              <a:rPr lang="en-US" dirty="0" smtClean="0"/>
              <a:t>marketed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168674" y="4706831"/>
            <a:ext cx="7147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</a:t>
            </a:r>
            <a:r>
              <a:rPr lang="en-US" dirty="0" err="1" smtClean="0"/>
              <a:t>issemination</a:t>
            </a:r>
            <a:r>
              <a:rPr lang="en-US" dirty="0" smtClean="0"/>
              <a:t> </a:t>
            </a:r>
            <a:r>
              <a:rPr lang="en-US" dirty="0"/>
              <a:t>of information—facts, arguments, </a:t>
            </a:r>
            <a:r>
              <a:rPr lang="en-US" dirty="0" err="1"/>
              <a:t>rumours</a:t>
            </a:r>
            <a:r>
              <a:rPr lang="en-US" dirty="0"/>
              <a:t>, half-truths, or lies—to </a:t>
            </a:r>
            <a:r>
              <a:rPr lang="en-US" dirty="0" smtClean="0"/>
              <a:t>influence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opinion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79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69007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</a:rPr>
              <a:t>Vocabulary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for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Taboo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20308" y="1486990"/>
            <a:ext cx="142635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20308" y="2894902"/>
            <a:ext cx="138429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Perception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26937" y="3982208"/>
            <a:ext cx="179055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Body Language: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043608" y="2033475"/>
            <a:ext cx="7322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action of calling something to the attention of the public especially by paid </a:t>
            </a:r>
            <a:r>
              <a:rPr lang="en-US" dirty="0" smtClean="0"/>
              <a:t>announcements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964621" y="3445774"/>
            <a:ext cx="72467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err="1" smtClean="0"/>
              <a:t>wareness</a:t>
            </a:r>
            <a:r>
              <a:rPr lang="en-US" dirty="0" smtClean="0"/>
              <a:t> </a:t>
            </a:r>
            <a:r>
              <a:rPr lang="en-US" dirty="0"/>
              <a:t>of the elements of environment through </a:t>
            </a:r>
            <a:r>
              <a:rPr lang="en-US" dirty="0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sensation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948920" y="4436327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gestures, movements, and mannerisms by which a person </a:t>
            </a:r>
            <a:r>
              <a:rPr lang="en-US" dirty="0" smtClean="0"/>
              <a:t>communicates </a:t>
            </a:r>
            <a:r>
              <a:rPr lang="en-US" dirty="0"/>
              <a:t>with </a:t>
            </a:r>
            <a:r>
              <a:rPr lang="en-US" dirty="0" smtClean="0"/>
              <a:t>others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3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3383</TotalTime>
  <Words>736</Words>
  <Application>Microsoft Office PowerPoint</Application>
  <PresentationFormat>Ekran Gösterisi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Open Sans</vt:lpstr>
      <vt:lpstr>Times New Roman</vt:lpstr>
      <vt:lpstr>Ofis Teması</vt:lpstr>
      <vt:lpstr>ENGLISH FOR ACADEMIC PURPOSES II</vt:lpstr>
      <vt:lpstr>Ice-Breaking Activity: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Vocabulary for Taboo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160</cp:revision>
  <dcterms:created xsi:type="dcterms:W3CDTF">2020-02-06T11:34:11Z</dcterms:created>
  <dcterms:modified xsi:type="dcterms:W3CDTF">2020-05-11T10:09:25Z</dcterms:modified>
</cp:coreProperties>
</file>