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438" r:id="rId4"/>
    <p:sldId id="437" r:id="rId5"/>
    <p:sldId id="439" r:id="rId6"/>
    <p:sldId id="440" r:id="rId7"/>
    <p:sldId id="441" r:id="rId8"/>
    <p:sldId id="442" r:id="rId9"/>
    <p:sldId id="443" r:id="rId10"/>
    <p:sldId id="444" r:id="rId11"/>
    <p:sldId id="445" r:id="rId12"/>
    <p:sldId id="446" r:id="rId13"/>
    <p:sldId id="447" r:id="rId14"/>
    <p:sldId id="448" r:id="rId15"/>
    <p:sldId id="449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94660"/>
  </p:normalViewPr>
  <p:slideViewPr>
    <p:cSldViewPr>
      <p:cViewPr varScale="1">
        <p:scale>
          <a:sx n="83" d="100"/>
          <a:sy n="83" d="100"/>
        </p:scale>
        <p:origin x="1608" y="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9645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36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66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334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578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5/11/2020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48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5/11/2020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13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5/11/2020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071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5/11/2020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804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5/11/2020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889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5/11/2020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76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CB4FA2-8726-4D26-89D2-19EF43D893F1}" type="datetimeFigureOut">
              <a:rPr lang="en-US" smtClean="0"/>
              <a:t>5/11/2020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7669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dictionary.cambridge.org/tr/" TargetMode="External"/><Relationship Id="rId2" Type="http://schemas.openxmlformats.org/officeDocument/2006/relationships/hyperlink" Target="https://www.merriam-webster.com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827584" y="1700808"/>
            <a:ext cx="7772400" cy="1470025"/>
          </a:xfrm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ENGLISH FOR ACADEMIC PURPOSES II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403648" y="4005064"/>
            <a:ext cx="6400800" cy="792088"/>
          </a:xfrm>
        </p:spPr>
        <p:txBody>
          <a:bodyPr/>
          <a:lstStyle/>
          <a:p>
            <a:r>
              <a:rPr lang="tr-TR" dirty="0" err="1" smtClean="0">
                <a:solidFill>
                  <a:schemeClr val="tx1"/>
                </a:solidFill>
              </a:rPr>
              <a:t>Beris</a:t>
            </a:r>
            <a:r>
              <a:rPr lang="tr-TR" dirty="0" smtClean="0">
                <a:solidFill>
                  <a:schemeClr val="tx1"/>
                </a:solidFill>
              </a:rPr>
              <a:t> Artan </a:t>
            </a:r>
            <a:r>
              <a:rPr lang="tr-TR" dirty="0" err="1" smtClean="0">
                <a:solidFill>
                  <a:schemeClr val="tx1"/>
                </a:solidFill>
              </a:rPr>
              <a:t>Özoran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5577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60375" y="169007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tr-TR" sz="3600" dirty="0" err="1" smtClean="0">
                <a:solidFill>
                  <a:srgbClr val="FF0000"/>
                </a:solidFill>
              </a:rPr>
              <a:t>Vocabulary</a:t>
            </a:r>
            <a:r>
              <a:rPr lang="tr-TR" sz="3600" dirty="0" smtClean="0">
                <a:solidFill>
                  <a:srgbClr val="FF0000"/>
                </a:solidFill>
              </a:rPr>
              <a:t> </a:t>
            </a:r>
            <a:r>
              <a:rPr lang="tr-TR" sz="3600" dirty="0" err="1" smtClean="0">
                <a:solidFill>
                  <a:srgbClr val="FF0000"/>
                </a:solidFill>
              </a:rPr>
              <a:t>for</a:t>
            </a:r>
            <a:r>
              <a:rPr lang="tr-TR" sz="3600" dirty="0" smtClean="0">
                <a:solidFill>
                  <a:srgbClr val="FF0000"/>
                </a:solidFill>
              </a:rPr>
              <a:t> </a:t>
            </a:r>
            <a:r>
              <a:rPr lang="tr-TR" sz="3600" dirty="0" err="1" smtClean="0">
                <a:solidFill>
                  <a:srgbClr val="FF0000"/>
                </a:solidFill>
              </a:rPr>
              <a:t>Taboo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Dikdörtgen 5"/>
          <p:cNvSpPr/>
          <p:nvPr/>
        </p:nvSpPr>
        <p:spPr>
          <a:xfrm>
            <a:off x="1115616" y="1647701"/>
            <a:ext cx="1076577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Prejudice</a:t>
            </a:r>
            <a:endParaRPr lang="tr-T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1171657" y="2780928"/>
            <a:ext cx="1020536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Message</a:t>
            </a:r>
            <a:endParaRPr lang="tr-T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1067654" y="3929288"/>
            <a:ext cx="2249077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Mass</a:t>
            </a:r>
            <a:r>
              <a:rPr lang="tr-T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Communication</a:t>
            </a:r>
            <a:endParaRPr lang="tr-T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1259632" y="2198897"/>
            <a:ext cx="36471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>
                <a:solidFill>
                  <a:srgbClr val="303336"/>
                </a:solidFill>
                <a:latin typeface="Open Sans"/>
              </a:rPr>
              <a:t>preconceived</a:t>
            </a:r>
            <a:r>
              <a:rPr lang="tr-TR" dirty="0">
                <a:solidFill>
                  <a:srgbClr val="303336"/>
                </a:solidFill>
                <a:latin typeface="Open Sans"/>
              </a:rPr>
              <a:t> </a:t>
            </a:r>
            <a:r>
              <a:rPr lang="tr-TR" dirty="0" err="1">
                <a:solidFill>
                  <a:srgbClr val="303336"/>
                </a:solidFill>
                <a:latin typeface="Open Sans"/>
              </a:rPr>
              <a:t>judgment</a:t>
            </a:r>
            <a:r>
              <a:rPr lang="tr-TR" dirty="0">
                <a:solidFill>
                  <a:srgbClr val="303336"/>
                </a:solidFill>
                <a:latin typeface="Open Sans"/>
              </a:rPr>
              <a:t> </a:t>
            </a:r>
            <a:r>
              <a:rPr lang="tr-TR" dirty="0" err="1">
                <a:solidFill>
                  <a:srgbClr val="303336"/>
                </a:solidFill>
                <a:latin typeface="Open Sans"/>
              </a:rPr>
              <a:t>or</a:t>
            </a:r>
            <a:r>
              <a:rPr lang="tr-TR" dirty="0">
                <a:solidFill>
                  <a:srgbClr val="303336"/>
                </a:solidFill>
                <a:latin typeface="Open Sans"/>
              </a:rPr>
              <a:t> </a:t>
            </a:r>
            <a:r>
              <a:rPr lang="tr-TR" dirty="0" err="1">
                <a:solidFill>
                  <a:srgbClr val="303336"/>
                </a:solidFill>
                <a:latin typeface="Open Sans"/>
              </a:rPr>
              <a:t>opinion</a:t>
            </a:r>
            <a:endParaRPr lang="en-US" dirty="0"/>
          </a:p>
        </p:txBody>
      </p:sp>
      <p:sp>
        <p:nvSpPr>
          <p:cNvPr id="10" name="Dikdörtgen 9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303336"/>
                </a:solidFill>
                <a:latin typeface="Open Sans"/>
              </a:rPr>
              <a:t>a communication in writing, in speech, or by signals</a:t>
            </a:r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1331640" y="4636427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303336"/>
                </a:solidFill>
                <a:latin typeface="Open Sans"/>
              </a:rPr>
              <a:t>communication directed to or reaching the mass of the people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697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60375" y="169007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tr-TR" sz="3600" dirty="0" err="1" smtClean="0">
                <a:solidFill>
                  <a:srgbClr val="FF0000"/>
                </a:solidFill>
              </a:rPr>
              <a:t>Vocabulary</a:t>
            </a:r>
            <a:r>
              <a:rPr lang="tr-TR" sz="3600" dirty="0" smtClean="0">
                <a:solidFill>
                  <a:srgbClr val="FF0000"/>
                </a:solidFill>
              </a:rPr>
              <a:t> </a:t>
            </a:r>
            <a:r>
              <a:rPr lang="tr-TR" sz="3600" dirty="0" err="1" smtClean="0">
                <a:solidFill>
                  <a:srgbClr val="FF0000"/>
                </a:solidFill>
              </a:rPr>
              <a:t>for</a:t>
            </a:r>
            <a:r>
              <a:rPr lang="tr-TR" sz="3600" dirty="0" smtClean="0">
                <a:solidFill>
                  <a:srgbClr val="FF0000"/>
                </a:solidFill>
              </a:rPr>
              <a:t> </a:t>
            </a:r>
            <a:r>
              <a:rPr lang="tr-TR" sz="3600" dirty="0" err="1" smtClean="0">
                <a:solidFill>
                  <a:srgbClr val="FF0000"/>
                </a:solidFill>
              </a:rPr>
              <a:t>Taboo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Dikdörtgen 5"/>
          <p:cNvSpPr/>
          <p:nvPr/>
        </p:nvSpPr>
        <p:spPr>
          <a:xfrm>
            <a:off x="782809" y="1500998"/>
            <a:ext cx="1250663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Audience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748728" y="2708650"/>
            <a:ext cx="1318823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Post-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truth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1017371" y="2073251"/>
            <a:ext cx="33940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 </a:t>
            </a:r>
            <a:r>
              <a:rPr lang="tr-TR" dirty="0" smtClean="0"/>
              <a:t>A</a:t>
            </a:r>
            <a:r>
              <a:rPr lang="en-US" dirty="0" smtClean="0"/>
              <a:t> </a:t>
            </a:r>
            <a:r>
              <a:rPr lang="en-US" dirty="0"/>
              <a:t>group of listeners or </a:t>
            </a:r>
            <a:r>
              <a:rPr lang="en-US" dirty="0" smtClean="0"/>
              <a:t>spectators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748728" y="4015915"/>
            <a:ext cx="1631665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Manipulation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984637" y="4463277"/>
            <a:ext cx="76337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T</a:t>
            </a:r>
            <a:r>
              <a:rPr lang="en-US" dirty="0" smtClean="0"/>
              <a:t>o </a:t>
            </a:r>
            <a:r>
              <a:rPr lang="en-US" dirty="0"/>
              <a:t>control or play upon </a:t>
            </a:r>
            <a:r>
              <a:rPr lang="en-US" dirty="0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artful</a:t>
            </a:r>
            <a:r>
              <a:rPr lang="tr-TR" dirty="0" smtClean="0"/>
              <a:t>, </a:t>
            </a:r>
            <a:r>
              <a:rPr lang="en-US" dirty="0" smtClean="0"/>
              <a:t>unfair</a:t>
            </a:r>
            <a:r>
              <a:rPr lang="en-US" dirty="0"/>
              <a:t>, </a:t>
            </a:r>
            <a:r>
              <a:rPr lang="en-US" dirty="0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insidious</a:t>
            </a:r>
            <a:r>
              <a:rPr lang="en-US" dirty="0"/>
              <a:t> </a:t>
            </a:r>
            <a:r>
              <a:rPr lang="en-US" dirty="0" smtClean="0"/>
              <a:t>means </a:t>
            </a:r>
            <a:r>
              <a:rPr lang="en-US" dirty="0"/>
              <a:t>especially to one's own </a:t>
            </a:r>
            <a:r>
              <a:rPr lang="en-US" dirty="0" smtClean="0"/>
              <a:t>advantage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3" name="Dikdörtgen 12"/>
          <p:cNvSpPr/>
          <p:nvPr/>
        </p:nvSpPr>
        <p:spPr>
          <a:xfrm>
            <a:off x="984637" y="3169671"/>
            <a:ext cx="7475911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Relating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situation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which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people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are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more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likely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accept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arguement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based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on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their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emotions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beliefs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rather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than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one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based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on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facts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0905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60375" y="169007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tr-TR" sz="3600" dirty="0" err="1" smtClean="0">
                <a:solidFill>
                  <a:srgbClr val="FF0000"/>
                </a:solidFill>
              </a:rPr>
              <a:t>Vocabulary</a:t>
            </a:r>
            <a:r>
              <a:rPr lang="tr-TR" sz="3600" dirty="0" smtClean="0">
                <a:solidFill>
                  <a:srgbClr val="FF0000"/>
                </a:solidFill>
              </a:rPr>
              <a:t> </a:t>
            </a:r>
            <a:r>
              <a:rPr lang="tr-TR" sz="3600" dirty="0" err="1" smtClean="0">
                <a:solidFill>
                  <a:srgbClr val="FF0000"/>
                </a:solidFill>
              </a:rPr>
              <a:t>for</a:t>
            </a:r>
            <a:r>
              <a:rPr lang="tr-TR" sz="3600" dirty="0" smtClean="0">
                <a:solidFill>
                  <a:srgbClr val="FF0000"/>
                </a:solidFill>
              </a:rPr>
              <a:t> </a:t>
            </a:r>
            <a:r>
              <a:rPr lang="tr-TR" sz="3600" dirty="0" err="1" smtClean="0">
                <a:solidFill>
                  <a:srgbClr val="FF0000"/>
                </a:solidFill>
              </a:rPr>
              <a:t>Taboo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Dikdörtgen 5"/>
          <p:cNvSpPr/>
          <p:nvPr/>
        </p:nvSpPr>
        <p:spPr>
          <a:xfrm>
            <a:off x="843046" y="1521440"/>
            <a:ext cx="1399037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Stereotype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877515" y="2636767"/>
            <a:ext cx="1235659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Persuade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843046" y="4037390"/>
            <a:ext cx="2261325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Social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Responsibility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1105387" y="2004873"/>
            <a:ext cx="70784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S</a:t>
            </a:r>
            <a:r>
              <a:rPr lang="en-US" dirty="0" err="1" smtClean="0"/>
              <a:t>omething</a:t>
            </a:r>
            <a:r>
              <a:rPr lang="en-US" dirty="0" smtClean="0"/>
              <a:t> </a:t>
            </a:r>
            <a:r>
              <a:rPr lang="en-US" dirty="0"/>
              <a:t>conforming to a fixed or general </a:t>
            </a:r>
            <a:r>
              <a:rPr lang="en-US" dirty="0" smtClean="0"/>
              <a:t>pattern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0" name="Dikdörtgen 9"/>
          <p:cNvSpPr/>
          <p:nvPr/>
        </p:nvSpPr>
        <p:spPr>
          <a:xfrm>
            <a:off x="1085489" y="3230603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T</a:t>
            </a:r>
            <a:r>
              <a:rPr lang="en-US" dirty="0" smtClean="0"/>
              <a:t>o </a:t>
            </a:r>
            <a:r>
              <a:rPr lang="en-US" dirty="0"/>
              <a:t>move by argument, entreaty, or expostulation to a belief, position, or course of </a:t>
            </a:r>
            <a:r>
              <a:rPr lang="en-US" dirty="0" smtClean="0"/>
              <a:t>action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1085489" y="4506900"/>
            <a:ext cx="73600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practice</a:t>
            </a:r>
            <a:r>
              <a:rPr lang="en-US" dirty="0"/>
              <a:t> 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tr-TR" dirty="0" err="1" smtClean="0"/>
              <a:t>producing</a:t>
            </a:r>
            <a:r>
              <a:rPr lang="tr-TR" dirty="0" smtClean="0"/>
              <a:t> </a:t>
            </a:r>
            <a:r>
              <a:rPr lang="tr-TR" dirty="0" err="1" smtClean="0"/>
              <a:t>goods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services</a:t>
            </a:r>
            <a:r>
              <a:rPr lang="en-US" dirty="0"/>
              <a:t> </a:t>
            </a:r>
            <a:r>
              <a:rPr lang="en-US" dirty="0" smtClean="0"/>
              <a:t>in </a:t>
            </a:r>
            <a:r>
              <a:rPr lang="en-US" dirty="0"/>
              <a:t>a way that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not</a:t>
            </a:r>
            <a:r>
              <a:rPr lang="tr-TR" dirty="0" smtClean="0"/>
              <a:t> </a:t>
            </a:r>
            <a:r>
              <a:rPr lang="tr-TR" dirty="0" err="1" smtClean="0"/>
              <a:t>harmful</a:t>
            </a:r>
            <a:r>
              <a:rPr lang="en-US" dirty="0"/>
              <a:t> 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society</a:t>
            </a:r>
            <a:r>
              <a:rPr lang="en-US" dirty="0"/>
              <a:t> </a:t>
            </a:r>
            <a:r>
              <a:rPr lang="en-US" dirty="0" smtClean="0"/>
              <a:t>or the</a:t>
            </a:r>
            <a:r>
              <a:rPr lang="tr-TR" dirty="0" smtClean="0"/>
              <a:t> </a:t>
            </a:r>
            <a:r>
              <a:rPr lang="tr-TR" dirty="0" err="1" smtClean="0"/>
              <a:t>environment</a:t>
            </a:r>
            <a:r>
              <a:rPr lang="tr-TR" dirty="0" smtClean="0"/>
              <a:t>.</a:t>
            </a:r>
            <a:r>
              <a:rPr lang="en-U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51315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60375" y="169007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tr-TR" sz="3600" dirty="0" err="1" smtClean="0">
                <a:solidFill>
                  <a:srgbClr val="FF0000"/>
                </a:solidFill>
              </a:rPr>
              <a:t>Vocabulary</a:t>
            </a:r>
            <a:r>
              <a:rPr lang="tr-TR" sz="3600" dirty="0" smtClean="0">
                <a:solidFill>
                  <a:srgbClr val="FF0000"/>
                </a:solidFill>
              </a:rPr>
              <a:t> </a:t>
            </a:r>
            <a:r>
              <a:rPr lang="tr-TR" sz="3600" dirty="0" err="1" smtClean="0">
                <a:solidFill>
                  <a:srgbClr val="FF0000"/>
                </a:solidFill>
              </a:rPr>
              <a:t>for</a:t>
            </a:r>
            <a:r>
              <a:rPr lang="tr-TR" sz="3600" dirty="0" smtClean="0">
                <a:solidFill>
                  <a:srgbClr val="FF0000"/>
                </a:solidFill>
              </a:rPr>
              <a:t> </a:t>
            </a:r>
            <a:r>
              <a:rPr lang="tr-TR" sz="3600" dirty="0" err="1" smtClean="0">
                <a:solidFill>
                  <a:srgbClr val="FF0000"/>
                </a:solidFill>
              </a:rPr>
              <a:t>Taboo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Dikdörtgen 5"/>
          <p:cNvSpPr/>
          <p:nvPr/>
        </p:nvSpPr>
        <p:spPr>
          <a:xfrm>
            <a:off x="818321" y="1639032"/>
            <a:ext cx="1614929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Transparency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779392" y="2786044"/>
            <a:ext cx="1438985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Storytelling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834279" y="3845758"/>
            <a:ext cx="1329210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Consumer: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1115616" y="214005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tr-TR" dirty="0" smtClean="0"/>
              <a:t>T</a:t>
            </a:r>
            <a:r>
              <a:rPr lang="en-US" dirty="0" smtClean="0"/>
              <a:t>he </a:t>
            </a:r>
            <a:r>
              <a:rPr lang="en-US" dirty="0"/>
              <a:t>quality or state of </a:t>
            </a:r>
            <a:r>
              <a:rPr lang="en-US" dirty="0" smtClean="0"/>
              <a:t>being</a:t>
            </a:r>
            <a:r>
              <a:rPr lang="tr-TR" dirty="0" smtClean="0"/>
              <a:t> </a:t>
            </a:r>
            <a:r>
              <a:rPr lang="tr-TR" dirty="0" err="1" smtClean="0"/>
              <a:t>transparent</a:t>
            </a:r>
            <a:r>
              <a:rPr lang="tr-TR" dirty="0" smtClean="0"/>
              <a:t>.</a:t>
            </a:r>
            <a:r>
              <a:rPr lang="en-US" dirty="0"/>
              <a:t> </a:t>
            </a:r>
          </a:p>
        </p:txBody>
      </p:sp>
      <p:sp>
        <p:nvSpPr>
          <p:cNvPr id="10" name="Dikdörtgen 9"/>
          <p:cNvSpPr/>
          <p:nvPr/>
        </p:nvSpPr>
        <p:spPr>
          <a:xfrm>
            <a:off x="1115616" y="3318783"/>
            <a:ext cx="63498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T</a:t>
            </a:r>
            <a:r>
              <a:rPr lang="en-US" dirty="0" smtClean="0"/>
              <a:t>he</a:t>
            </a:r>
            <a:r>
              <a:rPr lang="tr-TR" dirty="0" smtClean="0"/>
              <a:t> </a:t>
            </a:r>
            <a:r>
              <a:rPr lang="tr-TR" dirty="0" err="1" smtClean="0"/>
              <a:t>activity</a:t>
            </a:r>
            <a:r>
              <a:rPr lang="en-US" dirty="0"/>
              <a:t>  of writing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tr-TR" dirty="0" err="1" smtClean="0"/>
              <a:t>telling</a:t>
            </a:r>
            <a:r>
              <a:rPr lang="en-US" dirty="0"/>
              <a:t> </a:t>
            </a:r>
            <a:r>
              <a:rPr lang="en-US" dirty="0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reading</a:t>
            </a:r>
            <a:r>
              <a:rPr lang="tr-TR" dirty="0" smtClean="0"/>
              <a:t> </a:t>
            </a:r>
            <a:r>
              <a:rPr lang="tr-TR" dirty="0" err="1" smtClean="0"/>
              <a:t>stories</a:t>
            </a:r>
            <a:r>
              <a:rPr lang="tr-TR" dirty="0" smtClean="0"/>
              <a:t>.</a:t>
            </a:r>
            <a:r>
              <a:rPr lang="en-US" dirty="0"/>
              <a:t> 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1100273" y="4372277"/>
            <a:ext cx="70162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A </a:t>
            </a:r>
            <a:r>
              <a:rPr lang="tr-TR" dirty="0" err="1" smtClean="0"/>
              <a:t>person</a:t>
            </a:r>
            <a:r>
              <a:rPr lang="en-US" dirty="0"/>
              <a:t>  </a:t>
            </a:r>
            <a:r>
              <a:rPr lang="en-US" dirty="0" smtClean="0"/>
              <a:t>who</a:t>
            </a:r>
            <a:r>
              <a:rPr lang="tr-TR" dirty="0" smtClean="0"/>
              <a:t> </a:t>
            </a:r>
            <a:r>
              <a:rPr lang="tr-TR" dirty="0" err="1" smtClean="0"/>
              <a:t>buys</a:t>
            </a:r>
            <a:r>
              <a:rPr lang="tr-TR" dirty="0" smtClean="0"/>
              <a:t> </a:t>
            </a:r>
            <a:r>
              <a:rPr lang="tr-TR" dirty="0" err="1" smtClean="0"/>
              <a:t>goods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services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their</a:t>
            </a:r>
            <a:r>
              <a:rPr lang="tr-TR" dirty="0" smtClean="0"/>
              <a:t> </a:t>
            </a:r>
            <a:r>
              <a:rPr lang="tr-TR" dirty="0" err="1" smtClean="0"/>
              <a:t>own</a:t>
            </a:r>
            <a:r>
              <a:rPr lang="tr-TR" dirty="0" smtClean="0"/>
              <a:t> </a:t>
            </a:r>
            <a:r>
              <a:rPr lang="tr-TR" dirty="0" err="1" smtClean="0"/>
              <a:t>use</a:t>
            </a:r>
            <a:r>
              <a:rPr lang="tr-TR" dirty="0" smtClean="0"/>
              <a:t>.</a:t>
            </a:r>
            <a:r>
              <a:rPr lang="en-U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870177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60375" y="169007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tr-TR" sz="3600" dirty="0" err="1" smtClean="0">
                <a:solidFill>
                  <a:srgbClr val="FF0000"/>
                </a:solidFill>
              </a:rPr>
              <a:t>Vocabulary</a:t>
            </a:r>
            <a:r>
              <a:rPr lang="tr-TR" sz="3600" dirty="0" smtClean="0">
                <a:solidFill>
                  <a:srgbClr val="FF0000"/>
                </a:solidFill>
              </a:rPr>
              <a:t> </a:t>
            </a:r>
            <a:r>
              <a:rPr lang="tr-TR" sz="3600" dirty="0" err="1" smtClean="0">
                <a:solidFill>
                  <a:srgbClr val="FF0000"/>
                </a:solidFill>
              </a:rPr>
              <a:t>for</a:t>
            </a:r>
            <a:r>
              <a:rPr lang="tr-TR" sz="3600" dirty="0" smtClean="0">
                <a:solidFill>
                  <a:srgbClr val="FF0000"/>
                </a:solidFill>
              </a:rPr>
              <a:t> </a:t>
            </a:r>
            <a:r>
              <a:rPr lang="tr-TR" sz="3600" dirty="0" err="1" smtClean="0">
                <a:solidFill>
                  <a:srgbClr val="FF0000"/>
                </a:solidFill>
              </a:rPr>
              <a:t>Taboo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Dikdörtgen 5"/>
          <p:cNvSpPr/>
          <p:nvPr/>
        </p:nvSpPr>
        <p:spPr>
          <a:xfrm>
            <a:off x="832461" y="1471827"/>
            <a:ext cx="1591334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Target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Group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832461" y="2665150"/>
            <a:ext cx="1330172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Marketing: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1043608" y="2050155"/>
            <a:ext cx="73448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T</a:t>
            </a:r>
            <a:r>
              <a:rPr lang="en-US" dirty="0" smtClean="0"/>
              <a:t>he</a:t>
            </a:r>
            <a:r>
              <a:rPr lang="tr-TR" dirty="0" smtClean="0"/>
              <a:t> </a:t>
            </a:r>
            <a:r>
              <a:rPr lang="tr-TR" dirty="0" err="1" smtClean="0"/>
              <a:t>particular</a:t>
            </a:r>
            <a:r>
              <a:rPr lang="tr-TR" dirty="0" smtClean="0"/>
              <a:t> </a:t>
            </a:r>
            <a:r>
              <a:rPr lang="tr-TR" dirty="0" err="1" smtClean="0"/>
              <a:t>group</a:t>
            </a:r>
            <a:r>
              <a:rPr lang="tr-TR" dirty="0" smtClean="0"/>
              <a:t> of </a:t>
            </a:r>
            <a:r>
              <a:rPr lang="tr-TR" dirty="0" err="1" smtClean="0"/>
              <a:t>people</a:t>
            </a:r>
            <a:r>
              <a:rPr lang="en-US" dirty="0"/>
              <a:t> </a:t>
            </a:r>
            <a:r>
              <a:rPr lang="en-US" dirty="0" smtClean="0"/>
              <a:t>that an</a:t>
            </a:r>
            <a:r>
              <a:rPr lang="tr-TR" dirty="0" smtClean="0"/>
              <a:t> </a:t>
            </a:r>
            <a:r>
              <a:rPr lang="tr-TR" dirty="0" err="1" smtClean="0"/>
              <a:t>advertisement</a:t>
            </a:r>
            <a:r>
              <a:rPr lang="tr-TR" dirty="0" smtClean="0"/>
              <a:t> is </a:t>
            </a:r>
            <a:r>
              <a:rPr lang="tr-TR" dirty="0" err="1" smtClean="0"/>
              <a:t>intended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reach</a:t>
            </a:r>
            <a:r>
              <a:rPr lang="tr-TR" dirty="0" smtClean="0"/>
              <a:t>.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0" name="Dikdörtgen 9"/>
          <p:cNvSpPr/>
          <p:nvPr/>
        </p:nvSpPr>
        <p:spPr>
          <a:xfrm>
            <a:off x="1043608" y="3224114"/>
            <a:ext cx="6840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T</a:t>
            </a:r>
            <a:r>
              <a:rPr lang="en-US" dirty="0" smtClean="0"/>
              <a:t>he </a:t>
            </a:r>
            <a:r>
              <a:rPr lang="en-US" dirty="0"/>
              <a:t>process or technique of promoting, selling, and distributing a product or </a:t>
            </a:r>
            <a:r>
              <a:rPr lang="en-US" dirty="0" smtClean="0"/>
              <a:t>service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562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60375" y="169007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tr-TR" sz="3600" dirty="0" err="1" smtClean="0">
                <a:solidFill>
                  <a:srgbClr val="FF0000"/>
                </a:solidFill>
              </a:rPr>
              <a:t>References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Dikdörtgen 5"/>
          <p:cNvSpPr/>
          <p:nvPr/>
        </p:nvSpPr>
        <p:spPr>
          <a:xfrm>
            <a:off x="708838" y="1651897"/>
            <a:ext cx="2936125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Merriam-Webster</a:t>
            </a:r>
            <a:r>
              <a:rPr lang="tr-T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Dictionary</a:t>
            </a:r>
            <a:endParaRPr lang="tr-T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765175" y="3429000"/>
            <a:ext cx="2254271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Cambridge Dictionary</a:t>
            </a:r>
            <a:endParaRPr lang="tr-T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708838" y="2214233"/>
            <a:ext cx="36086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hlinkClick r:id="rId2"/>
              </a:rPr>
              <a:t>https://www.merriam-webster.com/</a:t>
            </a:r>
            <a:endParaRPr lang="en-US" dirty="0"/>
          </a:p>
        </p:txBody>
      </p:sp>
      <p:sp>
        <p:nvSpPr>
          <p:cNvPr id="12" name="Dikdörtgen 11"/>
          <p:cNvSpPr/>
          <p:nvPr/>
        </p:nvSpPr>
        <p:spPr>
          <a:xfrm>
            <a:off x="767233" y="4005064"/>
            <a:ext cx="35925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hlinkClick r:id="rId3"/>
              </a:rPr>
              <a:t>https://dictionary.cambridge.org/tr/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620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12775" y="2060848"/>
            <a:ext cx="7772400" cy="1470025"/>
          </a:xfrm>
        </p:spPr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Ice-Breaking Activity: </a:t>
            </a:r>
            <a:r>
              <a:rPr lang="tr-TR" dirty="0" err="1" smtClean="0">
                <a:solidFill>
                  <a:srgbClr val="FF0000"/>
                </a:solidFill>
              </a:rPr>
              <a:t>Taboo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470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60375" y="169007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tr-TR" sz="3600" dirty="0" err="1" smtClean="0">
                <a:solidFill>
                  <a:srgbClr val="FF0000"/>
                </a:solidFill>
              </a:rPr>
              <a:t>Vocabulary</a:t>
            </a:r>
            <a:r>
              <a:rPr lang="tr-TR" sz="3600" dirty="0" smtClean="0">
                <a:solidFill>
                  <a:srgbClr val="FF0000"/>
                </a:solidFill>
              </a:rPr>
              <a:t> </a:t>
            </a:r>
            <a:r>
              <a:rPr lang="tr-TR" sz="3600" dirty="0" err="1" smtClean="0">
                <a:solidFill>
                  <a:srgbClr val="FF0000"/>
                </a:solidFill>
              </a:rPr>
              <a:t>for</a:t>
            </a:r>
            <a:r>
              <a:rPr lang="tr-TR" sz="3600" dirty="0" smtClean="0">
                <a:solidFill>
                  <a:srgbClr val="FF0000"/>
                </a:solidFill>
              </a:rPr>
              <a:t> </a:t>
            </a:r>
            <a:r>
              <a:rPr lang="tr-TR" sz="3600" dirty="0" err="1" smtClean="0">
                <a:solidFill>
                  <a:srgbClr val="FF0000"/>
                </a:solidFill>
              </a:rPr>
              <a:t>Taboo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Dikdörtgen 5"/>
          <p:cNvSpPr/>
          <p:nvPr/>
        </p:nvSpPr>
        <p:spPr>
          <a:xfrm>
            <a:off x="612775" y="1485720"/>
            <a:ext cx="7772400" cy="1084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Communication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 smtClean="0"/>
              <a:t>Communication </a:t>
            </a:r>
            <a:r>
              <a:rPr lang="en-US" dirty="0"/>
              <a:t>is the process of sending and </a:t>
            </a:r>
            <a:r>
              <a:rPr lang="en-US" dirty="0" smtClean="0"/>
              <a:t>receiving</a:t>
            </a:r>
            <a:r>
              <a:rPr lang="tr-TR" dirty="0" smtClean="0"/>
              <a:t> </a:t>
            </a:r>
            <a:r>
              <a:rPr lang="en-US" dirty="0" smtClean="0"/>
              <a:t>messages</a:t>
            </a:r>
            <a:r>
              <a:rPr lang="en-US" dirty="0"/>
              <a:t> through verbal or nonverbal means</a:t>
            </a:r>
            <a:endParaRPr lang="tr-T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612775" y="2676985"/>
            <a:ext cx="1021433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 Media:</a:t>
            </a:r>
            <a:endParaRPr lang="tr-T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599951" y="3950324"/>
            <a:ext cx="1616148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Social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Media:</a:t>
            </a:r>
            <a:endParaRPr lang="tr-T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676884" y="3112786"/>
            <a:ext cx="82253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Media is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plural</a:t>
            </a:r>
            <a:r>
              <a:rPr lang="tr-TR" dirty="0" smtClean="0"/>
              <a:t> form of </a:t>
            </a:r>
            <a:r>
              <a:rPr lang="tr-TR" dirty="0" err="1" smtClean="0"/>
              <a:t>medium</a:t>
            </a:r>
            <a:r>
              <a:rPr lang="tr-TR" dirty="0" smtClean="0"/>
              <a:t>. Media </a:t>
            </a:r>
            <a:r>
              <a:rPr lang="en-US" dirty="0" smtClean="0"/>
              <a:t>are the</a:t>
            </a:r>
            <a:r>
              <a:rPr lang="tr-TR" dirty="0" smtClean="0"/>
              <a:t> </a:t>
            </a:r>
            <a:r>
              <a:rPr lang="tr-TR" dirty="0" err="1" smtClean="0"/>
              <a:t>communication</a:t>
            </a:r>
            <a:r>
              <a:rPr lang="en-US" dirty="0"/>
              <a:t> </a:t>
            </a:r>
            <a:r>
              <a:rPr lang="en-US" dirty="0" smtClean="0"/>
              <a:t>outlets </a:t>
            </a:r>
            <a:r>
              <a:rPr lang="en-US" dirty="0"/>
              <a:t>or tools used to </a:t>
            </a:r>
            <a:r>
              <a:rPr lang="en-US" dirty="0" smtClean="0"/>
              <a:t>deliver</a:t>
            </a:r>
            <a:r>
              <a:rPr lang="en-US" dirty="0"/>
              <a:t> </a:t>
            </a:r>
            <a:r>
              <a:rPr lang="tr-TR" dirty="0" err="1" smtClean="0"/>
              <a:t>information</a:t>
            </a:r>
            <a:r>
              <a:rPr lang="tr-TR" dirty="0"/>
              <a:t> </a:t>
            </a:r>
            <a:r>
              <a:rPr lang="tr-TR" dirty="0" err="1" smtClean="0"/>
              <a:t>such</a:t>
            </a:r>
            <a:r>
              <a:rPr lang="tr-TR" dirty="0" smtClean="0"/>
              <a:t> as </a:t>
            </a:r>
            <a:r>
              <a:rPr lang="tr-TR" dirty="0" err="1" smtClean="0"/>
              <a:t>newspapers</a:t>
            </a:r>
            <a:r>
              <a:rPr lang="tr-TR" dirty="0" smtClean="0"/>
              <a:t>, </a:t>
            </a:r>
            <a:r>
              <a:rPr lang="tr-TR" dirty="0" err="1" smtClean="0"/>
              <a:t>television</a:t>
            </a:r>
            <a:r>
              <a:rPr lang="tr-TR" dirty="0" smtClean="0"/>
              <a:t>, </a:t>
            </a:r>
            <a:r>
              <a:rPr lang="tr-TR" dirty="0" err="1" smtClean="0"/>
              <a:t>radio</a:t>
            </a:r>
            <a:r>
              <a:rPr lang="tr-TR" dirty="0" smtClean="0"/>
              <a:t> </a:t>
            </a:r>
            <a:r>
              <a:rPr lang="tr-TR" dirty="0" err="1" smtClean="0"/>
              <a:t>etc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3" name="Dikdörtgen 12"/>
          <p:cNvSpPr/>
          <p:nvPr/>
        </p:nvSpPr>
        <p:spPr>
          <a:xfrm>
            <a:off x="676884" y="4434015"/>
            <a:ext cx="79916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111111"/>
                </a:solidFill>
              </a:rPr>
              <a:t>Social media is computer-based technology </a:t>
            </a:r>
            <a:r>
              <a:rPr lang="tr-TR" dirty="0" err="1" smtClean="0">
                <a:solidFill>
                  <a:srgbClr val="111111"/>
                </a:solidFill>
              </a:rPr>
              <a:t>to</a:t>
            </a:r>
            <a:r>
              <a:rPr lang="tr-TR" dirty="0" smtClean="0">
                <a:solidFill>
                  <a:srgbClr val="111111"/>
                </a:solidFill>
              </a:rPr>
              <a:t> </a:t>
            </a:r>
            <a:r>
              <a:rPr lang="en-US" dirty="0" err="1" smtClean="0">
                <a:solidFill>
                  <a:srgbClr val="111111"/>
                </a:solidFill>
              </a:rPr>
              <a:t>shar</a:t>
            </a:r>
            <a:r>
              <a:rPr lang="tr-TR" dirty="0" smtClean="0">
                <a:solidFill>
                  <a:srgbClr val="111111"/>
                </a:solidFill>
              </a:rPr>
              <a:t>e</a:t>
            </a:r>
            <a:r>
              <a:rPr lang="en-US" dirty="0" smtClean="0">
                <a:solidFill>
                  <a:srgbClr val="111111"/>
                </a:solidFill>
              </a:rPr>
              <a:t> </a:t>
            </a:r>
            <a:r>
              <a:rPr lang="en-US" dirty="0">
                <a:solidFill>
                  <a:srgbClr val="111111"/>
                </a:solidFill>
              </a:rPr>
              <a:t>of ideas, thoughts, and information through the building of virtual </a:t>
            </a:r>
            <a:r>
              <a:rPr lang="en-US" dirty="0" smtClean="0">
                <a:solidFill>
                  <a:srgbClr val="111111"/>
                </a:solidFill>
              </a:rPr>
              <a:t>networks</a:t>
            </a:r>
            <a:r>
              <a:rPr lang="tr-TR" dirty="0" smtClean="0">
                <a:solidFill>
                  <a:srgbClr val="111111"/>
                </a:solidFill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5680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60375" y="169007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tr-TR" sz="3600" dirty="0" err="1" smtClean="0">
                <a:solidFill>
                  <a:srgbClr val="FF0000"/>
                </a:solidFill>
              </a:rPr>
              <a:t>Vocabulary</a:t>
            </a:r>
            <a:r>
              <a:rPr lang="tr-TR" sz="3600" dirty="0" smtClean="0">
                <a:solidFill>
                  <a:srgbClr val="FF0000"/>
                </a:solidFill>
              </a:rPr>
              <a:t> </a:t>
            </a:r>
            <a:r>
              <a:rPr lang="tr-TR" sz="3600" dirty="0" err="1" smtClean="0">
                <a:solidFill>
                  <a:srgbClr val="FF0000"/>
                </a:solidFill>
              </a:rPr>
              <a:t>for</a:t>
            </a:r>
            <a:r>
              <a:rPr lang="tr-TR" sz="3600" dirty="0" smtClean="0">
                <a:solidFill>
                  <a:srgbClr val="FF0000"/>
                </a:solidFill>
              </a:rPr>
              <a:t> </a:t>
            </a:r>
            <a:r>
              <a:rPr lang="tr-TR" sz="3600" dirty="0" err="1" smtClean="0">
                <a:solidFill>
                  <a:srgbClr val="FF0000"/>
                </a:solidFill>
              </a:rPr>
              <a:t>Taboo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Dikdörtgen 8"/>
          <p:cNvSpPr/>
          <p:nvPr/>
        </p:nvSpPr>
        <p:spPr>
          <a:xfrm>
            <a:off x="682107" y="1420404"/>
            <a:ext cx="965714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Digital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711295" y="2618115"/>
            <a:ext cx="1482778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Information: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723115" y="3840595"/>
            <a:ext cx="1528239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Relationship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765175" y="1891203"/>
            <a:ext cx="6858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It</a:t>
            </a:r>
            <a:r>
              <a:rPr lang="tr-TR" dirty="0" smtClean="0"/>
              <a:t> </a:t>
            </a:r>
            <a:r>
              <a:rPr lang="en-US" dirty="0" smtClean="0"/>
              <a:t>using </a:t>
            </a:r>
            <a:r>
              <a:rPr lang="en-US" dirty="0"/>
              <a:t>or </a:t>
            </a:r>
            <a:r>
              <a:rPr lang="tr-TR" dirty="0" err="1" smtClean="0"/>
              <a:t>relating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digital </a:t>
            </a:r>
            <a:r>
              <a:rPr lang="tr-TR" dirty="0" err="1" smtClean="0"/>
              <a:t>signals</a:t>
            </a:r>
            <a:r>
              <a:rPr lang="en-US" dirty="0"/>
              <a:t> 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computer</a:t>
            </a:r>
            <a:r>
              <a:rPr lang="tr-TR" dirty="0" smtClean="0"/>
              <a:t> </a:t>
            </a:r>
            <a:r>
              <a:rPr lang="tr-TR" dirty="0" err="1" smtClean="0"/>
              <a:t>technology</a:t>
            </a:r>
            <a:endParaRPr lang="en-US" dirty="0"/>
          </a:p>
        </p:txBody>
      </p:sp>
      <p:sp>
        <p:nvSpPr>
          <p:cNvPr id="14" name="Dikdörtgen 13"/>
          <p:cNvSpPr/>
          <p:nvPr/>
        </p:nvSpPr>
        <p:spPr>
          <a:xfrm>
            <a:off x="776498" y="3107463"/>
            <a:ext cx="77969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It</a:t>
            </a:r>
            <a:r>
              <a:rPr lang="tr-TR" dirty="0" smtClean="0"/>
              <a:t> </a:t>
            </a:r>
            <a:r>
              <a:rPr lang="tr-TR" dirty="0" err="1" smtClean="0"/>
              <a:t>means</a:t>
            </a:r>
            <a:r>
              <a:rPr lang="tr-TR" dirty="0" smtClean="0"/>
              <a:t> </a:t>
            </a:r>
            <a:r>
              <a:rPr lang="en-US" dirty="0" smtClean="0"/>
              <a:t>knowledge </a:t>
            </a:r>
            <a:r>
              <a:rPr lang="en-US" dirty="0"/>
              <a:t>obtained from investigation, study, or </a:t>
            </a:r>
            <a:r>
              <a:rPr lang="en-US" dirty="0" smtClean="0"/>
              <a:t>instruction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5" name="Dikdörtgen 14"/>
          <p:cNvSpPr/>
          <p:nvPr/>
        </p:nvSpPr>
        <p:spPr>
          <a:xfrm>
            <a:off x="784830" y="4462098"/>
            <a:ext cx="40580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</a:t>
            </a:r>
            <a:r>
              <a:rPr lang="en-US" dirty="0" smtClean="0"/>
              <a:t>he </a:t>
            </a:r>
            <a:r>
              <a:rPr lang="en-US" dirty="0"/>
              <a:t>state of </a:t>
            </a:r>
            <a:r>
              <a:rPr lang="en-US" dirty="0" smtClean="0"/>
              <a:t>being</a:t>
            </a:r>
            <a:r>
              <a:rPr lang="tr-TR" dirty="0" smtClean="0"/>
              <a:t> </a:t>
            </a:r>
            <a:r>
              <a:rPr lang="tr-TR" dirty="0" err="1" smtClean="0"/>
              <a:t>related</a:t>
            </a:r>
            <a:r>
              <a:rPr lang="en-US" dirty="0"/>
              <a:t> </a:t>
            </a:r>
            <a:r>
              <a:rPr lang="en-US" dirty="0" smtClean="0"/>
              <a:t>or interrelated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919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60375" y="169007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tr-TR" sz="3600" dirty="0" err="1" smtClean="0">
                <a:solidFill>
                  <a:srgbClr val="FF0000"/>
                </a:solidFill>
              </a:rPr>
              <a:t>Vocabulary</a:t>
            </a:r>
            <a:r>
              <a:rPr lang="tr-TR" sz="3600" dirty="0" smtClean="0">
                <a:solidFill>
                  <a:srgbClr val="FF0000"/>
                </a:solidFill>
              </a:rPr>
              <a:t> </a:t>
            </a:r>
            <a:r>
              <a:rPr lang="tr-TR" sz="3600" dirty="0" err="1" smtClean="0">
                <a:solidFill>
                  <a:srgbClr val="FF0000"/>
                </a:solidFill>
              </a:rPr>
              <a:t>for</a:t>
            </a:r>
            <a:r>
              <a:rPr lang="tr-TR" sz="3600" dirty="0" smtClean="0">
                <a:solidFill>
                  <a:srgbClr val="FF0000"/>
                </a:solidFill>
              </a:rPr>
              <a:t> </a:t>
            </a:r>
            <a:r>
              <a:rPr lang="tr-TR" sz="3600" dirty="0" err="1" smtClean="0">
                <a:solidFill>
                  <a:srgbClr val="FF0000"/>
                </a:solidFill>
              </a:rPr>
              <a:t>Taboo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Dikdörtgen 5"/>
          <p:cNvSpPr/>
          <p:nvPr/>
        </p:nvSpPr>
        <p:spPr>
          <a:xfrm>
            <a:off x="817749" y="1390793"/>
            <a:ext cx="1060098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Culture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777858" y="2790274"/>
            <a:ext cx="971484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Verbal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762604" y="3838023"/>
            <a:ext cx="1372235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Non-Verbal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835345" y="1851166"/>
            <a:ext cx="70455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T</a:t>
            </a:r>
            <a:r>
              <a:rPr lang="en-US" dirty="0" smtClean="0"/>
              <a:t>he </a:t>
            </a:r>
            <a:r>
              <a:rPr lang="en-US" dirty="0"/>
              <a:t>characteristic features of everyday existence (such as diversions or a way of life) shared by people in a place or </a:t>
            </a:r>
            <a:r>
              <a:rPr lang="en-US" dirty="0" smtClean="0"/>
              <a:t>time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6" name="Dikdörtgen 15"/>
          <p:cNvSpPr/>
          <p:nvPr/>
        </p:nvSpPr>
        <p:spPr>
          <a:xfrm>
            <a:off x="971600" y="323734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err="1" smtClean="0"/>
              <a:t>It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auditory communication with words.</a:t>
            </a:r>
          </a:p>
        </p:txBody>
      </p:sp>
      <p:sp>
        <p:nvSpPr>
          <p:cNvPr id="17" name="Dikdörtgen 16"/>
          <p:cNvSpPr/>
          <p:nvPr/>
        </p:nvSpPr>
        <p:spPr>
          <a:xfrm>
            <a:off x="835345" y="4351703"/>
            <a:ext cx="77997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It</a:t>
            </a:r>
            <a:r>
              <a:rPr lang="tr-TR" dirty="0" smtClean="0"/>
              <a:t> is </a:t>
            </a:r>
            <a:r>
              <a:rPr lang="tr-TR" dirty="0" err="1" smtClean="0"/>
              <a:t>wordless</a:t>
            </a:r>
            <a:r>
              <a:rPr lang="tr-TR" dirty="0" smtClean="0"/>
              <a:t> </a:t>
            </a:r>
            <a:r>
              <a:rPr lang="tr-TR" dirty="0" err="1" smtClean="0"/>
              <a:t>communication</a:t>
            </a:r>
            <a:r>
              <a:rPr lang="tr-TR" dirty="0" smtClean="0"/>
              <a:t> </a:t>
            </a:r>
            <a:r>
              <a:rPr lang="tr-TR" dirty="0" err="1" smtClean="0"/>
              <a:t>such</a:t>
            </a:r>
            <a:r>
              <a:rPr lang="tr-TR" dirty="0" smtClean="0"/>
              <a:t> as </a:t>
            </a:r>
            <a:r>
              <a:rPr lang="tr-TR" dirty="0"/>
              <a:t>b</a:t>
            </a:r>
            <a:r>
              <a:rPr lang="en-US" dirty="0" err="1" smtClean="0"/>
              <a:t>ody</a:t>
            </a:r>
            <a:r>
              <a:rPr lang="en-US" dirty="0" smtClean="0"/>
              <a:t> </a:t>
            </a:r>
            <a:r>
              <a:rPr lang="en-US" dirty="0"/>
              <a:t>language, gestures, facial expressions, touch, etc. </a:t>
            </a:r>
          </a:p>
        </p:txBody>
      </p:sp>
    </p:spTree>
    <p:extLst>
      <p:ext uri="{BB962C8B-B14F-4D97-AF65-F5344CB8AC3E}">
        <p14:creationId xmlns:p14="http://schemas.microsoft.com/office/powerpoint/2010/main" val="1661179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60375" y="169007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tr-TR" sz="3600" dirty="0" err="1" smtClean="0">
                <a:solidFill>
                  <a:srgbClr val="FF0000"/>
                </a:solidFill>
              </a:rPr>
              <a:t>Vocabulary</a:t>
            </a:r>
            <a:r>
              <a:rPr lang="tr-TR" sz="3600" dirty="0" smtClean="0">
                <a:solidFill>
                  <a:srgbClr val="FF0000"/>
                </a:solidFill>
              </a:rPr>
              <a:t> </a:t>
            </a:r>
            <a:r>
              <a:rPr lang="tr-TR" sz="3600" dirty="0" err="1" smtClean="0">
                <a:solidFill>
                  <a:srgbClr val="FF0000"/>
                </a:solidFill>
              </a:rPr>
              <a:t>for</a:t>
            </a:r>
            <a:r>
              <a:rPr lang="tr-TR" sz="3600" dirty="0" smtClean="0">
                <a:solidFill>
                  <a:srgbClr val="FF0000"/>
                </a:solidFill>
              </a:rPr>
              <a:t> </a:t>
            </a:r>
            <a:r>
              <a:rPr lang="tr-TR" sz="3600" dirty="0" err="1" smtClean="0">
                <a:solidFill>
                  <a:srgbClr val="FF0000"/>
                </a:solidFill>
              </a:rPr>
              <a:t>Taboo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Dikdörtgen 5"/>
          <p:cNvSpPr/>
          <p:nvPr/>
        </p:nvSpPr>
        <p:spPr>
          <a:xfrm>
            <a:off x="752795" y="1444684"/>
            <a:ext cx="1260090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Feedback: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750024" y="2794415"/>
            <a:ext cx="1099020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Context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765175" y="3823993"/>
            <a:ext cx="1810111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Opinion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Leader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803623" y="2031192"/>
            <a:ext cx="73985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Process in which the effect or output of an action is 'returned' (fed-back) to modify the next action</a:t>
            </a:r>
            <a:r>
              <a:rPr lang="en-US" dirty="0" smtClean="0">
                <a:solidFill>
                  <a:srgbClr val="000000"/>
                </a:solidFill>
              </a:rPr>
              <a:t>.</a:t>
            </a:r>
            <a:endParaRPr lang="en-US" dirty="0"/>
          </a:p>
        </p:txBody>
      </p:sp>
      <p:sp>
        <p:nvSpPr>
          <p:cNvPr id="10" name="Dikdörtgen 9"/>
          <p:cNvSpPr/>
          <p:nvPr/>
        </p:nvSpPr>
        <p:spPr>
          <a:xfrm>
            <a:off x="823800" y="3301992"/>
            <a:ext cx="68329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T</a:t>
            </a:r>
            <a:r>
              <a:rPr lang="en-US" dirty="0" smtClean="0"/>
              <a:t>he</a:t>
            </a:r>
            <a:r>
              <a:rPr lang="tr-TR" dirty="0" smtClean="0"/>
              <a:t> </a:t>
            </a:r>
            <a:r>
              <a:rPr lang="tr-TR" dirty="0" err="1" smtClean="0"/>
              <a:t>interrelated</a:t>
            </a:r>
            <a:r>
              <a:rPr lang="en-US" dirty="0"/>
              <a:t> </a:t>
            </a:r>
            <a:r>
              <a:rPr lang="en-US" dirty="0" smtClean="0"/>
              <a:t>conditions </a:t>
            </a:r>
            <a:r>
              <a:rPr lang="en-US" dirty="0"/>
              <a:t>in which something exists or </a:t>
            </a:r>
            <a:r>
              <a:rPr lang="en-US" dirty="0" smtClean="0"/>
              <a:t>occurs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823799" y="4357896"/>
            <a:ext cx="73783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Influential members of a community, group, or society to whom others turn for advice, opinions, and views</a:t>
            </a:r>
            <a:r>
              <a:rPr lang="en-US" dirty="0" smtClean="0">
                <a:solidFill>
                  <a:srgbClr val="000000"/>
                </a:solidFill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844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60375" y="169007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tr-TR" sz="3600" dirty="0" err="1" smtClean="0">
                <a:solidFill>
                  <a:srgbClr val="FF0000"/>
                </a:solidFill>
              </a:rPr>
              <a:t>Vocabulary</a:t>
            </a:r>
            <a:r>
              <a:rPr lang="tr-TR" sz="3600" dirty="0" smtClean="0">
                <a:solidFill>
                  <a:srgbClr val="FF0000"/>
                </a:solidFill>
              </a:rPr>
              <a:t> </a:t>
            </a:r>
            <a:r>
              <a:rPr lang="tr-TR" sz="3600" dirty="0" err="1" smtClean="0">
                <a:solidFill>
                  <a:srgbClr val="FF0000"/>
                </a:solidFill>
              </a:rPr>
              <a:t>for</a:t>
            </a:r>
            <a:r>
              <a:rPr lang="tr-TR" sz="3600" dirty="0" smtClean="0">
                <a:solidFill>
                  <a:srgbClr val="FF0000"/>
                </a:solidFill>
              </a:rPr>
              <a:t> </a:t>
            </a:r>
            <a:r>
              <a:rPr lang="tr-TR" sz="3600" dirty="0" err="1" smtClean="0">
                <a:solidFill>
                  <a:srgbClr val="FF0000"/>
                </a:solidFill>
              </a:rPr>
              <a:t>Taboo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Dikdörtgen 5"/>
          <p:cNvSpPr/>
          <p:nvPr/>
        </p:nvSpPr>
        <p:spPr>
          <a:xfrm>
            <a:off x="895330" y="1515917"/>
            <a:ext cx="1071127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Gender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819268" y="2645126"/>
            <a:ext cx="1004570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Reality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843232" y="3739342"/>
            <a:ext cx="1175322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Ideology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1093492" y="1985322"/>
            <a:ext cx="62148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S</a:t>
            </a:r>
            <a:r>
              <a:rPr lang="en-US" dirty="0" err="1" smtClean="0"/>
              <a:t>ocially</a:t>
            </a:r>
            <a:r>
              <a:rPr lang="en-US" dirty="0" smtClean="0"/>
              <a:t> </a:t>
            </a:r>
            <a:r>
              <a:rPr lang="en-US" dirty="0"/>
              <a:t>constructed definition of women and men. </a:t>
            </a:r>
          </a:p>
        </p:txBody>
      </p:sp>
      <p:sp>
        <p:nvSpPr>
          <p:cNvPr id="10" name="Dikdörtgen 9"/>
          <p:cNvSpPr/>
          <p:nvPr/>
        </p:nvSpPr>
        <p:spPr>
          <a:xfrm>
            <a:off x="971600" y="3141148"/>
            <a:ext cx="7560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S</a:t>
            </a:r>
            <a:r>
              <a:rPr lang="en-US" dirty="0" err="1" smtClean="0"/>
              <a:t>omething</a:t>
            </a:r>
            <a:r>
              <a:rPr lang="en-US" dirty="0" smtClean="0"/>
              <a:t> </a:t>
            </a:r>
            <a:r>
              <a:rPr lang="en-US" dirty="0"/>
              <a:t>that is neither derivative nor dependent but exists </a:t>
            </a:r>
            <a:r>
              <a:rPr lang="en-US" dirty="0" smtClean="0"/>
              <a:t>necessarily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1065146" y="4366265"/>
            <a:ext cx="76113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T</a:t>
            </a:r>
            <a:r>
              <a:rPr lang="en-US" dirty="0" smtClean="0"/>
              <a:t>he </a:t>
            </a:r>
            <a:r>
              <a:rPr lang="en-US" dirty="0"/>
              <a:t>integrated assertions, theories and aims that constitute a sociopolitical </a:t>
            </a:r>
            <a:r>
              <a:rPr lang="en-US" dirty="0" smtClean="0"/>
              <a:t>program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0650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60375" y="169007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tr-TR" sz="3600" dirty="0" err="1" smtClean="0">
                <a:solidFill>
                  <a:srgbClr val="FF0000"/>
                </a:solidFill>
              </a:rPr>
              <a:t>Vocabulary</a:t>
            </a:r>
            <a:r>
              <a:rPr lang="tr-TR" sz="3600" dirty="0" smtClean="0">
                <a:solidFill>
                  <a:srgbClr val="FF0000"/>
                </a:solidFill>
              </a:rPr>
              <a:t> </a:t>
            </a:r>
            <a:r>
              <a:rPr lang="tr-TR" sz="3600" dirty="0" err="1" smtClean="0">
                <a:solidFill>
                  <a:srgbClr val="FF0000"/>
                </a:solidFill>
              </a:rPr>
              <a:t>for</a:t>
            </a:r>
            <a:r>
              <a:rPr lang="tr-TR" sz="3600" dirty="0" smtClean="0">
                <a:solidFill>
                  <a:srgbClr val="FF0000"/>
                </a:solidFill>
              </a:rPr>
              <a:t> </a:t>
            </a:r>
            <a:r>
              <a:rPr lang="tr-TR" sz="3600" dirty="0" err="1" smtClean="0">
                <a:solidFill>
                  <a:srgbClr val="FF0000"/>
                </a:solidFill>
              </a:rPr>
              <a:t>Taboo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Dikdörtgen 5"/>
          <p:cNvSpPr/>
          <p:nvPr/>
        </p:nvSpPr>
        <p:spPr>
          <a:xfrm>
            <a:off x="959771" y="1350812"/>
            <a:ext cx="819456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Logo: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941019" y="2664790"/>
            <a:ext cx="862801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Brand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966131" y="4187145"/>
            <a:ext cx="1426994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Propaganda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1190022" y="1777429"/>
            <a:ext cx="75584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I</a:t>
            </a:r>
            <a:r>
              <a:rPr lang="en-US" dirty="0" smtClean="0"/>
              <a:t>mages</a:t>
            </a:r>
            <a:r>
              <a:rPr lang="en-US" dirty="0"/>
              <a:t>, texts, shapes, or a combination of the three that depict the name and purpose of a </a:t>
            </a:r>
            <a:r>
              <a:rPr lang="en-US" dirty="0" smtClean="0"/>
              <a:t>business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0" name="Dikdörtgen 9"/>
          <p:cNvSpPr/>
          <p:nvPr/>
        </p:nvSpPr>
        <p:spPr>
          <a:xfrm>
            <a:off x="1190022" y="3119681"/>
            <a:ext cx="770245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A</a:t>
            </a:r>
            <a:r>
              <a:rPr lang="en-US" dirty="0" smtClean="0"/>
              <a:t> </a:t>
            </a:r>
            <a:r>
              <a:rPr lang="en-US" dirty="0"/>
              <a:t>product, service, or concept that is publicly distinguished from other products, services, or concepts so that it can be easily communicated and usually </a:t>
            </a:r>
            <a:r>
              <a:rPr lang="en-US" dirty="0" smtClean="0"/>
              <a:t>marketed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1168674" y="4706831"/>
            <a:ext cx="71477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D</a:t>
            </a:r>
            <a:r>
              <a:rPr lang="en-US" dirty="0" err="1" smtClean="0"/>
              <a:t>issemination</a:t>
            </a:r>
            <a:r>
              <a:rPr lang="en-US" dirty="0" smtClean="0"/>
              <a:t> </a:t>
            </a:r>
            <a:r>
              <a:rPr lang="en-US" dirty="0"/>
              <a:t>of information—facts, arguments, </a:t>
            </a:r>
            <a:r>
              <a:rPr lang="en-US" dirty="0" err="1"/>
              <a:t>rumours</a:t>
            </a:r>
            <a:r>
              <a:rPr lang="en-US" dirty="0"/>
              <a:t>, half-truths, or lies—to </a:t>
            </a:r>
            <a:r>
              <a:rPr lang="en-US" dirty="0" smtClean="0"/>
              <a:t>influence</a:t>
            </a:r>
            <a:r>
              <a:rPr lang="tr-TR" dirty="0" smtClean="0"/>
              <a:t> </a:t>
            </a:r>
            <a:r>
              <a:rPr lang="tr-TR" dirty="0" err="1" smtClean="0"/>
              <a:t>public</a:t>
            </a:r>
            <a:r>
              <a:rPr lang="tr-TR" dirty="0" smtClean="0"/>
              <a:t> </a:t>
            </a:r>
            <a:r>
              <a:rPr lang="tr-TR" dirty="0" err="1" smtClean="0"/>
              <a:t>opinion</a:t>
            </a:r>
            <a:r>
              <a:rPr lang="tr-TR" dirty="0" smtClean="0"/>
              <a:t>.</a:t>
            </a:r>
            <a:r>
              <a:rPr lang="en-U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97944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60375" y="169007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tr-TR" sz="3600" dirty="0" err="1" smtClean="0">
                <a:solidFill>
                  <a:srgbClr val="FF0000"/>
                </a:solidFill>
              </a:rPr>
              <a:t>Vocabulary</a:t>
            </a:r>
            <a:r>
              <a:rPr lang="tr-TR" sz="3600" dirty="0" smtClean="0">
                <a:solidFill>
                  <a:srgbClr val="FF0000"/>
                </a:solidFill>
              </a:rPr>
              <a:t> </a:t>
            </a:r>
            <a:r>
              <a:rPr lang="tr-TR" sz="3600" dirty="0" err="1" smtClean="0">
                <a:solidFill>
                  <a:srgbClr val="FF0000"/>
                </a:solidFill>
              </a:rPr>
              <a:t>for</a:t>
            </a:r>
            <a:r>
              <a:rPr lang="tr-TR" sz="3600" dirty="0" smtClean="0">
                <a:solidFill>
                  <a:srgbClr val="FF0000"/>
                </a:solidFill>
              </a:rPr>
              <a:t> </a:t>
            </a:r>
            <a:r>
              <a:rPr lang="tr-TR" sz="3600" dirty="0" err="1" smtClean="0">
                <a:solidFill>
                  <a:srgbClr val="FF0000"/>
                </a:solidFill>
              </a:rPr>
              <a:t>Taboo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Dikdörtgen 5"/>
          <p:cNvSpPr/>
          <p:nvPr/>
        </p:nvSpPr>
        <p:spPr>
          <a:xfrm>
            <a:off x="820308" y="1486990"/>
            <a:ext cx="1426353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Advertising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820308" y="2894902"/>
            <a:ext cx="1384290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Perception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826937" y="3982208"/>
            <a:ext cx="1790555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Body Language: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1043608" y="2033475"/>
            <a:ext cx="73221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T</a:t>
            </a:r>
            <a:r>
              <a:rPr lang="en-US" dirty="0" smtClean="0"/>
              <a:t>he </a:t>
            </a:r>
            <a:r>
              <a:rPr lang="en-US" dirty="0"/>
              <a:t>action of calling something to the attention of the public especially by paid </a:t>
            </a:r>
            <a:r>
              <a:rPr lang="en-US" dirty="0" smtClean="0"/>
              <a:t>announcements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0" name="Dikdörtgen 9"/>
          <p:cNvSpPr/>
          <p:nvPr/>
        </p:nvSpPr>
        <p:spPr>
          <a:xfrm>
            <a:off x="964621" y="3445774"/>
            <a:ext cx="72467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A</a:t>
            </a:r>
            <a:r>
              <a:rPr lang="en-US" dirty="0" err="1" smtClean="0"/>
              <a:t>wareness</a:t>
            </a:r>
            <a:r>
              <a:rPr lang="en-US" dirty="0" smtClean="0"/>
              <a:t> </a:t>
            </a:r>
            <a:r>
              <a:rPr lang="en-US" dirty="0"/>
              <a:t>of the elements of environment through </a:t>
            </a:r>
            <a:r>
              <a:rPr lang="en-US" dirty="0" smtClean="0"/>
              <a:t>physical</a:t>
            </a:r>
            <a:r>
              <a:rPr lang="tr-TR" dirty="0" smtClean="0"/>
              <a:t> </a:t>
            </a:r>
            <a:r>
              <a:rPr lang="tr-TR" dirty="0" err="1" smtClean="0"/>
              <a:t>sensation</a:t>
            </a:r>
            <a:r>
              <a:rPr lang="tr-TR" dirty="0" smtClean="0"/>
              <a:t>.</a:t>
            </a:r>
            <a:r>
              <a:rPr lang="en-US" dirty="0"/>
              <a:t> 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948920" y="4436327"/>
            <a:ext cx="7416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T</a:t>
            </a:r>
            <a:r>
              <a:rPr lang="en-US" dirty="0" smtClean="0"/>
              <a:t>he </a:t>
            </a:r>
            <a:r>
              <a:rPr lang="en-US" dirty="0"/>
              <a:t>gestures, movements, and mannerisms by which a person </a:t>
            </a:r>
            <a:r>
              <a:rPr lang="en-US" dirty="0" smtClean="0"/>
              <a:t>communicates </a:t>
            </a:r>
            <a:r>
              <a:rPr lang="en-US" dirty="0"/>
              <a:t>with </a:t>
            </a:r>
            <a:r>
              <a:rPr lang="en-US" dirty="0" smtClean="0"/>
              <a:t>others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534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3383</TotalTime>
  <Words>736</Words>
  <Application>Microsoft Office PowerPoint</Application>
  <PresentationFormat>Ekran Gösterisi (4:3)</PresentationFormat>
  <Paragraphs>90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0" baseType="lpstr">
      <vt:lpstr>Arial</vt:lpstr>
      <vt:lpstr>Calibri</vt:lpstr>
      <vt:lpstr>Open Sans</vt:lpstr>
      <vt:lpstr>Times New Roman</vt:lpstr>
      <vt:lpstr>Ofis Teması</vt:lpstr>
      <vt:lpstr>ENGLISH FOR ACADEMIC PURPOSES II</vt:lpstr>
      <vt:lpstr>Ice-Breaking Activity: Taboo</vt:lpstr>
      <vt:lpstr>Vocabulary for Taboo</vt:lpstr>
      <vt:lpstr>Vocabulary for Taboo</vt:lpstr>
      <vt:lpstr>Vocabulary for Taboo</vt:lpstr>
      <vt:lpstr>Vocabulary for Taboo</vt:lpstr>
      <vt:lpstr>Vocabulary for Taboo</vt:lpstr>
      <vt:lpstr>Vocabulary for Taboo</vt:lpstr>
      <vt:lpstr>Vocabulary for Taboo</vt:lpstr>
      <vt:lpstr>Vocabulary for Taboo</vt:lpstr>
      <vt:lpstr>Vocabulary for Taboo</vt:lpstr>
      <vt:lpstr>Vocabulary for Taboo</vt:lpstr>
      <vt:lpstr>Vocabulary for Taboo</vt:lpstr>
      <vt:lpstr>Vocabulary for Taboo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SINIF</dc:creator>
  <cp:lastModifiedBy>ilaum</cp:lastModifiedBy>
  <cp:revision>160</cp:revision>
  <dcterms:created xsi:type="dcterms:W3CDTF">2020-02-06T11:34:11Z</dcterms:created>
  <dcterms:modified xsi:type="dcterms:W3CDTF">2020-05-11T10:09:25Z</dcterms:modified>
</cp:coreProperties>
</file>