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24"/>
  </p:normalViewPr>
  <p:slideViewPr>
    <p:cSldViewPr snapToGrid="0" snapToObjects="1">
      <p:cViewPr varScale="1">
        <p:scale>
          <a:sx n="49" d="100"/>
          <a:sy n="49" d="100"/>
        </p:scale>
        <p:origin x="77"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7A5F07-84FA-4C43-B7D8-2ABB2A52BA25}"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AC3669C8-9DC8-4B1F-811B-B8BDEF693985}">
      <dgm:prSet phldrT="[Metin]" custT="1">
        <dgm:style>
          <a:lnRef idx="2">
            <a:schemeClr val="accent1"/>
          </a:lnRef>
          <a:fillRef idx="1">
            <a:schemeClr val="lt1"/>
          </a:fillRef>
          <a:effectRef idx="0">
            <a:schemeClr val="accent1"/>
          </a:effectRef>
          <a:fontRef idx="minor">
            <a:schemeClr val="dk1"/>
          </a:fontRef>
        </dgm:style>
      </dgm:prSet>
      <dgm:spPr/>
      <dgm:t>
        <a:bodyPr/>
        <a:lstStyle/>
        <a:p>
          <a:r>
            <a:rPr lang="tr-TR" sz="1600" b="1" dirty="0">
              <a:latin typeface="Arial" panose="020B0604020202020204" pitchFamily="34" charset="0"/>
              <a:cs typeface="Arial" panose="020B0604020202020204" pitchFamily="34" charset="0"/>
            </a:rPr>
            <a:t>Sütün azotlu maddeleri</a:t>
          </a:r>
        </a:p>
      </dgm:t>
    </dgm:pt>
    <dgm:pt modelId="{67A0AECF-4419-425B-B3D6-0BC1C20C5BDF}" type="parTrans" cxnId="{4C3463B5-1294-4037-B31D-624B9DB5FB26}">
      <dgm:prSet/>
      <dgm:spPr/>
      <dgm:t>
        <a:bodyPr/>
        <a:lstStyle/>
        <a:p>
          <a:endParaRPr lang="tr-TR" sz="1600">
            <a:latin typeface="Arial" panose="020B0604020202020204" pitchFamily="34" charset="0"/>
            <a:cs typeface="Arial" panose="020B0604020202020204" pitchFamily="34" charset="0"/>
          </a:endParaRPr>
        </a:p>
      </dgm:t>
    </dgm:pt>
    <dgm:pt modelId="{D2CBFE96-04E8-44FA-86A2-BCFAAC097731}" type="sibTrans" cxnId="{4C3463B5-1294-4037-B31D-624B9DB5FB26}">
      <dgm:prSet/>
      <dgm:spPr/>
      <dgm:t>
        <a:bodyPr/>
        <a:lstStyle/>
        <a:p>
          <a:endParaRPr lang="tr-TR" sz="1600">
            <a:latin typeface="Arial" panose="020B0604020202020204" pitchFamily="34" charset="0"/>
            <a:cs typeface="Arial" panose="020B0604020202020204" pitchFamily="34" charset="0"/>
          </a:endParaRPr>
        </a:p>
      </dgm:t>
    </dgm:pt>
    <dgm:pt modelId="{F83E3C8A-0984-4502-BCDD-9B67CE0ECD95}">
      <dgm:prSet phldrT="[Metin]" custT="1">
        <dgm:style>
          <a:lnRef idx="2">
            <a:schemeClr val="accent1"/>
          </a:lnRef>
          <a:fillRef idx="1">
            <a:schemeClr val="lt1"/>
          </a:fillRef>
          <a:effectRef idx="0">
            <a:schemeClr val="accent1"/>
          </a:effectRef>
          <a:fontRef idx="minor">
            <a:schemeClr val="dk1"/>
          </a:fontRef>
        </dgm:style>
      </dgm:prSet>
      <dgm:spPr/>
      <dgm:t>
        <a:bodyPr/>
        <a:lstStyle/>
        <a:p>
          <a:r>
            <a:rPr lang="tr-TR" sz="1600" b="1" dirty="0">
              <a:latin typeface="Arial" panose="020B0604020202020204" pitchFamily="34" charset="0"/>
              <a:cs typeface="Arial" panose="020B0604020202020204" pitchFamily="34" charset="0"/>
            </a:rPr>
            <a:t>Proteinler </a:t>
          </a:r>
        </a:p>
        <a:p>
          <a:r>
            <a:rPr lang="tr-TR" sz="1600" b="1" dirty="0">
              <a:latin typeface="Arial" panose="020B0604020202020204" pitchFamily="34" charset="0"/>
              <a:cs typeface="Arial" panose="020B0604020202020204" pitchFamily="34" charset="0"/>
            </a:rPr>
            <a:t>(%95.2)</a:t>
          </a:r>
        </a:p>
      </dgm:t>
    </dgm:pt>
    <dgm:pt modelId="{0B825A75-FA16-4AEA-9B37-3FA3D8F1D46A}" type="parTrans" cxnId="{56BDD73A-0BF6-4331-937D-A61CEA752E19}">
      <dgm:prSet/>
      <dgm:spPr/>
      <dgm:t>
        <a:bodyPr/>
        <a:lstStyle/>
        <a:p>
          <a:endParaRPr lang="tr-TR" sz="1600">
            <a:latin typeface="Arial" panose="020B0604020202020204" pitchFamily="34" charset="0"/>
            <a:cs typeface="Arial" panose="020B0604020202020204" pitchFamily="34" charset="0"/>
          </a:endParaRPr>
        </a:p>
      </dgm:t>
    </dgm:pt>
    <dgm:pt modelId="{95CE5824-3E94-4C05-8179-6C07E3B6381F}" type="sibTrans" cxnId="{56BDD73A-0BF6-4331-937D-A61CEA752E19}">
      <dgm:prSet/>
      <dgm:spPr/>
      <dgm:t>
        <a:bodyPr/>
        <a:lstStyle/>
        <a:p>
          <a:endParaRPr lang="tr-TR" sz="1600">
            <a:latin typeface="Arial" panose="020B0604020202020204" pitchFamily="34" charset="0"/>
            <a:cs typeface="Arial" panose="020B0604020202020204" pitchFamily="34" charset="0"/>
          </a:endParaRPr>
        </a:p>
      </dgm:t>
    </dgm:pt>
    <dgm:pt modelId="{EE8C5ED6-E944-421D-8C7A-DAB4B34033C5}">
      <dgm:prSet phldrT="[Metin]" custT="1">
        <dgm:style>
          <a:lnRef idx="2">
            <a:schemeClr val="accent1"/>
          </a:lnRef>
          <a:fillRef idx="1">
            <a:schemeClr val="lt1"/>
          </a:fillRef>
          <a:effectRef idx="0">
            <a:schemeClr val="accent1"/>
          </a:effectRef>
          <a:fontRef idx="minor">
            <a:schemeClr val="dk1"/>
          </a:fontRef>
        </dgm:style>
      </dgm:prSet>
      <dgm:spPr/>
      <dgm:t>
        <a:bodyPr/>
        <a:lstStyle/>
        <a:p>
          <a:r>
            <a:rPr lang="tr-TR" sz="1600" b="1" dirty="0">
              <a:latin typeface="Arial" panose="020B0604020202020204" pitchFamily="34" charset="0"/>
              <a:cs typeface="Arial" panose="020B0604020202020204" pitchFamily="34" charset="0"/>
            </a:rPr>
            <a:t>Protein olmayan azotlu maddeler</a:t>
          </a:r>
        </a:p>
        <a:p>
          <a:r>
            <a:rPr lang="tr-TR" sz="1600" b="1" dirty="0">
              <a:latin typeface="Arial" panose="020B0604020202020204" pitchFamily="34" charset="0"/>
              <a:cs typeface="Arial" panose="020B0604020202020204" pitchFamily="34" charset="0"/>
            </a:rPr>
            <a:t>(%4.8) </a:t>
          </a:r>
        </a:p>
      </dgm:t>
    </dgm:pt>
    <dgm:pt modelId="{B0127857-98C2-4EF0-940F-1EDA57C52A1A}" type="parTrans" cxnId="{20C45362-3B8A-4B8F-B8B2-05C90D209D36}">
      <dgm:prSet/>
      <dgm:spPr/>
      <dgm:t>
        <a:bodyPr/>
        <a:lstStyle/>
        <a:p>
          <a:endParaRPr lang="tr-TR" sz="1600">
            <a:latin typeface="Arial" panose="020B0604020202020204" pitchFamily="34" charset="0"/>
            <a:cs typeface="Arial" panose="020B0604020202020204" pitchFamily="34" charset="0"/>
          </a:endParaRPr>
        </a:p>
      </dgm:t>
    </dgm:pt>
    <dgm:pt modelId="{F323D3CD-83B7-456D-818B-56F72B14CE6B}" type="sibTrans" cxnId="{20C45362-3B8A-4B8F-B8B2-05C90D209D36}">
      <dgm:prSet/>
      <dgm:spPr/>
      <dgm:t>
        <a:bodyPr/>
        <a:lstStyle/>
        <a:p>
          <a:endParaRPr lang="tr-TR" sz="1600">
            <a:latin typeface="Arial" panose="020B0604020202020204" pitchFamily="34" charset="0"/>
            <a:cs typeface="Arial" panose="020B0604020202020204" pitchFamily="34" charset="0"/>
          </a:endParaRPr>
        </a:p>
      </dgm:t>
    </dgm:pt>
    <dgm:pt modelId="{6BCC15E1-F7B9-4094-A250-D485945589CF}">
      <dgm:prSet custT="1">
        <dgm:style>
          <a:lnRef idx="2">
            <a:schemeClr val="accent1"/>
          </a:lnRef>
          <a:fillRef idx="1">
            <a:schemeClr val="lt1"/>
          </a:fillRef>
          <a:effectRef idx="0">
            <a:schemeClr val="accent1"/>
          </a:effectRef>
          <a:fontRef idx="minor">
            <a:schemeClr val="dk1"/>
          </a:fontRef>
        </dgm:style>
      </dgm:prSet>
      <dgm:spPr/>
      <dgm:t>
        <a:bodyPr/>
        <a:lstStyle/>
        <a:p>
          <a:r>
            <a:rPr lang="tr-TR" sz="1600" b="1" dirty="0">
              <a:latin typeface="Arial" panose="020B0604020202020204" pitchFamily="34" charset="0"/>
              <a:cs typeface="Arial" panose="020B0604020202020204" pitchFamily="34" charset="0"/>
            </a:rPr>
            <a:t>%80 kazein </a:t>
          </a:r>
        </a:p>
        <a:p>
          <a:r>
            <a:rPr lang="tr-TR" sz="1600" b="1" dirty="0">
              <a:latin typeface="Arial" panose="020B0604020202020204" pitchFamily="34" charset="0"/>
              <a:cs typeface="Arial" panose="020B0604020202020204" pitchFamily="34" charset="0"/>
            </a:rPr>
            <a:t>%12 </a:t>
          </a:r>
          <a:r>
            <a:rPr lang="tr-TR" sz="1600" b="1" dirty="0" err="1">
              <a:latin typeface="Arial" panose="020B0604020202020204" pitchFamily="34" charset="0"/>
              <a:cs typeface="Arial" panose="020B0604020202020204" pitchFamily="34" charset="0"/>
            </a:rPr>
            <a:t>albumin</a:t>
          </a:r>
          <a:endParaRPr lang="tr-TR" sz="1600" b="1" dirty="0">
            <a:latin typeface="Arial" panose="020B0604020202020204" pitchFamily="34" charset="0"/>
            <a:cs typeface="Arial" panose="020B0604020202020204" pitchFamily="34" charset="0"/>
          </a:endParaRPr>
        </a:p>
        <a:p>
          <a:r>
            <a:rPr lang="tr-TR" sz="1600" b="1" dirty="0">
              <a:latin typeface="Arial" panose="020B0604020202020204" pitchFamily="34" charset="0"/>
              <a:cs typeface="Arial" panose="020B0604020202020204" pitchFamily="34" charset="0"/>
            </a:rPr>
            <a:t>%2 </a:t>
          </a:r>
          <a:r>
            <a:rPr lang="tr-TR" sz="1600" b="1" dirty="0" err="1">
              <a:latin typeface="Arial" panose="020B0604020202020204" pitchFamily="34" charset="0"/>
              <a:cs typeface="Arial" panose="020B0604020202020204" pitchFamily="34" charset="0"/>
            </a:rPr>
            <a:t>globulin</a:t>
          </a:r>
          <a:endParaRPr lang="tr-TR" sz="1600" b="1" dirty="0">
            <a:latin typeface="Arial" panose="020B0604020202020204" pitchFamily="34" charset="0"/>
            <a:cs typeface="Arial" panose="020B0604020202020204" pitchFamily="34" charset="0"/>
          </a:endParaRPr>
        </a:p>
        <a:p>
          <a:r>
            <a:rPr lang="tr-TR" sz="1600" b="1" dirty="0">
              <a:latin typeface="Arial" panose="020B0604020202020204" pitchFamily="34" charset="0"/>
              <a:cs typeface="Arial" panose="020B0604020202020204" pitchFamily="34" charset="0"/>
            </a:rPr>
            <a:t>%2.4 </a:t>
          </a:r>
          <a:r>
            <a:rPr lang="tr-TR" sz="1600" b="1" dirty="0" err="1">
              <a:latin typeface="Arial" panose="020B0604020202020204" pitchFamily="34" charset="0"/>
              <a:cs typeface="Arial" panose="020B0604020202020204" pitchFamily="34" charset="0"/>
            </a:rPr>
            <a:t>proteoz</a:t>
          </a:r>
          <a:r>
            <a:rPr lang="tr-TR" sz="1600" b="1" dirty="0">
              <a:latin typeface="Arial" panose="020B0604020202020204" pitchFamily="34" charset="0"/>
              <a:cs typeface="Arial" panose="020B0604020202020204" pitchFamily="34" charset="0"/>
            </a:rPr>
            <a:t>-pepton </a:t>
          </a:r>
        </a:p>
      </dgm:t>
    </dgm:pt>
    <dgm:pt modelId="{DE1A61AB-522A-4535-8541-B9F22E863E46}" type="parTrans" cxnId="{EF47ECE4-8683-4668-A91A-C18E552ABE65}">
      <dgm:prSet/>
      <dgm:spPr/>
      <dgm:t>
        <a:bodyPr/>
        <a:lstStyle/>
        <a:p>
          <a:endParaRPr lang="tr-TR" sz="1600">
            <a:latin typeface="Arial" panose="020B0604020202020204" pitchFamily="34" charset="0"/>
            <a:cs typeface="Arial" panose="020B0604020202020204" pitchFamily="34" charset="0"/>
          </a:endParaRPr>
        </a:p>
      </dgm:t>
    </dgm:pt>
    <dgm:pt modelId="{05535C65-EB7A-49C0-83A2-9F46838DE638}" type="sibTrans" cxnId="{EF47ECE4-8683-4668-A91A-C18E552ABE65}">
      <dgm:prSet/>
      <dgm:spPr/>
      <dgm:t>
        <a:bodyPr/>
        <a:lstStyle/>
        <a:p>
          <a:endParaRPr lang="tr-TR" sz="1600">
            <a:latin typeface="Arial" panose="020B0604020202020204" pitchFamily="34" charset="0"/>
            <a:cs typeface="Arial" panose="020B0604020202020204" pitchFamily="34" charset="0"/>
          </a:endParaRPr>
        </a:p>
      </dgm:t>
    </dgm:pt>
    <dgm:pt modelId="{4CC40E17-0415-424B-9D2C-798B4BC858A2}">
      <dgm:prSet custT="1">
        <dgm:style>
          <a:lnRef idx="2">
            <a:schemeClr val="accent1"/>
          </a:lnRef>
          <a:fillRef idx="1">
            <a:schemeClr val="lt1"/>
          </a:fillRef>
          <a:effectRef idx="0">
            <a:schemeClr val="accent1"/>
          </a:effectRef>
          <a:fontRef idx="minor">
            <a:schemeClr val="dk1"/>
          </a:fontRef>
        </dgm:style>
      </dgm:prSet>
      <dgm:spPr/>
      <dgm:t>
        <a:bodyPr/>
        <a:lstStyle/>
        <a:p>
          <a:r>
            <a:rPr lang="tr-TR" sz="1600" b="1" dirty="0">
              <a:latin typeface="Arial" panose="020B0604020202020204" pitchFamily="34" charset="0"/>
              <a:cs typeface="Arial" panose="020B0604020202020204" pitchFamily="34" charset="0"/>
            </a:rPr>
            <a:t>Amonyak       </a:t>
          </a:r>
        </a:p>
        <a:p>
          <a:r>
            <a:rPr lang="tr-TR" sz="1600" b="1" dirty="0">
              <a:latin typeface="Arial" panose="020B0604020202020204" pitchFamily="34" charset="0"/>
              <a:cs typeface="Arial" panose="020B0604020202020204" pitchFamily="34" charset="0"/>
            </a:rPr>
            <a:t>Üre</a:t>
          </a:r>
        </a:p>
        <a:p>
          <a:r>
            <a:rPr lang="tr-TR" sz="1600" b="1" dirty="0" err="1">
              <a:latin typeface="Arial" panose="020B0604020202020204" pitchFamily="34" charset="0"/>
              <a:cs typeface="Arial" panose="020B0604020202020204" pitchFamily="34" charset="0"/>
            </a:rPr>
            <a:t>Kretain</a:t>
          </a:r>
          <a:endParaRPr lang="tr-TR" sz="1600" b="1" dirty="0">
            <a:latin typeface="Arial" panose="020B0604020202020204" pitchFamily="34" charset="0"/>
            <a:cs typeface="Arial" panose="020B0604020202020204" pitchFamily="34" charset="0"/>
          </a:endParaRPr>
        </a:p>
        <a:p>
          <a:r>
            <a:rPr lang="tr-TR" sz="1600" b="1" dirty="0">
              <a:latin typeface="Arial" panose="020B0604020202020204" pitchFamily="34" charset="0"/>
              <a:cs typeface="Arial" panose="020B0604020202020204" pitchFamily="34" charset="0"/>
            </a:rPr>
            <a:t>Ürik asit</a:t>
          </a:r>
        </a:p>
        <a:p>
          <a:r>
            <a:rPr lang="tr-TR" sz="1600" b="1" dirty="0">
              <a:latin typeface="Arial" panose="020B0604020202020204" pitchFamily="34" charset="0"/>
              <a:cs typeface="Arial" panose="020B0604020202020204" pitchFamily="34" charset="0"/>
            </a:rPr>
            <a:t>Nitrat</a:t>
          </a:r>
        </a:p>
        <a:p>
          <a:r>
            <a:rPr lang="tr-TR" sz="1600" b="1" dirty="0">
              <a:latin typeface="Arial" panose="020B0604020202020204" pitchFamily="34" charset="0"/>
              <a:cs typeface="Arial" panose="020B0604020202020204" pitchFamily="34" charset="0"/>
            </a:rPr>
            <a:t> Serbest  aminoasitler</a:t>
          </a:r>
        </a:p>
        <a:p>
          <a:r>
            <a:rPr lang="tr-TR" sz="1600" b="1" dirty="0">
              <a:latin typeface="Arial" panose="020B0604020202020204" pitchFamily="34" charset="0"/>
              <a:cs typeface="Arial" panose="020B0604020202020204" pitchFamily="34" charset="0"/>
            </a:rPr>
            <a:t>Kolin</a:t>
          </a:r>
        </a:p>
        <a:p>
          <a:r>
            <a:rPr lang="tr-TR" sz="1600" b="1" dirty="0" err="1">
              <a:latin typeface="Arial" panose="020B0604020202020204" pitchFamily="34" charset="0"/>
              <a:cs typeface="Arial" panose="020B0604020202020204" pitchFamily="34" charset="0"/>
            </a:rPr>
            <a:t>Fosfatidler</a:t>
          </a:r>
          <a:endParaRPr lang="tr-TR" sz="1600" b="1" dirty="0">
            <a:latin typeface="Arial" panose="020B0604020202020204" pitchFamily="34" charset="0"/>
            <a:cs typeface="Arial" panose="020B0604020202020204" pitchFamily="34" charset="0"/>
          </a:endParaRPr>
        </a:p>
      </dgm:t>
    </dgm:pt>
    <dgm:pt modelId="{70C7D82C-80A2-4EF0-A2E5-CCB04A2E8B4B}" type="parTrans" cxnId="{0A64821D-7970-42ED-8BCD-BE72D3B3C671}">
      <dgm:prSet/>
      <dgm:spPr/>
      <dgm:t>
        <a:bodyPr/>
        <a:lstStyle/>
        <a:p>
          <a:endParaRPr lang="tr-TR" sz="1600">
            <a:latin typeface="Arial" panose="020B0604020202020204" pitchFamily="34" charset="0"/>
            <a:cs typeface="Arial" panose="020B0604020202020204" pitchFamily="34" charset="0"/>
          </a:endParaRPr>
        </a:p>
      </dgm:t>
    </dgm:pt>
    <dgm:pt modelId="{EC05B705-9E34-48F8-B8FC-CCE202CED145}" type="sibTrans" cxnId="{0A64821D-7970-42ED-8BCD-BE72D3B3C671}">
      <dgm:prSet/>
      <dgm:spPr/>
      <dgm:t>
        <a:bodyPr/>
        <a:lstStyle/>
        <a:p>
          <a:endParaRPr lang="tr-TR" sz="1600">
            <a:latin typeface="Arial" panose="020B0604020202020204" pitchFamily="34" charset="0"/>
            <a:cs typeface="Arial" panose="020B0604020202020204" pitchFamily="34" charset="0"/>
          </a:endParaRPr>
        </a:p>
      </dgm:t>
    </dgm:pt>
    <dgm:pt modelId="{3ACFEAB6-51B8-487E-B727-F7928544D100}" type="pres">
      <dgm:prSet presAssocID="{637A5F07-84FA-4C43-B7D8-2ABB2A52BA25}" presName="hierChild1" presStyleCnt="0">
        <dgm:presLayoutVars>
          <dgm:orgChart val="1"/>
          <dgm:chPref val="1"/>
          <dgm:dir/>
          <dgm:animOne val="branch"/>
          <dgm:animLvl val="lvl"/>
          <dgm:resizeHandles/>
        </dgm:presLayoutVars>
      </dgm:prSet>
      <dgm:spPr/>
      <dgm:t>
        <a:bodyPr/>
        <a:lstStyle/>
        <a:p>
          <a:endParaRPr lang="tr-TR"/>
        </a:p>
      </dgm:t>
    </dgm:pt>
    <dgm:pt modelId="{42AB7604-D187-461D-BD07-6558C7A0420D}" type="pres">
      <dgm:prSet presAssocID="{AC3669C8-9DC8-4B1F-811B-B8BDEF693985}" presName="hierRoot1" presStyleCnt="0">
        <dgm:presLayoutVars>
          <dgm:hierBranch val="init"/>
        </dgm:presLayoutVars>
      </dgm:prSet>
      <dgm:spPr/>
    </dgm:pt>
    <dgm:pt modelId="{4AD4CF9C-E8DF-45A7-8B6A-8F4E3AD26B95}" type="pres">
      <dgm:prSet presAssocID="{AC3669C8-9DC8-4B1F-811B-B8BDEF693985}" presName="rootComposite1" presStyleCnt="0"/>
      <dgm:spPr/>
    </dgm:pt>
    <dgm:pt modelId="{7B48E1A3-A243-4994-9DA5-79EE3B9851C9}" type="pres">
      <dgm:prSet presAssocID="{AC3669C8-9DC8-4B1F-811B-B8BDEF693985}" presName="rootText1" presStyleLbl="node0" presStyleIdx="0" presStyleCnt="1" custScaleX="86478" custScaleY="61914">
        <dgm:presLayoutVars>
          <dgm:chPref val="3"/>
        </dgm:presLayoutVars>
      </dgm:prSet>
      <dgm:spPr/>
      <dgm:t>
        <a:bodyPr/>
        <a:lstStyle/>
        <a:p>
          <a:endParaRPr lang="tr-TR"/>
        </a:p>
      </dgm:t>
    </dgm:pt>
    <dgm:pt modelId="{DDCECC5F-2A41-44D2-8ED3-EBB1D9CB4BAA}" type="pres">
      <dgm:prSet presAssocID="{AC3669C8-9DC8-4B1F-811B-B8BDEF693985}" presName="rootConnector1" presStyleLbl="node1" presStyleIdx="0" presStyleCnt="0"/>
      <dgm:spPr/>
      <dgm:t>
        <a:bodyPr/>
        <a:lstStyle/>
        <a:p>
          <a:endParaRPr lang="tr-TR"/>
        </a:p>
      </dgm:t>
    </dgm:pt>
    <dgm:pt modelId="{81E632EB-3424-4D75-8114-08B3DE63D6D5}" type="pres">
      <dgm:prSet presAssocID="{AC3669C8-9DC8-4B1F-811B-B8BDEF693985}" presName="hierChild2" presStyleCnt="0"/>
      <dgm:spPr/>
    </dgm:pt>
    <dgm:pt modelId="{A3F8586D-80A5-45C4-8AC2-4FBC45E009AB}" type="pres">
      <dgm:prSet presAssocID="{0B825A75-FA16-4AEA-9B37-3FA3D8F1D46A}" presName="Name37" presStyleLbl="parChTrans1D2" presStyleIdx="0" presStyleCnt="2"/>
      <dgm:spPr/>
      <dgm:t>
        <a:bodyPr/>
        <a:lstStyle/>
        <a:p>
          <a:endParaRPr lang="tr-TR"/>
        </a:p>
      </dgm:t>
    </dgm:pt>
    <dgm:pt modelId="{1AE9EBD9-3CEA-442B-9AE4-6A2572E7FB93}" type="pres">
      <dgm:prSet presAssocID="{F83E3C8A-0984-4502-BCDD-9B67CE0ECD95}" presName="hierRoot2" presStyleCnt="0">
        <dgm:presLayoutVars>
          <dgm:hierBranch val="init"/>
        </dgm:presLayoutVars>
      </dgm:prSet>
      <dgm:spPr/>
    </dgm:pt>
    <dgm:pt modelId="{C0DBCAA9-C07D-4EA1-BA95-7D27C0EB3B61}" type="pres">
      <dgm:prSet presAssocID="{F83E3C8A-0984-4502-BCDD-9B67CE0ECD95}" presName="rootComposite" presStyleCnt="0"/>
      <dgm:spPr/>
    </dgm:pt>
    <dgm:pt modelId="{5D3A2E2E-8639-4E5A-8A65-1DA04E28C1A4}" type="pres">
      <dgm:prSet presAssocID="{F83E3C8A-0984-4502-BCDD-9B67CE0ECD95}" presName="rootText" presStyleLbl="node2" presStyleIdx="0" presStyleCnt="2" custScaleX="86381" custScaleY="60575">
        <dgm:presLayoutVars>
          <dgm:chPref val="3"/>
        </dgm:presLayoutVars>
      </dgm:prSet>
      <dgm:spPr/>
      <dgm:t>
        <a:bodyPr/>
        <a:lstStyle/>
        <a:p>
          <a:endParaRPr lang="tr-TR"/>
        </a:p>
      </dgm:t>
    </dgm:pt>
    <dgm:pt modelId="{A8B20ABD-3B4B-47C7-AC0D-865CE3B76CFA}" type="pres">
      <dgm:prSet presAssocID="{F83E3C8A-0984-4502-BCDD-9B67CE0ECD95}" presName="rootConnector" presStyleLbl="node2" presStyleIdx="0" presStyleCnt="2"/>
      <dgm:spPr/>
      <dgm:t>
        <a:bodyPr/>
        <a:lstStyle/>
        <a:p>
          <a:endParaRPr lang="tr-TR"/>
        </a:p>
      </dgm:t>
    </dgm:pt>
    <dgm:pt modelId="{835D9094-8292-4B10-B2BD-36F96B676007}" type="pres">
      <dgm:prSet presAssocID="{F83E3C8A-0984-4502-BCDD-9B67CE0ECD95}" presName="hierChild4" presStyleCnt="0"/>
      <dgm:spPr/>
    </dgm:pt>
    <dgm:pt modelId="{88EEB067-459A-4A85-9DF0-AFE24F3C69DC}" type="pres">
      <dgm:prSet presAssocID="{DE1A61AB-522A-4535-8541-B9F22E863E46}" presName="Name37" presStyleLbl="parChTrans1D3" presStyleIdx="0" presStyleCnt="2"/>
      <dgm:spPr/>
      <dgm:t>
        <a:bodyPr/>
        <a:lstStyle/>
        <a:p>
          <a:endParaRPr lang="tr-TR"/>
        </a:p>
      </dgm:t>
    </dgm:pt>
    <dgm:pt modelId="{005AAE69-8B01-49FA-BF56-26ED6988B9EE}" type="pres">
      <dgm:prSet presAssocID="{6BCC15E1-F7B9-4094-A250-D485945589CF}" presName="hierRoot2" presStyleCnt="0">
        <dgm:presLayoutVars>
          <dgm:hierBranch val="init"/>
        </dgm:presLayoutVars>
      </dgm:prSet>
      <dgm:spPr/>
    </dgm:pt>
    <dgm:pt modelId="{31CD9675-5B54-47B1-BE69-4360F231DF85}" type="pres">
      <dgm:prSet presAssocID="{6BCC15E1-F7B9-4094-A250-D485945589CF}" presName="rootComposite" presStyleCnt="0"/>
      <dgm:spPr/>
    </dgm:pt>
    <dgm:pt modelId="{829B7D18-2B75-453B-8247-FA46F1DB1494}" type="pres">
      <dgm:prSet presAssocID="{6BCC15E1-F7B9-4094-A250-D485945589CF}" presName="rootText" presStyleLbl="node3" presStyleIdx="0" presStyleCnt="2" custScaleX="97983" custScaleY="120109">
        <dgm:presLayoutVars>
          <dgm:chPref val="3"/>
        </dgm:presLayoutVars>
      </dgm:prSet>
      <dgm:spPr/>
      <dgm:t>
        <a:bodyPr/>
        <a:lstStyle/>
        <a:p>
          <a:endParaRPr lang="tr-TR"/>
        </a:p>
      </dgm:t>
    </dgm:pt>
    <dgm:pt modelId="{2C25B46E-8F1A-43DF-93F1-71A01DC4988E}" type="pres">
      <dgm:prSet presAssocID="{6BCC15E1-F7B9-4094-A250-D485945589CF}" presName="rootConnector" presStyleLbl="node3" presStyleIdx="0" presStyleCnt="2"/>
      <dgm:spPr/>
      <dgm:t>
        <a:bodyPr/>
        <a:lstStyle/>
        <a:p>
          <a:endParaRPr lang="tr-TR"/>
        </a:p>
      </dgm:t>
    </dgm:pt>
    <dgm:pt modelId="{7CD54262-CAAF-4D8D-945E-24CEF59F9350}" type="pres">
      <dgm:prSet presAssocID="{6BCC15E1-F7B9-4094-A250-D485945589CF}" presName="hierChild4" presStyleCnt="0"/>
      <dgm:spPr/>
    </dgm:pt>
    <dgm:pt modelId="{F98B6EF9-A916-467C-A44A-15467F293111}" type="pres">
      <dgm:prSet presAssocID="{6BCC15E1-F7B9-4094-A250-D485945589CF}" presName="hierChild5" presStyleCnt="0"/>
      <dgm:spPr/>
    </dgm:pt>
    <dgm:pt modelId="{E4DBA5A0-4CD7-489F-A6F7-4C38119F581E}" type="pres">
      <dgm:prSet presAssocID="{F83E3C8A-0984-4502-BCDD-9B67CE0ECD95}" presName="hierChild5" presStyleCnt="0"/>
      <dgm:spPr/>
    </dgm:pt>
    <dgm:pt modelId="{0DBE82EE-91C0-4910-80A5-EEF468D09180}" type="pres">
      <dgm:prSet presAssocID="{B0127857-98C2-4EF0-940F-1EDA57C52A1A}" presName="Name37" presStyleLbl="parChTrans1D2" presStyleIdx="1" presStyleCnt="2"/>
      <dgm:spPr/>
      <dgm:t>
        <a:bodyPr/>
        <a:lstStyle/>
        <a:p>
          <a:endParaRPr lang="tr-TR"/>
        </a:p>
      </dgm:t>
    </dgm:pt>
    <dgm:pt modelId="{B8CD668B-33ED-4B7F-A27D-06316AFBE7F7}" type="pres">
      <dgm:prSet presAssocID="{EE8C5ED6-E944-421D-8C7A-DAB4B34033C5}" presName="hierRoot2" presStyleCnt="0">
        <dgm:presLayoutVars>
          <dgm:hierBranch val="init"/>
        </dgm:presLayoutVars>
      </dgm:prSet>
      <dgm:spPr/>
    </dgm:pt>
    <dgm:pt modelId="{7BF060B5-B22D-4F0B-A7AA-644EA751BFFE}" type="pres">
      <dgm:prSet presAssocID="{EE8C5ED6-E944-421D-8C7A-DAB4B34033C5}" presName="rootComposite" presStyleCnt="0"/>
      <dgm:spPr/>
    </dgm:pt>
    <dgm:pt modelId="{31C095C7-FAFA-4727-8505-4BA73328F48C}" type="pres">
      <dgm:prSet presAssocID="{EE8C5ED6-E944-421D-8C7A-DAB4B34033C5}" presName="rootText" presStyleLbl="node2" presStyleIdx="1" presStyleCnt="2" custScaleX="104302" custScaleY="70434" custLinFactNeighborX="27745">
        <dgm:presLayoutVars>
          <dgm:chPref val="3"/>
        </dgm:presLayoutVars>
      </dgm:prSet>
      <dgm:spPr/>
      <dgm:t>
        <a:bodyPr/>
        <a:lstStyle/>
        <a:p>
          <a:endParaRPr lang="tr-TR"/>
        </a:p>
      </dgm:t>
    </dgm:pt>
    <dgm:pt modelId="{3BC59397-2A62-46F0-BD5E-7977269595EF}" type="pres">
      <dgm:prSet presAssocID="{EE8C5ED6-E944-421D-8C7A-DAB4B34033C5}" presName="rootConnector" presStyleLbl="node2" presStyleIdx="1" presStyleCnt="2"/>
      <dgm:spPr/>
      <dgm:t>
        <a:bodyPr/>
        <a:lstStyle/>
        <a:p>
          <a:endParaRPr lang="tr-TR"/>
        </a:p>
      </dgm:t>
    </dgm:pt>
    <dgm:pt modelId="{89999990-15A2-4CA2-98A5-DE9E860B76FA}" type="pres">
      <dgm:prSet presAssocID="{EE8C5ED6-E944-421D-8C7A-DAB4B34033C5}" presName="hierChild4" presStyleCnt="0"/>
      <dgm:spPr/>
    </dgm:pt>
    <dgm:pt modelId="{3DFE1194-4EBD-4C9C-85AB-A04BB3F0CD0B}" type="pres">
      <dgm:prSet presAssocID="{70C7D82C-80A2-4EF0-A2E5-CCB04A2E8B4B}" presName="Name37" presStyleLbl="parChTrans1D3" presStyleIdx="1" presStyleCnt="2"/>
      <dgm:spPr/>
      <dgm:t>
        <a:bodyPr/>
        <a:lstStyle/>
        <a:p>
          <a:endParaRPr lang="tr-TR"/>
        </a:p>
      </dgm:t>
    </dgm:pt>
    <dgm:pt modelId="{D9066B9D-3B85-4756-94C1-75DA9C178AC4}" type="pres">
      <dgm:prSet presAssocID="{4CC40E17-0415-424B-9D2C-798B4BC858A2}" presName="hierRoot2" presStyleCnt="0">
        <dgm:presLayoutVars>
          <dgm:hierBranch val="init"/>
        </dgm:presLayoutVars>
      </dgm:prSet>
      <dgm:spPr/>
    </dgm:pt>
    <dgm:pt modelId="{BA98E921-E61F-4EF6-8E69-CB9C0B618D91}" type="pres">
      <dgm:prSet presAssocID="{4CC40E17-0415-424B-9D2C-798B4BC858A2}" presName="rootComposite" presStyleCnt="0"/>
      <dgm:spPr/>
    </dgm:pt>
    <dgm:pt modelId="{FCC6224A-DDD9-4A69-B201-5CE9E6AC9417}" type="pres">
      <dgm:prSet presAssocID="{4CC40E17-0415-424B-9D2C-798B4BC858A2}" presName="rootText" presStyleLbl="node3" presStyleIdx="1" presStyleCnt="2" custScaleX="127147" custScaleY="206347" custLinFactNeighborX="24897">
        <dgm:presLayoutVars>
          <dgm:chPref val="3"/>
        </dgm:presLayoutVars>
      </dgm:prSet>
      <dgm:spPr/>
      <dgm:t>
        <a:bodyPr/>
        <a:lstStyle/>
        <a:p>
          <a:endParaRPr lang="tr-TR"/>
        </a:p>
      </dgm:t>
    </dgm:pt>
    <dgm:pt modelId="{EE9204FB-9940-41ED-BD82-632C984FB6FC}" type="pres">
      <dgm:prSet presAssocID="{4CC40E17-0415-424B-9D2C-798B4BC858A2}" presName="rootConnector" presStyleLbl="node3" presStyleIdx="1" presStyleCnt="2"/>
      <dgm:spPr/>
      <dgm:t>
        <a:bodyPr/>
        <a:lstStyle/>
        <a:p>
          <a:endParaRPr lang="tr-TR"/>
        </a:p>
      </dgm:t>
    </dgm:pt>
    <dgm:pt modelId="{0A10BA20-FC3C-4C30-923F-F7776EE7656D}" type="pres">
      <dgm:prSet presAssocID="{4CC40E17-0415-424B-9D2C-798B4BC858A2}" presName="hierChild4" presStyleCnt="0"/>
      <dgm:spPr/>
    </dgm:pt>
    <dgm:pt modelId="{FAB8E9CA-352E-4F32-9F3D-11B161DDD6FA}" type="pres">
      <dgm:prSet presAssocID="{4CC40E17-0415-424B-9D2C-798B4BC858A2}" presName="hierChild5" presStyleCnt="0"/>
      <dgm:spPr/>
    </dgm:pt>
    <dgm:pt modelId="{613E6AD2-EDDD-4D14-A1DA-1120007553D1}" type="pres">
      <dgm:prSet presAssocID="{EE8C5ED6-E944-421D-8C7A-DAB4B34033C5}" presName="hierChild5" presStyleCnt="0"/>
      <dgm:spPr/>
    </dgm:pt>
    <dgm:pt modelId="{204F20A6-33F0-498E-A972-4B03740C728A}" type="pres">
      <dgm:prSet presAssocID="{AC3669C8-9DC8-4B1F-811B-B8BDEF693985}" presName="hierChild3" presStyleCnt="0"/>
      <dgm:spPr/>
    </dgm:pt>
  </dgm:ptLst>
  <dgm:cxnLst>
    <dgm:cxn modelId="{20C45362-3B8A-4B8F-B8B2-05C90D209D36}" srcId="{AC3669C8-9DC8-4B1F-811B-B8BDEF693985}" destId="{EE8C5ED6-E944-421D-8C7A-DAB4B34033C5}" srcOrd="1" destOrd="0" parTransId="{B0127857-98C2-4EF0-940F-1EDA57C52A1A}" sibTransId="{F323D3CD-83B7-456D-818B-56F72B14CE6B}"/>
    <dgm:cxn modelId="{CEB9136A-3FAF-439B-AFF5-4657BA5EE66A}" type="presOf" srcId="{B0127857-98C2-4EF0-940F-1EDA57C52A1A}" destId="{0DBE82EE-91C0-4910-80A5-EEF468D09180}" srcOrd="0" destOrd="0" presId="urn:microsoft.com/office/officeart/2005/8/layout/orgChart1"/>
    <dgm:cxn modelId="{50C89FDA-E3AE-43B3-9FE3-90EC035B883B}" type="presOf" srcId="{4CC40E17-0415-424B-9D2C-798B4BC858A2}" destId="{FCC6224A-DDD9-4A69-B201-5CE9E6AC9417}" srcOrd="0" destOrd="0" presId="urn:microsoft.com/office/officeart/2005/8/layout/orgChart1"/>
    <dgm:cxn modelId="{41955441-B463-4EA6-9B8D-ABF8B06D938E}" type="presOf" srcId="{70C7D82C-80A2-4EF0-A2E5-CCB04A2E8B4B}" destId="{3DFE1194-4EBD-4C9C-85AB-A04BB3F0CD0B}" srcOrd="0" destOrd="0" presId="urn:microsoft.com/office/officeart/2005/8/layout/orgChart1"/>
    <dgm:cxn modelId="{56BDD73A-0BF6-4331-937D-A61CEA752E19}" srcId="{AC3669C8-9DC8-4B1F-811B-B8BDEF693985}" destId="{F83E3C8A-0984-4502-BCDD-9B67CE0ECD95}" srcOrd="0" destOrd="0" parTransId="{0B825A75-FA16-4AEA-9B37-3FA3D8F1D46A}" sibTransId="{95CE5824-3E94-4C05-8179-6C07E3B6381F}"/>
    <dgm:cxn modelId="{918D933D-564E-48D4-BB70-ECBF65A79677}" type="presOf" srcId="{F83E3C8A-0984-4502-BCDD-9B67CE0ECD95}" destId="{5D3A2E2E-8639-4E5A-8A65-1DA04E28C1A4}" srcOrd="0" destOrd="0" presId="urn:microsoft.com/office/officeart/2005/8/layout/orgChart1"/>
    <dgm:cxn modelId="{D300A1F5-56F0-4681-814B-B09F166167F9}" type="presOf" srcId="{0B825A75-FA16-4AEA-9B37-3FA3D8F1D46A}" destId="{A3F8586D-80A5-45C4-8AC2-4FBC45E009AB}" srcOrd="0" destOrd="0" presId="urn:microsoft.com/office/officeart/2005/8/layout/orgChart1"/>
    <dgm:cxn modelId="{EF47ECE4-8683-4668-A91A-C18E552ABE65}" srcId="{F83E3C8A-0984-4502-BCDD-9B67CE0ECD95}" destId="{6BCC15E1-F7B9-4094-A250-D485945589CF}" srcOrd="0" destOrd="0" parTransId="{DE1A61AB-522A-4535-8541-B9F22E863E46}" sibTransId="{05535C65-EB7A-49C0-83A2-9F46838DE638}"/>
    <dgm:cxn modelId="{414D283C-A333-4CD8-8EE5-CF952459EE24}" type="presOf" srcId="{EE8C5ED6-E944-421D-8C7A-DAB4B34033C5}" destId="{3BC59397-2A62-46F0-BD5E-7977269595EF}" srcOrd="1" destOrd="0" presId="urn:microsoft.com/office/officeart/2005/8/layout/orgChart1"/>
    <dgm:cxn modelId="{DB640AEC-3281-4852-8BE3-19948BAC2358}" type="presOf" srcId="{AC3669C8-9DC8-4B1F-811B-B8BDEF693985}" destId="{DDCECC5F-2A41-44D2-8ED3-EBB1D9CB4BAA}" srcOrd="1" destOrd="0" presId="urn:microsoft.com/office/officeart/2005/8/layout/orgChart1"/>
    <dgm:cxn modelId="{0A64821D-7970-42ED-8BCD-BE72D3B3C671}" srcId="{EE8C5ED6-E944-421D-8C7A-DAB4B34033C5}" destId="{4CC40E17-0415-424B-9D2C-798B4BC858A2}" srcOrd="0" destOrd="0" parTransId="{70C7D82C-80A2-4EF0-A2E5-CCB04A2E8B4B}" sibTransId="{EC05B705-9E34-48F8-B8FC-CCE202CED145}"/>
    <dgm:cxn modelId="{DA590110-6EC4-496C-9937-2D9D3DF9E4A9}" type="presOf" srcId="{6BCC15E1-F7B9-4094-A250-D485945589CF}" destId="{2C25B46E-8F1A-43DF-93F1-71A01DC4988E}" srcOrd="1" destOrd="0" presId="urn:microsoft.com/office/officeart/2005/8/layout/orgChart1"/>
    <dgm:cxn modelId="{5DDF584A-8F88-42C7-BB08-357E6AB13AD0}" type="presOf" srcId="{F83E3C8A-0984-4502-BCDD-9B67CE0ECD95}" destId="{A8B20ABD-3B4B-47C7-AC0D-865CE3B76CFA}" srcOrd="1" destOrd="0" presId="urn:microsoft.com/office/officeart/2005/8/layout/orgChart1"/>
    <dgm:cxn modelId="{4C3463B5-1294-4037-B31D-624B9DB5FB26}" srcId="{637A5F07-84FA-4C43-B7D8-2ABB2A52BA25}" destId="{AC3669C8-9DC8-4B1F-811B-B8BDEF693985}" srcOrd="0" destOrd="0" parTransId="{67A0AECF-4419-425B-B3D6-0BC1C20C5BDF}" sibTransId="{D2CBFE96-04E8-44FA-86A2-BCFAAC097731}"/>
    <dgm:cxn modelId="{752B756E-2FC6-4638-8CF4-5FF14FB0201A}" type="presOf" srcId="{637A5F07-84FA-4C43-B7D8-2ABB2A52BA25}" destId="{3ACFEAB6-51B8-487E-B727-F7928544D100}" srcOrd="0" destOrd="0" presId="urn:microsoft.com/office/officeart/2005/8/layout/orgChart1"/>
    <dgm:cxn modelId="{D07A3910-8AD4-43D2-ACE3-DD42E31FBB51}" type="presOf" srcId="{AC3669C8-9DC8-4B1F-811B-B8BDEF693985}" destId="{7B48E1A3-A243-4994-9DA5-79EE3B9851C9}" srcOrd="0" destOrd="0" presId="urn:microsoft.com/office/officeart/2005/8/layout/orgChart1"/>
    <dgm:cxn modelId="{05714BFD-EFF5-4F52-86A4-F1C7B7D178FC}" type="presOf" srcId="{4CC40E17-0415-424B-9D2C-798B4BC858A2}" destId="{EE9204FB-9940-41ED-BD82-632C984FB6FC}" srcOrd="1" destOrd="0" presId="urn:microsoft.com/office/officeart/2005/8/layout/orgChart1"/>
    <dgm:cxn modelId="{C139192D-886F-4C18-99C3-E910A533EA10}" type="presOf" srcId="{6BCC15E1-F7B9-4094-A250-D485945589CF}" destId="{829B7D18-2B75-453B-8247-FA46F1DB1494}" srcOrd="0" destOrd="0" presId="urn:microsoft.com/office/officeart/2005/8/layout/orgChart1"/>
    <dgm:cxn modelId="{38DDF01E-A9B8-4965-8FAB-E7D1F7E54218}" type="presOf" srcId="{EE8C5ED6-E944-421D-8C7A-DAB4B34033C5}" destId="{31C095C7-FAFA-4727-8505-4BA73328F48C}" srcOrd="0" destOrd="0" presId="urn:microsoft.com/office/officeart/2005/8/layout/orgChart1"/>
    <dgm:cxn modelId="{86781341-2890-4858-9773-3DFD61AF0912}" type="presOf" srcId="{DE1A61AB-522A-4535-8541-B9F22E863E46}" destId="{88EEB067-459A-4A85-9DF0-AFE24F3C69DC}" srcOrd="0" destOrd="0" presId="urn:microsoft.com/office/officeart/2005/8/layout/orgChart1"/>
    <dgm:cxn modelId="{458532B7-AC6F-4EF4-8432-2B06A7468E36}" type="presParOf" srcId="{3ACFEAB6-51B8-487E-B727-F7928544D100}" destId="{42AB7604-D187-461D-BD07-6558C7A0420D}" srcOrd="0" destOrd="0" presId="urn:microsoft.com/office/officeart/2005/8/layout/orgChart1"/>
    <dgm:cxn modelId="{2EEB3578-B2D9-4D59-B88D-B9D0CDCF4D1B}" type="presParOf" srcId="{42AB7604-D187-461D-BD07-6558C7A0420D}" destId="{4AD4CF9C-E8DF-45A7-8B6A-8F4E3AD26B95}" srcOrd="0" destOrd="0" presId="urn:microsoft.com/office/officeart/2005/8/layout/orgChart1"/>
    <dgm:cxn modelId="{248C9479-518A-46FB-A051-CA3124363FA6}" type="presParOf" srcId="{4AD4CF9C-E8DF-45A7-8B6A-8F4E3AD26B95}" destId="{7B48E1A3-A243-4994-9DA5-79EE3B9851C9}" srcOrd="0" destOrd="0" presId="urn:microsoft.com/office/officeart/2005/8/layout/orgChart1"/>
    <dgm:cxn modelId="{0327D8AC-E442-4096-912D-3EF3EECDE5D4}" type="presParOf" srcId="{4AD4CF9C-E8DF-45A7-8B6A-8F4E3AD26B95}" destId="{DDCECC5F-2A41-44D2-8ED3-EBB1D9CB4BAA}" srcOrd="1" destOrd="0" presId="urn:microsoft.com/office/officeart/2005/8/layout/orgChart1"/>
    <dgm:cxn modelId="{741053F9-F8EE-48A1-8BD1-64D29B5E230E}" type="presParOf" srcId="{42AB7604-D187-461D-BD07-6558C7A0420D}" destId="{81E632EB-3424-4D75-8114-08B3DE63D6D5}" srcOrd="1" destOrd="0" presId="urn:microsoft.com/office/officeart/2005/8/layout/orgChart1"/>
    <dgm:cxn modelId="{BD7FE98C-A2D9-4B0A-A174-74CBD023A500}" type="presParOf" srcId="{81E632EB-3424-4D75-8114-08B3DE63D6D5}" destId="{A3F8586D-80A5-45C4-8AC2-4FBC45E009AB}" srcOrd="0" destOrd="0" presId="urn:microsoft.com/office/officeart/2005/8/layout/orgChart1"/>
    <dgm:cxn modelId="{E118FF9E-EAE4-4FCB-BD3B-C282964F800E}" type="presParOf" srcId="{81E632EB-3424-4D75-8114-08B3DE63D6D5}" destId="{1AE9EBD9-3CEA-442B-9AE4-6A2572E7FB93}" srcOrd="1" destOrd="0" presId="urn:microsoft.com/office/officeart/2005/8/layout/orgChart1"/>
    <dgm:cxn modelId="{D91DB112-C149-407A-88BC-3AE3EB39BA71}" type="presParOf" srcId="{1AE9EBD9-3CEA-442B-9AE4-6A2572E7FB93}" destId="{C0DBCAA9-C07D-4EA1-BA95-7D27C0EB3B61}" srcOrd="0" destOrd="0" presId="urn:microsoft.com/office/officeart/2005/8/layout/orgChart1"/>
    <dgm:cxn modelId="{26B23DE7-AFD1-46CF-84BB-977F3B17CFE0}" type="presParOf" srcId="{C0DBCAA9-C07D-4EA1-BA95-7D27C0EB3B61}" destId="{5D3A2E2E-8639-4E5A-8A65-1DA04E28C1A4}" srcOrd="0" destOrd="0" presId="urn:microsoft.com/office/officeart/2005/8/layout/orgChart1"/>
    <dgm:cxn modelId="{18D54FA4-7071-4AD3-AE5D-C23E90101F49}" type="presParOf" srcId="{C0DBCAA9-C07D-4EA1-BA95-7D27C0EB3B61}" destId="{A8B20ABD-3B4B-47C7-AC0D-865CE3B76CFA}" srcOrd="1" destOrd="0" presId="urn:microsoft.com/office/officeart/2005/8/layout/orgChart1"/>
    <dgm:cxn modelId="{143A419A-747C-499C-96C7-C47A3DA2A67D}" type="presParOf" srcId="{1AE9EBD9-3CEA-442B-9AE4-6A2572E7FB93}" destId="{835D9094-8292-4B10-B2BD-36F96B676007}" srcOrd="1" destOrd="0" presId="urn:microsoft.com/office/officeart/2005/8/layout/orgChart1"/>
    <dgm:cxn modelId="{88D5988C-F558-4436-8196-2465D7BDFE4A}" type="presParOf" srcId="{835D9094-8292-4B10-B2BD-36F96B676007}" destId="{88EEB067-459A-4A85-9DF0-AFE24F3C69DC}" srcOrd="0" destOrd="0" presId="urn:microsoft.com/office/officeart/2005/8/layout/orgChart1"/>
    <dgm:cxn modelId="{32DCF3F6-5199-4AB0-8620-B75953A9A3F1}" type="presParOf" srcId="{835D9094-8292-4B10-B2BD-36F96B676007}" destId="{005AAE69-8B01-49FA-BF56-26ED6988B9EE}" srcOrd="1" destOrd="0" presId="urn:microsoft.com/office/officeart/2005/8/layout/orgChart1"/>
    <dgm:cxn modelId="{FF874439-B19F-4458-A2EB-C7D8F636A220}" type="presParOf" srcId="{005AAE69-8B01-49FA-BF56-26ED6988B9EE}" destId="{31CD9675-5B54-47B1-BE69-4360F231DF85}" srcOrd="0" destOrd="0" presId="urn:microsoft.com/office/officeart/2005/8/layout/orgChart1"/>
    <dgm:cxn modelId="{6FAA6DF4-F62E-408F-ABAD-7CA76E190D99}" type="presParOf" srcId="{31CD9675-5B54-47B1-BE69-4360F231DF85}" destId="{829B7D18-2B75-453B-8247-FA46F1DB1494}" srcOrd="0" destOrd="0" presId="urn:microsoft.com/office/officeart/2005/8/layout/orgChart1"/>
    <dgm:cxn modelId="{FEFC2FE5-1CB1-4384-81D2-30719899111F}" type="presParOf" srcId="{31CD9675-5B54-47B1-BE69-4360F231DF85}" destId="{2C25B46E-8F1A-43DF-93F1-71A01DC4988E}" srcOrd="1" destOrd="0" presId="urn:microsoft.com/office/officeart/2005/8/layout/orgChart1"/>
    <dgm:cxn modelId="{598FD58F-BA19-4FE6-AEE4-10D7523BF815}" type="presParOf" srcId="{005AAE69-8B01-49FA-BF56-26ED6988B9EE}" destId="{7CD54262-CAAF-4D8D-945E-24CEF59F9350}" srcOrd="1" destOrd="0" presId="urn:microsoft.com/office/officeart/2005/8/layout/orgChart1"/>
    <dgm:cxn modelId="{8948E806-CED0-4C40-A8B8-9D78516FD945}" type="presParOf" srcId="{005AAE69-8B01-49FA-BF56-26ED6988B9EE}" destId="{F98B6EF9-A916-467C-A44A-15467F293111}" srcOrd="2" destOrd="0" presId="urn:microsoft.com/office/officeart/2005/8/layout/orgChart1"/>
    <dgm:cxn modelId="{0117A177-58B1-4BC6-B472-08980AC7180C}" type="presParOf" srcId="{1AE9EBD9-3CEA-442B-9AE4-6A2572E7FB93}" destId="{E4DBA5A0-4CD7-489F-A6F7-4C38119F581E}" srcOrd="2" destOrd="0" presId="urn:microsoft.com/office/officeart/2005/8/layout/orgChart1"/>
    <dgm:cxn modelId="{ECFD24BD-E389-453C-B9C8-33EA1D7968FA}" type="presParOf" srcId="{81E632EB-3424-4D75-8114-08B3DE63D6D5}" destId="{0DBE82EE-91C0-4910-80A5-EEF468D09180}" srcOrd="2" destOrd="0" presId="urn:microsoft.com/office/officeart/2005/8/layout/orgChart1"/>
    <dgm:cxn modelId="{E2BF923A-520D-4369-A8AC-DA053F60017B}" type="presParOf" srcId="{81E632EB-3424-4D75-8114-08B3DE63D6D5}" destId="{B8CD668B-33ED-4B7F-A27D-06316AFBE7F7}" srcOrd="3" destOrd="0" presId="urn:microsoft.com/office/officeart/2005/8/layout/orgChart1"/>
    <dgm:cxn modelId="{D2E9E026-D4DD-41A0-840B-4E4BBF6089E5}" type="presParOf" srcId="{B8CD668B-33ED-4B7F-A27D-06316AFBE7F7}" destId="{7BF060B5-B22D-4F0B-A7AA-644EA751BFFE}" srcOrd="0" destOrd="0" presId="urn:microsoft.com/office/officeart/2005/8/layout/orgChart1"/>
    <dgm:cxn modelId="{599D5CBD-F115-4B49-A519-E63DAC64FA66}" type="presParOf" srcId="{7BF060B5-B22D-4F0B-A7AA-644EA751BFFE}" destId="{31C095C7-FAFA-4727-8505-4BA73328F48C}" srcOrd="0" destOrd="0" presId="urn:microsoft.com/office/officeart/2005/8/layout/orgChart1"/>
    <dgm:cxn modelId="{22E03FEE-70F0-4837-AAEE-38D7CBFB7263}" type="presParOf" srcId="{7BF060B5-B22D-4F0B-A7AA-644EA751BFFE}" destId="{3BC59397-2A62-46F0-BD5E-7977269595EF}" srcOrd="1" destOrd="0" presId="urn:microsoft.com/office/officeart/2005/8/layout/orgChart1"/>
    <dgm:cxn modelId="{305AE83F-1D74-4046-8370-47BA4FD7CC49}" type="presParOf" srcId="{B8CD668B-33ED-4B7F-A27D-06316AFBE7F7}" destId="{89999990-15A2-4CA2-98A5-DE9E860B76FA}" srcOrd="1" destOrd="0" presId="urn:microsoft.com/office/officeart/2005/8/layout/orgChart1"/>
    <dgm:cxn modelId="{C21CBD26-319F-4430-BC79-9BE67D89A960}" type="presParOf" srcId="{89999990-15A2-4CA2-98A5-DE9E860B76FA}" destId="{3DFE1194-4EBD-4C9C-85AB-A04BB3F0CD0B}" srcOrd="0" destOrd="0" presId="urn:microsoft.com/office/officeart/2005/8/layout/orgChart1"/>
    <dgm:cxn modelId="{39CB48A7-CC11-44A3-86E1-DE78AA84599A}" type="presParOf" srcId="{89999990-15A2-4CA2-98A5-DE9E860B76FA}" destId="{D9066B9D-3B85-4756-94C1-75DA9C178AC4}" srcOrd="1" destOrd="0" presId="urn:microsoft.com/office/officeart/2005/8/layout/orgChart1"/>
    <dgm:cxn modelId="{5729B7AF-303C-4211-95D2-4A5073710A21}" type="presParOf" srcId="{D9066B9D-3B85-4756-94C1-75DA9C178AC4}" destId="{BA98E921-E61F-4EF6-8E69-CB9C0B618D91}" srcOrd="0" destOrd="0" presId="urn:microsoft.com/office/officeart/2005/8/layout/orgChart1"/>
    <dgm:cxn modelId="{59EF013B-3DCD-49EF-ABDA-FA4FBBCC13AC}" type="presParOf" srcId="{BA98E921-E61F-4EF6-8E69-CB9C0B618D91}" destId="{FCC6224A-DDD9-4A69-B201-5CE9E6AC9417}" srcOrd="0" destOrd="0" presId="urn:microsoft.com/office/officeart/2005/8/layout/orgChart1"/>
    <dgm:cxn modelId="{B2F91DBA-F41B-4149-9A4C-6AE377C78210}" type="presParOf" srcId="{BA98E921-E61F-4EF6-8E69-CB9C0B618D91}" destId="{EE9204FB-9940-41ED-BD82-632C984FB6FC}" srcOrd="1" destOrd="0" presId="urn:microsoft.com/office/officeart/2005/8/layout/orgChart1"/>
    <dgm:cxn modelId="{C21F6929-C7C7-4C4F-811E-E74220C49D5E}" type="presParOf" srcId="{D9066B9D-3B85-4756-94C1-75DA9C178AC4}" destId="{0A10BA20-FC3C-4C30-923F-F7776EE7656D}" srcOrd="1" destOrd="0" presId="urn:microsoft.com/office/officeart/2005/8/layout/orgChart1"/>
    <dgm:cxn modelId="{4C6E7832-627F-443C-91EC-4094A640E96A}" type="presParOf" srcId="{D9066B9D-3B85-4756-94C1-75DA9C178AC4}" destId="{FAB8E9CA-352E-4F32-9F3D-11B161DDD6FA}" srcOrd="2" destOrd="0" presId="urn:microsoft.com/office/officeart/2005/8/layout/orgChart1"/>
    <dgm:cxn modelId="{135EC175-46E2-4160-865F-78302F2E98E5}" type="presParOf" srcId="{B8CD668B-33ED-4B7F-A27D-06316AFBE7F7}" destId="{613E6AD2-EDDD-4D14-A1DA-1120007553D1}" srcOrd="2" destOrd="0" presId="urn:microsoft.com/office/officeart/2005/8/layout/orgChart1"/>
    <dgm:cxn modelId="{5909515F-F8F1-4D5E-B776-AD4B849B5D6F}" type="presParOf" srcId="{42AB7604-D187-461D-BD07-6558C7A0420D}" destId="{204F20A6-33F0-498E-A972-4B03740C728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51780A-62EF-48B5-B8F4-3B72DAB0972A}"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A08568C6-BFF6-4EA7-9FA8-A1081D9C0C1B}">
      <dgm:prSet phldrT="[Metin]" custT="1"/>
      <dgm:spPr/>
      <dgm:t>
        <a:bodyPr/>
        <a:lstStyle/>
        <a:p>
          <a:r>
            <a:rPr lang="tr-TR" sz="2800" b="1" dirty="0"/>
            <a:t>Süt Proteini</a:t>
          </a:r>
        </a:p>
      </dgm:t>
    </dgm:pt>
    <dgm:pt modelId="{37B91223-66B0-4612-BE57-D2BEA064C82B}" type="parTrans" cxnId="{534F0AA0-8885-4458-8419-15D7C9BF0C48}">
      <dgm:prSet/>
      <dgm:spPr/>
      <dgm:t>
        <a:bodyPr/>
        <a:lstStyle/>
        <a:p>
          <a:endParaRPr lang="tr-TR"/>
        </a:p>
      </dgm:t>
    </dgm:pt>
    <dgm:pt modelId="{5394E9BA-CAE2-47FD-99E3-82A09031C644}" type="sibTrans" cxnId="{534F0AA0-8885-4458-8419-15D7C9BF0C48}">
      <dgm:prSet/>
      <dgm:spPr/>
      <dgm:t>
        <a:bodyPr/>
        <a:lstStyle/>
        <a:p>
          <a:endParaRPr lang="tr-TR"/>
        </a:p>
      </dgm:t>
    </dgm:pt>
    <dgm:pt modelId="{60F04905-EA39-4D22-A0D0-70B40B28AC39}">
      <dgm:prSet phldrT="[Metin]" custT="1"/>
      <dgm:spPr/>
      <dgm:t>
        <a:bodyPr/>
        <a:lstStyle/>
        <a:p>
          <a:r>
            <a:rPr lang="tr-TR" sz="1200" b="1" dirty="0">
              <a:solidFill>
                <a:srgbClr val="FF0000"/>
              </a:solidFill>
            </a:rPr>
            <a:t>Kazein  (%80)</a:t>
          </a:r>
        </a:p>
        <a:p>
          <a:r>
            <a:rPr lang="tr-TR" sz="1200" dirty="0"/>
            <a:t>Sütün 4.6 </a:t>
          </a:r>
          <a:r>
            <a:rPr lang="tr-TR" sz="1200" dirty="0" err="1"/>
            <a:t>pH</a:t>
          </a:r>
          <a:r>
            <a:rPr lang="tr-TR" sz="1200" dirty="0"/>
            <a:t> da çöken proteini </a:t>
          </a:r>
        </a:p>
        <a:p>
          <a:r>
            <a:rPr lang="tr-TR" sz="1200" dirty="0"/>
            <a:t>-</a:t>
          </a:r>
          <a:r>
            <a:rPr lang="tr-TR" sz="1200" dirty="0">
              <a:sym typeface="Symbol"/>
            </a:rPr>
            <a:t>s kazein </a:t>
          </a:r>
        </a:p>
        <a:p>
          <a:r>
            <a:rPr lang="tr-TR" sz="1200" dirty="0">
              <a:sym typeface="Symbol"/>
            </a:rPr>
            <a:t>- -kazein </a:t>
          </a:r>
        </a:p>
        <a:p>
          <a:r>
            <a:rPr lang="tr-TR" sz="1200" dirty="0">
              <a:sym typeface="Symbol"/>
            </a:rPr>
            <a:t>--kazein </a:t>
          </a:r>
        </a:p>
        <a:p>
          <a:r>
            <a:rPr lang="tr-TR" sz="1200" dirty="0">
              <a:sym typeface="Symbol"/>
            </a:rPr>
            <a:t>--kazein </a:t>
          </a:r>
          <a:endParaRPr lang="tr-TR" sz="1200" dirty="0"/>
        </a:p>
      </dgm:t>
    </dgm:pt>
    <dgm:pt modelId="{17B2C841-5C0A-4E3E-8C34-4DB314735A70}" type="parTrans" cxnId="{5747D854-9867-49DF-8A0C-EA85B8B0EEA3}">
      <dgm:prSet/>
      <dgm:spPr/>
      <dgm:t>
        <a:bodyPr/>
        <a:lstStyle/>
        <a:p>
          <a:endParaRPr lang="tr-TR"/>
        </a:p>
      </dgm:t>
    </dgm:pt>
    <dgm:pt modelId="{3ED2B32F-231F-4D27-8D29-84F8FA6F00A9}" type="sibTrans" cxnId="{5747D854-9867-49DF-8A0C-EA85B8B0EEA3}">
      <dgm:prSet/>
      <dgm:spPr/>
      <dgm:t>
        <a:bodyPr/>
        <a:lstStyle/>
        <a:p>
          <a:endParaRPr lang="tr-TR"/>
        </a:p>
      </dgm:t>
    </dgm:pt>
    <dgm:pt modelId="{9EB0240F-6842-4DCE-B7BE-49E8FB50F31F}">
      <dgm:prSet phldrT="[Metin]" custT="1"/>
      <dgm:spPr/>
      <dgm:t>
        <a:bodyPr/>
        <a:lstStyle/>
        <a:p>
          <a:r>
            <a:rPr lang="tr-TR" sz="1200" b="1" dirty="0">
              <a:solidFill>
                <a:srgbClr val="FF0000"/>
              </a:solidFill>
            </a:rPr>
            <a:t>Serum proteini (%20)</a:t>
          </a:r>
        </a:p>
        <a:p>
          <a:r>
            <a:rPr lang="tr-TR" sz="1200" dirty="0"/>
            <a:t>Çözeltide çözünen protein</a:t>
          </a:r>
        </a:p>
        <a:p>
          <a:r>
            <a:rPr lang="tr-TR" sz="1200" dirty="0"/>
            <a:t>- </a:t>
          </a:r>
          <a:r>
            <a:rPr lang="tr-TR" sz="1200" dirty="0">
              <a:sym typeface="Symbol"/>
            </a:rPr>
            <a:t>-</a:t>
          </a:r>
          <a:r>
            <a:rPr lang="tr-TR" sz="1200" dirty="0" err="1">
              <a:sym typeface="Symbol"/>
            </a:rPr>
            <a:t>laktoalbumin</a:t>
          </a:r>
          <a:endParaRPr lang="tr-TR" sz="1200" dirty="0">
            <a:sym typeface="Symbol"/>
          </a:endParaRPr>
        </a:p>
        <a:p>
          <a:r>
            <a:rPr lang="tr-TR" sz="1200" dirty="0">
              <a:sym typeface="Symbol"/>
            </a:rPr>
            <a:t>--</a:t>
          </a:r>
          <a:r>
            <a:rPr lang="tr-TR" sz="1200" dirty="0" err="1">
              <a:sym typeface="Symbol"/>
            </a:rPr>
            <a:t>laktoglobulin</a:t>
          </a:r>
          <a:endParaRPr lang="tr-TR" sz="1200" dirty="0">
            <a:sym typeface="Symbol"/>
          </a:endParaRPr>
        </a:p>
        <a:p>
          <a:r>
            <a:rPr lang="tr-TR" sz="1200" dirty="0">
              <a:sym typeface="Symbol"/>
            </a:rPr>
            <a:t>- </a:t>
          </a:r>
          <a:r>
            <a:rPr lang="tr-TR" sz="1200" dirty="0" err="1">
              <a:sym typeface="Symbol"/>
            </a:rPr>
            <a:t>İmmunoglobulinler</a:t>
          </a:r>
          <a:endParaRPr lang="tr-TR" sz="1200" dirty="0">
            <a:sym typeface="Symbol"/>
          </a:endParaRPr>
        </a:p>
        <a:p>
          <a:endParaRPr lang="tr-TR" sz="1200" dirty="0"/>
        </a:p>
      </dgm:t>
    </dgm:pt>
    <dgm:pt modelId="{9F9CFBCD-FF69-4506-8AA9-665FD509B39F}" type="parTrans" cxnId="{1EFABC62-BE34-4C1C-A94C-A81E8F776B1E}">
      <dgm:prSet/>
      <dgm:spPr/>
      <dgm:t>
        <a:bodyPr/>
        <a:lstStyle/>
        <a:p>
          <a:endParaRPr lang="tr-TR"/>
        </a:p>
      </dgm:t>
    </dgm:pt>
    <dgm:pt modelId="{32E7CAB2-0A24-452B-BB7F-41061AD1602D}" type="sibTrans" cxnId="{1EFABC62-BE34-4C1C-A94C-A81E8F776B1E}">
      <dgm:prSet/>
      <dgm:spPr/>
      <dgm:t>
        <a:bodyPr/>
        <a:lstStyle/>
        <a:p>
          <a:endParaRPr lang="tr-TR"/>
        </a:p>
      </dgm:t>
    </dgm:pt>
    <dgm:pt modelId="{E4700716-AC06-4CB7-86E6-2F9870B97398}">
      <dgm:prSet custT="1"/>
      <dgm:spPr/>
      <dgm:t>
        <a:bodyPr/>
        <a:lstStyle/>
        <a:p>
          <a:r>
            <a:rPr lang="tr-TR" sz="1200" b="1" dirty="0" err="1">
              <a:solidFill>
                <a:srgbClr val="FF0000"/>
              </a:solidFill>
            </a:rPr>
            <a:t>Proteoz</a:t>
          </a:r>
          <a:r>
            <a:rPr lang="tr-TR" sz="1200" b="1" dirty="0">
              <a:solidFill>
                <a:srgbClr val="FF0000"/>
              </a:solidFill>
            </a:rPr>
            <a:t>-pepton (%3)</a:t>
          </a:r>
        </a:p>
        <a:p>
          <a:r>
            <a:rPr lang="tr-TR" sz="1200" dirty="0"/>
            <a:t>Çöken kazein ve </a:t>
          </a:r>
          <a:r>
            <a:rPr lang="tr-TR" sz="1200" dirty="0" err="1"/>
            <a:t>denature</a:t>
          </a:r>
          <a:r>
            <a:rPr lang="tr-TR" sz="1200" dirty="0"/>
            <a:t> serum proteinleri dışında serumda kalan azotlu madde </a:t>
          </a:r>
        </a:p>
      </dgm:t>
    </dgm:pt>
    <dgm:pt modelId="{B82DEB18-613B-4B23-B7A5-F74094F5E527}" type="parTrans" cxnId="{D9EDE866-F3B4-4BD6-8A89-60C923D7C878}">
      <dgm:prSet/>
      <dgm:spPr/>
      <dgm:t>
        <a:bodyPr/>
        <a:lstStyle/>
        <a:p>
          <a:endParaRPr lang="tr-TR"/>
        </a:p>
      </dgm:t>
    </dgm:pt>
    <dgm:pt modelId="{DE647DD5-2B3D-4C0D-9072-050ACB70A16B}" type="sibTrans" cxnId="{D9EDE866-F3B4-4BD6-8A89-60C923D7C878}">
      <dgm:prSet/>
      <dgm:spPr/>
      <dgm:t>
        <a:bodyPr/>
        <a:lstStyle/>
        <a:p>
          <a:endParaRPr lang="tr-TR"/>
        </a:p>
      </dgm:t>
    </dgm:pt>
    <dgm:pt modelId="{748B2DBC-D189-495A-872C-E7B45AF68E9F}" type="pres">
      <dgm:prSet presAssocID="{0451780A-62EF-48B5-B8F4-3B72DAB0972A}" presName="hierChild1" presStyleCnt="0">
        <dgm:presLayoutVars>
          <dgm:chPref val="1"/>
          <dgm:dir/>
          <dgm:animOne val="branch"/>
          <dgm:animLvl val="lvl"/>
          <dgm:resizeHandles/>
        </dgm:presLayoutVars>
      </dgm:prSet>
      <dgm:spPr/>
      <dgm:t>
        <a:bodyPr/>
        <a:lstStyle/>
        <a:p>
          <a:endParaRPr lang="tr-TR"/>
        </a:p>
      </dgm:t>
    </dgm:pt>
    <dgm:pt modelId="{F1613CD7-30B2-4B09-BF39-106ED6627194}" type="pres">
      <dgm:prSet presAssocID="{A08568C6-BFF6-4EA7-9FA8-A1081D9C0C1B}" presName="hierRoot1" presStyleCnt="0"/>
      <dgm:spPr/>
    </dgm:pt>
    <dgm:pt modelId="{51B944BA-37A6-4187-9E98-11B9CDA03127}" type="pres">
      <dgm:prSet presAssocID="{A08568C6-BFF6-4EA7-9FA8-A1081D9C0C1B}" presName="composite" presStyleCnt="0"/>
      <dgm:spPr/>
    </dgm:pt>
    <dgm:pt modelId="{A0A06169-B185-4F16-92A8-9F5D208E4E38}" type="pres">
      <dgm:prSet presAssocID="{A08568C6-BFF6-4EA7-9FA8-A1081D9C0C1B}" presName="background" presStyleLbl="node0" presStyleIdx="0" presStyleCnt="1"/>
      <dgm:spPr/>
    </dgm:pt>
    <dgm:pt modelId="{FDCDB791-8608-4C3B-979C-DE8EF159C0A3}" type="pres">
      <dgm:prSet presAssocID="{A08568C6-BFF6-4EA7-9FA8-A1081D9C0C1B}" presName="text" presStyleLbl="fgAcc0" presStyleIdx="0" presStyleCnt="1" custAng="0" custLinFactNeighborX="-494" custLinFactNeighborY="-14490">
        <dgm:presLayoutVars>
          <dgm:chPref val="3"/>
        </dgm:presLayoutVars>
      </dgm:prSet>
      <dgm:spPr/>
      <dgm:t>
        <a:bodyPr/>
        <a:lstStyle/>
        <a:p>
          <a:endParaRPr lang="tr-TR"/>
        </a:p>
      </dgm:t>
    </dgm:pt>
    <dgm:pt modelId="{A1200D74-3BC3-4679-BC1B-D383CF2EDC10}" type="pres">
      <dgm:prSet presAssocID="{A08568C6-BFF6-4EA7-9FA8-A1081D9C0C1B}" presName="hierChild2" presStyleCnt="0"/>
      <dgm:spPr/>
    </dgm:pt>
    <dgm:pt modelId="{7153E207-96B9-4FF7-AE62-2031C7D80C70}" type="pres">
      <dgm:prSet presAssocID="{17B2C841-5C0A-4E3E-8C34-4DB314735A70}" presName="Name10" presStyleLbl="parChTrans1D2" presStyleIdx="0" presStyleCnt="3"/>
      <dgm:spPr/>
      <dgm:t>
        <a:bodyPr/>
        <a:lstStyle/>
        <a:p>
          <a:endParaRPr lang="tr-TR"/>
        </a:p>
      </dgm:t>
    </dgm:pt>
    <dgm:pt modelId="{66C6B64F-EEE0-4AB4-B58E-2547350385E3}" type="pres">
      <dgm:prSet presAssocID="{60F04905-EA39-4D22-A0D0-70B40B28AC39}" presName="hierRoot2" presStyleCnt="0"/>
      <dgm:spPr/>
    </dgm:pt>
    <dgm:pt modelId="{5BAE0C59-5FAA-44CC-9E7A-E0BE037B360C}" type="pres">
      <dgm:prSet presAssocID="{60F04905-EA39-4D22-A0D0-70B40B28AC39}" presName="composite2" presStyleCnt="0"/>
      <dgm:spPr/>
    </dgm:pt>
    <dgm:pt modelId="{431D8E36-2AA5-444F-BD01-F296F2FA2811}" type="pres">
      <dgm:prSet presAssocID="{60F04905-EA39-4D22-A0D0-70B40B28AC39}" presName="background2" presStyleLbl="node2" presStyleIdx="0" presStyleCnt="3"/>
      <dgm:spPr/>
    </dgm:pt>
    <dgm:pt modelId="{CD847208-F678-49B5-969E-443449D595CF}" type="pres">
      <dgm:prSet presAssocID="{60F04905-EA39-4D22-A0D0-70B40B28AC39}" presName="text2" presStyleLbl="fgAcc2" presStyleIdx="0" presStyleCnt="3" custLinFactNeighborY="-368">
        <dgm:presLayoutVars>
          <dgm:chPref val="3"/>
        </dgm:presLayoutVars>
      </dgm:prSet>
      <dgm:spPr/>
      <dgm:t>
        <a:bodyPr/>
        <a:lstStyle/>
        <a:p>
          <a:endParaRPr lang="tr-TR"/>
        </a:p>
      </dgm:t>
    </dgm:pt>
    <dgm:pt modelId="{A92544D3-EF24-4F25-93F7-FE953711356D}" type="pres">
      <dgm:prSet presAssocID="{60F04905-EA39-4D22-A0D0-70B40B28AC39}" presName="hierChild3" presStyleCnt="0"/>
      <dgm:spPr/>
    </dgm:pt>
    <dgm:pt modelId="{80BDE2D6-535F-4383-8AB0-0D6215DC5A40}" type="pres">
      <dgm:prSet presAssocID="{9F9CFBCD-FF69-4506-8AA9-665FD509B39F}" presName="Name10" presStyleLbl="parChTrans1D2" presStyleIdx="1" presStyleCnt="3"/>
      <dgm:spPr/>
      <dgm:t>
        <a:bodyPr/>
        <a:lstStyle/>
        <a:p>
          <a:endParaRPr lang="tr-TR"/>
        </a:p>
      </dgm:t>
    </dgm:pt>
    <dgm:pt modelId="{48F84BE7-327B-46F6-AE87-483C2E58D2AD}" type="pres">
      <dgm:prSet presAssocID="{9EB0240F-6842-4DCE-B7BE-49E8FB50F31F}" presName="hierRoot2" presStyleCnt="0"/>
      <dgm:spPr/>
    </dgm:pt>
    <dgm:pt modelId="{82C73A4E-5BB5-4DEE-9DA9-364381E54B6D}" type="pres">
      <dgm:prSet presAssocID="{9EB0240F-6842-4DCE-B7BE-49E8FB50F31F}" presName="composite2" presStyleCnt="0"/>
      <dgm:spPr/>
    </dgm:pt>
    <dgm:pt modelId="{0DC164EE-0785-409F-A243-4191C52421BF}" type="pres">
      <dgm:prSet presAssocID="{9EB0240F-6842-4DCE-B7BE-49E8FB50F31F}" presName="background2" presStyleLbl="node2" presStyleIdx="1" presStyleCnt="3"/>
      <dgm:spPr/>
    </dgm:pt>
    <dgm:pt modelId="{45FF4B6A-9195-4838-9686-F0CE845F3F8C}" type="pres">
      <dgm:prSet presAssocID="{9EB0240F-6842-4DCE-B7BE-49E8FB50F31F}" presName="text2" presStyleLbl="fgAcc2" presStyleIdx="1" presStyleCnt="3" custLinFactNeighborX="22197" custLinFactNeighborY="218">
        <dgm:presLayoutVars>
          <dgm:chPref val="3"/>
        </dgm:presLayoutVars>
      </dgm:prSet>
      <dgm:spPr/>
      <dgm:t>
        <a:bodyPr/>
        <a:lstStyle/>
        <a:p>
          <a:endParaRPr lang="tr-TR"/>
        </a:p>
      </dgm:t>
    </dgm:pt>
    <dgm:pt modelId="{6169D819-E6FF-4EEC-89D9-059CC5BB7216}" type="pres">
      <dgm:prSet presAssocID="{9EB0240F-6842-4DCE-B7BE-49E8FB50F31F}" presName="hierChild3" presStyleCnt="0"/>
      <dgm:spPr/>
    </dgm:pt>
    <dgm:pt modelId="{09E8433F-B3BC-438B-92F0-5155E2005082}" type="pres">
      <dgm:prSet presAssocID="{B82DEB18-613B-4B23-B7A5-F74094F5E527}" presName="Name10" presStyleLbl="parChTrans1D2" presStyleIdx="2" presStyleCnt="3"/>
      <dgm:spPr/>
      <dgm:t>
        <a:bodyPr/>
        <a:lstStyle/>
        <a:p>
          <a:endParaRPr lang="tr-TR"/>
        </a:p>
      </dgm:t>
    </dgm:pt>
    <dgm:pt modelId="{DE9DA99F-54CA-4AB4-AB39-7DB51A92826C}" type="pres">
      <dgm:prSet presAssocID="{E4700716-AC06-4CB7-86E6-2F9870B97398}" presName="hierRoot2" presStyleCnt="0"/>
      <dgm:spPr/>
    </dgm:pt>
    <dgm:pt modelId="{24478462-E926-4026-8499-22A737FA6872}" type="pres">
      <dgm:prSet presAssocID="{E4700716-AC06-4CB7-86E6-2F9870B97398}" presName="composite2" presStyleCnt="0"/>
      <dgm:spPr/>
    </dgm:pt>
    <dgm:pt modelId="{C7B36A18-7383-4AA9-BCFA-A25806ED0FA6}" type="pres">
      <dgm:prSet presAssocID="{E4700716-AC06-4CB7-86E6-2F9870B97398}" presName="background2" presStyleLbl="node2" presStyleIdx="2" presStyleCnt="3"/>
      <dgm:spPr/>
    </dgm:pt>
    <dgm:pt modelId="{B79A14BF-EB8F-4BBB-A462-F43F9C75C543}" type="pres">
      <dgm:prSet presAssocID="{E4700716-AC06-4CB7-86E6-2F9870B97398}" presName="text2" presStyleLbl="fgAcc2" presStyleIdx="2" presStyleCnt="3" custLinFactNeighborX="9026" custLinFactNeighborY="65199">
        <dgm:presLayoutVars>
          <dgm:chPref val="3"/>
        </dgm:presLayoutVars>
      </dgm:prSet>
      <dgm:spPr/>
      <dgm:t>
        <a:bodyPr/>
        <a:lstStyle/>
        <a:p>
          <a:endParaRPr lang="tr-TR"/>
        </a:p>
      </dgm:t>
    </dgm:pt>
    <dgm:pt modelId="{DA2A0787-733B-4143-8113-1B375762F305}" type="pres">
      <dgm:prSet presAssocID="{E4700716-AC06-4CB7-86E6-2F9870B97398}" presName="hierChild3" presStyleCnt="0"/>
      <dgm:spPr/>
    </dgm:pt>
  </dgm:ptLst>
  <dgm:cxnLst>
    <dgm:cxn modelId="{534F0AA0-8885-4458-8419-15D7C9BF0C48}" srcId="{0451780A-62EF-48B5-B8F4-3B72DAB0972A}" destId="{A08568C6-BFF6-4EA7-9FA8-A1081D9C0C1B}" srcOrd="0" destOrd="0" parTransId="{37B91223-66B0-4612-BE57-D2BEA064C82B}" sibTransId="{5394E9BA-CAE2-47FD-99E3-82A09031C644}"/>
    <dgm:cxn modelId="{1EFABC62-BE34-4C1C-A94C-A81E8F776B1E}" srcId="{A08568C6-BFF6-4EA7-9FA8-A1081D9C0C1B}" destId="{9EB0240F-6842-4DCE-B7BE-49E8FB50F31F}" srcOrd="1" destOrd="0" parTransId="{9F9CFBCD-FF69-4506-8AA9-665FD509B39F}" sibTransId="{32E7CAB2-0A24-452B-BB7F-41061AD1602D}"/>
    <dgm:cxn modelId="{D9EDE866-F3B4-4BD6-8A89-60C923D7C878}" srcId="{A08568C6-BFF6-4EA7-9FA8-A1081D9C0C1B}" destId="{E4700716-AC06-4CB7-86E6-2F9870B97398}" srcOrd="2" destOrd="0" parTransId="{B82DEB18-613B-4B23-B7A5-F74094F5E527}" sibTransId="{DE647DD5-2B3D-4C0D-9072-050ACB70A16B}"/>
    <dgm:cxn modelId="{DACD0F15-EB66-4FDA-8ED8-891A824A5D34}" type="presOf" srcId="{0451780A-62EF-48B5-B8F4-3B72DAB0972A}" destId="{748B2DBC-D189-495A-872C-E7B45AF68E9F}" srcOrd="0" destOrd="0" presId="urn:microsoft.com/office/officeart/2005/8/layout/hierarchy1"/>
    <dgm:cxn modelId="{5747D854-9867-49DF-8A0C-EA85B8B0EEA3}" srcId="{A08568C6-BFF6-4EA7-9FA8-A1081D9C0C1B}" destId="{60F04905-EA39-4D22-A0D0-70B40B28AC39}" srcOrd="0" destOrd="0" parTransId="{17B2C841-5C0A-4E3E-8C34-4DB314735A70}" sibTransId="{3ED2B32F-231F-4D27-8D29-84F8FA6F00A9}"/>
    <dgm:cxn modelId="{13E93D83-F404-49A4-8A2A-854049B4CB1C}" type="presOf" srcId="{A08568C6-BFF6-4EA7-9FA8-A1081D9C0C1B}" destId="{FDCDB791-8608-4C3B-979C-DE8EF159C0A3}" srcOrd="0" destOrd="0" presId="urn:microsoft.com/office/officeart/2005/8/layout/hierarchy1"/>
    <dgm:cxn modelId="{77D64325-A744-464E-81CA-690AD8438986}" type="presOf" srcId="{60F04905-EA39-4D22-A0D0-70B40B28AC39}" destId="{CD847208-F678-49B5-969E-443449D595CF}" srcOrd="0" destOrd="0" presId="urn:microsoft.com/office/officeart/2005/8/layout/hierarchy1"/>
    <dgm:cxn modelId="{989ED586-0405-425C-93DF-15943EA6B121}" type="presOf" srcId="{9EB0240F-6842-4DCE-B7BE-49E8FB50F31F}" destId="{45FF4B6A-9195-4838-9686-F0CE845F3F8C}" srcOrd="0" destOrd="0" presId="urn:microsoft.com/office/officeart/2005/8/layout/hierarchy1"/>
    <dgm:cxn modelId="{882A7B4E-A0FB-4346-8C48-3D420BB066BC}" type="presOf" srcId="{E4700716-AC06-4CB7-86E6-2F9870B97398}" destId="{B79A14BF-EB8F-4BBB-A462-F43F9C75C543}" srcOrd="0" destOrd="0" presId="urn:microsoft.com/office/officeart/2005/8/layout/hierarchy1"/>
    <dgm:cxn modelId="{AE6B9D42-C4C8-404D-9393-4FE5A14270E3}" type="presOf" srcId="{17B2C841-5C0A-4E3E-8C34-4DB314735A70}" destId="{7153E207-96B9-4FF7-AE62-2031C7D80C70}" srcOrd="0" destOrd="0" presId="urn:microsoft.com/office/officeart/2005/8/layout/hierarchy1"/>
    <dgm:cxn modelId="{06E6C1C6-C281-4149-B6D5-F7E25EC1B031}" type="presOf" srcId="{B82DEB18-613B-4B23-B7A5-F74094F5E527}" destId="{09E8433F-B3BC-438B-92F0-5155E2005082}" srcOrd="0" destOrd="0" presId="urn:microsoft.com/office/officeart/2005/8/layout/hierarchy1"/>
    <dgm:cxn modelId="{AA70F00E-5F33-407A-B228-CADF08D28B16}" type="presOf" srcId="{9F9CFBCD-FF69-4506-8AA9-665FD509B39F}" destId="{80BDE2D6-535F-4383-8AB0-0D6215DC5A40}" srcOrd="0" destOrd="0" presId="urn:microsoft.com/office/officeart/2005/8/layout/hierarchy1"/>
    <dgm:cxn modelId="{7436CBF3-0C7A-42AB-9C9F-F1460481BBF8}" type="presParOf" srcId="{748B2DBC-D189-495A-872C-E7B45AF68E9F}" destId="{F1613CD7-30B2-4B09-BF39-106ED6627194}" srcOrd="0" destOrd="0" presId="urn:microsoft.com/office/officeart/2005/8/layout/hierarchy1"/>
    <dgm:cxn modelId="{C8478FD0-C454-4257-90DC-3ECBC65ACDD3}" type="presParOf" srcId="{F1613CD7-30B2-4B09-BF39-106ED6627194}" destId="{51B944BA-37A6-4187-9E98-11B9CDA03127}" srcOrd="0" destOrd="0" presId="urn:microsoft.com/office/officeart/2005/8/layout/hierarchy1"/>
    <dgm:cxn modelId="{CA6CB296-304F-48EA-A1D9-1BBB706D424C}" type="presParOf" srcId="{51B944BA-37A6-4187-9E98-11B9CDA03127}" destId="{A0A06169-B185-4F16-92A8-9F5D208E4E38}" srcOrd="0" destOrd="0" presId="urn:microsoft.com/office/officeart/2005/8/layout/hierarchy1"/>
    <dgm:cxn modelId="{382B8CF3-1970-4E55-BF36-1E6D06B04572}" type="presParOf" srcId="{51B944BA-37A6-4187-9E98-11B9CDA03127}" destId="{FDCDB791-8608-4C3B-979C-DE8EF159C0A3}" srcOrd="1" destOrd="0" presId="urn:microsoft.com/office/officeart/2005/8/layout/hierarchy1"/>
    <dgm:cxn modelId="{9FAD36C1-B5FF-45EF-8CBC-4A6ADF1A2A5B}" type="presParOf" srcId="{F1613CD7-30B2-4B09-BF39-106ED6627194}" destId="{A1200D74-3BC3-4679-BC1B-D383CF2EDC10}" srcOrd="1" destOrd="0" presId="urn:microsoft.com/office/officeart/2005/8/layout/hierarchy1"/>
    <dgm:cxn modelId="{61A53AE3-462D-4552-9AE1-28CAD3CB46AB}" type="presParOf" srcId="{A1200D74-3BC3-4679-BC1B-D383CF2EDC10}" destId="{7153E207-96B9-4FF7-AE62-2031C7D80C70}" srcOrd="0" destOrd="0" presId="urn:microsoft.com/office/officeart/2005/8/layout/hierarchy1"/>
    <dgm:cxn modelId="{3DC3736A-A049-49DA-BD6D-7384F8FDE7AC}" type="presParOf" srcId="{A1200D74-3BC3-4679-BC1B-D383CF2EDC10}" destId="{66C6B64F-EEE0-4AB4-B58E-2547350385E3}" srcOrd="1" destOrd="0" presId="urn:microsoft.com/office/officeart/2005/8/layout/hierarchy1"/>
    <dgm:cxn modelId="{0CC894ED-4BF6-47A5-87AE-4290E326CADF}" type="presParOf" srcId="{66C6B64F-EEE0-4AB4-B58E-2547350385E3}" destId="{5BAE0C59-5FAA-44CC-9E7A-E0BE037B360C}" srcOrd="0" destOrd="0" presId="urn:microsoft.com/office/officeart/2005/8/layout/hierarchy1"/>
    <dgm:cxn modelId="{56317396-857B-4DD5-A18A-2BF71A8CA373}" type="presParOf" srcId="{5BAE0C59-5FAA-44CC-9E7A-E0BE037B360C}" destId="{431D8E36-2AA5-444F-BD01-F296F2FA2811}" srcOrd="0" destOrd="0" presId="urn:microsoft.com/office/officeart/2005/8/layout/hierarchy1"/>
    <dgm:cxn modelId="{291591E0-82B3-4D9E-A6B7-6D6D356D65A8}" type="presParOf" srcId="{5BAE0C59-5FAA-44CC-9E7A-E0BE037B360C}" destId="{CD847208-F678-49B5-969E-443449D595CF}" srcOrd="1" destOrd="0" presId="urn:microsoft.com/office/officeart/2005/8/layout/hierarchy1"/>
    <dgm:cxn modelId="{87436214-2F2A-44D9-A729-A76E89B63121}" type="presParOf" srcId="{66C6B64F-EEE0-4AB4-B58E-2547350385E3}" destId="{A92544D3-EF24-4F25-93F7-FE953711356D}" srcOrd="1" destOrd="0" presId="urn:microsoft.com/office/officeart/2005/8/layout/hierarchy1"/>
    <dgm:cxn modelId="{327399E1-C332-4450-A57A-3732B2F5D241}" type="presParOf" srcId="{A1200D74-3BC3-4679-BC1B-D383CF2EDC10}" destId="{80BDE2D6-535F-4383-8AB0-0D6215DC5A40}" srcOrd="2" destOrd="0" presId="urn:microsoft.com/office/officeart/2005/8/layout/hierarchy1"/>
    <dgm:cxn modelId="{CAD7EA28-1006-4B3E-914D-1B21713C3652}" type="presParOf" srcId="{A1200D74-3BC3-4679-BC1B-D383CF2EDC10}" destId="{48F84BE7-327B-46F6-AE87-483C2E58D2AD}" srcOrd="3" destOrd="0" presId="urn:microsoft.com/office/officeart/2005/8/layout/hierarchy1"/>
    <dgm:cxn modelId="{C01577BF-CDC7-419B-AE5E-849EF8A767A7}" type="presParOf" srcId="{48F84BE7-327B-46F6-AE87-483C2E58D2AD}" destId="{82C73A4E-5BB5-4DEE-9DA9-364381E54B6D}" srcOrd="0" destOrd="0" presId="urn:microsoft.com/office/officeart/2005/8/layout/hierarchy1"/>
    <dgm:cxn modelId="{45863E8D-17BD-4C3F-8EBF-1AFB973F99E5}" type="presParOf" srcId="{82C73A4E-5BB5-4DEE-9DA9-364381E54B6D}" destId="{0DC164EE-0785-409F-A243-4191C52421BF}" srcOrd="0" destOrd="0" presId="urn:microsoft.com/office/officeart/2005/8/layout/hierarchy1"/>
    <dgm:cxn modelId="{A3293A64-E5C4-4361-B2A5-A59241BCABCD}" type="presParOf" srcId="{82C73A4E-5BB5-4DEE-9DA9-364381E54B6D}" destId="{45FF4B6A-9195-4838-9686-F0CE845F3F8C}" srcOrd="1" destOrd="0" presId="urn:microsoft.com/office/officeart/2005/8/layout/hierarchy1"/>
    <dgm:cxn modelId="{F00D4A6E-DC6F-4E7D-8983-D4FB39DD2597}" type="presParOf" srcId="{48F84BE7-327B-46F6-AE87-483C2E58D2AD}" destId="{6169D819-E6FF-4EEC-89D9-059CC5BB7216}" srcOrd="1" destOrd="0" presId="urn:microsoft.com/office/officeart/2005/8/layout/hierarchy1"/>
    <dgm:cxn modelId="{15E17E3F-336E-48FF-8B9F-CECEA446BCB9}" type="presParOf" srcId="{A1200D74-3BC3-4679-BC1B-D383CF2EDC10}" destId="{09E8433F-B3BC-438B-92F0-5155E2005082}" srcOrd="4" destOrd="0" presId="urn:microsoft.com/office/officeart/2005/8/layout/hierarchy1"/>
    <dgm:cxn modelId="{E8D7FA8B-9DD4-417A-887C-236B0A0A6EE9}" type="presParOf" srcId="{A1200D74-3BC3-4679-BC1B-D383CF2EDC10}" destId="{DE9DA99F-54CA-4AB4-AB39-7DB51A92826C}" srcOrd="5" destOrd="0" presId="urn:microsoft.com/office/officeart/2005/8/layout/hierarchy1"/>
    <dgm:cxn modelId="{F98750FD-C93A-4498-8170-65DACE2C68A2}" type="presParOf" srcId="{DE9DA99F-54CA-4AB4-AB39-7DB51A92826C}" destId="{24478462-E926-4026-8499-22A737FA6872}" srcOrd="0" destOrd="0" presId="urn:microsoft.com/office/officeart/2005/8/layout/hierarchy1"/>
    <dgm:cxn modelId="{16EB2474-FB6F-471E-A9D7-63FC2E197640}" type="presParOf" srcId="{24478462-E926-4026-8499-22A737FA6872}" destId="{C7B36A18-7383-4AA9-BCFA-A25806ED0FA6}" srcOrd="0" destOrd="0" presId="urn:microsoft.com/office/officeart/2005/8/layout/hierarchy1"/>
    <dgm:cxn modelId="{2883E816-7D37-45B7-A487-8116F14B08FE}" type="presParOf" srcId="{24478462-E926-4026-8499-22A737FA6872}" destId="{B79A14BF-EB8F-4BBB-A462-F43F9C75C543}" srcOrd="1" destOrd="0" presId="urn:microsoft.com/office/officeart/2005/8/layout/hierarchy1"/>
    <dgm:cxn modelId="{7FA789F5-3B1E-477F-B836-922DF1C79C4C}" type="presParOf" srcId="{DE9DA99F-54CA-4AB4-AB39-7DB51A92826C}" destId="{DA2A0787-733B-4143-8113-1B375762F30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FE1194-4EBD-4C9C-85AB-A04BB3F0CD0B}">
      <dsp:nvSpPr>
        <dsp:cNvPr id="0" name=""/>
        <dsp:cNvSpPr/>
      </dsp:nvSpPr>
      <dsp:spPr>
        <a:xfrm>
          <a:off x="4630954" y="2250040"/>
          <a:ext cx="330265" cy="1873276"/>
        </a:xfrm>
        <a:custGeom>
          <a:avLst/>
          <a:gdLst/>
          <a:ahLst/>
          <a:cxnLst/>
          <a:rect l="0" t="0" r="0" b="0"/>
          <a:pathLst>
            <a:path>
              <a:moveTo>
                <a:pt x="0" y="0"/>
              </a:moveTo>
              <a:lnTo>
                <a:pt x="0" y="1873276"/>
              </a:lnTo>
              <a:lnTo>
                <a:pt x="330265" y="187327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DBE82EE-91C0-4910-80A5-EEF468D09180}">
      <dsp:nvSpPr>
        <dsp:cNvPr id="0" name=""/>
        <dsp:cNvSpPr/>
      </dsp:nvSpPr>
      <dsp:spPr>
        <a:xfrm>
          <a:off x="3514124" y="799224"/>
          <a:ext cx="2193537" cy="541955"/>
        </a:xfrm>
        <a:custGeom>
          <a:avLst/>
          <a:gdLst/>
          <a:ahLst/>
          <a:cxnLst/>
          <a:rect l="0" t="0" r="0" b="0"/>
          <a:pathLst>
            <a:path>
              <a:moveTo>
                <a:pt x="0" y="0"/>
              </a:moveTo>
              <a:lnTo>
                <a:pt x="0" y="270977"/>
              </a:lnTo>
              <a:lnTo>
                <a:pt x="2193537" y="270977"/>
              </a:lnTo>
              <a:lnTo>
                <a:pt x="2193537" y="54195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8EEB067-459A-4A85-9DF0-AFE24F3C69DC}">
      <dsp:nvSpPr>
        <dsp:cNvPr id="0" name=""/>
        <dsp:cNvSpPr/>
      </dsp:nvSpPr>
      <dsp:spPr>
        <a:xfrm>
          <a:off x="913658" y="2122822"/>
          <a:ext cx="334390" cy="1316881"/>
        </a:xfrm>
        <a:custGeom>
          <a:avLst/>
          <a:gdLst/>
          <a:ahLst/>
          <a:cxnLst/>
          <a:rect l="0" t="0" r="0" b="0"/>
          <a:pathLst>
            <a:path>
              <a:moveTo>
                <a:pt x="0" y="0"/>
              </a:moveTo>
              <a:lnTo>
                <a:pt x="0" y="1316881"/>
              </a:lnTo>
              <a:lnTo>
                <a:pt x="334390" y="131688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F8586D-80A5-45C4-8AC2-4FBC45E009AB}">
      <dsp:nvSpPr>
        <dsp:cNvPr id="0" name=""/>
        <dsp:cNvSpPr/>
      </dsp:nvSpPr>
      <dsp:spPr>
        <a:xfrm>
          <a:off x="1805366" y="799224"/>
          <a:ext cx="1708757" cy="541955"/>
        </a:xfrm>
        <a:custGeom>
          <a:avLst/>
          <a:gdLst/>
          <a:ahLst/>
          <a:cxnLst/>
          <a:rect l="0" t="0" r="0" b="0"/>
          <a:pathLst>
            <a:path>
              <a:moveTo>
                <a:pt x="1708757" y="0"/>
              </a:moveTo>
              <a:lnTo>
                <a:pt x="1708757" y="270977"/>
              </a:lnTo>
              <a:lnTo>
                <a:pt x="0" y="270977"/>
              </a:lnTo>
              <a:lnTo>
                <a:pt x="0" y="54195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48E1A3-A243-4994-9DA5-79EE3B9851C9}">
      <dsp:nvSpPr>
        <dsp:cNvPr id="0" name=""/>
        <dsp:cNvSpPr/>
      </dsp:nvSpPr>
      <dsp:spPr>
        <a:xfrm>
          <a:off x="2398237" y="304"/>
          <a:ext cx="2231774" cy="798920"/>
        </a:xfrm>
        <a:prstGeom prst="rect">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kern="1200" dirty="0">
              <a:latin typeface="Arial" panose="020B0604020202020204" pitchFamily="34" charset="0"/>
              <a:cs typeface="Arial" panose="020B0604020202020204" pitchFamily="34" charset="0"/>
            </a:rPr>
            <a:t>Sütün azotlu maddeleri</a:t>
          </a:r>
        </a:p>
      </dsp:txBody>
      <dsp:txXfrm>
        <a:off x="2398237" y="304"/>
        <a:ext cx="2231774" cy="798920"/>
      </dsp:txXfrm>
    </dsp:sp>
    <dsp:sp modelId="{5D3A2E2E-8639-4E5A-8A65-1DA04E28C1A4}">
      <dsp:nvSpPr>
        <dsp:cNvPr id="0" name=""/>
        <dsp:cNvSpPr/>
      </dsp:nvSpPr>
      <dsp:spPr>
        <a:xfrm>
          <a:off x="690731" y="1341180"/>
          <a:ext cx="2229270" cy="781642"/>
        </a:xfrm>
        <a:prstGeom prst="rect">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kern="1200" dirty="0">
              <a:latin typeface="Arial" panose="020B0604020202020204" pitchFamily="34" charset="0"/>
              <a:cs typeface="Arial" panose="020B0604020202020204" pitchFamily="34" charset="0"/>
            </a:rPr>
            <a:t>Proteinler </a:t>
          </a:r>
        </a:p>
        <a:p>
          <a:pPr lvl="0" algn="ctr" defTabSz="711200">
            <a:lnSpc>
              <a:spcPct val="90000"/>
            </a:lnSpc>
            <a:spcBef>
              <a:spcPct val="0"/>
            </a:spcBef>
            <a:spcAft>
              <a:spcPct val="35000"/>
            </a:spcAft>
          </a:pPr>
          <a:r>
            <a:rPr lang="tr-TR" sz="1600" b="1" kern="1200" dirty="0">
              <a:latin typeface="Arial" panose="020B0604020202020204" pitchFamily="34" charset="0"/>
              <a:cs typeface="Arial" panose="020B0604020202020204" pitchFamily="34" charset="0"/>
            </a:rPr>
            <a:t>(%95.2)</a:t>
          </a:r>
        </a:p>
      </dsp:txBody>
      <dsp:txXfrm>
        <a:off x="690731" y="1341180"/>
        <a:ext cx="2229270" cy="781642"/>
      </dsp:txXfrm>
    </dsp:sp>
    <dsp:sp modelId="{829B7D18-2B75-453B-8247-FA46F1DB1494}">
      <dsp:nvSpPr>
        <dsp:cNvPr id="0" name=""/>
        <dsp:cNvSpPr/>
      </dsp:nvSpPr>
      <dsp:spPr>
        <a:xfrm>
          <a:off x="1248048" y="2664778"/>
          <a:ext cx="2528688" cy="1549851"/>
        </a:xfrm>
        <a:prstGeom prst="rect">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kern="1200" dirty="0">
              <a:latin typeface="Arial" panose="020B0604020202020204" pitchFamily="34" charset="0"/>
              <a:cs typeface="Arial" panose="020B0604020202020204" pitchFamily="34" charset="0"/>
            </a:rPr>
            <a:t>%80 kazein </a:t>
          </a:r>
        </a:p>
        <a:p>
          <a:pPr lvl="0" algn="ctr" defTabSz="711200">
            <a:lnSpc>
              <a:spcPct val="90000"/>
            </a:lnSpc>
            <a:spcBef>
              <a:spcPct val="0"/>
            </a:spcBef>
            <a:spcAft>
              <a:spcPct val="35000"/>
            </a:spcAft>
          </a:pPr>
          <a:r>
            <a:rPr lang="tr-TR" sz="1600" b="1" kern="1200" dirty="0">
              <a:latin typeface="Arial" panose="020B0604020202020204" pitchFamily="34" charset="0"/>
              <a:cs typeface="Arial" panose="020B0604020202020204" pitchFamily="34" charset="0"/>
            </a:rPr>
            <a:t>%12 </a:t>
          </a:r>
          <a:r>
            <a:rPr lang="tr-TR" sz="1600" b="1" kern="1200" dirty="0" err="1">
              <a:latin typeface="Arial" panose="020B0604020202020204" pitchFamily="34" charset="0"/>
              <a:cs typeface="Arial" panose="020B0604020202020204" pitchFamily="34" charset="0"/>
            </a:rPr>
            <a:t>albumin</a:t>
          </a:r>
          <a:endParaRPr lang="tr-TR" sz="1600" b="1" kern="1200" dirty="0">
            <a:latin typeface="Arial" panose="020B0604020202020204" pitchFamily="34" charset="0"/>
            <a:cs typeface="Arial" panose="020B0604020202020204" pitchFamily="34" charset="0"/>
          </a:endParaRPr>
        </a:p>
        <a:p>
          <a:pPr lvl="0" algn="ctr" defTabSz="711200">
            <a:lnSpc>
              <a:spcPct val="90000"/>
            </a:lnSpc>
            <a:spcBef>
              <a:spcPct val="0"/>
            </a:spcBef>
            <a:spcAft>
              <a:spcPct val="35000"/>
            </a:spcAft>
          </a:pPr>
          <a:r>
            <a:rPr lang="tr-TR" sz="1600" b="1" kern="1200" dirty="0">
              <a:latin typeface="Arial" panose="020B0604020202020204" pitchFamily="34" charset="0"/>
              <a:cs typeface="Arial" panose="020B0604020202020204" pitchFamily="34" charset="0"/>
            </a:rPr>
            <a:t>%2 </a:t>
          </a:r>
          <a:r>
            <a:rPr lang="tr-TR" sz="1600" b="1" kern="1200" dirty="0" err="1">
              <a:latin typeface="Arial" panose="020B0604020202020204" pitchFamily="34" charset="0"/>
              <a:cs typeface="Arial" panose="020B0604020202020204" pitchFamily="34" charset="0"/>
            </a:rPr>
            <a:t>globulin</a:t>
          </a:r>
          <a:endParaRPr lang="tr-TR" sz="1600" b="1" kern="1200" dirty="0">
            <a:latin typeface="Arial" panose="020B0604020202020204" pitchFamily="34" charset="0"/>
            <a:cs typeface="Arial" panose="020B0604020202020204" pitchFamily="34" charset="0"/>
          </a:endParaRPr>
        </a:p>
        <a:p>
          <a:pPr lvl="0" algn="ctr" defTabSz="711200">
            <a:lnSpc>
              <a:spcPct val="90000"/>
            </a:lnSpc>
            <a:spcBef>
              <a:spcPct val="0"/>
            </a:spcBef>
            <a:spcAft>
              <a:spcPct val="35000"/>
            </a:spcAft>
          </a:pPr>
          <a:r>
            <a:rPr lang="tr-TR" sz="1600" b="1" kern="1200" dirty="0">
              <a:latin typeface="Arial" panose="020B0604020202020204" pitchFamily="34" charset="0"/>
              <a:cs typeface="Arial" panose="020B0604020202020204" pitchFamily="34" charset="0"/>
            </a:rPr>
            <a:t>%2.4 </a:t>
          </a:r>
          <a:r>
            <a:rPr lang="tr-TR" sz="1600" b="1" kern="1200" dirty="0" err="1">
              <a:latin typeface="Arial" panose="020B0604020202020204" pitchFamily="34" charset="0"/>
              <a:cs typeface="Arial" panose="020B0604020202020204" pitchFamily="34" charset="0"/>
            </a:rPr>
            <a:t>proteoz</a:t>
          </a:r>
          <a:r>
            <a:rPr lang="tr-TR" sz="1600" b="1" kern="1200" dirty="0">
              <a:latin typeface="Arial" panose="020B0604020202020204" pitchFamily="34" charset="0"/>
              <a:cs typeface="Arial" panose="020B0604020202020204" pitchFamily="34" charset="0"/>
            </a:rPr>
            <a:t>-pepton </a:t>
          </a:r>
        </a:p>
      </dsp:txBody>
      <dsp:txXfrm>
        <a:off x="1248048" y="2664778"/>
        <a:ext cx="2528688" cy="1549851"/>
      </dsp:txXfrm>
    </dsp:sp>
    <dsp:sp modelId="{31C095C7-FAFA-4727-8505-4BA73328F48C}">
      <dsp:nvSpPr>
        <dsp:cNvPr id="0" name=""/>
        <dsp:cNvSpPr/>
      </dsp:nvSpPr>
      <dsp:spPr>
        <a:xfrm>
          <a:off x="4361778" y="1341180"/>
          <a:ext cx="2691765" cy="908859"/>
        </a:xfrm>
        <a:prstGeom prst="rect">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kern="1200" dirty="0">
              <a:latin typeface="Arial" panose="020B0604020202020204" pitchFamily="34" charset="0"/>
              <a:cs typeface="Arial" panose="020B0604020202020204" pitchFamily="34" charset="0"/>
            </a:rPr>
            <a:t>Protein olmayan azotlu maddeler</a:t>
          </a:r>
        </a:p>
        <a:p>
          <a:pPr lvl="0" algn="ctr" defTabSz="711200">
            <a:lnSpc>
              <a:spcPct val="90000"/>
            </a:lnSpc>
            <a:spcBef>
              <a:spcPct val="0"/>
            </a:spcBef>
            <a:spcAft>
              <a:spcPct val="35000"/>
            </a:spcAft>
          </a:pPr>
          <a:r>
            <a:rPr lang="tr-TR" sz="1600" b="1" kern="1200" dirty="0">
              <a:latin typeface="Arial" panose="020B0604020202020204" pitchFamily="34" charset="0"/>
              <a:cs typeface="Arial" panose="020B0604020202020204" pitchFamily="34" charset="0"/>
            </a:rPr>
            <a:t>(%4.8) </a:t>
          </a:r>
        </a:p>
      </dsp:txBody>
      <dsp:txXfrm>
        <a:off x="4361778" y="1341180"/>
        <a:ext cx="2691765" cy="908859"/>
      </dsp:txXfrm>
    </dsp:sp>
    <dsp:sp modelId="{FCC6224A-DDD9-4A69-B201-5CE9E6AC9417}">
      <dsp:nvSpPr>
        <dsp:cNvPr id="0" name=""/>
        <dsp:cNvSpPr/>
      </dsp:nvSpPr>
      <dsp:spPr>
        <a:xfrm>
          <a:off x="4961220" y="2791996"/>
          <a:ext cx="3281335" cy="2662641"/>
        </a:xfrm>
        <a:prstGeom prst="rect">
          <a:avLst/>
        </a:prstGeom>
        <a:solidFill>
          <a:schemeClr val="lt1"/>
        </a:solidFill>
        <a:ln w="12700" cap="flat" cmpd="sng" algn="ctr">
          <a:solidFill>
            <a:schemeClr val="accent1"/>
          </a:solidFill>
          <a:prstDash val="solid"/>
          <a:miter lim="800000"/>
        </a:ln>
        <a:effectLst/>
      </dsp:spPr>
      <dsp:style>
        <a:lnRef idx="2">
          <a:schemeClr val="accent1"/>
        </a:lnRef>
        <a:fillRef idx="1">
          <a:schemeClr val="lt1"/>
        </a:fillRef>
        <a:effectRef idx="0">
          <a:schemeClr val="accent1"/>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kern="1200" dirty="0">
              <a:latin typeface="Arial" panose="020B0604020202020204" pitchFamily="34" charset="0"/>
              <a:cs typeface="Arial" panose="020B0604020202020204" pitchFamily="34" charset="0"/>
            </a:rPr>
            <a:t>Amonyak       </a:t>
          </a:r>
        </a:p>
        <a:p>
          <a:pPr lvl="0" algn="ctr" defTabSz="711200">
            <a:lnSpc>
              <a:spcPct val="90000"/>
            </a:lnSpc>
            <a:spcBef>
              <a:spcPct val="0"/>
            </a:spcBef>
            <a:spcAft>
              <a:spcPct val="35000"/>
            </a:spcAft>
          </a:pPr>
          <a:r>
            <a:rPr lang="tr-TR" sz="1600" b="1" kern="1200" dirty="0">
              <a:latin typeface="Arial" panose="020B0604020202020204" pitchFamily="34" charset="0"/>
              <a:cs typeface="Arial" panose="020B0604020202020204" pitchFamily="34" charset="0"/>
            </a:rPr>
            <a:t>Üre</a:t>
          </a:r>
        </a:p>
        <a:p>
          <a:pPr lvl="0" algn="ctr" defTabSz="711200">
            <a:lnSpc>
              <a:spcPct val="90000"/>
            </a:lnSpc>
            <a:spcBef>
              <a:spcPct val="0"/>
            </a:spcBef>
            <a:spcAft>
              <a:spcPct val="35000"/>
            </a:spcAft>
          </a:pPr>
          <a:r>
            <a:rPr lang="tr-TR" sz="1600" b="1" kern="1200" dirty="0" err="1">
              <a:latin typeface="Arial" panose="020B0604020202020204" pitchFamily="34" charset="0"/>
              <a:cs typeface="Arial" panose="020B0604020202020204" pitchFamily="34" charset="0"/>
            </a:rPr>
            <a:t>Kretain</a:t>
          </a:r>
          <a:endParaRPr lang="tr-TR" sz="1600" b="1" kern="1200" dirty="0">
            <a:latin typeface="Arial" panose="020B0604020202020204" pitchFamily="34" charset="0"/>
            <a:cs typeface="Arial" panose="020B0604020202020204" pitchFamily="34" charset="0"/>
          </a:endParaRPr>
        </a:p>
        <a:p>
          <a:pPr lvl="0" algn="ctr" defTabSz="711200">
            <a:lnSpc>
              <a:spcPct val="90000"/>
            </a:lnSpc>
            <a:spcBef>
              <a:spcPct val="0"/>
            </a:spcBef>
            <a:spcAft>
              <a:spcPct val="35000"/>
            </a:spcAft>
          </a:pPr>
          <a:r>
            <a:rPr lang="tr-TR" sz="1600" b="1" kern="1200" dirty="0">
              <a:latin typeface="Arial" panose="020B0604020202020204" pitchFamily="34" charset="0"/>
              <a:cs typeface="Arial" panose="020B0604020202020204" pitchFamily="34" charset="0"/>
            </a:rPr>
            <a:t>Ürik asit</a:t>
          </a:r>
        </a:p>
        <a:p>
          <a:pPr lvl="0" algn="ctr" defTabSz="711200">
            <a:lnSpc>
              <a:spcPct val="90000"/>
            </a:lnSpc>
            <a:spcBef>
              <a:spcPct val="0"/>
            </a:spcBef>
            <a:spcAft>
              <a:spcPct val="35000"/>
            </a:spcAft>
          </a:pPr>
          <a:r>
            <a:rPr lang="tr-TR" sz="1600" b="1" kern="1200" dirty="0">
              <a:latin typeface="Arial" panose="020B0604020202020204" pitchFamily="34" charset="0"/>
              <a:cs typeface="Arial" panose="020B0604020202020204" pitchFamily="34" charset="0"/>
            </a:rPr>
            <a:t>Nitrat</a:t>
          </a:r>
        </a:p>
        <a:p>
          <a:pPr lvl="0" algn="ctr" defTabSz="711200">
            <a:lnSpc>
              <a:spcPct val="90000"/>
            </a:lnSpc>
            <a:spcBef>
              <a:spcPct val="0"/>
            </a:spcBef>
            <a:spcAft>
              <a:spcPct val="35000"/>
            </a:spcAft>
          </a:pPr>
          <a:r>
            <a:rPr lang="tr-TR" sz="1600" b="1" kern="1200" dirty="0">
              <a:latin typeface="Arial" panose="020B0604020202020204" pitchFamily="34" charset="0"/>
              <a:cs typeface="Arial" panose="020B0604020202020204" pitchFamily="34" charset="0"/>
            </a:rPr>
            <a:t> Serbest  aminoasitler</a:t>
          </a:r>
        </a:p>
        <a:p>
          <a:pPr lvl="0" algn="ctr" defTabSz="711200">
            <a:lnSpc>
              <a:spcPct val="90000"/>
            </a:lnSpc>
            <a:spcBef>
              <a:spcPct val="0"/>
            </a:spcBef>
            <a:spcAft>
              <a:spcPct val="35000"/>
            </a:spcAft>
          </a:pPr>
          <a:r>
            <a:rPr lang="tr-TR" sz="1600" b="1" kern="1200" dirty="0">
              <a:latin typeface="Arial" panose="020B0604020202020204" pitchFamily="34" charset="0"/>
              <a:cs typeface="Arial" panose="020B0604020202020204" pitchFamily="34" charset="0"/>
            </a:rPr>
            <a:t>Kolin</a:t>
          </a:r>
        </a:p>
        <a:p>
          <a:pPr lvl="0" algn="ctr" defTabSz="711200">
            <a:lnSpc>
              <a:spcPct val="90000"/>
            </a:lnSpc>
            <a:spcBef>
              <a:spcPct val="0"/>
            </a:spcBef>
            <a:spcAft>
              <a:spcPct val="35000"/>
            </a:spcAft>
          </a:pPr>
          <a:r>
            <a:rPr lang="tr-TR" sz="1600" b="1" kern="1200" dirty="0" err="1">
              <a:latin typeface="Arial" panose="020B0604020202020204" pitchFamily="34" charset="0"/>
              <a:cs typeface="Arial" panose="020B0604020202020204" pitchFamily="34" charset="0"/>
            </a:rPr>
            <a:t>Fosfatidler</a:t>
          </a:r>
          <a:endParaRPr lang="tr-TR" sz="1600" b="1" kern="1200" dirty="0">
            <a:latin typeface="Arial" panose="020B0604020202020204" pitchFamily="34" charset="0"/>
            <a:cs typeface="Arial" panose="020B0604020202020204" pitchFamily="34" charset="0"/>
          </a:endParaRPr>
        </a:p>
      </dsp:txBody>
      <dsp:txXfrm>
        <a:off x="4961220" y="2791996"/>
        <a:ext cx="3281335" cy="26626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E8433F-B3BC-438B-92F0-5155E2005082}">
      <dsp:nvSpPr>
        <dsp:cNvPr id="0" name=""/>
        <dsp:cNvSpPr/>
      </dsp:nvSpPr>
      <dsp:spPr>
        <a:xfrm>
          <a:off x="4195599" y="2301623"/>
          <a:ext cx="2998156" cy="1910366"/>
        </a:xfrm>
        <a:custGeom>
          <a:avLst/>
          <a:gdLst/>
          <a:ahLst/>
          <a:cxnLst/>
          <a:rect l="0" t="0" r="0" b="0"/>
          <a:pathLst>
            <a:path>
              <a:moveTo>
                <a:pt x="0" y="0"/>
              </a:moveTo>
              <a:lnTo>
                <a:pt x="0" y="1684034"/>
              </a:lnTo>
              <a:lnTo>
                <a:pt x="2998156" y="1684034"/>
              </a:lnTo>
              <a:lnTo>
                <a:pt x="2998156" y="191036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0BDE2D6-535F-4383-8AB0-0D6215DC5A40}">
      <dsp:nvSpPr>
        <dsp:cNvPr id="0" name=""/>
        <dsp:cNvSpPr/>
      </dsp:nvSpPr>
      <dsp:spPr>
        <a:xfrm>
          <a:off x="4195599" y="2301623"/>
          <a:ext cx="554378" cy="938734"/>
        </a:xfrm>
        <a:custGeom>
          <a:avLst/>
          <a:gdLst/>
          <a:ahLst/>
          <a:cxnLst/>
          <a:rect l="0" t="0" r="0" b="0"/>
          <a:pathLst>
            <a:path>
              <a:moveTo>
                <a:pt x="0" y="0"/>
              </a:moveTo>
              <a:lnTo>
                <a:pt x="0" y="712402"/>
              </a:lnTo>
              <a:lnTo>
                <a:pt x="554378" y="712402"/>
              </a:lnTo>
              <a:lnTo>
                <a:pt x="554378" y="93873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53E207-96B9-4FF7-AE62-2031C7D80C70}">
      <dsp:nvSpPr>
        <dsp:cNvPr id="0" name=""/>
        <dsp:cNvSpPr/>
      </dsp:nvSpPr>
      <dsp:spPr>
        <a:xfrm>
          <a:off x="1221581" y="2301623"/>
          <a:ext cx="2974018" cy="929642"/>
        </a:xfrm>
        <a:custGeom>
          <a:avLst/>
          <a:gdLst/>
          <a:ahLst/>
          <a:cxnLst/>
          <a:rect l="0" t="0" r="0" b="0"/>
          <a:pathLst>
            <a:path>
              <a:moveTo>
                <a:pt x="2974018" y="0"/>
              </a:moveTo>
              <a:lnTo>
                <a:pt x="2974018" y="703311"/>
              </a:lnTo>
              <a:lnTo>
                <a:pt x="0" y="703311"/>
              </a:lnTo>
              <a:lnTo>
                <a:pt x="0" y="92964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0A06169-B185-4F16-92A8-9F5D208E4E38}">
      <dsp:nvSpPr>
        <dsp:cNvPr id="0" name=""/>
        <dsp:cNvSpPr/>
      </dsp:nvSpPr>
      <dsp:spPr>
        <a:xfrm>
          <a:off x="2974018" y="750215"/>
          <a:ext cx="2443162" cy="155140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CDB791-8608-4C3B-979C-DE8EF159C0A3}">
      <dsp:nvSpPr>
        <dsp:cNvPr id="0" name=""/>
        <dsp:cNvSpPr/>
      </dsp:nvSpPr>
      <dsp:spPr>
        <a:xfrm>
          <a:off x="3245480" y="1008104"/>
          <a:ext cx="2443162" cy="155140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tr-TR" sz="2800" b="1" kern="1200" dirty="0"/>
            <a:t>Süt Proteini</a:t>
          </a:r>
        </a:p>
      </dsp:txBody>
      <dsp:txXfrm>
        <a:off x="3290919" y="1053543"/>
        <a:ext cx="2352284" cy="1460530"/>
      </dsp:txXfrm>
    </dsp:sp>
    <dsp:sp modelId="{431D8E36-2AA5-444F-BD01-F296F2FA2811}">
      <dsp:nvSpPr>
        <dsp:cNvPr id="0" name=""/>
        <dsp:cNvSpPr/>
      </dsp:nvSpPr>
      <dsp:spPr>
        <a:xfrm>
          <a:off x="0" y="3231266"/>
          <a:ext cx="2443162" cy="155140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847208-F678-49B5-969E-443449D595CF}">
      <dsp:nvSpPr>
        <dsp:cNvPr id="0" name=""/>
        <dsp:cNvSpPr/>
      </dsp:nvSpPr>
      <dsp:spPr>
        <a:xfrm>
          <a:off x="271462" y="3489156"/>
          <a:ext cx="2443162" cy="155140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b="1" kern="1200" dirty="0">
              <a:solidFill>
                <a:srgbClr val="FF0000"/>
              </a:solidFill>
            </a:rPr>
            <a:t>Kazein  (%80)</a:t>
          </a:r>
        </a:p>
        <a:p>
          <a:pPr lvl="0" algn="ctr" defTabSz="533400">
            <a:lnSpc>
              <a:spcPct val="90000"/>
            </a:lnSpc>
            <a:spcBef>
              <a:spcPct val="0"/>
            </a:spcBef>
            <a:spcAft>
              <a:spcPct val="35000"/>
            </a:spcAft>
          </a:pPr>
          <a:r>
            <a:rPr lang="tr-TR" sz="1200" kern="1200" dirty="0"/>
            <a:t>Sütün 4.6 </a:t>
          </a:r>
          <a:r>
            <a:rPr lang="tr-TR" sz="1200" kern="1200" dirty="0" err="1"/>
            <a:t>pH</a:t>
          </a:r>
          <a:r>
            <a:rPr lang="tr-TR" sz="1200" kern="1200" dirty="0"/>
            <a:t> da çöken proteini </a:t>
          </a:r>
        </a:p>
        <a:p>
          <a:pPr lvl="0" algn="ctr" defTabSz="533400">
            <a:lnSpc>
              <a:spcPct val="90000"/>
            </a:lnSpc>
            <a:spcBef>
              <a:spcPct val="0"/>
            </a:spcBef>
            <a:spcAft>
              <a:spcPct val="35000"/>
            </a:spcAft>
          </a:pPr>
          <a:r>
            <a:rPr lang="tr-TR" sz="1200" kern="1200" dirty="0"/>
            <a:t>-</a:t>
          </a:r>
          <a:r>
            <a:rPr lang="tr-TR" sz="1200" kern="1200" dirty="0">
              <a:sym typeface="Symbol"/>
            </a:rPr>
            <a:t>s kazein </a:t>
          </a:r>
        </a:p>
        <a:p>
          <a:pPr lvl="0" algn="ctr" defTabSz="533400">
            <a:lnSpc>
              <a:spcPct val="90000"/>
            </a:lnSpc>
            <a:spcBef>
              <a:spcPct val="0"/>
            </a:spcBef>
            <a:spcAft>
              <a:spcPct val="35000"/>
            </a:spcAft>
          </a:pPr>
          <a:r>
            <a:rPr lang="tr-TR" sz="1200" kern="1200" dirty="0">
              <a:sym typeface="Symbol"/>
            </a:rPr>
            <a:t>- -kazein </a:t>
          </a:r>
        </a:p>
        <a:p>
          <a:pPr lvl="0" algn="ctr" defTabSz="533400">
            <a:lnSpc>
              <a:spcPct val="90000"/>
            </a:lnSpc>
            <a:spcBef>
              <a:spcPct val="0"/>
            </a:spcBef>
            <a:spcAft>
              <a:spcPct val="35000"/>
            </a:spcAft>
          </a:pPr>
          <a:r>
            <a:rPr lang="tr-TR" sz="1200" kern="1200" dirty="0">
              <a:sym typeface="Symbol"/>
            </a:rPr>
            <a:t>--kazein </a:t>
          </a:r>
        </a:p>
        <a:p>
          <a:pPr lvl="0" algn="ctr" defTabSz="533400">
            <a:lnSpc>
              <a:spcPct val="90000"/>
            </a:lnSpc>
            <a:spcBef>
              <a:spcPct val="0"/>
            </a:spcBef>
            <a:spcAft>
              <a:spcPct val="35000"/>
            </a:spcAft>
          </a:pPr>
          <a:r>
            <a:rPr lang="tr-TR" sz="1200" kern="1200" dirty="0">
              <a:sym typeface="Symbol"/>
            </a:rPr>
            <a:t>--kazein </a:t>
          </a:r>
          <a:endParaRPr lang="tr-TR" sz="1200" kern="1200" dirty="0"/>
        </a:p>
      </dsp:txBody>
      <dsp:txXfrm>
        <a:off x="316901" y="3534595"/>
        <a:ext cx="2352284" cy="1460530"/>
      </dsp:txXfrm>
    </dsp:sp>
    <dsp:sp modelId="{0DC164EE-0785-409F-A243-4191C52421BF}">
      <dsp:nvSpPr>
        <dsp:cNvPr id="0" name=""/>
        <dsp:cNvSpPr/>
      </dsp:nvSpPr>
      <dsp:spPr>
        <a:xfrm>
          <a:off x="3528396" y="3240357"/>
          <a:ext cx="2443162" cy="155140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FF4B6A-9195-4838-9686-F0CE845F3F8C}">
      <dsp:nvSpPr>
        <dsp:cNvPr id="0" name=""/>
        <dsp:cNvSpPr/>
      </dsp:nvSpPr>
      <dsp:spPr>
        <a:xfrm>
          <a:off x="3799858" y="3498247"/>
          <a:ext cx="2443162" cy="155140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b="1" kern="1200" dirty="0">
              <a:solidFill>
                <a:srgbClr val="FF0000"/>
              </a:solidFill>
            </a:rPr>
            <a:t>Serum proteini (%20)</a:t>
          </a:r>
        </a:p>
        <a:p>
          <a:pPr lvl="0" algn="ctr" defTabSz="533400">
            <a:lnSpc>
              <a:spcPct val="90000"/>
            </a:lnSpc>
            <a:spcBef>
              <a:spcPct val="0"/>
            </a:spcBef>
            <a:spcAft>
              <a:spcPct val="35000"/>
            </a:spcAft>
          </a:pPr>
          <a:r>
            <a:rPr lang="tr-TR" sz="1200" kern="1200" dirty="0"/>
            <a:t>Çözeltide çözünen protein</a:t>
          </a:r>
        </a:p>
        <a:p>
          <a:pPr lvl="0" algn="ctr" defTabSz="533400">
            <a:lnSpc>
              <a:spcPct val="90000"/>
            </a:lnSpc>
            <a:spcBef>
              <a:spcPct val="0"/>
            </a:spcBef>
            <a:spcAft>
              <a:spcPct val="35000"/>
            </a:spcAft>
          </a:pPr>
          <a:r>
            <a:rPr lang="tr-TR" sz="1200" kern="1200" dirty="0"/>
            <a:t>- </a:t>
          </a:r>
          <a:r>
            <a:rPr lang="tr-TR" sz="1200" kern="1200" dirty="0">
              <a:sym typeface="Symbol"/>
            </a:rPr>
            <a:t>-</a:t>
          </a:r>
          <a:r>
            <a:rPr lang="tr-TR" sz="1200" kern="1200" dirty="0" err="1">
              <a:sym typeface="Symbol"/>
            </a:rPr>
            <a:t>laktoalbumin</a:t>
          </a:r>
          <a:endParaRPr lang="tr-TR" sz="1200" kern="1200" dirty="0">
            <a:sym typeface="Symbol"/>
          </a:endParaRPr>
        </a:p>
        <a:p>
          <a:pPr lvl="0" algn="ctr" defTabSz="533400">
            <a:lnSpc>
              <a:spcPct val="90000"/>
            </a:lnSpc>
            <a:spcBef>
              <a:spcPct val="0"/>
            </a:spcBef>
            <a:spcAft>
              <a:spcPct val="35000"/>
            </a:spcAft>
          </a:pPr>
          <a:r>
            <a:rPr lang="tr-TR" sz="1200" kern="1200" dirty="0">
              <a:sym typeface="Symbol"/>
            </a:rPr>
            <a:t>--</a:t>
          </a:r>
          <a:r>
            <a:rPr lang="tr-TR" sz="1200" kern="1200" dirty="0" err="1">
              <a:sym typeface="Symbol"/>
            </a:rPr>
            <a:t>laktoglobulin</a:t>
          </a:r>
          <a:endParaRPr lang="tr-TR" sz="1200" kern="1200" dirty="0">
            <a:sym typeface="Symbol"/>
          </a:endParaRPr>
        </a:p>
        <a:p>
          <a:pPr lvl="0" algn="ctr" defTabSz="533400">
            <a:lnSpc>
              <a:spcPct val="90000"/>
            </a:lnSpc>
            <a:spcBef>
              <a:spcPct val="0"/>
            </a:spcBef>
            <a:spcAft>
              <a:spcPct val="35000"/>
            </a:spcAft>
          </a:pPr>
          <a:r>
            <a:rPr lang="tr-TR" sz="1200" kern="1200" dirty="0">
              <a:sym typeface="Symbol"/>
            </a:rPr>
            <a:t>- </a:t>
          </a:r>
          <a:r>
            <a:rPr lang="tr-TR" sz="1200" kern="1200" dirty="0" err="1">
              <a:sym typeface="Symbol"/>
            </a:rPr>
            <a:t>İmmunoglobulinler</a:t>
          </a:r>
          <a:endParaRPr lang="tr-TR" sz="1200" kern="1200" dirty="0">
            <a:sym typeface="Symbol"/>
          </a:endParaRPr>
        </a:p>
        <a:p>
          <a:pPr lvl="0" algn="ctr" defTabSz="533400">
            <a:lnSpc>
              <a:spcPct val="90000"/>
            </a:lnSpc>
            <a:spcBef>
              <a:spcPct val="0"/>
            </a:spcBef>
            <a:spcAft>
              <a:spcPct val="35000"/>
            </a:spcAft>
          </a:pPr>
          <a:endParaRPr lang="tr-TR" sz="1200" kern="1200" dirty="0"/>
        </a:p>
      </dsp:txBody>
      <dsp:txXfrm>
        <a:off x="3845297" y="3543686"/>
        <a:ext cx="2352284" cy="1460530"/>
      </dsp:txXfrm>
    </dsp:sp>
    <dsp:sp modelId="{C7B36A18-7383-4AA9-BCFA-A25806ED0FA6}">
      <dsp:nvSpPr>
        <dsp:cNvPr id="0" name=""/>
        <dsp:cNvSpPr/>
      </dsp:nvSpPr>
      <dsp:spPr>
        <a:xfrm>
          <a:off x="5972175" y="4211990"/>
          <a:ext cx="2443162" cy="155140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79A14BF-EB8F-4BBB-A462-F43F9C75C543}">
      <dsp:nvSpPr>
        <dsp:cNvPr id="0" name=""/>
        <dsp:cNvSpPr/>
      </dsp:nvSpPr>
      <dsp:spPr>
        <a:xfrm>
          <a:off x="6243637" y="4469879"/>
          <a:ext cx="2443162" cy="155140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tr-TR" sz="1200" b="1" kern="1200" dirty="0" err="1">
              <a:solidFill>
                <a:srgbClr val="FF0000"/>
              </a:solidFill>
            </a:rPr>
            <a:t>Proteoz</a:t>
          </a:r>
          <a:r>
            <a:rPr lang="tr-TR" sz="1200" b="1" kern="1200" dirty="0">
              <a:solidFill>
                <a:srgbClr val="FF0000"/>
              </a:solidFill>
            </a:rPr>
            <a:t>-pepton (%3)</a:t>
          </a:r>
        </a:p>
        <a:p>
          <a:pPr lvl="0" algn="ctr" defTabSz="533400">
            <a:lnSpc>
              <a:spcPct val="90000"/>
            </a:lnSpc>
            <a:spcBef>
              <a:spcPct val="0"/>
            </a:spcBef>
            <a:spcAft>
              <a:spcPct val="35000"/>
            </a:spcAft>
          </a:pPr>
          <a:r>
            <a:rPr lang="tr-TR" sz="1200" kern="1200" dirty="0"/>
            <a:t>Çöken kazein ve </a:t>
          </a:r>
          <a:r>
            <a:rPr lang="tr-TR" sz="1200" kern="1200" dirty="0" err="1"/>
            <a:t>denature</a:t>
          </a:r>
          <a:r>
            <a:rPr lang="tr-TR" sz="1200" kern="1200" dirty="0"/>
            <a:t> serum proteinleri dışında serumda kalan azotlu madde </a:t>
          </a:r>
        </a:p>
      </dsp:txBody>
      <dsp:txXfrm>
        <a:off x="6289076" y="4515318"/>
        <a:ext cx="2352284" cy="146053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874D5EF-D27F-E549-9738-2E0531613E0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4A3D416-22FB-374C-A35C-B7B460DFE7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0F415F7-BE13-5849-A3E2-5A565CC45C84}"/>
              </a:ext>
            </a:extLst>
          </p:cNvPr>
          <p:cNvSpPr>
            <a:spLocks noGrp="1"/>
          </p:cNvSpPr>
          <p:nvPr>
            <p:ph type="dt" sz="half" idx="10"/>
          </p:nvPr>
        </p:nvSpPr>
        <p:spPr/>
        <p:txBody>
          <a:bodyPr/>
          <a:lstStyle/>
          <a:p>
            <a:fld id="{31BE05B7-F541-A54B-AEC2-A650FD6CC645}" type="datetimeFigureOut">
              <a:rPr lang="tr-TR" smtClean="0"/>
              <a:t>10.11.2022</a:t>
            </a:fld>
            <a:endParaRPr lang="tr-TR"/>
          </a:p>
        </p:txBody>
      </p:sp>
      <p:sp>
        <p:nvSpPr>
          <p:cNvPr id="5" name="Alt Bilgi Yer Tutucusu 4">
            <a:extLst>
              <a:ext uri="{FF2B5EF4-FFF2-40B4-BE49-F238E27FC236}">
                <a16:creationId xmlns:a16="http://schemas.microsoft.com/office/drawing/2014/main" id="{DDC19238-D62A-6A4E-8D34-3AB00AAE915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0C3E84E-104A-644F-9FFF-D8AF088C9C1B}"/>
              </a:ext>
            </a:extLst>
          </p:cNvPr>
          <p:cNvSpPr>
            <a:spLocks noGrp="1"/>
          </p:cNvSpPr>
          <p:nvPr>
            <p:ph type="sldNum" sz="quarter" idx="12"/>
          </p:nvPr>
        </p:nvSpPr>
        <p:spPr/>
        <p:txBody>
          <a:bodyPr/>
          <a:lstStyle/>
          <a:p>
            <a:fld id="{FC7B462D-C8E0-D040-A1BA-19EAFFA42A3D}" type="slidenum">
              <a:rPr lang="tr-TR" smtClean="0"/>
              <a:t>‹#›</a:t>
            </a:fld>
            <a:endParaRPr lang="tr-TR"/>
          </a:p>
        </p:txBody>
      </p:sp>
    </p:spTree>
    <p:extLst>
      <p:ext uri="{BB962C8B-B14F-4D97-AF65-F5344CB8AC3E}">
        <p14:creationId xmlns:p14="http://schemas.microsoft.com/office/powerpoint/2010/main" val="2065195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5E2F711-8FC0-3C45-8D1F-652DE550BBE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49C2FF3-C486-9B4B-A534-C5D109A5BC87}"/>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3A92CCAA-58C4-B546-9269-8A800A46B23A}"/>
              </a:ext>
            </a:extLst>
          </p:cNvPr>
          <p:cNvSpPr>
            <a:spLocks noGrp="1"/>
          </p:cNvSpPr>
          <p:nvPr>
            <p:ph type="dt" sz="half" idx="10"/>
          </p:nvPr>
        </p:nvSpPr>
        <p:spPr/>
        <p:txBody>
          <a:bodyPr/>
          <a:lstStyle/>
          <a:p>
            <a:fld id="{31BE05B7-F541-A54B-AEC2-A650FD6CC645}" type="datetimeFigureOut">
              <a:rPr lang="tr-TR" smtClean="0"/>
              <a:t>10.11.2022</a:t>
            </a:fld>
            <a:endParaRPr lang="tr-TR"/>
          </a:p>
        </p:txBody>
      </p:sp>
      <p:sp>
        <p:nvSpPr>
          <p:cNvPr id="5" name="Alt Bilgi Yer Tutucusu 4">
            <a:extLst>
              <a:ext uri="{FF2B5EF4-FFF2-40B4-BE49-F238E27FC236}">
                <a16:creationId xmlns:a16="http://schemas.microsoft.com/office/drawing/2014/main" id="{987B8E94-0D04-BA43-9D56-0254FB2A910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DEB77A6-F213-1143-B56E-E93B0627DA9A}"/>
              </a:ext>
            </a:extLst>
          </p:cNvPr>
          <p:cNvSpPr>
            <a:spLocks noGrp="1"/>
          </p:cNvSpPr>
          <p:nvPr>
            <p:ph type="sldNum" sz="quarter" idx="12"/>
          </p:nvPr>
        </p:nvSpPr>
        <p:spPr/>
        <p:txBody>
          <a:bodyPr/>
          <a:lstStyle/>
          <a:p>
            <a:fld id="{FC7B462D-C8E0-D040-A1BA-19EAFFA42A3D}" type="slidenum">
              <a:rPr lang="tr-TR" smtClean="0"/>
              <a:t>‹#›</a:t>
            </a:fld>
            <a:endParaRPr lang="tr-TR"/>
          </a:p>
        </p:txBody>
      </p:sp>
    </p:spTree>
    <p:extLst>
      <p:ext uri="{BB962C8B-B14F-4D97-AF65-F5344CB8AC3E}">
        <p14:creationId xmlns:p14="http://schemas.microsoft.com/office/powerpoint/2010/main" val="3677322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8B3607D-8A63-6A47-8EB5-202E7255898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AD23ED7-741C-634F-BB69-A5FEC63CBAC8}"/>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35305381-9AC8-7747-89F4-70946ACB0697}"/>
              </a:ext>
            </a:extLst>
          </p:cNvPr>
          <p:cNvSpPr>
            <a:spLocks noGrp="1"/>
          </p:cNvSpPr>
          <p:nvPr>
            <p:ph type="dt" sz="half" idx="10"/>
          </p:nvPr>
        </p:nvSpPr>
        <p:spPr/>
        <p:txBody>
          <a:bodyPr/>
          <a:lstStyle/>
          <a:p>
            <a:fld id="{31BE05B7-F541-A54B-AEC2-A650FD6CC645}" type="datetimeFigureOut">
              <a:rPr lang="tr-TR" smtClean="0"/>
              <a:t>10.11.2022</a:t>
            </a:fld>
            <a:endParaRPr lang="tr-TR"/>
          </a:p>
        </p:txBody>
      </p:sp>
      <p:sp>
        <p:nvSpPr>
          <p:cNvPr id="5" name="Alt Bilgi Yer Tutucusu 4">
            <a:extLst>
              <a:ext uri="{FF2B5EF4-FFF2-40B4-BE49-F238E27FC236}">
                <a16:creationId xmlns:a16="http://schemas.microsoft.com/office/drawing/2014/main" id="{E743CA75-E1AA-F348-AB73-CC6A9A4A73B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64C4B7A-E492-F541-AF71-5E0C077B94E0}"/>
              </a:ext>
            </a:extLst>
          </p:cNvPr>
          <p:cNvSpPr>
            <a:spLocks noGrp="1"/>
          </p:cNvSpPr>
          <p:nvPr>
            <p:ph type="sldNum" sz="quarter" idx="12"/>
          </p:nvPr>
        </p:nvSpPr>
        <p:spPr/>
        <p:txBody>
          <a:bodyPr/>
          <a:lstStyle/>
          <a:p>
            <a:fld id="{FC7B462D-C8E0-D040-A1BA-19EAFFA42A3D}" type="slidenum">
              <a:rPr lang="tr-TR" smtClean="0"/>
              <a:t>‹#›</a:t>
            </a:fld>
            <a:endParaRPr lang="tr-TR"/>
          </a:p>
        </p:txBody>
      </p:sp>
    </p:spTree>
    <p:extLst>
      <p:ext uri="{BB962C8B-B14F-4D97-AF65-F5344CB8AC3E}">
        <p14:creationId xmlns:p14="http://schemas.microsoft.com/office/powerpoint/2010/main" val="3596166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B4F67CC-260B-E940-8884-BF30CFBF41E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94F4D40-82C2-5A44-A4C9-E059BB129758}"/>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BDA103D-363D-4D43-838B-7B4FF18EFAC7}"/>
              </a:ext>
            </a:extLst>
          </p:cNvPr>
          <p:cNvSpPr>
            <a:spLocks noGrp="1"/>
          </p:cNvSpPr>
          <p:nvPr>
            <p:ph type="dt" sz="half" idx="10"/>
          </p:nvPr>
        </p:nvSpPr>
        <p:spPr/>
        <p:txBody>
          <a:bodyPr/>
          <a:lstStyle/>
          <a:p>
            <a:fld id="{31BE05B7-F541-A54B-AEC2-A650FD6CC645}" type="datetimeFigureOut">
              <a:rPr lang="tr-TR" smtClean="0"/>
              <a:t>10.11.2022</a:t>
            </a:fld>
            <a:endParaRPr lang="tr-TR"/>
          </a:p>
        </p:txBody>
      </p:sp>
      <p:sp>
        <p:nvSpPr>
          <p:cNvPr id="5" name="Alt Bilgi Yer Tutucusu 4">
            <a:extLst>
              <a:ext uri="{FF2B5EF4-FFF2-40B4-BE49-F238E27FC236}">
                <a16:creationId xmlns:a16="http://schemas.microsoft.com/office/drawing/2014/main" id="{0C0739E9-4E43-044A-B203-A68E537B248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B2C99E1-9C52-B140-A897-2957FF7DC976}"/>
              </a:ext>
            </a:extLst>
          </p:cNvPr>
          <p:cNvSpPr>
            <a:spLocks noGrp="1"/>
          </p:cNvSpPr>
          <p:nvPr>
            <p:ph type="sldNum" sz="quarter" idx="12"/>
          </p:nvPr>
        </p:nvSpPr>
        <p:spPr/>
        <p:txBody>
          <a:bodyPr/>
          <a:lstStyle/>
          <a:p>
            <a:fld id="{FC7B462D-C8E0-D040-A1BA-19EAFFA42A3D}" type="slidenum">
              <a:rPr lang="tr-TR" smtClean="0"/>
              <a:t>‹#›</a:t>
            </a:fld>
            <a:endParaRPr lang="tr-TR"/>
          </a:p>
        </p:txBody>
      </p:sp>
    </p:spTree>
    <p:extLst>
      <p:ext uri="{BB962C8B-B14F-4D97-AF65-F5344CB8AC3E}">
        <p14:creationId xmlns:p14="http://schemas.microsoft.com/office/powerpoint/2010/main" val="4138424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7CBF64-BCB4-FE4C-AAC1-6C9EAA42EE35}"/>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B06D16F0-512C-3341-908C-663881BC4D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2A45397-43BD-7D46-A55C-3EF4BF13F592}"/>
              </a:ext>
            </a:extLst>
          </p:cNvPr>
          <p:cNvSpPr>
            <a:spLocks noGrp="1"/>
          </p:cNvSpPr>
          <p:nvPr>
            <p:ph type="dt" sz="half" idx="10"/>
          </p:nvPr>
        </p:nvSpPr>
        <p:spPr/>
        <p:txBody>
          <a:bodyPr/>
          <a:lstStyle/>
          <a:p>
            <a:fld id="{31BE05B7-F541-A54B-AEC2-A650FD6CC645}" type="datetimeFigureOut">
              <a:rPr lang="tr-TR" smtClean="0"/>
              <a:t>10.11.2022</a:t>
            </a:fld>
            <a:endParaRPr lang="tr-TR"/>
          </a:p>
        </p:txBody>
      </p:sp>
      <p:sp>
        <p:nvSpPr>
          <p:cNvPr id="5" name="Alt Bilgi Yer Tutucusu 4">
            <a:extLst>
              <a:ext uri="{FF2B5EF4-FFF2-40B4-BE49-F238E27FC236}">
                <a16:creationId xmlns:a16="http://schemas.microsoft.com/office/drawing/2014/main" id="{BCB945F4-1FBF-4346-9449-171671947FF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98F80-85B5-EC49-941E-3917B7AC6DD5}"/>
              </a:ext>
            </a:extLst>
          </p:cNvPr>
          <p:cNvSpPr>
            <a:spLocks noGrp="1"/>
          </p:cNvSpPr>
          <p:nvPr>
            <p:ph type="sldNum" sz="quarter" idx="12"/>
          </p:nvPr>
        </p:nvSpPr>
        <p:spPr/>
        <p:txBody>
          <a:bodyPr/>
          <a:lstStyle/>
          <a:p>
            <a:fld id="{FC7B462D-C8E0-D040-A1BA-19EAFFA42A3D}" type="slidenum">
              <a:rPr lang="tr-TR" smtClean="0"/>
              <a:t>‹#›</a:t>
            </a:fld>
            <a:endParaRPr lang="tr-TR"/>
          </a:p>
        </p:txBody>
      </p:sp>
    </p:spTree>
    <p:extLst>
      <p:ext uri="{BB962C8B-B14F-4D97-AF65-F5344CB8AC3E}">
        <p14:creationId xmlns:p14="http://schemas.microsoft.com/office/powerpoint/2010/main" val="3653400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1BAF7B-AE19-A744-9A1E-B35F2C43086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A7BF4B5-A4FC-1942-9BE3-ADF29A862647}"/>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ED5B1A09-2936-A745-87AE-46E49CE7FFBF}"/>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90729096-97E7-3A4C-B6FD-148BF21787D8}"/>
              </a:ext>
            </a:extLst>
          </p:cNvPr>
          <p:cNvSpPr>
            <a:spLocks noGrp="1"/>
          </p:cNvSpPr>
          <p:nvPr>
            <p:ph type="dt" sz="half" idx="10"/>
          </p:nvPr>
        </p:nvSpPr>
        <p:spPr/>
        <p:txBody>
          <a:bodyPr/>
          <a:lstStyle/>
          <a:p>
            <a:fld id="{31BE05B7-F541-A54B-AEC2-A650FD6CC645}" type="datetimeFigureOut">
              <a:rPr lang="tr-TR" smtClean="0"/>
              <a:t>10.11.2022</a:t>
            </a:fld>
            <a:endParaRPr lang="tr-TR"/>
          </a:p>
        </p:txBody>
      </p:sp>
      <p:sp>
        <p:nvSpPr>
          <p:cNvPr id="6" name="Alt Bilgi Yer Tutucusu 5">
            <a:extLst>
              <a:ext uri="{FF2B5EF4-FFF2-40B4-BE49-F238E27FC236}">
                <a16:creationId xmlns:a16="http://schemas.microsoft.com/office/drawing/2014/main" id="{A68BECE9-C5D6-814C-9D35-BBF7225F7B7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B706E2B-3727-8646-BA76-AA9DBFD05120}"/>
              </a:ext>
            </a:extLst>
          </p:cNvPr>
          <p:cNvSpPr>
            <a:spLocks noGrp="1"/>
          </p:cNvSpPr>
          <p:nvPr>
            <p:ph type="sldNum" sz="quarter" idx="12"/>
          </p:nvPr>
        </p:nvSpPr>
        <p:spPr/>
        <p:txBody>
          <a:bodyPr/>
          <a:lstStyle/>
          <a:p>
            <a:fld id="{FC7B462D-C8E0-D040-A1BA-19EAFFA42A3D}" type="slidenum">
              <a:rPr lang="tr-TR" smtClean="0"/>
              <a:t>‹#›</a:t>
            </a:fld>
            <a:endParaRPr lang="tr-TR"/>
          </a:p>
        </p:txBody>
      </p:sp>
    </p:spTree>
    <p:extLst>
      <p:ext uri="{BB962C8B-B14F-4D97-AF65-F5344CB8AC3E}">
        <p14:creationId xmlns:p14="http://schemas.microsoft.com/office/powerpoint/2010/main" val="868422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A4B3B88-7ACB-A241-9064-038996C54753}"/>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C80459F-1712-3B45-BB58-30A045B8EF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C8BEB8AB-2BA6-AA4D-90C2-E07E582BB7FA}"/>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83233B7D-EF7C-4D45-BD01-A1ACFADF58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C6DE4D4A-FA8F-7B4A-B487-D9E95BD60E69}"/>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1C9BA314-8776-D243-9D48-B2025751F187}"/>
              </a:ext>
            </a:extLst>
          </p:cNvPr>
          <p:cNvSpPr>
            <a:spLocks noGrp="1"/>
          </p:cNvSpPr>
          <p:nvPr>
            <p:ph type="dt" sz="half" idx="10"/>
          </p:nvPr>
        </p:nvSpPr>
        <p:spPr/>
        <p:txBody>
          <a:bodyPr/>
          <a:lstStyle/>
          <a:p>
            <a:fld id="{31BE05B7-F541-A54B-AEC2-A650FD6CC645}" type="datetimeFigureOut">
              <a:rPr lang="tr-TR" smtClean="0"/>
              <a:t>10.11.2022</a:t>
            </a:fld>
            <a:endParaRPr lang="tr-TR"/>
          </a:p>
        </p:txBody>
      </p:sp>
      <p:sp>
        <p:nvSpPr>
          <p:cNvPr id="8" name="Alt Bilgi Yer Tutucusu 7">
            <a:extLst>
              <a:ext uri="{FF2B5EF4-FFF2-40B4-BE49-F238E27FC236}">
                <a16:creationId xmlns:a16="http://schemas.microsoft.com/office/drawing/2014/main" id="{C3042AF2-FC59-6745-B868-301C680575E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1EFF44A2-AB67-0A49-85F4-A0554C6FD384}"/>
              </a:ext>
            </a:extLst>
          </p:cNvPr>
          <p:cNvSpPr>
            <a:spLocks noGrp="1"/>
          </p:cNvSpPr>
          <p:nvPr>
            <p:ph type="sldNum" sz="quarter" idx="12"/>
          </p:nvPr>
        </p:nvSpPr>
        <p:spPr/>
        <p:txBody>
          <a:bodyPr/>
          <a:lstStyle/>
          <a:p>
            <a:fld id="{FC7B462D-C8E0-D040-A1BA-19EAFFA42A3D}" type="slidenum">
              <a:rPr lang="tr-TR" smtClean="0"/>
              <a:t>‹#›</a:t>
            </a:fld>
            <a:endParaRPr lang="tr-TR"/>
          </a:p>
        </p:txBody>
      </p:sp>
    </p:spTree>
    <p:extLst>
      <p:ext uri="{BB962C8B-B14F-4D97-AF65-F5344CB8AC3E}">
        <p14:creationId xmlns:p14="http://schemas.microsoft.com/office/powerpoint/2010/main" val="3067572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B453949-7714-8944-A65D-605E7F05C1C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AD680536-06D0-1240-A919-0C995BAF426D}"/>
              </a:ext>
            </a:extLst>
          </p:cNvPr>
          <p:cNvSpPr>
            <a:spLocks noGrp="1"/>
          </p:cNvSpPr>
          <p:nvPr>
            <p:ph type="dt" sz="half" idx="10"/>
          </p:nvPr>
        </p:nvSpPr>
        <p:spPr/>
        <p:txBody>
          <a:bodyPr/>
          <a:lstStyle/>
          <a:p>
            <a:fld id="{31BE05B7-F541-A54B-AEC2-A650FD6CC645}" type="datetimeFigureOut">
              <a:rPr lang="tr-TR" smtClean="0"/>
              <a:t>10.11.2022</a:t>
            </a:fld>
            <a:endParaRPr lang="tr-TR"/>
          </a:p>
        </p:txBody>
      </p:sp>
      <p:sp>
        <p:nvSpPr>
          <p:cNvPr id="4" name="Alt Bilgi Yer Tutucusu 3">
            <a:extLst>
              <a:ext uri="{FF2B5EF4-FFF2-40B4-BE49-F238E27FC236}">
                <a16:creationId xmlns:a16="http://schemas.microsoft.com/office/drawing/2014/main" id="{6CE7749E-462E-CA43-B6F6-FC2B9C474CD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0AE093E-EF33-5440-BB0A-82CA6474AF36}"/>
              </a:ext>
            </a:extLst>
          </p:cNvPr>
          <p:cNvSpPr>
            <a:spLocks noGrp="1"/>
          </p:cNvSpPr>
          <p:nvPr>
            <p:ph type="sldNum" sz="quarter" idx="12"/>
          </p:nvPr>
        </p:nvSpPr>
        <p:spPr/>
        <p:txBody>
          <a:bodyPr/>
          <a:lstStyle/>
          <a:p>
            <a:fld id="{FC7B462D-C8E0-D040-A1BA-19EAFFA42A3D}" type="slidenum">
              <a:rPr lang="tr-TR" smtClean="0"/>
              <a:t>‹#›</a:t>
            </a:fld>
            <a:endParaRPr lang="tr-TR"/>
          </a:p>
        </p:txBody>
      </p:sp>
    </p:spTree>
    <p:extLst>
      <p:ext uri="{BB962C8B-B14F-4D97-AF65-F5344CB8AC3E}">
        <p14:creationId xmlns:p14="http://schemas.microsoft.com/office/powerpoint/2010/main" val="3237346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A7E97CE-1F20-A341-959B-AACF800C3C3C}"/>
              </a:ext>
            </a:extLst>
          </p:cNvPr>
          <p:cNvSpPr>
            <a:spLocks noGrp="1"/>
          </p:cNvSpPr>
          <p:nvPr>
            <p:ph type="dt" sz="half" idx="10"/>
          </p:nvPr>
        </p:nvSpPr>
        <p:spPr/>
        <p:txBody>
          <a:bodyPr/>
          <a:lstStyle/>
          <a:p>
            <a:fld id="{31BE05B7-F541-A54B-AEC2-A650FD6CC645}" type="datetimeFigureOut">
              <a:rPr lang="tr-TR" smtClean="0"/>
              <a:t>10.11.2022</a:t>
            </a:fld>
            <a:endParaRPr lang="tr-TR"/>
          </a:p>
        </p:txBody>
      </p:sp>
      <p:sp>
        <p:nvSpPr>
          <p:cNvPr id="3" name="Alt Bilgi Yer Tutucusu 2">
            <a:extLst>
              <a:ext uri="{FF2B5EF4-FFF2-40B4-BE49-F238E27FC236}">
                <a16:creationId xmlns:a16="http://schemas.microsoft.com/office/drawing/2014/main" id="{2D0DA3BA-B992-DD42-91B2-F45BB59782B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3F0F05D-8D74-F04B-A986-63DFBDD5A33A}"/>
              </a:ext>
            </a:extLst>
          </p:cNvPr>
          <p:cNvSpPr>
            <a:spLocks noGrp="1"/>
          </p:cNvSpPr>
          <p:nvPr>
            <p:ph type="sldNum" sz="quarter" idx="12"/>
          </p:nvPr>
        </p:nvSpPr>
        <p:spPr/>
        <p:txBody>
          <a:bodyPr/>
          <a:lstStyle/>
          <a:p>
            <a:fld id="{FC7B462D-C8E0-D040-A1BA-19EAFFA42A3D}" type="slidenum">
              <a:rPr lang="tr-TR" smtClean="0"/>
              <a:t>‹#›</a:t>
            </a:fld>
            <a:endParaRPr lang="tr-TR"/>
          </a:p>
        </p:txBody>
      </p:sp>
    </p:spTree>
    <p:extLst>
      <p:ext uri="{BB962C8B-B14F-4D97-AF65-F5344CB8AC3E}">
        <p14:creationId xmlns:p14="http://schemas.microsoft.com/office/powerpoint/2010/main" val="3361566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F2433FC-4C33-3E46-9091-A6D727B35A7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8F62DA5-2DE8-7D45-A1E2-CD84F46064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F4B5D6DC-E9B2-9D46-BF97-33DB0FF003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023713BC-0E8B-AF45-9106-774A12B879A3}"/>
              </a:ext>
            </a:extLst>
          </p:cNvPr>
          <p:cNvSpPr>
            <a:spLocks noGrp="1"/>
          </p:cNvSpPr>
          <p:nvPr>
            <p:ph type="dt" sz="half" idx="10"/>
          </p:nvPr>
        </p:nvSpPr>
        <p:spPr/>
        <p:txBody>
          <a:bodyPr/>
          <a:lstStyle/>
          <a:p>
            <a:fld id="{31BE05B7-F541-A54B-AEC2-A650FD6CC645}" type="datetimeFigureOut">
              <a:rPr lang="tr-TR" smtClean="0"/>
              <a:t>10.11.2022</a:t>
            </a:fld>
            <a:endParaRPr lang="tr-TR"/>
          </a:p>
        </p:txBody>
      </p:sp>
      <p:sp>
        <p:nvSpPr>
          <p:cNvPr id="6" name="Alt Bilgi Yer Tutucusu 5">
            <a:extLst>
              <a:ext uri="{FF2B5EF4-FFF2-40B4-BE49-F238E27FC236}">
                <a16:creationId xmlns:a16="http://schemas.microsoft.com/office/drawing/2014/main" id="{9974D7D5-E88D-004D-B28C-2C11F2857C1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5FE1E11-5DAD-A04A-AE75-466F09417351}"/>
              </a:ext>
            </a:extLst>
          </p:cNvPr>
          <p:cNvSpPr>
            <a:spLocks noGrp="1"/>
          </p:cNvSpPr>
          <p:nvPr>
            <p:ph type="sldNum" sz="quarter" idx="12"/>
          </p:nvPr>
        </p:nvSpPr>
        <p:spPr/>
        <p:txBody>
          <a:bodyPr/>
          <a:lstStyle/>
          <a:p>
            <a:fld id="{FC7B462D-C8E0-D040-A1BA-19EAFFA42A3D}" type="slidenum">
              <a:rPr lang="tr-TR" smtClean="0"/>
              <a:t>‹#›</a:t>
            </a:fld>
            <a:endParaRPr lang="tr-TR"/>
          </a:p>
        </p:txBody>
      </p:sp>
    </p:spTree>
    <p:extLst>
      <p:ext uri="{BB962C8B-B14F-4D97-AF65-F5344CB8AC3E}">
        <p14:creationId xmlns:p14="http://schemas.microsoft.com/office/powerpoint/2010/main" val="2662662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7AC60C7-A95A-DC4F-B09F-812104205E3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313B672-0DEF-934E-9868-D4062BC2E9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4252109-38F9-4744-A16A-87D5A942EB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7C1B73A9-CC70-7C4F-A3C4-1530DDAA1D4D}"/>
              </a:ext>
            </a:extLst>
          </p:cNvPr>
          <p:cNvSpPr>
            <a:spLocks noGrp="1"/>
          </p:cNvSpPr>
          <p:nvPr>
            <p:ph type="dt" sz="half" idx="10"/>
          </p:nvPr>
        </p:nvSpPr>
        <p:spPr/>
        <p:txBody>
          <a:bodyPr/>
          <a:lstStyle/>
          <a:p>
            <a:fld id="{31BE05B7-F541-A54B-AEC2-A650FD6CC645}" type="datetimeFigureOut">
              <a:rPr lang="tr-TR" smtClean="0"/>
              <a:t>10.11.2022</a:t>
            </a:fld>
            <a:endParaRPr lang="tr-TR"/>
          </a:p>
        </p:txBody>
      </p:sp>
      <p:sp>
        <p:nvSpPr>
          <p:cNvPr id="6" name="Alt Bilgi Yer Tutucusu 5">
            <a:extLst>
              <a:ext uri="{FF2B5EF4-FFF2-40B4-BE49-F238E27FC236}">
                <a16:creationId xmlns:a16="http://schemas.microsoft.com/office/drawing/2014/main" id="{A9B6ED8D-5261-5A42-8B40-7BC8091F841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0E6E494-D076-D945-B15B-4820DF6B5537}"/>
              </a:ext>
            </a:extLst>
          </p:cNvPr>
          <p:cNvSpPr>
            <a:spLocks noGrp="1"/>
          </p:cNvSpPr>
          <p:nvPr>
            <p:ph type="sldNum" sz="quarter" idx="12"/>
          </p:nvPr>
        </p:nvSpPr>
        <p:spPr/>
        <p:txBody>
          <a:bodyPr/>
          <a:lstStyle/>
          <a:p>
            <a:fld id="{FC7B462D-C8E0-D040-A1BA-19EAFFA42A3D}" type="slidenum">
              <a:rPr lang="tr-TR" smtClean="0"/>
              <a:t>‹#›</a:t>
            </a:fld>
            <a:endParaRPr lang="tr-TR"/>
          </a:p>
        </p:txBody>
      </p:sp>
    </p:spTree>
    <p:extLst>
      <p:ext uri="{BB962C8B-B14F-4D97-AF65-F5344CB8AC3E}">
        <p14:creationId xmlns:p14="http://schemas.microsoft.com/office/powerpoint/2010/main" val="81772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6084854-6621-CA41-AB20-85F174E408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13E09E4-F60D-4049-A199-93187E261C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E81E0F3-2363-ED40-A627-6F22F283BF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E05B7-F541-A54B-AEC2-A650FD6CC645}" type="datetimeFigureOut">
              <a:rPr lang="tr-TR" smtClean="0"/>
              <a:t>10.11.2022</a:t>
            </a:fld>
            <a:endParaRPr lang="tr-TR"/>
          </a:p>
        </p:txBody>
      </p:sp>
      <p:sp>
        <p:nvSpPr>
          <p:cNvPr id="5" name="Alt Bilgi Yer Tutucusu 4">
            <a:extLst>
              <a:ext uri="{FF2B5EF4-FFF2-40B4-BE49-F238E27FC236}">
                <a16:creationId xmlns:a16="http://schemas.microsoft.com/office/drawing/2014/main" id="{70063F39-BBE8-744B-9E1E-2A6492F874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DA34C7C-FEF0-E743-A883-EC56C881A1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7B462D-C8E0-D040-A1BA-19EAFFA42A3D}" type="slidenum">
              <a:rPr lang="tr-TR" smtClean="0"/>
              <a:t>‹#›</a:t>
            </a:fld>
            <a:endParaRPr lang="tr-TR"/>
          </a:p>
        </p:txBody>
      </p:sp>
    </p:spTree>
    <p:extLst>
      <p:ext uri="{BB962C8B-B14F-4D97-AF65-F5344CB8AC3E}">
        <p14:creationId xmlns:p14="http://schemas.microsoft.com/office/powerpoint/2010/main" val="3174624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agri.ankara.edu.tr/download/logo/webrenkli.jpg"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hyperlink" Target="http://www.agri.ankara.edu.tr/download/logo/webrenkli.jpg"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www.agri.ankara.edu.tr/download/logo/webrenkli.jp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Başlık"/>
          <p:cNvSpPr>
            <a:spLocks noGrp="1"/>
          </p:cNvSpPr>
          <p:nvPr>
            <p:ph type="title"/>
          </p:nvPr>
        </p:nvSpPr>
        <p:spPr>
          <a:xfrm>
            <a:off x="1864426" y="2129909"/>
            <a:ext cx="8229600" cy="1143000"/>
          </a:xfrm>
        </p:spPr>
        <p:txBody>
          <a:bodyPr>
            <a:normAutofit fontScale="90000"/>
          </a:bodyPr>
          <a:lstStyle/>
          <a:p>
            <a:pPr algn="ctr"/>
            <a:r>
              <a:rPr lang="tr-TR" altLang="tr-TR" b="1" i="1" dirty="0">
                <a:latin typeface="Arial" charset="0"/>
                <a:cs typeface="Arial" charset="0"/>
              </a:rPr>
              <a:t/>
            </a:r>
            <a:br>
              <a:rPr lang="tr-TR" altLang="tr-TR" b="1" i="1" dirty="0">
                <a:latin typeface="Arial" charset="0"/>
                <a:cs typeface="Arial" charset="0"/>
              </a:rPr>
            </a:br>
            <a:r>
              <a:rPr lang="tr-TR" altLang="tr-TR" b="1" i="1" dirty="0">
                <a:latin typeface="Arial" charset="0"/>
                <a:cs typeface="Arial" charset="0"/>
              </a:rPr>
              <a:t/>
            </a:r>
            <a:br>
              <a:rPr lang="tr-TR" altLang="tr-TR" b="1" i="1" dirty="0">
                <a:latin typeface="Arial" charset="0"/>
                <a:cs typeface="Arial" charset="0"/>
              </a:rPr>
            </a:br>
            <a:r>
              <a:rPr lang="tr-TR" altLang="tr-TR" sz="5400" b="1" i="1" dirty="0">
                <a:latin typeface="Arial" charset="0"/>
                <a:cs typeface="Arial" charset="0"/>
              </a:rPr>
              <a:t>Süt Proteinleri</a:t>
            </a:r>
            <a:r>
              <a:rPr lang="tr-TR" altLang="tr-TR" b="1" i="1" dirty="0">
                <a:latin typeface="Arial" charset="0"/>
                <a:cs typeface="Arial" charset="0"/>
              </a:rPr>
              <a:t/>
            </a:r>
            <a:br>
              <a:rPr lang="tr-TR" altLang="tr-TR" b="1" i="1" dirty="0">
                <a:latin typeface="Arial" charset="0"/>
                <a:cs typeface="Arial" charset="0"/>
              </a:rPr>
            </a:br>
            <a:r>
              <a:rPr lang="tr-TR" altLang="tr-TR" b="1" i="1" dirty="0">
                <a:latin typeface="Arial" charset="0"/>
                <a:cs typeface="Arial" charset="0"/>
              </a:rPr>
              <a:t/>
            </a:r>
            <a:br>
              <a:rPr lang="tr-TR" altLang="tr-TR" b="1" i="1" dirty="0">
                <a:latin typeface="Arial" charset="0"/>
                <a:cs typeface="Arial" charset="0"/>
              </a:rPr>
            </a:br>
            <a:endParaRPr lang="tr-TR" altLang="tr-TR" sz="3100" b="1" dirty="0">
              <a:latin typeface="Arial" charset="0"/>
              <a:cs typeface="Arial" charset="0"/>
            </a:endParaRPr>
          </a:p>
        </p:txBody>
      </p:sp>
      <p:sp>
        <p:nvSpPr>
          <p:cNvPr id="2" name="Dikdörtgen 1">
            <a:extLst>
              <a:ext uri="{FF2B5EF4-FFF2-40B4-BE49-F238E27FC236}">
                <a16:creationId xmlns:a16="http://schemas.microsoft.com/office/drawing/2014/main" id="{02112A4A-34A3-2A46-9430-E77C6D05B821}"/>
              </a:ext>
            </a:extLst>
          </p:cNvPr>
          <p:cNvSpPr/>
          <p:nvPr/>
        </p:nvSpPr>
        <p:spPr>
          <a:xfrm>
            <a:off x="4097079" y="2129909"/>
            <a:ext cx="5996947" cy="369332"/>
          </a:xfrm>
          <a:prstGeom prst="rect">
            <a:avLst/>
          </a:prstGeom>
        </p:spPr>
        <p:txBody>
          <a:bodyPr wrap="square">
            <a:spAutoFit/>
          </a:bodyPr>
          <a:lstStyle/>
          <a:p>
            <a:r>
              <a:rPr lang="tr-TR" altLang="tr-TR" b="1" i="1" dirty="0">
                <a:latin typeface="Arial" charset="0"/>
                <a:cs typeface="Arial" charset="0"/>
              </a:rPr>
              <a:t> </a:t>
            </a:r>
            <a:endParaRPr lang="tr-TR" dirty="0"/>
          </a:p>
        </p:txBody>
      </p:sp>
      <p:sp>
        <p:nvSpPr>
          <p:cNvPr id="3" name="Metin kutusu 2">
            <a:extLst>
              <a:ext uri="{FF2B5EF4-FFF2-40B4-BE49-F238E27FC236}">
                <a16:creationId xmlns:a16="http://schemas.microsoft.com/office/drawing/2014/main" id="{3F86BBD1-2166-C849-A68C-06D0B0D3A52B}"/>
              </a:ext>
            </a:extLst>
          </p:cNvPr>
          <p:cNvSpPr txBox="1"/>
          <p:nvPr/>
        </p:nvSpPr>
        <p:spPr>
          <a:xfrm>
            <a:off x="3230089" y="4025735"/>
            <a:ext cx="5754524" cy="738664"/>
          </a:xfrm>
          <a:prstGeom prst="rect">
            <a:avLst/>
          </a:prstGeom>
          <a:noFill/>
        </p:spPr>
        <p:txBody>
          <a:bodyPr wrap="none" rtlCol="0">
            <a:spAutoFit/>
          </a:bodyPr>
          <a:lstStyle/>
          <a:p>
            <a:r>
              <a:rPr lang="tr-TR" altLang="tr-TR" sz="2400" b="1" i="1" dirty="0"/>
              <a:t>Prof. Dr. </a:t>
            </a:r>
            <a:r>
              <a:rPr lang="tr-TR" altLang="tr-TR" sz="2400" b="1" i="1"/>
              <a:t>Ebru </a:t>
            </a:r>
            <a:r>
              <a:rPr lang="tr-TR" altLang="tr-TR" sz="2400" b="1" i="1" smtClean="0"/>
              <a:t>ŞENEL ÖZKAN </a:t>
            </a:r>
            <a:r>
              <a:rPr lang="tr-TR" altLang="tr-TR" sz="2000" b="1" i="1" dirty="0"/>
              <a:t/>
            </a:r>
            <a:br>
              <a:rPr lang="tr-TR" altLang="tr-TR" sz="2000" b="1" i="1" dirty="0"/>
            </a:br>
            <a:r>
              <a:rPr lang="tr-TR" altLang="tr-TR" b="1" dirty="0"/>
              <a:t>Ankara Üniversitesi Ziraat Fakültesi Süt Teknolojisi Bölümü</a:t>
            </a:r>
            <a:endParaRPr lang="tr-TR" dirty="0"/>
          </a:p>
        </p:txBody>
      </p:sp>
    </p:spTree>
    <p:extLst>
      <p:ext uri="{BB962C8B-B14F-4D97-AF65-F5344CB8AC3E}">
        <p14:creationId xmlns:p14="http://schemas.microsoft.com/office/powerpoint/2010/main" val="1006877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196975"/>
            <a:ext cx="8229600" cy="4464050"/>
          </a:xfrm>
        </p:spPr>
        <p:txBody>
          <a:bodyPr>
            <a:normAutofit/>
          </a:bodyPr>
          <a:lstStyle/>
          <a:p>
            <a:pPr marL="514350" indent="-514350" algn="just">
              <a:spcBef>
                <a:spcPts val="0"/>
              </a:spcBef>
              <a:buFont typeface="+mj-lt"/>
              <a:buAutoNum type="arabicPeriod" startAt="3"/>
              <a:defRPr/>
            </a:pPr>
            <a:r>
              <a:rPr lang="tr-TR" sz="2400" dirty="0">
                <a:latin typeface="Arial" panose="020B0604020202020204" pitchFamily="34" charset="0"/>
                <a:cs typeface="Arial" panose="020B0604020202020204" pitchFamily="34" charset="0"/>
              </a:rPr>
              <a:t>Serum proteinleri kazeine oranla daha fazla </a:t>
            </a:r>
            <a:r>
              <a:rPr lang="tr-TR" sz="2400" dirty="0" err="1">
                <a:solidFill>
                  <a:srgbClr val="FF0000"/>
                </a:solidFill>
                <a:latin typeface="Arial" panose="020B0604020202020204" pitchFamily="34" charset="0"/>
                <a:cs typeface="Arial" panose="020B0604020202020204" pitchFamily="34" charset="0"/>
              </a:rPr>
              <a:t>esansiyel</a:t>
            </a:r>
            <a:r>
              <a:rPr lang="tr-TR" sz="2400" dirty="0">
                <a:solidFill>
                  <a:srgbClr val="FF0000"/>
                </a:solidFill>
                <a:latin typeface="Arial" panose="020B0604020202020204" pitchFamily="34" charset="0"/>
                <a:cs typeface="Arial" panose="020B0604020202020204" pitchFamily="34" charset="0"/>
              </a:rPr>
              <a:t> aminoasit</a:t>
            </a:r>
            <a:r>
              <a:rPr lang="tr-TR" sz="2400" dirty="0">
                <a:latin typeface="Arial" panose="020B0604020202020204" pitchFamily="34" charset="0"/>
                <a:cs typeface="Arial" panose="020B0604020202020204" pitchFamily="34" charset="0"/>
              </a:rPr>
              <a:t> içerirler. Bu nedenle serum proteinleri beslenme fizyolojisi açısından oldukça önemlidir.</a:t>
            </a:r>
          </a:p>
          <a:p>
            <a:pPr marL="0" indent="0" algn="just">
              <a:spcBef>
                <a:spcPts val="0"/>
              </a:spcBef>
              <a:buNone/>
              <a:defRPr/>
            </a:pPr>
            <a:endParaRPr lang="tr-TR" sz="2400" dirty="0">
              <a:latin typeface="Arial" panose="020B0604020202020204" pitchFamily="34" charset="0"/>
              <a:cs typeface="Arial" panose="020B0604020202020204" pitchFamily="34" charset="0"/>
            </a:endParaRPr>
          </a:p>
          <a:p>
            <a:pPr marL="514350" indent="-514350" algn="just">
              <a:spcBef>
                <a:spcPts val="0"/>
              </a:spcBef>
              <a:buFont typeface="+mj-lt"/>
              <a:buAutoNum type="arabicPeriod" startAt="4"/>
              <a:defRPr/>
            </a:pPr>
            <a:r>
              <a:rPr lang="tr-TR" sz="2400" dirty="0">
                <a:latin typeface="Arial" panose="020B0604020202020204" pitchFamily="34" charset="0"/>
                <a:cs typeface="Arial" panose="020B0604020202020204" pitchFamily="34" charset="0"/>
              </a:rPr>
              <a:t>Kazein diğer proteinlere oranla daha fazla miktarda </a:t>
            </a:r>
            <a:r>
              <a:rPr lang="tr-TR" sz="2400" dirty="0" err="1">
                <a:latin typeface="Arial" panose="020B0604020202020204" pitchFamily="34" charset="0"/>
                <a:cs typeface="Arial" panose="020B0604020202020204" pitchFamily="34" charset="0"/>
              </a:rPr>
              <a:t>glutamik</a:t>
            </a:r>
            <a:r>
              <a:rPr lang="tr-TR" sz="2400" dirty="0">
                <a:latin typeface="Arial" panose="020B0604020202020204" pitchFamily="34" charset="0"/>
                <a:cs typeface="Arial" panose="020B0604020202020204" pitchFamily="34" charset="0"/>
              </a:rPr>
              <a:t> asit ve </a:t>
            </a:r>
            <a:r>
              <a:rPr lang="tr-TR" sz="2400" dirty="0" err="1">
                <a:latin typeface="Arial" panose="020B0604020202020204" pitchFamily="34" charset="0"/>
                <a:cs typeface="Arial" panose="020B0604020202020204" pitchFamily="34" charset="0"/>
              </a:rPr>
              <a:t>aspartik</a:t>
            </a:r>
            <a:r>
              <a:rPr lang="tr-TR" sz="2400" dirty="0">
                <a:latin typeface="Arial" panose="020B0604020202020204" pitchFamily="34" charset="0"/>
                <a:cs typeface="Arial" panose="020B0604020202020204" pitchFamily="34" charset="0"/>
              </a:rPr>
              <a:t> asit içerdiğinden daha asidiktir.</a:t>
            </a:r>
          </a:p>
          <a:p>
            <a:pPr marL="0" indent="0" algn="just">
              <a:spcBef>
                <a:spcPts val="0"/>
              </a:spcBef>
              <a:buNone/>
              <a:defRPr/>
            </a:pPr>
            <a:r>
              <a:rPr lang="tr-TR" sz="2400" dirty="0">
                <a:latin typeface="Arial" panose="020B0604020202020204" pitchFamily="34" charset="0"/>
                <a:cs typeface="Arial" panose="020B0604020202020204" pitchFamily="34" charset="0"/>
              </a:rPr>
              <a:t> </a:t>
            </a:r>
          </a:p>
          <a:p>
            <a:pPr marL="514350" indent="-514350" algn="just">
              <a:spcBef>
                <a:spcPts val="0"/>
              </a:spcBef>
              <a:buFont typeface="+mj-lt"/>
              <a:buAutoNum type="arabicPeriod" startAt="5"/>
              <a:defRPr/>
            </a:pPr>
            <a:r>
              <a:rPr lang="tr-TR" sz="2400" dirty="0">
                <a:latin typeface="Arial" panose="020B0604020202020204" pitchFamily="34" charset="0"/>
                <a:cs typeface="Arial" panose="020B0604020202020204" pitchFamily="34" charset="0"/>
              </a:rPr>
              <a:t>Kazein yüksek miktarda </a:t>
            </a:r>
            <a:r>
              <a:rPr lang="tr-TR" sz="2400" dirty="0" err="1">
                <a:latin typeface="Arial" panose="020B0604020202020204" pitchFamily="34" charset="0"/>
                <a:cs typeface="Arial" panose="020B0604020202020204" pitchFamily="34" charset="0"/>
              </a:rPr>
              <a:t>prolin</a:t>
            </a:r>
            <a:r>
              <a:rPr lang="tr-TR" sz="2400" dirty="0">
                <a:latin typeface="Arial" panose="020B0604020202020204" pitchFamily="34" charset="0"/>
                <a:cs typeface="Arial" panose="020B0604020202020204" pitchFamily="34" charset="0"/>
              </a:rPr>
              <a:t> içermekte olup bu durum az oranda </a:t>
            </a:r>
            <a:r>
              <a:rPr lang="el-GR" sz="2400" dirty="0">
                <a:latin typeface="Arial" panose="020B0604020202020204" pitchFamily="34" charset="0"/>
                <a:cs typeface="Arial" panose="020B0604020202020204" pitchFamily="34" charset="0"/>
              </a:rPr>
              <a:t>α</a:t>
            </a:r>
            <a:r>
              <a:rPr lang="tr-TR" sz="2400" dirty="0">
                <a:latin typeface="Arial" panose="020B0604020202020204" pitchFamily="34" charset="0"/>
                <a:cs typeface="Arial" panose="020B0604020202020204" pitchFamily="34" charset="0"/>
              </a:rPr>
              <a:t>-</a:t>
            </a:r>
            <a:r>
              <a:rPr lang="tr-TR" sz="2400" dirty="0" err="1">
                <a:latin typeface="Arial" panose="020B0604020202020204" pitchFamily="34" charset="0"/>
                <a:cs typeface="Arial" panose="020B0604020202020204" pitchFamily="34" charset="0"/>
              </a:rPr>
              <a:t>heliks</a:t>
            </a:r>
            <a:r>
              <a:rPr lang="tr-TR" sz="2400" dirty="0">
                <a:latin typeface="Arial" panose="020B0604020202020204" pitchFamily="34" charset="0"/>
                <a:cs typeface="Arial" panose="020B0604020202020204" pitchFamily="34" charset="0"/>
              </a:rPr>
              <a:t> yapının oluşmasına neden olur ki bunun sonucunda </a:t>
            </a:r>
            <a:r>
              <a:rPr lang="tr-TR" sz="2400" dirty="0" err="1">
                <a:latin typeface="Arial" panose="020B0604020202020204" pitchFamily="34" charset="0"/>
                <a:cs typeface="Arial" panose="020B0604020202020204" pitchFamily="34" charset="0"/>
              </a:rPr>
              <a:t>polipeptitler</a:t>
            </a:r>
            <a:r>
              <a:rPr lang="tr-TR" sz="2400" dirty="0">
                <a:latin typeface="Arial" panose="020B0604020202020204" pitchFamily="34" charset="0"/>
                <a:cs typeface="Arial" panose="020B0604020202020204" pitchFamily="34" charset="0"/>
              </a:rPr>
              <a:t> güçlü şekilde katlanırlar. </a:t>
            </a:r>
          </a:p>
          <a:p>
            <a:pPr marL="0" indent="0" algn="just">
              <a:spcBef>
                <a:spcPts val="0"/>
              </a:spcBef>
              <a:buNone/>
              <a:defRPr/>
            </a:pPr>
            <a:endParaRPr lang="tr-TR" sz="2400" dirty="0">
              <a:latin typeface="Arial" panose="020B0604020202020204" pitchFamily="34" charset="0"/>
              <a:cs typeface="Arial" panose="020B0604020202020204" pitchFamily="34" charset="0"/>
            </a:endParaRPr>
          </a:p>
          <a:p>
            <a:pPr marL="514350" indent="-514350" algn="just">
              <a:spcBef>
                <a:spcPts val="0"/>
              </a:spcBef>
              <a:buFont typeface="+mj-lt"/>
              <a:buAutoNum type="arabicPeriod" startAt="6"/>
              <a:defRPr/>
            </a:pPr>
            <a:r>
              <a:rPr lang="el-GR" sz="2400" dirty="0">
                <a:latin typeface="Arial" panose="020B0604020202020204" pitchFamily="34" charset="0"/>
                <a:cs typeface="Arial" panose="020B0604020202020204" pitchFamily="34" charset="0"/>
              </a:rPr>
              <a:t>α</a:t>
            </a:r>
            <a:r>
              <a:rPr lang="tr-TR" sz="2400" dirty="0">
                <a:latin typeface="Arial" panose="020B0604020202020204" pitchFamily="34" charset="0"/>
                <a:cs typeface="Arial" panose="020B0604020202020204" pitchFamily="34" charset="0"/>
              </a:rPr>
              <a:t> </a:t>
            </a:r>
            <a:r>
              <a:rPr lang="tr-TR" sz="2400" dirty="0" err="1">
                <a:latin typeface="Arial" panose="020B0604020202020204" pitchFamily="34" charset="0"/>
                <a:cs typeface="Arial" panose="020B0604020202020204" pitchFamily="34" charset="0"/>
              </a:rPr>
              <a:t>laktalbumin</a:t>
            </a:r>
            <a:r>
              <a:rPr lang="tr-TR" sz="2400" dirty="0">
                <a:latin typeface="Arial" panose="020B0604020202020204" pitchFamily="34" charset="0"/>
                <a:cs typeface="Arial" panose="020B0604020202020204" pitchFamily="34" charset="0"/>
              </a:rPr>
              <a:t> çok fazla miktarda </a:t>
            </a:r>
            <a:r>
              <a:rPr lang="tr-TR" sz="2400" dirty="0" err="1">
                <a:latin typeface="Arial" panose="020B0604020202020204" pitchFamily="34" charset="0"/>
                <a:cs typeface="Arial" panose="020B0604020202020204" pitchFamily="34" charset="0"/>
              </a:rPr>
              <a:t>triptofan</a:t>
            </a:r>
            <a:r>
              <a:rPr lang="tr-TR" sz="2400" dirty="0">
                <a:latin typeface="Arial" panose="020B0604020202020204" pitchFamily="34" charset="0"/>
                <a:cs typeface="Arial" panose="020B0604020202020204" pitchFamily="34" charset="0"/>
              </a:rPr>
              <a:t> içerir.</a:t>
            </a:r>
          </a:p>
        </p:txBody>
      </p:sp>
    </p:spTree>
    <p:extLst>
      <p:ext uri="{BB962C8B-B14F-4D97-AF65-F5344CB8AC3E}">
        <p14:creationId xmlns:p14="http://schemas.microsoft.com/office/powerpoint/2010/main" val="4005477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1 Başlık"/>
          <p:cNvSpPr>
            <a:spLocks noGrp="1"/>
          </p:cNvSpPr>
          <p:nvPr>
            <p:ph type="title"/>
          </p:nvPr>
        </p:nvSpPr>
        <p:spPr>
          <a:xfrm>
            <a:off x="2063750" y="549275"/>
            <a:ext cx="8229600" cy="1143000"/>
          </a:xfrm>
        </p:spPr>
        <p:txBody>
          <a:bodyPr/>
          <a:lstStyle/>
          <a:p>
            <a:r>
              <a:rPr lang="tr-TR" altLang="tr-TR" sz="3200" b="1">
                <a:latin typeface="Arial" charset="0"/>
                <a:cs typeface="Arial" charset="0"/>
              </a:rPr>
              <a:t>Süt proteinlerinin fiziksel özellikleri </a:t>
            </a:r>
          </a:p>
        </p:txBody>
      </p:sp>
      <p:sp>
        <p:nvSpPr>
          <p:cNvPr id="3" name="2 İçerik Yer Tutucusu"/>
          <p:cNvSpPr>
            <a:spLocks noGrp="1"/>
          </p:cNvSpPr>
          <p:nvPr>
            <p:ph idx="1"/>
          </p:nvPr>
        </p:nvSpPr>
        <p:spPr>
          <a:xfrm>
            <a:off x="1919288" y="1844675"/>
            <a:ext cx="8229600" cy="4389438"/>
          </a:xfrm>
        </p:spPr>
        <p:txBody>
          <a:bodyPr/>
          <a:lstStyle/>
          <a:p>
            <a:pPr marL="0" indent="0" algn="just">
              <a:spcBef>
                <a:spcPts val="600"/>
              </a:spcBef>
              <a:buNone/>
              <a:defRPr/>
            </a:pPr>
            <a:r>
              <a:rPr lang="tr-TR" sz="2400" b="1" dirty="0">
                <a:solidFill>
                  <a:srgbClr val="FF0000"/>
                </a:solidFill>
                <a:latin typeface="Arial" pitchFamily="34" charset="0"/>
                <a:cs typeface="Arial" pitchFamily="34" charset="0"/>
              </a:rPr>
              <a:t>1. Elektrik yükü ve </a:t>
            </a:r>
            <a:r>
              <a:rPr lang="tr-TR" sz="2400" b="1" dirty="0" err="1">
                <a:solidFill>
                  <a:srgbClr val="FF0000"/>
                </a:solidFill>
                <a:latin typeface="Arial" pitchFamily="34" charset="0"/>
                <a:cs typeface="Arial" pitchFamily="34" charset="0"/>
              </a:rPr>
              <a:t>Hidratasyon</a:t>
            </a:r>
            <a:r>
              <a:rPr lang="tr-TR" sz="2400" b="1" dirty="0">
                <a:solidFill>
                  <a:srgbClr val="FF0000"/>
                </a:solidFill>
                <a:latin typeface="Arial" pitchFamily="34" charset="0"/>
                <a:cs typeface="Arial" pitchFamily="34" charset="0"/>
              </a:rPr>
              <a:t> </a:t>
            </a:r>
          </a:p>
          <a:p>
            <a:pPr marL="0" indent="0" algn="just">
              <a:spcBef>
                <a:spcPts val="600"/>
              </a:spcBef>
              <a:buNone/>
              <a:defRPr/>
            </a:pPr>
            <a:r>
              <a:rPr lang="tr-TR" sz="2400" dirty="0">
                <a:latin typeface="Arial" pitchFamily="34" charset="0"/>
                <a:cs typeface="Arial" pitchFamily="34" charset="0"/>
              </a:rPr>
              <a:t>Protein partiküllerinin yüzeyine dağılmış </a:t>
            </a:r>
            <a:r>
              <a:rPr lang="tr-TR" sz="2400" dirty="0">
                <a:solidFill>
                  <a:srgbClr val="FF0000"/>
                </a:solidFill>
                <a:latin typeface="Arial" pitchFamily="34" charset="0"/>
                <a:cs typeface="Arial" pitchFamily="34" charset="0"/>
              </a:rPr>
              <a:t>polar</a:t>
            </a:r>
            <a:r>
              <a:rPr lang="tr-TR" sz="2400" dirty="0">
                <a:latin typeface="Arial" pitchFamily="34" charset="0"/>
                <a:cs typeface="Arial" pitchFamily="34" charset="0"/>
              </a:rPr>
              <a:t> ve </a:t>
            </a:r>
            <a:r>
              <a:rPr lang="tr-TR" sz="2400" dirty="0">
                <a:solidFill>
                  <a:srgbClr val="FF0000"/>
                </a:solidFill>
                <a:latin typeface="Arial" pitchFamily="34" charset="0"/>
                <a:cs typeface="Arial" pitchFamily="34" charset="0"/>
              </a:rPr>
              <a:t>iyonize</a:t>
            </a:r>
            <a:r>
              <a:rPr lang="tr-TR" sz="2400" dirty="0">
                <a:latin typeface="Arial" pitchFamily="34" charset="0"/>
                <a:cs typeface="Arial" pitchFamily="34" charset="0"/>
              </a:rPr>
              <a:t> gruplar protein molekülünün elektrik yükünü ve elektriksel özelliklerini belirler. </a:t>
            </a:r>
          </a:p>
          <a:p>
            <a:pPr marL="0" indent="0" algn="just">
              <a:spcBef>
                <a:spcPts val="600"/>
              </a:spcBef>
              <a:buNone/>
              <a:defRPr/>
            </a:pPr>
            <a:r>
              <a:rPr lang="tr-TR" sz="2400" dirty="0">
                <a:latin typeface="Arial" pitchFamily="34" charset="0"/>
                <a:cs typeface="Arial" pitchFamily="34" charset="0"/>
              </a:rPr>
              <a:t>Bu gruplar sulu ortamlarda </a:t>
            </a:r>
            <a:r>
              <a:rPr lang="tr-TR" sz="2400" dirty="0" err="1">
                <a:latin typeface="Arial" pitchFamily="34" charset="0"/>
                <a:cs typeface="Arial" pitchFamily="34" charset="0"/>
              </a:rPr>
              <a:t>dissosiye</a:t>
            </a:r>
            <a:r>
              <a:rPr lang="tr-TR" sz="2400" dirty="0">
                <a:latin typeface="Arial" pitchFamily="34" charset="0"/>
                <a:cs typeface="Arial" pitchFamily="34" charset="0"/>
              </a:rPr>
              <a:t> olurlar ve iyon meydana gelir. </a:t>
            </a:r>
          </a:p>
          <a:p>
            <a:pPr marL="0" indent="0" algn="just">
              <a:spcBef>
                <a:spcPts val="600"/>
              </a:spcBef>
              <a:buNone/>
              <a:defRPr/>
            </a:pPr>
            <a:r>
              <a:rPr lang="tr-TR" sz="2400" dirty="0">
                <a:latin typeface="Arial" pitchFamily="34" charset="0"/>
                <a:cs typeface="Arial" pitchFamily="34" charset="0"/>
              </a:rPr>
              <a:t>Karboksil ve fosfat grupları ortama proton (H</a:t>
            </a:r>
            <a:r>
              <a:rPr lang="tr-TR" sz="2400" baseline="30000" dirty="0">
                <a:latin typeface="Arial" pitchFamily="34" charset="0"/>
                <a:cs typeface="Arial" pitchFamily="34" charset="0"/>
              </a:rPr>
              <a:t>+</a:t>
            </a:r>
            <a:r>
              <a:rPr lang="tr-TR" sz="2400" dirty="0">
                <a:latin typeface="Arial" pitchFamily="34" charset="0"/>
                <a:cs typeface="Arial" pitchFamily="34" charset="0"/>
              </a:rPr>
              <a:t>) vererek </a:t>
            </a:r>
            <a:r>
              <a:rPr lang="tr-TR" sz="2400" dirty="0" err="1">
                <a:latin typeface="Arial" pitchFamily="34" charset="0"/>
                <a:cs typeface="Arial" pitchFamily="34" charset="0"/>
              </a:rPr>
              <a:t>anyonik</a:t>
            </a:r>
            <a:r>
              <a:rPr lang="tr-TR" sz="2400" dirty="0">
                <a:latin typeface="Arial" pitchFamily="34" charset="0"/>
                <a:cs typeface="Arial" pitchFamily="34" charset="0"/>
              </a:rPr>
              <a:t> özelik kazanır.</a:t>
            </a:r>
          </a:p>
          <a:p>
            <a:pPr marL="0" indent="0" algn="just">
              <a:spcBef>
                <a:spcPts val="600"/>
              </a:spcBef>
              <a:buNone/>
              <a:defRPr/>
            </a:pPr>
            <a:r>
              <a:rPr lang="tr-TR" sz="2400" dirty="0">
                <a:latin typeface="Arial" pitchFamily="34" charset="0"/>
                <a:cs typeface="Arial" pitchFamily="34" charset="0"/>
              </a:rPr>
              <a:t>Amino grupları proton alarak katyonlar oluşturur (NH3</a:t>
            </a:r>
            <a:r>
              <a:rPr lang="tr-TR" sz="2400" baseline="30000" dirty="0">
                <a:latin typeface="Arial" pitchFamily="34" charset="0"/>
                <a:cs typeface="Arial" pitchFamily="34" charset="0"/>
              </a:rPr>
              <a:t>+</a:t>
            </a:r>
            <a:r>
              <a:rPr lang="tr-TR" sz="2400" dirty="0">
                <a:latin typeface="Arial" pitchFamily="34" charset="0"/>
                <a:cs typeface="Arial" pitchFamily="34" charset="0"/>
              </a:rPr>
              <a:t>).  </a:t>
            </a:r>
          </a:p>
          <a:p>
            <a:pPr marL="514350" indent="-514350" algn="just">
              <a:buNone/>
              <a:defRPr/>
            </a:pPr>
            <a:r>
              <a:rPr lang="tr-TR" sz="2400" dirty="0">
                <a:latin typeface="Arial" pitchFamily="34" charset="0"/>
                <a:cs typeface="Arial" pitchFamily="34" charset="0"/>
              </a:rPr>
              <a:t>      </a:t>
            </a:r>
          </a:p>
        </p:txBody>
      </p:sp>
    </p:spTree>
    <p:extLst>
      <p:ext uri="{BB962C8B-B14F-4D97-AF65-F5344CB8AC3E}">
        <p14:creationId xmlns:p14="http://schemas.microsoft.com/office/powerpoint/2010/main" val="1346714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992314" y="1341439"/>
            <a:ext cx="8135937" cy="4446587"/>
          </a:xfrm>
          <a:prstGeom prst="rect">
            <a:avLst/>
          </a:prstGeom>
          <a:noFill/>
        </p:spPr>
        <p:txBody>
          <a:bodyPr>
            <a:spAutoFit/>
          </a:bodyPr>
          <a:lstStyle/>
          <a:p>
            <a:pPr algn="just">
              <a:spcBef>
                <a:spcPts val="600"/>
              </a:spcBef>
              <a:defRPr/>
            </a:pPr>
            <a:r>
              <a:rPr lang="tr-TR" sz="2400" dirty="0">
                <a:latin typeface="Arial" pitchFamily="34" charset="0"/>
                <a:cs typeface="Arial" pitchFamily="34" charset="0"/>
              </a:rPr>
              <a:t>Sütteki doğal protein molekülleri belirli bir elektrik yüküne sahiptir. Elektrik yükünün miktarı ve proteinlerin yüzeyindeki grupların birbirlerine oranları, önemli özelliklerin oluşmasına ve etkilenmesine neden olur. Bunlar; </a:t>
            </a:r>
          </a:p>
          <a:p>
            <a:pPr marL="342900" indent="-342900" algn="just">
              <a:spcBef>
                <a:spcPts val="600"/>
              </a:spcBef>
              <a:buFont typeface="Arial" panose="020B0604020202020204" pitchFamily="34" charset="0"/>
              <a:buChar char="•"/>
              <a:defRPr/>
            </a:pPr>
            <a:r>
              <a:rPr lang="tr-TR" sz="2400" dirty="0">
                <a:latin typeface="Arial" pitchFamily="34" charset="0"/>
                <a:cs typeface="Arial" pitchFamily="34" charset="0"/>
              </a:rPr>
              <a:t>Protein </a:t>
            </a:r>
            <a:r>
              <a:rPr lang="tr-TR" sz="2400" dirty="0" err="1">
                <a:latin typeface="Arial" pitchFamily="34" charset="0"/>
                <a:cs typeface="Arial" pitchFamily="34" charset="0"/>
              </a:rPr>
              <a:t>hidratasyonunu</a:t>
            </a:r>
            <a:r>
              <a:rPr lang="tr-TR" sz="2400" dirty="0">
                <a:latin typeface="Arial" pitchFamily="34" charset="0"/>
                <a:cs typeface="Arial" pitchFamily="34" charset="0"/>
              </a:rPr>
              <a:t> sağlar ve </a:t>
            </a:r>
            <a:r>
              <a:rPr lang="tr-TR" sz="2400" dirty="0" err="1">
                <a:latin typeface="Arial" pitchFamily="34" charset="0"/>
                <a:cs typeface="Arial" pitchFamily="34" charset="0"/>
              </a:rPr>
              <a:t>kolloidal</a:t>
            </a:r>
            <a:r>
              <a:rPr lang="tr-TR" sz="2400" dirty="0">
                <a:latin typeface="Arial" pitchFamily="34" charset="0"/>
                <a:cs typeface="Arial" pitchFamily="34" charset="0"/>
              </a:rPr>
              <a:t> çözelti oluşur.</a:t>
            </a:r>
          </a:p>
          <a:p>
            <a:pPr marL="342900" indent="-342900" algn="just">
              <a:spcBef>
                <a:spcPts val="600"/>
              </a:spcBef>
              <a:buFont typeface="Arial" panose="020B0604020202020204" pitchFamily="34" charset="0"/>
              <a:buChar char="•"/>
              <a:defRPr/>
            </a:pPr>
            <a:r>
              <a:rPr lang="tr-TR" sz="2400" dirty="0">
                <a:latin typeface="Arial" pitchFamily="34" charset="0"/>
                <a:cs typeface="Arial" pitchFamily="34" charset="0"/>
              </a:rPr>
              <a:t>Elektriksel alanda proteinler hareket etmesini sağlar.</a:t>
            </a:r>
          </a:p>
          <a:p>
            <a:pPr marL="342900" indent="-342900" algn="just">
              <a:spcBef>
                <a:spcPts val="600"/>
              </a:spcBef>
              <a:buFont typeface="Arial" panose="020B0604020202020204" pitchFamily="34" charset="0"/>
              <a:buChar char="•"/>
              <a:defRPr/>
            </a:pPr>
            <a:r>
              <a:rPr lang="tr-TR" sz="2400" dirty="0">
                <a:latin typeface="Arial" pitchFamily="34" charset="0"/>
                <a:cs typeface="Arial" pitchFamily="34" charset="0"/>
              </a:rPr>
              <a:t>Doğal proteinlerin asidik ve bazik karakterde olmasını belirler.</a:t>
            </a:r>
          </a:p>
          <a:p>
            <a:pPr marL="342900" indent="-342900" algn="just">
              <a:spcBef>
                <a:spcPts val="600"/>
              </a:spcBef>
              <a:buFont typeface="Arial" panose="020B0604020202020204" pitchFamily="34" charset="0"/>
              <a:buChar char="•"/>
              <a:defRPr/>
            </a:pPr>
            <a:r>
              <a:rPr lang="tr-TR" sz="2400" dirty="0">
                <a:latin typeface="Arial" pitchFamily="34" charset="0"/>
                <a:cs typeface="Arial" pitchFamily="34" charset="0"/>
              </a:rPr>
              <a:t>Proteinlerin tuz yapmaları mümkün olmaktadır.</a:t>
            </a:r>
          </a:p>
          <a:p>
            <a:pPr marL="285750" indent="-285750" algn="just">
              <a:spcBef>
                <a:spcPts val="600"/>
              </a:spcBef>
              <a:buFont typeface="Arial" panose="020B0604020202020204" pitchFamily="34" charset="0"/>
              <a:buChar char="•"/>
              <a:defRPr/>
            </a:pPr>
            <a:endParaRPr lang="tr-TR" dirty="0">
              <a:latin typeface="Arial" pitchFamily="34" charset="0"/>
              <a:cs typeface="Arial" pitchFamily="34" charset="0"/>
            </a:endParaRPr>
          </a:p>
        </p:txBody>
      </p:sp>
    </p:spTree>
    <p:extLst>
      <p:ext uri="{BB962C8B-B14F-4D97-AF65-F5344CB8AC3E}">
        <p14:creationId xmlns:p14="http://schemas.microsoft.com/office/powerpoint/2010/main" val="2062027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135188" y="1000126"/>
            <a:ext cx="7416800" cy="5324535"/>
          </a:xfrm>
          <a:prstGeom prst="rect">
            <a:avLst/>
          </a:prstGeom>
          <a:noFill/>
        </p:spPr>
        <p:txBody>
          <a:bodyPr>
            <a:spAutoFit/>
          </a:bodyPr>
          <a:lstStyle/>
          <a:p>
            <a:pPr algn="just">
              <a:defRPr/>
            </a:pPr>
            <a:r>
              <a:rPr lang="tr-TR" sz="2800" b="1" dirty="0">
                <a:solidFill>
                  <a:srgbClr val="FF0000"/>
                </a:solidFill>
              </a:rPr>
              <a:t>Proteinlerin </a:t>
            </a:r>
            <a:r>
              <a:rPr lang="tr-TR" sz="2800" b="1" dirty="0" err="1">
                <a:solidFill>
                  <a:srgbClr val="FF0000"/>
                </a:solidFill>
              </a:rPr>
              <a:t>hidratasyon</a:t>
            </a:r>
            <a:r>
              <a:rPr lang="tr-TR" sz="2800" b="1" dirty="0">
                <a:solidFill>
                  <a:srgbClr val="FF0000"/>
                </a:solidFill>
              </a:rPr>
              <a:t> özelliği; </a:t>
            </a:r>
          </a:p>
          <a:p>
            <a:pPr algn="just">
              <a:defRPr/>
            </a:pPr>
            <a:endParaRPr lang="tr-TR" sz="2400" b="1" dirty="0">
              <a:solidFill>
                <a:srgbClr val="FF0000"/>
              </a:solidFill>
            </a:endParaRPr>
          </a:p>
          <a:p>
            <a:pPr algn="just">
              <a:defRPr/>
            </a:pPr>
            <a:r>
              <a:rPr lang="tr-TR" sz="2400" dirty="0"/>
              <a:t>Proteinler çok güçlü şekilde </a:t>
            </a:r>
            <a:r>
              <a:rPr lang="tr-TR" sz="2400" dirty="0" err="1"/>
              <a:t>hidratasyona</a:t>
            </a:r>
            <a:r>
              <a:rPr lang="tr-TR" sz="2400" dirty="0"/>
              <a:t> uğrarlar. </a:t>
            </a:r>
          </a:p>
          <a:p>
            <a:pPr algn="just">
              <a:defRPr/>
            </a:pPr>
            <a:r>
              <a:rPr lang="tr-TR" sz="2400" dirty="0"/>
              <a:t>Su molekülleri </a:t>
            </a:r>
            <a:r>
              <a:rPr lang="tr-TR" sz="2400" dirty="0" err="1"/>
              <a:t>dipol</a:t>
            </a:r>
            <a:r>
              <a:rPr lang="tr-TR" sz="2400" dirty="0"/>
              <a:t> karakterleri nedeniyle iyonize gruplar üzerinde birikirler ve protein etrafında bir hidrat kılıfı oluştururlar.</a:t>
            </a:r>
          </a:p>
          <a:p>
            <a:pPr algn="just">
              <a:defRPr/>
            </a:pPr>
            <a:r>
              <a:rPr lang="tr-TR" sz="2400" dirty="0"/>
              <a:t>Hidrat kılıfının, </a:t>
            </a:r>
            <a:r>
              <a:rPr lang="tr-TR" sz="2400" dirty="0" err="1"/>
              <a:t>kolloidi</a:t>
            </a:r>
            <a:r>
              <a:rPr lang="tr-TR" sz="2400" dirty="0"/>
              <a:t> koruyucu görevi vardır. Böylece büyük protein parçacıklarının </a:t>
            </a:r>
            <a:r>
              <a:rPr lang="tr-TR" sz="2400" dirty="0" err="1"/>
              <a:t>biraraya</a:t>
            </a:r>
            <a:r>
              <a:rPr lang="tr-TR" sz="2400" dirty="0"/>
              <a:t> toplanmasına engel olur. </a:t>
            </a:r>
          </a:p>
          <a:p>
            <a:pPr algn="just">
              <a:defRPr/>
            </a:pPr>
            <a:r>
              <a:rPr lang="tr-TR" sz="2400" dirty="0" err="1"/>
              <a:t>Hidratasyonun</a:t>
            </a:r>
            <a:r>
              <a:rPr lang="tr-TR" sz="2400" dirty="0"/>
              <a:t> oluşumunda rol oynayan faktörler;</a:t>
            </a:r>
          </a:p>
          <a:p>
            <a:pPr marL="342900" indent="-342900" algn="just">
              <a:buFont typeface="Arial" panose="020B0604020202020204" pitchFamily="34" charset="0"/>
              <a:buChar char="•"/>
              <a:defRPr/>
            </a:pPr>
            <a:r>
              <a:rPr lang="tr-TR" sz="2400" dirty="0"/>
              <a:t>Proteindeki polar gruplar arasındaki elektrostatik değişim</a:t>
            </a:r>
          </a:p>
          <a:p>
            <a:pPr marL="342900" indent="-342900" algn="just">
              <a:buFont typeface="Arial" panose="020B0604020202020204" pitchFamily="34" charset="0"/>
              <a:buChar char="•"/>
              <a:defRPr/>
            </a:pPr>
            <a:r>
              <a:rPr lang="tr-TR" sz="2400" dirty="0"/>
              <a:t>Su moleküllerinin </a:t>
            </a:r>
            <a:r>
              <a:rPr lang="tr-TR" sz="2400" dirty="0" err="1"/>
              <a:t>dipol</a:t>
            </a:r>
            <a:r>
              <a:rPr lang="tr-TR" sz="2400" dirty="0"/>
              <a:t> güçleridir.</a:t>
            </a:r>
          </a:p>
          <a:p>
            <a:pPr algn="just">
              <a:defRPr/>
            </a:pPr>
            <a:endParaRPr lang="tr-TR" sz="2400" dirty="0"/>
          </a:p>
        </p:txBody>
      </p:sp>
    </p:spTree>
    <p:extLst>
      <p:ext uri="{BB962C8B-B14F-4D97-AF65-F5344CB8AC3E}">
        <p14:creationId xmlns:p14="http://schemas.microsoft.com/office/powerpoint/2010/main" val="4176966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Metin kutusu 1"/>
          <p:cNvSpPr txBox="1">
            <a:spLocks noChangeArrowheads="1"/>
          </p:cNvSpPr>
          <p:nvPr/>
        </p:nvSpPr>
        <p:spPr bwMode="auto">
          <a:xfrm>
            <a:off x="2208214" y="981076"/>
            <a:ext cx="7704137" cy="4524375"/>
          </a:xfrm>
          <a:prstGeom prst="rect">
            <a:avLst/>
          </a:prstGeom>
          <a:noFill/>
          <a:ln w="9525">
            <a:noFill/>
            <a:miter lim="800000"/>
            <a:headEnd/>
            <a:tailEnd/>
          </a:ln>
        </p:spPr>
        <p:txBody>
          <a:bodyPr>
            <a:spAutoFit/>
          </a:bodyPr>
          <a:lstStyle/>
          <a:p>
            <a:pPr algn="just"/>
            <a:r>
              <a:rPr lang="tr-TR" altLang="tr-TR" sz="2400"/>
              <a:t>Proteinler güçlü su bağlama özelliğine sahiptir. Ancak  serbest polar grupların su bağlama gücü bu kadar fazla değildir. Bu nedenle peptid bağlarınında hidratasyon özelliğine  sahip olduğu kabul edilmektedir. </a:t>
            </a:r>
          </a:p>
          <a:p>
            <a:pPr algn="just"/>
            <a:r>
              <a:rPr lang="tr-TR" altLang="tr-TR" sz="2400"/>
              <a:t>Proteinler ne kadar fazla elektrik yüküne sahipse o kadar fazla su bağlarlar. </a:t>
            </a:r>
          </a:p>
          <a:p>
            <a:pPr algn="just"/>
            <a:endParaRPr lang="tr-TR" altLang="tr-TR" sz="2400"/>
          </a:p>
          <a:p>
            <a:pPr algn="just"/>
            <a:r>
              <a:rPr lang="tr-TR" altLang="tr-TR" sz="2400"/>
              <a:t>Elektrik yükünün miktarı; aynı zamanda proteinlerin elektriksel alandaki hareket etme hızını da etkiler. Bu özelliğinden yararlanarak protein fraksiyonlarının elektroforez yöntemi ile ayrılmaları ve belirlenmeleri sağlanır. </a:t>
            </a:r>
          </a:p>
        </p:txBody>
      </p:sp>
    </p:spTree>
    <p:extLst>
      <p:ext uri="{BB962C8B-B14F-4D97-AF65-F5344CB8AC3E}">
        <p14:creationId xmlns:p14="http://schemas.microsoft.com/office/powerpoint/2010/main" val="221504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208213" y="1341438"/>
            <a:ext cx="7632700" cy="4216539"/>
          </a:xfrm>
          <a:prstGeom prst="rect">
            <a:avLst/>
          </a:prstGeom>
          <a:noFill/>
        </p:spPr>
        <p:txBody>
          <a:bodyPr>
            <a:spAutoFit/>
          </a:bodyPr>
          <a:lstStyle/>
          <a:p>
            <a:pPr>
              <a:defRPr/>
            </a:pPr>
            <a:r>
              <a:rPr lang="tr-TR" sz="2800" b="1" dirty="0">
                <a:solidFill>
                  <a:srgbClr val="FF0000"/>
                </a:solidFill>
              </a:rPr>
              <a:t>2. </a:t>
            </a:r>
            <a:r>
              <a:rPr lang="tr-TR" sz="2800" b="1" dirty="0" err="1">
                <a:solidFill>
                  <a:srgbClr val="FF0000"/>
                </a:solidFill>
              </a:rPr>
              <a:t>İzolektrik</a:t>
            </a:r>
            <a:r>
              <a:rPr lang="tr-TR" sz="2800" b="1" dirty="0">
                <a:solidFill>
                  <a:srgbClr val="FF0000"/>
                </a:solidFill>
              </a:rPr>
              <a:t> noktası ve çözünürlük</a:t>
            </a:r>
          </a:p>
          <a:p>
            <a:pPr>
              <a:defRPr/>
            </a:pPr>
            <a:endParaRPr lang="tr-TR" sz="2400" b="1" dirty="0">
              <a:solidFill>
                <a:srgbClr val="FF0000"/>
              </a:solidFill>
            </a:endParaRPr>
          </a:p>
          <a:p>
            <a:pPr algn="just">
              <a:defRPr/>
            </a:pPr>
            <a:r>
              <a:rPr lang="tr-TR" sz="2400" dirty="0"/>
              <a:t>Proteinlerin elektrik yükleri, protein parçacıklarının bulunduğu sulu ortamdaki </a:t>
            </a:r>
            <a:r>
              <a:rPr lang="tr-TR" sz="2400" dirty="0" err="1"/>
              <a:t>pH</a:t>
            </a:r>
            <a:r>
              <a:rPr lang="tr-TR" sz="2400" dirty="0"/>
              <a:t> değerine bağlı olarak değişir. </a:t>
            </a:r>
          </a:p>
          <a:p>
            <a:pPr marL="342900" indent="-342900" algn="just">
              <a:buFont typeface="Arial" panose="020B0604020202020204" pitchFamily="34" charset="0"/>
              <a:buChar char="•"/>
              <a:defRPr/>
            </a:pPr>
            <a:r>
              <a:rPr lang="tr-TR" sz="2400" dirty="0"/>
              <a:t>Süt proteinleri hem anyon hem katyon içerdikleri için </a:t>
            </a:r>
            <a:r>
              <a:rPr lang="tr-TR" sz="2400" dirty="0" err="1"/>
              <a:t>amfoter</a:t>
            </a:r>
            <a:r>
              <a:rPr lang="tr-TR" sz="2400" dirty="0"/>
              <a:t> karakter gösterir.</a:t>
            </a:r>
          </a:p>
          <a:p>
            <a:pPr algn="just">
              <a:defRPr/>
            </a:pPr>
            <a:r>
              <a:rPr lang="tr-TR" sz="2400" dirty="0"/>
              <a:t>Asit çözeltilerde pozitif, alkali çözeltilerde negatif yüke sahip olurlar. </a:t>
            </a:r>
          </a:p>
          <a:p>
            <a:pPr algn="just">
              <a:defRPr/>
            </a:pPr>
            <a:r>
              <a:rPr lang="tr-TR" sz="2400" dirty="0"/>
              <a:t>Çok düşük </a:t>
            </a:r>
            <a:r>
              <a:rPr lang="tr-TR" sz="2400" dirty="0" err="1"/>
              <a:t>pH</a:t>
            </a:r>
            <a:r>
              <a:rPr lang="tr-TR" sz="2400" dirty="0"/>
              <a:t> değerlerinde karboksil grupları </a:t>
            </a:r>
            <a:r>
              <a:rPr lang="tr-TR" sz="2400" dirty="0" err="1"/>
              <a:t>dissosiye</a:t>
            </a:r>
            <a:r>
              <a:rPr lang="tr-TR" sz="2400" dirty="0"/>
              <a:t> olmazken, yüksek </a:t>
            </a:r>
            <a:r>
              <a:rPr lang="tr-TR" sz="2400" dirty="0" err="1"/>
              <a:t>pH</a:t>
            </a:r>
            <a:r>
              <a:rPr lang="tr-TR" sz="2400" dirty="0"/>
              <a:t> değerlerinde tamamen </a:t>
            </a:r>
            <a:r>
              <a:rPr lang="tr-TR" sz="2400" dirty="0" err="1"/>
              <a:t>dissosiye</a:t>
            </a:r>
            <a:r>
              <a:rPr lang="tr-TR" sz="2400" dirty="0"/>
              <a:t> olurlar.</a:t>
            </a:r>
          </a:p>
        </p:txBody>
      </p:sp>
    </p:spTree>
    <p:extLst>
      <p:ext uri="{BB962C8B-B14F-4D97-AF65-F5344CB8AC3E}">
        <p14:creationId xmlns:p14="http://schemas.microsoft.com/office/powerpoint/2010/main" val="2340730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Metin kutusu 1"/>
          <p:cNvSpPr txBox="1">
            <a:spLocks noChangeArrowheads="1"/>
          </p:cNvSpPr>
          <p:nvPr/>
        </p:nvSpPr>
        <p:spPr bwMode="auto">
          <a:xfrm>
            <a:off x="2495550" y="1196976"/>
            <a:ext cx="7632700" cy="3046413"/>
          </a:xfrm>
          <a:prstGeom prst="rect">
            <a:avLst/>
          </a:prstGeom>
          <a:noFill/>
          <a:ln w="9525">
            <a:noFill/>
            <a:miter lim="800000"/>
            <a:headEnd/>
            <a:tailEnd/>
          </a:ln>
        </p:spPr>
        <p:txBody>
          <a:bodyPr>
            <a:spAutoFit/>
          </a:bodyPr>
          <a:lstStyle/>
          <a:p>
            <a:pPr algn="just"/>
            <a:r>
              <a:rPr lang="tr-TR" altLang="tr-TR" sz="2400" dirty="0"/>
              <a:t>Belirli bir </a:t>
            </a:r>
            <a:r>
              <a:rPr lang="tr-TR" altLang="tr-TR" sz="2400" dirty="0" err="1"/>
              <a:t>pH</a:t>
            </a:r>
            <a:r>
              <a:rPr lang="tr-TR" altLang="tr-TR" sz="2400" dirty="0"/>
              <a:t> değerinde pozitif yük ile negatif yük eşit olması gerekir. Bu </a:t>
            </a:r>
            <a:r>
              <a:rPr lang="tr-TR" altLang="tr-TR" sz="2400" dirty="0" err="1"/>
              <a:t>pH</a:t>
            </a:r>
            <a:r>
              <a:rPr lang="tr-TR" altLang="tr-TR" sz="2400" dirty="0"/>
              <a:t> değerinde protein parçacıkları elektriksel alanda göç etmezler yani hareket etmezler.</a:t>
            </a:r>
          </a:p>
          <a:p>
            <a:pPr algn="just"/>
            <a:r>
              <a:rPr lang="tr-TR" altLang="tr-TR" sz="2400" dirty="0"/>
              <a:t>Anyon ve katyonların eşit olduğu bu duruma </a:t>
            </a:r>
            <a:r>
              <a:rPr lang="tr-TR" altLang="tr-TR" sz="2400" dirty="0">
                <a:solidFill>
                  <a:srgbClr val="FF0000"/>
                </a:solidFill>
              </a:rPr>
              <a:t>‘</a:t>
            </a:r>
            <a:r>
              <a:rPr lang="tr-TR" altLang="tr-TR" sz="2400" dirty="0" err="1">
                <a:solidFill>
                  <a:srgbClr val="FF0000"/>
                </a:solidFill>
              </a:rPr>
              <a:t>zwetterion</a:t>
            </a:r>
            <a:r>
              <a:rPr lang="tr-TR" altLang="tr-TR" sz="2400" dirty="0">
                <a:solidFill>
                  <a:srgbClr val="FF0000"/>
                </a:solidFill>
              </a:rPr>
              <a:t>’ </a:t>
            </a:r>
            <a:r>
              <a:rPr lang="tr-TR" altLang="tr-TR" sz="2400" dirty="0"/>
              <a:t>yada </a:t>
            </a:r>
            <a:r>
              <a:rPr lang="tr-TR" altLang="tr-TR" sz="2400" dirty="0">
                <a:solidFill>
                  <a:srgbClr val="FF0000"/>
                </a:solidFill>
              </a:rPr>
              <a:t>‘ikiz iyonlar hali’ </a:t>
            </a:r>
            <a:r>
              <a:rPr lang="tr-TR" altLang="tr-TR" sz="2400" dirty="0"/>
              <a:t>denir ve </a:t>
            </a:r>
            <a:r>
              <a:rPr lang="tr-TR" altLang="tr-TR" sz="2400" dirty="0" err="1">
                <a:solidFill>
                  <a:srgbClr val="FF0000"/>
                </a:solidFill>
              </a:rPr>
              <a:t>izoelektrik</a:t>
            </a:r>
            <a:r>
              <a:rPr lang="tr-TR" altLang="tr-TR" sz="2400" dirty="0">
                <a:solidFill>
                  <a:srgbClr val="FF0000"/>
                </a:solidFill>
              </a:rPr>
              <a:t> nokta </a:t>
            </a:r>
            <a:r>
              <a:rPr lang="tr-TR" altLang="tr-TR" sz="2400" dirty="0"/>
              <a:t>olarak tanımlanır.  </a:t>
            </a:r>
          </a:p>
          <a:p>
            <a:pPr algn="just"/>
            <a:r>
              <a:rPr lang="tr-TR" altLang="tr-TR" sz="2400" dirty="0"/>
              <a:t>Kazeinler </a:t>
            </a:r>
            <a:r>
              <a:rPr lang="tr-TR" altLang="tr-TR" sz="2400" dirty="0" err="1"/>
              <a:t>izoelektrik</a:t>
            </a:r>
            <a:r>
              <a:rPr lang="tr-TR" altLang="tr-TR" sz="2400" dirty="0"/>
              <a:t> noktada çözünmezler. </a:t>
            </a:r>
            <a:r>
              <a:rPr lang="tr-TR" altLang="tr-TR" sz="2400" dirty="0" err="1"/>
              <a:t>İzoelektrik</a:t>
            </a:r>
            <a:r>
              <a:rPr lang="tr-TR" altLang="tr-TR" sz="2400" dirty="0"/>
              <a:t> noktanın altında veya üstünde çözünürler.</a:t>
            </a:r>
          </a:p>
        </p:txBody>
      </p:sp>
    </p:spTree>
    <p:extLst>
      <p:ext uri="{BB962C8B-B14F-4D97-AF65-F5344CB8AC3E}">
        <p14:creationId xmlns:p14="http://schemas.microsoft.com/office/powerpoint/2010/main" val="3559760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Metin kutusu 1"/>
          <p:cNvSpPr txBox="1">
            <a:spLocks noChangeArrowheads="1"/>
          </p:cNvSpPr>
          <p:nvPr/>
        </p:nvSpPr>
        <p:spPr bwMode="auto">
          <a:xfrm>
            <a:off x="2495550" y="1268413"/>
            <a:ext cx="7200900" cy="4894262"/>
          </a:xfrm>
          <a:prstGeom prst="rect">
            <a:avLst/>
          </a:prstGeom>
          <a:noFill/>
          <a:ln w="9525">
            <a:noFill/>
            <a:miter lim="800000"/>
            <a:headEnd/>
            <a:tailEnd/>
          </a:ln>
        </p:spPr>
        <p:txBody>
          <a:bodyPr>
            <a:spAutoFit/>
          </a:bodyPr>
          <a:lstStyle/>
          <a:p>
            <a:pPr algn="just"/>
            <a:r>
              <a:rPr lang="tr-TR" altLang="tr-TR" sz="2400">
                <a:solidFill>
                  <a:srgbClr val="FF0000"/>
                </a:solidFill>
              </a:rPr>
              <a:t>Proteinlerin çözünürlüğü; </a:t>
            </a:r>
            <a:r>
              <a:rPr lang="tr-TR" altLang="tr-TR" sz="2400"/>
              <a:t>pH değerinin yanısıra, sistemdeki tuzların konsantrasyonu da proteinlerin çözünürlük durumunu güçlü şekilde etkiler. </a:t>
            </a:r>
          </a:p>
          <a:p>
            <a:pPr algn="just"/>
            <a:r>
              <a:rPr lang="tr-TR" altLang="tr-TR" sz="2400"/>
              <a:t>Çözünürlük, protein yapısındaki </a:t>
            </a:r>
            <a:r>
              <a:rPr lang="tr-TR" altLang="tr-TR" sz="2400">
                <a:solidFill>
                  <a:srgbClr val="FF0000"/>
                </a:solidFill>
              </a:rPr>
              <a:t>hidrofilik (polar) </a:t>
            </a:r>
            <a:r>
              <a:rPr lang="tr-TR" altLang="tr-TR" sz="2400"/>
              <a:t>ve </a:t>
            </a:r>
            <a:r>
              <a:rPr lang="tr-TR" altLang="tr-TR" sz="2400">
                <a:solidFill>
                  <a:srgbClr val="FF0000"/>
                </a:solidFill>
              </a:rPr>
              <a:t>hidrofobik (apolar) </a:t>
            </a:r>
            <a:r>
              <a:rPr lang="tr-TR" altLang="tr-TR" sz="2400"/>
              <a:t>gruplara bağlı olarak değişir. </a:t>
            </a:r>
          </a:p>
          <a:p>
            <a:pPr algn="just"/>
            <a:endParaRPr lang="tr-TR" altLang="tr-TR" sz="2400"/>
          </a:p>
          <a:p>
            <a:pPr algn="just"/>
            <a:r>
              <a:rPr lang="tr-TR" altLang="tr-TR" sz="2400"/>
              <a:t>Çözünürlük özelliklerini etkileyen başlıca interaksiyonlar hidrofobik ve iyonik yapılardır. </a:t>
            </a:r>
          </a:p>
          <a:p>
            <a:pPr algn="just"/>
            <a:r>
              <a:rPr lang="tr-TR" altLang="tr-TR" sz="2400" b="1"/>
              <a:t>	*</a:t>
            </a:r>
            <a:r>
              <a:rPr lang="tr-TR" altLang="tr-TR" sz="2400"/>
              <a:t>Hidrofobik interaksiyon; protein-protein etkileşimini oluşturur ve sonuçta çözünürlük azalır.</a:t>
            </a:r>
          </a:p>
          <a:p>
            <a:pPr algn="just"/>
            <a:r>
              <a:rPr lang="tr-TR" altLang="tr-TR" sz="2400" b="1"/>
              <a:t>	*</a:t>
            </a:r>
            <a:r>
              <a:rPr lang="tr-TR" altLang="tr-TR" sz="2400"/>
              <a:t>İyonik reaksiyon; protein-çözücü etkileşimini sağlayarak çözünürlüğün artmasına yol açar.  </a:t>
            </a:r>
          </a:p>
          <a:p>
            <a:pPr algn="just"/>
            <a:endParaRPr lang="tr-TR" altLang="tr-TR" sz="2400"/>
          </a:p>
        </p:txBody>
      </p:sp>
    </p:spTree>
    <p:extLst>
      <p:ext uri="{BB962C8B-B14F-4D97-AF65-F5344CB8AC3E}">
        <p14:creationId xmlns:p14="http://schemas.microsoft.com/office/powerpoint/2010/main" val="8187651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208214" y="1196976"/>
            <a:ext cx="7343775" cy="5262563"/>
          </a:xfrm>
          <a:prstGeom prst="rect">
            <a:avLst/>
          </a:prstGeom>
          <a:noFill/>
        </p:spPr>
        <p:txBody>
          <a:bodyPr>
            <a:spAutoFit/>
          </a:bodyPr>
          <a:lstStyle/>
          <a:p>
            <a:pPr algn="just">
              <a:defRPr/>
            </a:pPr>
            <a:r>
              <a:rPr lang="tr-TR" sz="2400" dirty="0"/>
              <a:t>Amonyum sülfat gibi </a:t>
            </a:r>
            <a:r>
              <a:rPr lang="tr-TR" sz="2400" dirty="0" err="1"/>
              <a:t>nötral</a:t>
            </a:r>
            <a:r>
              <a:rPr lang="tr-TR" sz="2400" dirty="0"/>
              <a:t> tuzlar protein çözünürlüğü üzerinde iki farklı etkiye sahiptir.</a:t>
            </a:r>
          </a:p>
          <a:p>
            <a:pPr marL="457200" indent="-457200" algn="just">
              <a:buFont typeface="+mj-lt"/>
              <a:buAutoNum type="arabicPeriod"/>
              <a:defRPr/>
            </a:pPr>
            <a:r>
              <a:rPr lang="tr-TR" sz="2400" dirty="0">
                <a:solidFill>
                  <a:srgbClr val="FF0000"/>
                </a:solidFill>
              </a:rPr>
              <a:t>Düşük elektrolit konsantrasyonu;</a:t>
            </a:r>
          </a:p>
          <a:p>
            <a:pPr algn="just">
              <a:defRPr/>
            </a:pPr>
            <a:r>
              <a:rPr lang="tr-TR" sz="2400" dirty="0"/>
              <a:t>protein-protein etkileşimini engelleyerek proteinlerin çözünürlüğünü artırır. Proteinler iyonları </a:t>
            </a:r>
            <a:r>
              <a:rPr lang="tr-TR" sz="2400" dirty="0" err="1"/>
              <a:t>adsorbe</a:t>
            </a:r>
            <a:r>
              <a:rPr lang="tr-TR" sz="2400" dirty="0"/>
              <a:t> ederek elektrik yüklerini artırır ve hidrat zarlarını güçlendirir. İyonik kuvvette azalma su ilavesi gerçekleştiği için  konsantrasyonunda azalma çözünürlükte ise artma meydana gelir. </a:t>
            </a:r>
          </a:p>
          <a:p>
            <a:pPr algn="just">
              <a:defRPr/>
            </a:pPr>
            <a:endParaRPr lang="tr-TR" sz="2400" dirty="0"/>
          </a:p>
          <a:p>
            <a:pPr algn="just">
              <a:defRPr/>
            </a:pPr>
            <a:r>
              <a:rPr lang="tr-TR" sz="2400" dirty="0"/>
              <a:t>İyonik kuvvetin azalmasıyla çöktürme </a:t>
            </a:r>
            <a:r>
              <a:rPr lang="tr-TR" sz="2400" dirty="0">
                <a:solidFill>
                  <a:srgbClr val="FF0000"/>
                </a:solidFill>
              </a:rPr>
              <a:t>«</a:t>
            </a:r>
            <a:r>
              <a:rPr lang="tr-TR" sz="2400" dirty="0" err="1">
                <a:solidFill>
                  <a:srgbClr val="FF0000"/>
                </a:solidFill>
              </a:rPr>
              <a:t>salting</a:t>
            </a:r>
            <a:r>
              <a:rPr lang="tr-TR" sz="2400" dirty="0">
                <a:solidFill>
                  <a:srgbClr val="FF0000"/>
                </a:solidFill>
              </a:rPr>
              <a:t>-in» </a:t>
            </a:r>
            <a:r>
              <a:rPr lang="tr-TR" sz="2400" dirty="0"/>
              <a:t>reaksiyonlarıdır. Düşük iyonik kuvvete çöktürme olması için </a:t>
            </a:r>
            <a:r>
              <a:rPr lang="tr-TR" sz="2400" dirty="0" err="1"/>
              <a:t>izoelektrik</a:t>
            </a:r>
            <a:r>
              <a:rPr lang="tr-TR" sz="2400" dirty="0"/>
              <a:t> noktasında veya yakın bir değerde olması gerekir.  </a:t>
            </a:r>
          </a:p>
        </p:txBody>
      </p:sp>
    </p:spTree>
    <p:extLst>
      <p:ext uri="{BB962C8B-B14F-4D97-AF65-F5344CB8AC3E}">
        <p14:creationId xmlns:p14="http://schemas.microsoft.com/office/powerpoint/2010/main" val="2170558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255838" y="908051"/>
            <a:ext cx="7632700" cy="5262979"/>
          </a:xfrm>
          <a:prstGeom prst="rect">
            <a:avLst/>
          </a:prstGeom>
          <a:noFill/>
        </p:spPr>
        <p:txBody>
          <a:bodyPr>
            <a:spAutoFit/>
          </a:bodyPr>
          <a:lstStyle/>
          <a:p>
            <a:pPr marL="342900" indent="-342900" algn="just">
              <a:buFont typeface="+mj-lt"/>
              <a:buAutoNum type="arabicPeriod" startAt="2"/>
              <a:defRPr/>
            </a:pPr>
            <a:r>
              <a:rPr lang="tr-TR" sz="2400" dirty="0">
                <a:solidFill>
                  <a:srgbClr val="FF0000"/>
                </a:solidFill>
              </a:rPr>
              <a:t>Yüksek tuz konsantrasyonu;</a:t>
            </a:r>
          </a:p>
          <a:p>
            <a:pPr algn="just">
              <a:defRPr/>
            </a:pPr>
            <a:r>
              <a:rPr lang="tr-TR" sz="2400" dirty="0"/>
              <a:t>Tuzdaki iyonların </a:t>
            </a:r>
            <a:r>
              <a:rPr lang="tr-TR" sz="2400" dirty="0" err="1"/>
              <a:t>hidratasyon</a:t>
            </a:r>
            <a:r>
              <a:rPr lang="tr-TR" sz="2400" dirty="0"/>
              <a:t> eğilimi nedeniyle protein çözünürlüğü artmaktadır. </a:t>
            </a:r>
            <a:r>
              <a:rPr lang="tr-TR" sz="2400" dirty="0" err="1"/>
              <a:t>Hidrofobik</a:t>
            </a:r>
            <a:r>
              <a:rPr lang="tr-TR" sz="2400" dirty="0"/>
              <a:t> gruplar proteinin iç kısmında yer alır. Ancak yüzeyde de bölge </a:t>
            </a:r>
            <a:r>
              <a:rPr lang="tr-TR" sz="2400" dirty="0" err="1"/>
              <a:t>bölge</a:t>
            </a:r>
            <a:r>
              <a:rPr lang="tr-TR" sz="2400" dirty="0"/>
              <a:t> bulunur. Ortamdaki su molekülleri bu gruplar ile etkileşerek onları içe doğru iterler. </a:t>
            </a:r>
          </a:p>
          <a:p>
            <a:pPr algn="just">
              <a:defRPr/>
            </a:pPr>
            <a:r>
              <a:rPr lang="tr-TR" sz="2400" dirty="0"/>
              <a:t>Ortama tuz ilave edildiğinde iyonlarına ayrılır. Artan tuz konsantrasyonu ile su molekülleri protein yüzeyinden ayrılır böylece yüzeyde serbest kalan </a:t>
            </a:r>
            <a:r>
              <a:rPr lang="tr-TR" sz="2400" dirty="0" err="1"/>
              <a:t>hidrofobik</a:t>
            </a:r>
            <a:r>
              <a:rPr lang="tr-TR" sz="2400" dirty="0"/>
              <a:t> bölgeler birbirleriyle etkileşerek </a:t>
            </a:r>
            <a:r>
              <a:rPr lang="tr-TR" sz="2400" dirty="0" err="1"/>
              <a:t>biraraya</a:t>
            </a:r>
            <a:r>
              <a:rPr lang="tr-TR" sz="2400" dirty="0"/>
              <a:t> toplanırlar ve </a:t>
            </a:r>
            <a:r>
              <a:rPr lang="tr-TR" sz="2400" dirty="0" err="1"/>
              <a:t>topakçıklar</a:t>
            </a:r>
            <a:r>
              <a:rPr lang="tr-TR" sz="2400" dirty="0"/>
              <a:t> halinde çökerler. Bu çöktürme reaksiyonuna </a:t>
            </a:r>
            <a:r>
              <a:rPr lang="tr-TR" sz="2400" dirty="0">
                <a:solidFill>
                  <a:srgbClr val="FF0000"/>
                </a:solidFill>
              </a:rPr>
              <a:t>«</a:t>
            </a:r>
            <a:r>
              <a:rPr lang="tr-TR" sz="2400" dirty="0" err="1">
                <a:solidFill>
                  <a:srgbClr val="FF0000"/>
                </a:solidFill>
              </a:rPr>
              <a:t>salting-out</a:t>
            </a:r>
            <a:r>
              <a:rPr lang="tr-TR" sz="2400" dirty="0">
                <a:solidFill>
                  <a:srgbClr val="FF0000"/>
                </a:solidFill>
              </a:rPr>
              <a:t>» </a:t>
            </a:r>
            <a:r>
              <a:rPr lang="tr-TR" sz="2400" dirty="0"/>
              <a:t>denir. </a:t>
            </a:r>
          </a:p>
          <a:p>
            <a:pPr algn="just">
              <a:defRPr/>
            </a:pPr>
            <a:r>
              <a:rPr lang="tr-TR" sz="2400" dirty="0"/>
              <a:t>Reaksiyon değişim reaksiyonu olup geri dönüşümlüdür. </a:t>
            </a:r>
          </a:p>
          <a:p>
            <a:pPr algn="just">
              <a:defRPr/>
            </a:pPr>
            <a:r>
              <a:rPr lang="tr-TR" sz="2400" dirty="0"/>
              <a:t> </a:t>
            </a:r>
          </a:p>
        </p:txBody>
      </p:sp>
    </p:spTree>
    <p:extLst>
      <p:ext uri="{BB962C8B-B14F-4D97-AF65-F5344CB8AC3E}">
        <p14:creationId xmlns:p14="http://schemas.microsoft.com/office/powerpoint/2010/main" val="1090146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Metin kutusu 1"/>
          <p:cNvSpPr txBox="1">
            <a:spLocks noChangeArrowheads="1"/>
          </p:cNvSpPr>
          <p:nvPr/>
        </p:nvSpPr>
        <p:spPr bwMode="auto">
          <a:xfrm>
            <a:off x="1472541" y="297524"/>
            <a:ext cx="9215251" cy="6370975"/>
          </a:xfrm>
          <a:prstGeom prst="rect">
            <a:avLst/>
          </a:prstGeom>
          <a:noFill/>
          <a:ln w="9525">
            <a:noFill/>
            <a:miter lim="800000"/>
            <a:headEnd/>
            <a:tailEnd/>
          </a:ln>
        </p:spPr>
        <p:txBody>
          <a:bodyPr wrap="square">
            <a:spAutoFit/>
          </a:bodyPr>
          <a:lstStyle/>
          <a:p>
            <a:pPr marL="342900" indent="-342900" algn="just">
              <a:buFont typeface="Wingdings" pitchFamily="2" charset="2"/>
              <a:buChar char="Ø"/>
            </a:pPr>
            <a:r>
              <a:rPr lang="tr-TR" altLang="tr-TR" sz="2400" dirty="0"/>
              <a:t>Protein, bütün canlı organizmalar için yaşamsal öneme sahip bir </a:t>
            </a:r>
            <a:r>
              <a:rPr lang="tr-TR" altLang="tr-TR" sz="2400" dirty="0" err="1"/>
              <a:t>makrobesin</a:t>
            </a:r>
            <a:r>
              <a:rPr lang="tr-TR" altLang="tr-TR" sz="2400" dirty="0"/>
              <a:t> elementidir. </a:t>
            </a:r>
          </a:p>
          <a:p>
            <a:pPr marL="342900" indent="-342900" algn="just">
              <a:buFont typeface="Wingdings" pitchFamily="2" charset="2"/>
              <a:buChar char="Ø"/>
            </a:pPr>
            <a:r>
              <a:rPr lang="tr-TR" altLang="tr-TR" sz="2400" dirty="0"/>
              <a:t>Ribozomlardan sentezlenir. </a:t>
            </a:r>
          </a:p>
          <a:p>
            <a:pPr marL="342900" indent="-342900" algn="just">
              <a:buFont typeface="Wingdings" pitchFamily="2" charset="2"/>
              <a:buChar char="Ø"/>
            </a:pPr>
            <a:endParaRPr lang="tr-TR" altLang="tr-TR" sz="2400" dirty="0"/>
          </a:p>
          <a:p>
            <a:pPr marL="342900" indent="-342900" algn="just">
              <a:buFont typeface="Wingdings" pitchFamily="2" charset="2"/>
              <a:buChar char="Ø"/>
            </a:pPr>
            <a:r>
              <a:rPr lang="tr-TR" altLang="tr-TR" sz="2400" dirty="0"/>
              <a:t>Proteinler </a:t>
            </a:r>
            <a:r>
              <a:rPr lang="tr-TR" altLang="tr-TR" sz="2400" dirty="0">
                <a:solidFill>
                  <a:srgbClr val="FF0000"/>
                </a:solidFill>
              </a:rPr>
              <a:t>amin</a:t>
            </a:r>
            <a:r>
              <a:rPr lang="tr-TR" altLang="tr-TR" sz="2400" dirty="0"/>
              <a:t> ve </a:t>
            </a:r>
            <a:r>
              <a:rPr lang="tr-TR" altLang="tr-TR" sz="2400" dirty="0" err="1">
                <a:solidFill>
                  <a:srgbClr val="FF0000"/>
                </a:solidFill>
              </a:rPr>
              <a:t>karboksilli</a:t>
            </a:r>
            <a:r>
              <a:rPr lang="tr-TR" altLang="tr-TR" sz="2400" dirty="0">
                <a:solidFill>
                  <a:srgbClr val="FF0000"/>
                </a:solidFill>
              </a:rPr>
              <a:t> asit </a:t>
            </a:r>
            <a:r>
              <a:rPr lang="tr-TR" altLang="tr-TR" sz="2400" dirty="0"/>
              <a:t>içeren aminoasitlerden oluşan büyük moleküllü maddelerdir. </a:t>
            </a:r>
          </a:p>
          <a:p>
            <a:pPr marL="342900" indent="-342900" algn="just">
              <a:buFont typeface="Wingdings" pitchFamily="2" charset="2"/>
              <a:buChar char="Ø"/>
            </a:pPr>
            <a:r>
              <a:rPr lang="tr-TR" altLang="tr-TR" sz="2400" dirty="0"/>
              <a:t>Aminoasitler birbirine </a:t>
            </a:r>
            <a:r>
              <a:rPr lang="tr-TR" altLang="tr-TR" sz="2400" dirty="0" err="1">
                <a:solidFill>
                  <a:srgbClr val="FF0000"/>
                </a:solidFill>
              </a:rPr>
              <a:t>peptid</a:t>
            </a:r>
            <a:r>
              <a:rPr lang="tr-TR" altLang="tr-TR" sz="2400" dirty="0">
                <a:solidFill>
                  <a:srgbClr val="FF0000"/>
                </a:solidFill>
              </a:rPr>
              <a:t>, </a:t>
            </a:r>
            <a:r>
              <a:rPr lang="tr-TR" altLang="tr-TR" sz="2400" dirty="0" err="1">
                <a:solidFill>
                  <a:srgbClr val="FF0000"/>
                </a:solidFill>
              </a:rPr>
              <a:t>disülfid</a:t>
            </a:r>
            <a:r>
              <a:rPr lang="tr-TR" altLang="tr-TR" sz="2400" dirty="0">
                <a:solidFill>
                  <a:srgbClr val="FF0000"/>
                </a:solidFill>
              </a:rPr>
              <a:t>, hidrojen köprüsü ve iyon bağları</a:t>
            </a:r>
            <a:r>
              <a:rPr lang="tr-TR" altLang="tr-TR" sz="2400" dirty="0"/>
              <a:t> ile bağlanarak, </a:t>
            </a:r>
            <a:r>
              <a:rPr lang="tr-TR" altLang="tr-TR" sz="2400" dirty="0" err="1"/>
              <a:t>polipeptidleri</a:t>
            </a:r>
            <a:r>
              <a:rPr lang="tr-TR" altLang="tr-TR" sz="2400" dirty="0"/>
              <a:t> ve proteinleri oluşturur. </a:t>
            </a:r>
          </a:p>
          <a:p>
            <a:pPr marL="342900" indent="-342900" algn="just">
              <a:buFont typeface="Wingdings" pitchFamily="2" charset="2"/>
              <a:buChar char="Ø"/>
            </a:pPr>
            <a:endParaRPr lang="tr-TR" altLang="tr-TR" sz="2400" dirty="0"/>
          </a:p>
          <a:p>
            <a:pPr marL="342900" indent="-342900" algn="just">
              <a:buFont typeface="Wingdings" pitchFamily="2" charset="2"/>
              <a:buChar char="Ø"/>
            </a:pPr>
            <a:r>
              <a:rPr lang="tr-TR" altLang="tr-TR" sz="2400" dirty="0"/>
              <a:t>Proteinlerin yapısında esas olarak; </a:t>
            </a:r>
          </a:p>
          <a:p>
            <a:pPr algn="just"/>
            <a:r>
              <a:rPr lang="tr-TR" altLang="tr-TR" sz="2400" dirty="0">
                <a:solidFill>
                  <a:srgbClr val="FF0000"/>
                </a:solidFill>
              </a:rPr>
              <a:t>     %50-55 karbon (C), </a:t>
            </a:r>
          </a:p>
          <a:p>
            <a:pPr algn="just"/>
            <a:r>
              <a:rPr lang="tr-TR" altLang="tr-TR" sz="2400" dirty="0">
                <a:solidFill>
                  <a:srgbClr val="FF0000"/>
                </a:solidFill>
              </a:rPr>
              <a:t>     %6-7 hidrojen (H), </a:t>
            </a:r>
          </a:p>
          <a:p>
            <a:pPr algn="just"/>
            <a:r>
              <a:rPr lang="tr-TR" altLang="tr-TR" sz="2400" dirty="0">
                <a:solidFill>
                  <a:srgbClr val="FF0000"/>
                </a:solidFill>
              </a:rPr>
              <a:t>     %20-23 oksijen (O),    </a:t>
            </a:r>
          </a:p>
          <a:p>
            <a:pPr algn="just"/>
            <a:r>
              <a:rPr lang="tr-TR" altLang="tr-TR" sz="2400" dirty="0">
                <a:solidFill>
                  <a:srgbClr val="FF0000"/>
                </a:solidFill>
              </a:rPr>
              <a:t>     %12-19 azot (N) </a:t>
            </a:r>
            <a:r>
              <a:rPr lang="tr-TR" altLang="tr-TR" sz="2400" dirty="0"/>
              <a:t>ve</a:t>
            </a:r>
            <a:r>
              <a:rPr lang="tr-TR" altLang="tr-TR" sz="2400" dirty="0">
                <a:solidFill>
                  <a:srgbClr val="FF0000"/>
                </a:solidFill>
              </a:rPr>
              <a:t> </a:t>
            </a:r>
          </a:p>
          <a:p>
            <a:pPr algn="just"/>
            <a:r>
              <a:rPr lang="tr-TR" altLang="tr-TR" sz="2400" dirty="0">
                <a:solidFill>
                  <a:srgbClr val="FF0000"/>
                </a:solidFill>
              </a:rPr>
              <a:t>     %0.2-3.0 kükürt (S)</a:t>
            </a:r>
            <a:r>
              <a:rPr lang="tr-TR" altLang="tr-TR" sz="2400" dirty="0"/>
              <a:t> bulunur.  </a:t>
            </a:r>
          </a:p>
          <a:p>
            <a:pPr algn="just"/>
            <a:r>
              <a:rPr lang="tr-TR" altLang="tr-TR" sz="2400" dirty="0"/>
              <a:t>Bunlardan başka </a:t>
            </a:r>
            <a:r>
              <a:rPr lang="tr-TR" altLang="tr-TR" sz="2400" dirty="0">
                <a:solidFill>
                  <a:srgbClr val="FF0000"/>
                </a:solidFill>
              </a:rPr>
              <a:t>P, Fe, </a:t>
            </a:r>
            <a:r>
              <a:rPr lang="tr-TR" altLang="tr-TR" sz="2400" dirty="0" err="1">
                <a:solidFill>
                  <a:srgbClr val="FF0000"/>
                </a:solidFill>
              </a:rPr>
              <a:t>Zn</a:t>
            </a:r>
            <a:r>
              <a:rPr lang="tr-TR" altLang="tr-TR" sz="2400" dirty="0">
                <a:solidFill>
                  <a:srgbClr val="FF0000"/>
                </a:solidFill>
              </a:rPr>
              <a:t>, Cu </a:t>
            </a:r>
            <a:r>
              <a:rPr lang="tr-TR" altLang="tr-TR" sz="2400" dirty="0"/>
              <a:t>gibi elementlerde bulunabilmektedir. </a:t>
            </a:r>
          </a:p>
          <a:p>
            <a:pPr marL="342900" indent="-342900" algn="just">
              <a:buFont typeface="Wingdings" pitchFamily="2" charset="2"/>
              <a:buChar char="Ø"/>
            </a:pPr>
            <a:endParaRPr lang="tr-TR" altLang="tr-TR" sz="2400" dirty="0"/>
          </a:p>
        </p:txBody>
      </p:sp>
    </p:spTree>
    <p:extLst>
      <p:ext uri="{BB962C8B-B14F-4D97-AF65-F5344CB8AC3E}">
        <p14:creationId xmlns:p14="http://schemas.microsoft.com/office/powerpoint/2010/main" val="13531509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208214" y="763588"/>
            <a:ext cx="7704137" cy="5355312"/>
          </a:xfrm>
          <a:prstGeom prst="rect">
            <a:avLst/>
          </a:prstGeom>
          <a:noFill/>
        </p:spPr>
        <p:txBody>
          <a:bodyPr>
            <a:spAutoFit/>
          </a:bodyPr>
          <a:lstStyle/>
          <a:p>
            <a:pPr>
              <a:defRPr/>
            </a:pPr>
            <a:r>
              <a:rPr lang="tr-TR" sz="2400" dirty="0"/>
              <a:t>Proteinlerin çözünürlüğü üzerine etkili faktörler;</a:t>
            </a:r>
          </a:p>
          <a:p>
            <a:pPr marL="285750" indent="-285750">
              <a:buFont typeface="Arial" panose="020B0604020202020204" pitchFamily="34" charset="0"/>
              <a:buChar char="•"/>
              <a:defRPr/>
            </a:pPr>
            <a:r>
              <a:rPr lang="tr-TR" sz="2400" dirty="0"/>
              <a:t>Çözücünün </a:t>
            </a:r>
            <a:r>
              <a:rPr lang="tr-TR" sz="2400" dirty="0" err="1"/>
              <a:t>pH’sı</a:t>
            </a:r>
            <a:r>
              <a:rPr lang="tr-TR" sz="2400" dirty="0"/>
              <a:t> </a:t>
            </a:r>
          </a:p>
          <a:p>
            <a:pPr marL="285750" indent="-285750">
              <a:buFont typeface="Arial" panose="020B0604020202020204" pitchFamily="34" charset="0"/>
              <a:buChar char="•"/>
              <a:defRPr/>
            </a:pPr>
            <a:r>
              <a:rPr lang="tr-TR" sz="2400" dirty="0"/>
              <a:t>İyonik kuvvet</a:t>
            </a:r>
          </a:p>
          <a:p>
            <a:pPr marL="285750" indent="-285750">
              <a:buFont typeface="Arial" panose="020B0604020202020204" pitchFamily="34" charset="0"/>
              <a:buChar char="•"/>
              <a:defRPr/>
            </a:pPr>
            <a:r>
              <a:rPr lang="tr-TR" sz="2400" dirty="0"/>
              <a:t>Sıcaklık</a:t>
            </a:r>
          </a:p>
          <a:p>
            <a:pPr marL="285750" indent="-285750">
              <a:buFont typeface="Arial" panose="020B0604020202020204" pitchFamily="34" charset="0"/>
              <a:buChar char="•"/>
              <a:defRPr/>
            </a:pPr>
            <a:r>
              <a:rPr lang="tr-TR" sz="2400" dirty="0"/>
              <a:t>Organik çözücü varlığı</a:t>
            </a:r>
          </a:p>
          <a:p>
            <a:pPr>
              <a:defRPr/>
            </a:pPr>
            <a:endParaRPr lang="tr-TR" sz="2400" dirty="0"/>
          </a:p>
          <a:p>
            <a:pPr algn="just">
              <a:defRPr/>
            </a:pPr>
            <a:r>
              <a:rPr lang="tr-TR" sz="2400" dirty="0"/>
              <a:t>Organik bir çözücü olan </a:t>
            </a:r>
            <a:r>
              <a:rPr lang="tr-TR" sz="2400" dirty="0">
                <a:solidFill>
                  <a:srgbClr val="FF0000"/>
                </a:solidFill>
              </a:rPr>
              <a:t>alkol ve aseton </a:t>
            </a:r>
            <a:r>
              <a:rPr lang="tr-TR" sz="2400" dirty="0"/>
              <a:t>proteinlerin çözünürlüğünü olumsuz yönde etkiler. Etkileri tuzlardan farklıdır. Sulu çözeltinin elektrik yükünü azaltarak, </a:t>
            </a:r>
            <a:r>
              <a:rPr lang="tr-TR" sz="2400" dirty="0" err="1"/>
              <a:t>hidratasyonun</a:t>
            </a:r>
            <a:r>
              <a:rPr lang="tr-TR" sz="2400" dirty="0"/>
              <a:t> azalmasına neden olur. Proteinlerin </a:t>
            </a:r>
            <a:r>
              <a:rPr lang="tr-TR" sz="2400" dirty="0" err="1"/>
              <a:t>sekonder</a:t>
            </a:r>
            <a:r>
              <a:rPr lang="tr-TR" sz="2400" dirty="0"/>
              <a:t> ve tersiyer yapısında geriye dönüşümü olmayan değişikliklere neden olarak çökmesine neden olur. </a:t>
            </a:r>
          </a:p>
          <a:p>
            <a:pPr>
              <a:defRPr/>
            </a:pPr>
            <a:endParaRPr lang="tr-TR" dirty="0"/>
          </a:p>
          <a:p>
            <a:pPr>
              <a:defRPr/>
            </a:pPr>
            <a:endParaRPr lang="tr-TR" dirty="0"/>
          </a:p>
          <a:p>
            <a:pPr>
              <a:defRPr/>
            </a:pPr>
            <a:endParaRPr lang="tr-TR" dirty="0"/>
          </a:p>
        </p:txBody>
      </p:sp>
    </p:spTree>
    <p:extLst>
      <p:ext uri="{BB962C8B-B14F-4D97-AF65-F5344CB8AC3E}">
        <p14:creationId xmlns:p14="http://schemas.microsoft.com/office/powerpoint/2010/main" val="3372979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Metin kutusu 1"/>
          <p:cNvSpPr txBox="1">
            <a:spLocks noChangeArrowheads="1"/>
          </p:cNvSpPr>
          <p:nvPr/>
        </p:nvSpPr>
        <p:spPr bwMode="auto">
          <a:xfrm>
            <a:off x="2640014" y="1268414"/>
            <a:ext cx="6911975" cy="1939925"/>
          </a:xfrm>
          <a:prstGeom prst="rect">
            <a:avLst/>
          </a:prstGeom>
          <a:noFill/>
          <a:ln w="9525">
            <a:noFill/>
            <a:miter lim="800000"/>
            <a:headEnd/>
            <a:tailEnd/>
          </a:ln>
        </p:spPr>
        <p:txBody>
          <a:bodyPr>
            <a:spAutoFit/>
          </a:bodyPr>
          <a:lstStyle/>
          <a:p>
            <a:pPr algn="just"/>
            <a:r>
              <a:rPr lang="tr-TR" altLang="tr-TR" sz="2400"/>
              <a:t>Alkol ile etkileşim, proteinin stabilitesi ile ilişkilidir. Stabilite ne kadar zayıf ise etkileşim fazla olur. </a:t>
            </a:r>
          </a:p>
          <a:p>
            <a:pPr algn="just"/>
            <a:r>
              <a:rPr lang="tr-TR" altLang="tr-TR" sz="2400"/>
              <a:t>Bundan tepkimeden yararlanarak süt proteinlerinin ısıl işleme dayanıp dayanamayacağı «alkol testi» ile belirlenir. </a:t>
            </a:r>
          </a:p>
        </p:txBody>
      </p:sp>
    </p:spTree>
    <p:extLst>
      <p:ext uri="{BB962C8B-B14F-4D97-AF65-F5344CB8AC3E}">
        <p14:creationId xmlns:p14="http://schemas.microsoft.com/office/powerpoint/2010/main" val="40220797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992313" y="1258888"/>
            <a:ext cx="8280400" cy="4894262"/>
          </a:xfrm>
          <a:prstGeom prst="rect">
            <a:avLst/>
          </a:prstGeom>
          <a:noFill/>
        </p:spPr>
        <p:txBody>
          <a:bodyPr>
            <a:spAutoFit/>
          </a:bodyPr>
          <a:lstStyle/>
          <a:p>
            <a:pPr>
              <a:defRPr/>
            </a:pPr>
            <a:r>
              <a:rPr lang="tr-TR" sz="2400" b="1" dirty="0">
                <a:solidFill>
                  <a:srgbClr val="FF0000"/>
                </a:solidFill>
              </a:rPr>
              <a:t>3. Proteinlerin optik özellikleri</a:t>
            </a:r>
          </a:p>
          <a:p>
            <a:pPr>
              <a:defRPr/>
            </a:pPr>
            <a:r>
              <a:rPr lang="tr-TR" sz="2400" dirty="0"/>
              <a:t>Protein çözeltilerinin optik özellikleri üç grupta toplanır.</a:t>
            </a:r>
          </a:p>
          <a:p>
            <a:pPr marL="342900" indent="-342900">
              <a:buFontTx/>
              <a:buAutoNum type="alphaLcPeriod"/>
              <a:defRPr/>
            </a:pPr>
            <a:r>
              <a:rPr lang="tr-TR" sz="2400" dirty="0"/>
              <a:t>280 </a:t>
            </a:r>
            <a:r>
              <a:rPr lang="tr-TR" sz="2400" dirty="0" err="1"/>
              <a:t>nm</a:t>
            </a:r>
            <a:r>
              <a:rPr lang="tr-TR" sz="2400" dirty="0"/>
              <a:t> dalga boyunda UV ışınların </a:t>
            </a:r>
            <a:r>
              <a:rPr lang="tr-TR" sz="2400" dirty="0" err="1"/>
              <a:t>absorbsiyonu</a:t>
            </a:r>
            <a:r>
              <a:rPr lang="tr-TR" sz="2400" dirty="0"/>
              <a:t> </a:t>
            </a:r>
          </a:p>
          <a:p>
            <a:pPr marL="342900" indent="-342900">
              <a:buFontTx/>
              <a:buAutoNum type="alphaLcPeriod"/>
              <a:defRPr/>
            </a:pPr>
            <a:r>
              <a:rPr lang="tr-TR" sz="2400" dirty="0" err="1"/>
              <a:t>Refraksiyon</a:t>
            </a:r>
            <a:endParaRPr lang="tr-TR" sz="2400" dirty="0"/>
          </a:p>
          <a:p>
            <a:pPr marL="342900" indent="-342900">
              <a:buFontTx/>
              <a:buAutoNum type="alphaLcPeriod"/>
              <a:defRPr/>
            </a:pPr>
            <a:r>
              <a:rPr lang="tr-TR" sz="2400" dirty="0"/>
              <a:t>Polarizasyon</a:t>
            </a:r>
          </a:p>
          <a:p>
            <a:pPr>
              <a:defRPr/>
            </a:pPr>
            <a:endParaRPr lang="tr-TR" sz="2400" dirty="0"/>
          </a:p>
          <a:p>
            <a:pPr>
              <a:defRPr/>
            </a:pPr>
            <a:r>
              <a:rPr lang="tr-TR" sz="2400" dirty="0">
                <a:solidFill>
                  <a:srgbClr val="FF0000"/>
                </a:solidFill>
              </a:rPr>
              <a:t>a. UV ışınların </a:t>
            </a:r>
            <a:r>
              <a:rPr lang="tr-TR" sz="2400" dirty="0" err="1">
                <a:solidFill>
                  <a:srgbClr val="FF0000"/>
                </a:solidFill>
              </a:rPr>
              <a:t>Absorpsiyonu</a:t>
            </a:r>
            <a:endParaRPr lang="tr-TR" sz="2400" dirty="0">
              <a:solidFill>
                <a:srgbClr val="FF0000"/>
              </a:solidFill>
            </a:endParaRPr>
          </a:p>
          <a:p>
            <a:pPr algn="just">
              <a:defRPr/>
            </a:pPr>
            <a:r>
              <a:rPr lang="tr-TR" sz="2400" dirty="0"/>
              <a:t>Aromatik aminoasitlerden </a:t>
            </a:r>
            <a:r>
              <a:rPr lang="tr-TR" sz="2400" dirty="0" err="1"/>
              <a:t>trozin</a:t>
            </a:r>
            <a:r>
              <a:rPr lang="tr-TR" sz="2400" dirty="0"/>
              <a:t>, </a:t>
            </a:r>
            <a:r>
              <a:rPr lang="tr-TR" sz="2400" dirty="0" err="1"/>
              <a:t>triptofan</a:t>
            </a:r>
            <a:r>
              <a:rPr lang="tr-TR" sz="2400" dirty="0"/>
              <a:t>, </a:t>
            </a:r>
            <a:r>
              <a:rPr lang="tr-TR" sz="2400" dirty="0" err="1"/>
              <a:t>fenilalanin</a:t>
            </a:r>
            <a:r>
              <a:rPr lang="tr-TR" sz="2400" dirty="0"/>
              <a:t>, 280 </a:t>
            </a:r>
            <a:r>
              <a:rPr lang="tr-TR" sz="2400" dirty="0" err="1"/>
              <a:t>nm</a:t>
            </a:r>
            <a:r>
              <a:rPr lang="tr-TR" sz="2400" dirty="0"/>
              <a:t> dalga boyunda şiddetli ışıkları </a:t>
            </a:r>
            <a:r>
              <a:rPr lang="tr-TR" sz="2400" dirty="0" err="1"/>
              <a:t>absorbe</a:t>
            </a:r>
            <a:r>
              <a:rPr lang="tr-TR" sz="2400" dirty="0"/>
              <a:t> ederler. Bu aminoasitleri içeren proteinlerde konsantrasyona bağımlı </a:t>
            </a:r>
            <a:r>
              <a:rPr lang="tr-TR" sz="2400" dirty="0" err="1"/>
              <a:t>absorbsiyon</a:t>
            </a:r>
            <a:r>
              <a:rPr lang="tr-TR" sz="2400" dirty="0"/>
              <a:t> değişiklik gösterir. </a:t>
            </a:r>
            <a:r>
              <a:rPr lang="tr-TR" sz="2400" dirty="0" err="1"/>
              <a:t>Absorbsiyon</a:t>
            </a:r>
            <a:r>
              <a:rPr lang="tr-TR" sz="2400" dirty="0"/>
              <a:t> değerleri % olarak «</a:t>
            </a:r>
            <a:r>
              <a:rPr lang="tr-TR" sz="2400" dirty="0" err="1"/>
              <a:t>ekstiksiyon</a:t>
            </a:r>
            <a:r>
              <a:rPr lang="tr-TR" sz="2400" dirty="0"/>
              <a:t> katsayısı» olarak verilir. Bu yöntemle düşük protein konsantrasyonları belirlenir. </a:t>
            </a:r>
          </a:p>
        </p:txBody>
      </p:sp>
    </p:spTree>
    <p:extLst>
      <p:ext uri="{BB962C8B-B14F-4D97-AF65-F5344CB8AC3E}">
        <p14:creationId xmlns:p14="http://schemas.microsoft.com/office/powerpoint/2010/main" val="19504778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Metin kutusu 1"/>
          <p:cNvSpPr txBox="1">
            <a:spLocks noChangeArrowheads="1"/>
          </p:cNvSpPr>
          <p:nvPr/>
        </p:nvSpPr>
        <p:spPr bwMode="auto">
          <a:xfrm>
            <a:off x="2279650" y="1196975"/>
            <a:ext cx="7056438" cy="3416300"/>
          </a:xfrm>
          <a:prstGeom prst="rect">
            <a:avLst/>
          </a:prstGeom>
          <a:noFill/>
          <a:ln w="9525">
            <a:noFill/>
            <a:miter lim="800000"/>
            <a:headEnd/>
            <a:tailEnd/>
          </a:ln>
        </p:spPr>
        <p:txBody>
          <a:bodyPr>
            <a:spAutoFit/>
          </a:bodyPr>
          <a:lstStyle/>
          <a:p>
            <a:pPr algn="just"/>
            <a:r>
              <a:rPr lang="tr-TR" altLang="tr-TR" sz="2400" dirty="0">
                <a:solidFill>
                  <a:srgbClr val="FF0000"/>
                </a:solidFill>
              </a:rPr>
              <a:t>b. </a:t>
            </a:r>
            <a:r>
              <a:rPr lang="tr-TR" altLang="tr-TR" sz="2400" dirty="0" err="1">
                <a:solidFill>
                  <a:srgbClr val="FF0000"/>
                </a:solidFill>
              </a:rPr>
              <a:t>Refraksiyon</a:t>
            </a:r>
            <a:endParaRPr lang="tr-TR" altLang="tr-TR" sz="2400" dirty="0">
              <a:solidFill>
                <a:srgbClr val="FF0000"/>
              </a:solidFill>
            </a:endParaRPr>
          </a:p>
          <a:p>
            <a:pPr algn="just"/>
            <a:r>
              <a:rPr lang="tr-TR" altLang="tr-TR" sz="2400" dirty="0"/>
              <a:t>Proteinlerin sulu </a:t>
            </a:r>
            <a:r>
              <a:rPr lang="tr-TR" altLang="tr-TR" sz="2400" dirty="0" err="1"/>
              <a:t>kolloidal</a:t>
            </a:r>
            <a:r>
              <a:rPr lang="tr-TR" altLang="tr-TR" sz="2400" dirty="0"/>
              <a:t> çözeltileri, ışığı suya göre farklı ama belirli şeklide kırarlar. Işığı kırma indeksi konsantrasyonla artış gösterir. </a:t>
            </a:r>
          </a:p>
          <a:p>
            <a:pPr algn="just"/>
            <a:r>
              <a:rPr lang="tr-TR" altLang="tr-TR" sz="2400"/>
              <a:t>%1’lik protein çözeltisi ile saf çözücü maddeye ait kırılma indeksleri arasındaki fark </a:t>
            </a:r>
            <a:r>
              <a:rPr lang="tr-TR" altLang="tr-TR" sz="2400">
                <a:solidFill>
                  <a:srgbClr val="FF0000"/>
                </a:solidFill>
              </a:rPr>
              <a:t>«spesifik kırılma artışı» (K) </a:t>
            </a:r>
            <a:r>
              <a:rPr lang="tr-TR" altLang="tr-TR" sz="2400"/>
              <a:t>olarak  ifade edilir. </a:t>
            </a:r>
          </a:p>
          <a:p>
            <a:pPr algn="just"/>
            <a:r>
              <a:rPr lang="tr-TR" altLang="tr-TR" sz="2400" dirty="0"/>
              <a:t>Bu yöntem daha çok kazein miktarının hızlı bir şeklide belirlenmesinde kullanılır. </a:t>
            </a:r>
          </a:p>
        </p:txBody>
      </p:sp>
    </p:spTree>
    <p:extLst>
      <p:ext uri="{BB962C8B-B14F-4D97-AF65-F5344CB8AC3E}">
        <p14:creationId xmlns:p14="http://schemas.microsoft.com/office/powerpoint/2010/main" val="10913886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Metin kutusu 1"/>
          <p:cNvSpPr txBox="1">
            <a:spLocks noChangeArrowheads="1"/>
          </p:cNvSpPr>
          <p:nvPr/>
        </p:nvSpPr>
        <p:spPr bwMode="auto">
          <a:xfrm>
            <a:off x="2495551" y="981075"/>
            <a:ext cx="6913563" cy="3785652"/>
          </a:xfrm>
          <a:prstGeom prst="rect">
            <a:avLst/>
          </a:prstGeom>
          <a:noFill/>
          <a:ln w="9525">
            <a:noFill/>
            <a:miter lim="800000"/>
            <a:headEnd/>
            <a:tailEnd/>
          </a:ln>
        </p:spPr>
        <p:txBody>
          <a:bodyPr>
            <a:spAutoFit/>
          </a:bodyPr>
          <a:lstStyle/>
          <a:p>
            <a:pPr algn="just"/>
            <a:r>
              <a:rPr lang="tr-TR" altLang="tr-TR" sz="2400">
                <a:solidFill>
                  <a:srgbClr val="FF0000"/>
                </a:solidFill>
              </a:rPr>
              <a:t>c. Polarizasyon </a:t>
            </a:r>
          </a:p>
          <a:p>
            <a:pPr algn="just"/>
            <a:r>
              <a:rPr lang="tr-TR" altLang="tr-TR" sz="2400"/>
              <a:t>Aminoasitlerin bünyesinde yer alan asimetrik karbon atomları proteinlerin optikçe aktif olmalarını sağlar ve polarize ışığı sağa veya sola çeviriler. </a:t>
            </a:r>
          </a:p>
          <a:p>
            <a:pPr algn="just"/>
            <a:r>
              <a:rPr lang="tr-TR" altLang="tr-TR" sz="2400"/>
              <a:t>Her proteinin spesifik çevirme açıları arasındaki fark onları karakterize eder. </a:t>
            </a:r>
          </a:p>
          <a:p>
            <a:pPr algn="just"/>
            <a:r>
              <a:rPr lang="tr-TR" altLang="tr-TR" sz="2400"/>
              <a:t>Protein denature olduğunda yapısında farklılık oluştuğunda optik çevirmede artış olur. </a:t>
            </a:r>
          </a:p>
          <a:p>
            <a:pPr algn="just"/>
            <a:r>
              <a:rPr lang="tr-TR" altLang="tr-TR" sz="2400"/>
              <a:t>Proteinlerin spesifik çevirmeleri negatif  25 °C’de  spesifik çevirme açısı, [</a:t>
            </a:r>
            <a:r>
              <a:rPr lang="el-GR" altLang="tr-TR" sz="2400"/>
              <a:t>α</a:t>
            </a:r>
            <a:r>
              <a:rPr lang="tr-TR" altLang="tr-TR" sz="2400"/>
              <a:t>]</a:t>
            </a:r>
            <a:r>
              <a:rPr lang="tr-TR" altLang="tr-TR" sz="2400" baseline="-25000"/>
              <a:t>D</a:t>
            </a:r>
            <a:r>
              <a:rPr lang="tr-TR" altLang="tr-TR" sz="2400" baseline="30000"/>
              <a:t>25 </a:t>
            </a:r>
            <a:r>
              <a:rPr lang="tr-TR" altLang="tr-TR" sz="2400"/>
              <a:t> -30° ile – 60° dir.  </a:t>
            </a:r>
            <a:r>
              <a:rPr lang="tr-TR" altLang="tr-TR" sz="2400" baseline="30000"/>
              <a:t> </a:t>
            </a:r>
            <a:endParaRPr lang="tr-TR" altLang="tr-TR" sz="2400"/>
          </a:p>
        </p:txBody>
      </p:sp>
    </p:spTree>
    <p:extLst>
      <p:ext uri="{BB962C8B-B14F-4D97-AF65-F5344CB8AC3E}">
        <p14:creationId xmlns:p14="http://schemas.microsoft.com/office/powerpoint/2010/main" val="1370722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2711451" y="549276"/>
            <a:ext cx="2233613" cy="493713"/>
          </a:xfrm>
        </p:spPr>
        <p:txBody>
          <a:bodyPr>
            <a:normAutofit fontScale="90000"/>
          </a:bodyPr>
          <a:lstStyle/>
          <a:p>
            <a:pPr eaLnBrk="1" hangingPunct="1"/>
            <a:r>
              <a:rPr lang="tr-TR" altLang="tr-TR" sz="3200">
                <a:solidFill>
                  <a:srgbClr val="CC3300"/>
                </a:solidFill>
                <a:latin typeface="Arial" charset="0"/>
                <a:cs typeface="Arial" charset="0"/>
              </a:rPr>
              <a:t>KAZEİN</a:t>
            </a:r>
          </a:p>
        </p:txBody>
      </p:sp>
      <p:sp>
        <p:nvSpPr>
          <p:cNvPr id="84995" name="Rectangle 3"/>
          <p:cNvSpPr>
            <a:spLocks noGrp="1" noChangeArrowheads="1"/>
          </p:cNvSpPr>
          <p:nvPr>
            <p:ph idx="1"/>
          </p:nvPr>
        </p:nvSpPr>
        <p:spPr>
          <a:xfrm>
            <a:off x="1919289" y="1125539"/>
            <a:ext cx="8137525" cy="5183187"/>
          </a:xfrm>
        </p:spPr>
        <p:txBody>
          <a:bodyPr/>
          <a:lstStyle/>
          <a:p>
            <a:pPr eaLnBrk="1" hangingPunct="1"/>
            <a:r>
              <a:rPr lang="tr-TR" altLang="tr-TR" sz="2400">
                <a:latin typeface="Arial" charset="0"/>
                <a:cs typeface="Arial" charset="0"/>
              </a:rPr>
              <a:t>Doğada sadece sütte bulunur ve süt proteinlerinin %80’ ni oluşturur.</a:t>
            </a:r>
          </a:p>
          <a:p>
            <a:pPr eaLnBrk="1" hangingPunct="1"/>
            <a:r>
              <a:rPr lang="tr-TR" altLang="tr-TR" sz="2400">
                <a:latin typeface="Arial" charset="0"/>
                <a:cs typeface="Arial" charset="0"/>
              </a:rPr>
              <a:t>Sütte misel adı verilen parçacıklar halinde bulunur.</a:t>
            </a:r>
          </a:p>
          <a:p>
            <a:pPr eaLnBrk="1" hangingPunct="1"/>
            <a:r>
              <a:rPr lang="tr-TR" altLang="tr-TR" sz="2400">
                <a:latin typeface="Arial" charset="0"/>
                <a:cs typeface="Arial" charset="0"/>
              </a:rPr>
              <a:t> Her bir kazein miseli; </a:t>
            </a:r>
          </a:p>
          <a:p>
            <a:pPr lvl="1" eaLnBrk="1" hangingPunct="1">
              <a:buFont typeface="Wingdings 2" pitchFamily="18" charset="2"/>
              <a:buNone/>
            </a:pPr>
            <a:r>
              <a:rPr lang="tr-TR" altLang="tr-TR">
                <a:latin typeface="Arial" charset="0"/>
                <a:cs typeface="Arial" charset="0"/>
              </a:rPr>
              <a:t>αs-kazein, β-kazein, κ-kazein, γ-kazein den oluşmuştur </a:t>
            </a:r>
          </a:p>
          <a:p>
            <a:pPr eaLnBrk="1" hangingPunct="1"/>
            <a:r>
              <a:rPr lang="tr-TR" altLang="tr-TR" sz="2400">
                <a:latin typeface="Arial" charset="0"/>
                <a:cs typeface="Arial" charset="0"/>
              </a:rPr>
              <a:t>Misellerin %93’ ü kazein, geri kalanı inorganik maddeler  ( kalsiyum, magnezyum, fosfat, sitrat, potasyum)  bulunur.</a:t>
            </a:r>
          </a:p>
          <a:p>
            <a:pPr eaLnBrk="1" hangingPunct="1">
              <a:buFont typeface="Wingdings" pitchFamily="2" charset="2"/>
              <a:buNone/>
            </a:pPr>
            <a:r>
              <a:rPr lang="tr-TR" altLang="tr-TR" sz="2400">
                <a:latin typeface="Arial" charset="0"/>
                <a:cs typeface="Arial" charset="0"/>
              </a:rPr>
              <a:t>Kazeinin bu maddelerle oluşturduğu komplekse; </a:t>
            </a:r>
          </a:p>
          <a:p>
            <a:pPr eaLnBrk="1" hangingPunct="1">
              <a:buFont typeface="Wingdings" pitchFamily="2" charset="2"/>
              <a:buNone/>
            </a:pPr>
            <a:r>
              <a:rPr lang="tr-TR" altLang="tr-TR" sz="2400">
                <a:solidFill>
                  <a:srgbClr val="FF0000"/>
                </a:solidFill>
                <a:latin typeface="Arial" charset="0"/>
                <a:cs typeface="Arial" charset="0"/>
              </a:rPr>
              <a:t>kalsiyum-kazeinat fosfat </a:t>
            </a:r>
            <a:r>
              <a:rPr lang="tr-TR" altLang="tr-TR" sz="2400">
                <a:latin typeface="Arial" charset="0"/>
                <a:cs typeface="Arial" charset="0"/>
              </a:rPr>
              <a:t>veya </a:t>
            </a:r>
            <a:r>
              <a:rPr lang="tr-TR" altLang="tr-TR" sz="2400">
                <a:solidFill>
                  <a:srgbClr val="FF0000"/>
                </a:solidFill>
                <a:latin typeface="Arial" charset="0"/>
                <a:cs typeface="Arial" charset="0"/>
              </a:rPr>
              <a:t>kalsiyum fosfo-kazeinat </a:t>
            </a:r>
          </a:p>
          <a:p>
            <a:pPr eaLnBrk="1" hangingPunct="1">
              <a:buFont typeface="Wingdings" pitchFamily="2" charset="2"/>
              <a:buNone/>
            </a:pPr>
            <a:r>
              <a:rPr lang="tr-TR" altLang="tr-TR" sz="2400">
                <a:latin typeface="Arial" charset="0"/>
                <a:cs typeface="Arial" charset="0"/>
              </a:rPr>
              <a:t>adı verilir.</a:t>
            </a:r>
          </a:p>
          <a:p>
            <a:pPr eaLnBrk="1" hangingPunct="1"/>
            <a:r>
              <a:rPr lang="tr-TR" altLang="tr-TR" sz="2400">
                <a:latin typeface="Arial" charset="0"/>
                <a:cs typeface="Arial" charset="0"/>
              </a:rPr>
              <a:t>Kazein bir fosfoproteindir. </a:t>
            </a:r>
          </a:p>
          <a:p>
            <a:pPr eaLnBrk="1" hangingPunct="1">
              <a:buFont typeface="Wingdings" pitchFamily="2" charset="2"/>
              <a:buNone/>
            </a:pPr>
            <a:endParaRPr lang="tr-TR" altLang="tr-TR">
              <a:solidFill>
                <a:srgbClr val="0000CC"/>
              </a:solidFill>
              <a:latin typeface="Arial" charset="0"/>
              <a:cs typeface="Arial" charset="0"/>
            </a:endParaRPr>
          </a:p>
        </p:txBody>
      </p:sp>
    </p:spTree>
    <p:extLst>
      <p:ext uri="{BB962C8B-B14F-4D97-AF65-F5344CB8AC3E}">
        <p14:creationId xmlns:p14="http://schemas.microsoft.com/office/powerpoint/2010/main" val="29011358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2 İçerik Yer Tutucusu"/>
          <p:cNvSpPr>
            <a:spLocks noGrp="1"/>
          </p:cNvSpPr>
          <p:nvPr>
            <p:ph idx="1"/>
          </p:nvPr>
        </p:nvSpPr>
        <p:spPr>
          <a:xfrm>
            <a:off x="1981200" y="1125538"/>
            <a:ext cx="8229600" cy="5199062"/>
          </a:xfrm>
        </p:spPr>
        <p:txBody>
          <a:bodyPr/>
          <a:lstStyle/>
          <a:p>
            <a:pPr algn="just">
              <a:buFont typeface="Wingdings 2" pitchFamily="18" charset="2"/>
              <a:buNone/>
            </a:pPr>
            <a:r>
              <a:rPr lang="tr-TR" altLang="tr-TR" sz="2400">
                <a:latin typeface="Arial" charset="0"/>
                <a:cs typeface="Arial" charset="0"/>
              </a:rPr>
              <a:t>Kazein çok sayıda fraksiyonun biraraya gelmesi sonucu oluştuğu için asit ile pıhtılaşmada izolektrik noktası 4.6-4.9 arasında değişir. Kazeinin izoelektrik noktası 4.6 pH dır. </a:t>
            </a:r>
          </a:p>
          <a:p>
            <a:pPr algn="just">
              <a:buFont typeface="Wingdings 2" pitchFamily="18" charset="2"/>
              <a:buNone/>
            </a:pPr>
            <a:r>
              <a:rPr lang="tr-TR" altLang="tr-TR" sz="2400">
                <a:latin typeface="Arial" charset="0"/>
                <a:cs typeface="Arial" charset="0"/>
              </a:rPr>
              <a:t>Kazein bünyesinde hem asit (COOH) hem bazik (NH2) grupları bulundurduğundan amfoter özelliktedir. </a:t>
            </a:r>
          </a:p>
        </p:txBody>
      </p:sp>
    </p:spTree>
    <p:extLst>
      <p:ext uri="{BB962C8B-B14F-4D97-AF65-F5344CB8AC3E}">
        <p14:creationId xmlns:p14="http://schemas.microsoft.com/office/powerpoint/2010/main" val="15863569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3"/>
          <p:cNvSpPr>
            <a:spLocks noGrp="1" noChangeArrowheads="1"/>
          </p:cNvSpPr>
          <p:nvPr>
            <p:ph idx="1"/>
          </p:nvPr>
        </p:nvSpPr>
        <p:spPr>
          <a:xfrm>
            <a:off x="2063751" y="1341439"/>
            <a:ext cx="7777163" cy="3671887"/>
          </a:xfrm>
        </p:spPr>
        <p:txBody>
          <a:bodyPr/>
          <a:lstStyle/>
          <a:p>
            <a:pPr algn="just" eaLnBrk="1" hangingPunct="1"/>
            <a:r>
              <a:rPr lang="tr-TR" altLang="tr-TR">
                <a:latin typeface="Arial" charset="0"/>
                <a:cs typeface="Arial" charset="0"/>
              </a:rPr>
              <a:t>Kazein miselleri 10-15 nm çapında alt/sub misellerden oluşur.  Alt miseller kazein misellerinin yapıtaşlarıdır. </a:t>
            </a:r>
          </a:p>
          <a:p>
            <a:pPr algn="just" eaLnBrk="1" hangingPunct="1"/>
            <a:r>
              <a:rPr lang="tr-TR" altLang="tr-TR">
                <a:latin typeface="Arial" charset="0"/>
                <a:cs typeface="Arial" charset="0"/>
              </a:rPr>
              <a:t>Birbirlerine yakın alt miseller arasındaki iyonik bağlar </a:t>
            </a:r>
            <a:r>
              <a:rPr lang="tr-TR" altLang="tr-TR">
                <a:solidFill>
                  <a:srgbClr val="FF0000"/>
                </a:solidFill>
                <a:latin typeface="Arial" charset="0"/>
                <a:cs typeface="Arial" charset="0"/>
              </a:rPr>
              <a:t>kalsiyum köprüleri </a:t>
            </a:r>
            <a:r>
              <a:rPr lang="tr-TR" altLang="tr-TR">
                <a:latin typeface="Arial" charset="0"/>
                <a:cs typeface="Arial" charset="0"/>
              </a:rPr>
              <a:t>ile oluşturulur.</a:t>
            </a:r>
          </a:p>
          <a:p>
            <a:pPr algn="just" eaLnBrk="1" hangingPunct="1"/>
            <a:r>
              <a:rPr lang="tr-TR" altLang="tr-TR">
                <a:latin typeface="Arial" charset="0"/>
                <a:cs typeface="Arial" charset="0"/>
              </a:rPr>
              <a:t>Alt misellerin çekirdek kısmında αs</a:t>
            </a:r>
            <a:r>
              <a:rPr lang="tr-TR" altLang="tr-TR" baseline="-25000">
                <a:latin typeface="Arial" charset="0"/>
                <a:cs typeface="Arial" charset="0"/>
              </a:rPr>
              <a:t>1</a:t>
            </a:r>
            <a:r>
              <a:rPr lang="tr-TR" altLang="tr-TR">
                <a:latin typeface="Arial" charset="0"/>
                <a:cs typeface="Arial" charset="0"/>
              </a:rPr>
              <a:t>-kazein ve β-kazein, yüzey kısmında çoğunlukla k-kazein bulunur. </a:t>
            </a:r>
          </a:p>
        </p:txBody>
      </p:sp>
      <p:sp>
        <p:nvSpPr>
          <p:cNvPr id="32771" name="5 Altbilgi Yer Tutucusu"/>
          <p:cNvSpPr>
            <a:spLocks noGrp="1"/>
          </p:cNvSpPr>
          <p:nvPr>
            <p:ph type="ftr" sz="quarter" idx="11"/>
          </p:nvPr>
        </p:nvSpPr>
        <p:spPr bwMode="auto">
          <a:xfrm>
            <a:off x="3432176" y="5876926"/>
            <a:ext cx="6151563" cy="366713"/>
          </a:xfrm>
          <a:ln>
            <a:miter lim="800000"/>
            <a:headEnd/>
            <a:tailEnd/>
          </a:ln>
        </p:spPr>
        <p:txBody>
          <a:bodyPr vert="horz" wrap="square" lIns="91440" tIns="45720" rIns="91440" bIns="45720" numCol="1" rtlCol="0" anchor="ctr" compatLnSpc="1">
            <a:prstTxWarp prst="textNoShape">
              <a:avLst/>
            </a:prstTxWarp>
          </a:bodyPr>
          <a:lstStyle/>
          <a:p>
            <a:pPr algn="r">
              <a:defRPr/>
            </a:pPr>
            <a:r>
              <a:rPr lang="tr-TR" sz="1800" dirty="0">
                <a:solidFill>
                  <a:srgbClr val="FF9933"/>
                </a:solidFill>
              </a:rPr>
              <a:t>Ankara Üniversitesi Ziraat Fakültesi Süt Teknolojisi Bölümü</a:t>
            </a:r>
          </a:p>
        </p:txBody>
      </p:sp>
      <p:pic>
        <p:nvPicPr>
          <p:cNvPr id="87044" name="Picture 7" descr="http://www.agri.ankara.edu.tr/download/logo/renkli.jpg">
            <a:hlinkClick r:id="rId2"/>
          </p:cNvPr>
          <p:cNvPicPr>
            <a:picLocks noChangeAspect="1" noChangeArrowheads="1"/>
          </p:cNvPicPr>
          <p:nvPr/>
        </p:nvPicPr>
        <p:blipFill>
          <a:blip r:embed="rId3"/>
          <a:srcRect/>
          <a:stretch>
            <a:fillRect/>
          </a:stretch>
        </p:blipFill>
        <p:spPr bwMode="auto">
          <a:xfrm>
            <a:off x="8904289" y="44451"/>
            <a:ext cx="1152525" cy="1152525"/>
          </a:xfrm>
          <a:prstGeom prst="rect">
            <a:avLst/>
          </a:prstGeom>
          <a:noFill/>
          <a:ln w="9525">
            <a:noFill/>
            <a:miter lim="800000"/>
            <a:headEnd/>
            <a:tailEnd/>
          </a:ln>
        </p:spPr>
      </p:pic>
    </p:spTree>
    <p:extLst>
      <p:ext uri="{BB962C8B-B14F-4D97-AF65-F5344CB8AC3E}">
        <p14:creationId xmlns:p14="http://schemas.microsoft.com/office/powerpoint/2010/main" val="32932468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Metin kutusu 1"/>
          <p:cNvSpPr txBox="1">
            <a:spLocks noChangeArrowheads="1"/>
          </p:cNvSpPr>
          <p:nvPr/>
        </p:nvSpPr>
        <p:spPr bwMode="auto">
          <a:xfrm>
            <a:off x="2566988" y="1484314"/>
            <a:ext cx="7200900" cy="4431983"/>
          </a:xfrm>
          <a:prstGeom prst="rect">
            <a:avLst/>
          </a:prstGeom>
          <a:noFill/>
          <a:ln w="9525">
            <a:noFill/>
            <a:miter lim="800000"/>
            <a:headEnd/>
            <a:tailEnd/>
          </a:ln>
        </p:spPr>
        <p:txBody>
          <a:bodyPr>
            <a:spAutoFit/>
          </a:bodyPr>
          <a:lstStyle/>
          <a:p>
            <a:pPr algn="just"/>
            <a:r>
              <a:rPr lang="el-GR" altLang="tr-TR" sz="2400">
                <a:solidFill>
                  <a:srgbClr val="FF0000"/>
                </a:solidFill>
              </a:rPr>
              <a:t>β</a:t>
            </a:r>
            <a:r>
              <a:rPr lang="tr-TR" altLang="tr-TR" sz="2400">
                <a:solidFill>
                  <a:srgbClr val="FF0000"/>
                </a:solidFill>
              </a:rPr>
              <a:t>-kazein; </a:t>
            </a:r>
            <a:r>
              <a:rPr lang="tr-TR" altLang="tr-TR" sz="2400"/>
              <a:t>bünyesinde fazla miktarda hidrofob aminoasitler nedeniyle birleşme yeteneği gösterdiğinden miselin iç kısmında yer alır.  </a:t>
            </a:r>
          </a:p>
          <a:p>
            <a:pPr algn="just"/>
            <a:endParaRPr lang="tr-TR" altLang="tr-TR" sz="2400"/>
          </a:p>
          <a:p>
            <a:pPr algn="just"/>
            <a:r>
              <a:rPr lang="el-GR" altLang="tr-TR" sz="2400">
                <a:solidFill>
                  <a:srgbClr val="FF0000"/>
                </a:solidFill>
              </a:rPr>
              <a:t>κ</a:t>
            </a:r>
            <a:r>
              <a:rPr lang="tr-TR" altLang="tr-TR" sz="2400">
                <a:solidFill>
                  <a:srgbClr val="FF0000"/>
                </a:solidFill>
              </a:rPr>
              <a:t>-kazein</a:t>
            </a:r>
            <a:r>
              <a:rPr lang="tr-TR" altLang="tr-TR" sz="2400"/>
              <a:t>; yapısındaki karbonhidratlar ve karboksil grubu gibi fazla miktarda hidrofil grupları yer aldığından miselin sulu kısmında yani dış katmanında fazla miktarda yer alır.  </a:t>
            </a:r>
          </a:p>
          <a:p>
            <a:pPr algn="just"/>
            <a:endParaRPr lang="tr-TR" altLang="tr-TR" sz="2400"/>
          </a:p>
          <a:p>
            <a:pPr algn="just"/>
            <a:r>
              <a:rPr lang="tr-TR" altLang="tr-TR" sz="2400"/>
              <a:t>Kollodal kalsiyum fosfat bileşimindeki bağlı kalsiyumun miktarı mevcut ester fosfat gruplarının sayısı kadardır. Buna göre Ca/P oranı 1.5 dur. </a:t>
            </a:r>
          </a:p>
          <a:p>
            <a:endParaRPr lang="tr-TR" altLang="tr-TR"/>
          </a:p>
        </p:txBody>
      </p:sp>
    </p:spTree>
    <p:extLst>
      <p:ext uri="{BB962C8B-B14F-4D97-AF65-F5344CB8AC3E}">
        <p14:creationId xmlns:p14="http://schemas.microsoft.com/office/powerpoint/2010/main" val="13253496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524126" y="857250"/>
            <a:ext cx="7286625" cy="6002338"/>
          </a:xfrm>
          <a:prstGeom prst="rect">
            <a:avLst/>
          </a:prstGeom>
          <a:noFill/>
        </p:spPr>
        <p:txBody>
          <a:bodyPr>
            <a:spAutoFit/>
          </a:bodyPr>
          <a:lstStyle/>
          <a:p>
            <a:pPr algn="just">
              <a:defRPr/>
            </a:pPr>
            <a:r>
              <a:rPr lang="tr-TR" sz="2400" b="1" dirty="0">
                <a:solidFill>
                  <a:srgbClr val="FF0000"/>
                </a:solidFill>
              </a:rPr>
              <a:t>Kazeinin  Özellikleri</a:t>
            </a:r>
          </a:p>
          <a:p>
            <a:pPr algn="just">
              <a:defRPr/>
            </a:pPr>
            <a:endParaRPr lang="tr-TR" sz="2400" b="1" dirty="0">
              <a:solidFill>
                <a:srgbClr val="FF0000"/>
              </a:solidFill>
            </a:endParaRPr>
          </a:p>
          <a:p>
            <a:pPr marL="457200" indent="-457200">
              <a:buFont typeface="+mj-lt"/>
              <a:buAutoNum type="arabicPeriod"/>
              <a:defRPr/>
            </a:pPr>
            <a:r>
              <a:rPr lang="tr-TR" sz="2400" dirty="0"/>
              <a:t>Isı ve mekanik işlemlere karşı stabildir. Stabil olmasında yapısının esnek olması büyük rol oynar. Bu nedenle rahatlıkla sterilize edilebilir. </a:t>
            </a:r>
          </a:p>
          <a:p>
            <a:pPr marL="457200" indent="-457200">
              <a:defRPr/>
            </a:pPr>
            <a:r>
              <a:rPr lang="tr-TR" sz="2400" dirty="0"/>
              <a:t>Kazeinin ısı işleme karşı </a:t>
            </a:r>
            <a:r>
              <a:rPr lang="tr-TR" sz="2400" dirty="0" err="1"/>
              <a:t>stabilitesi</a:t>
            </a:r>
            <a:r>
              <a:rPr lang="tr-TR" sz="2400" dirty="0"/>
              <a:t> yapısında; </a:t>
            </a:r>
          </a:p>
          <a:p>
            <a:pPr marL="457200" indent="-457200">
              <a:buFontTx/>
              <a:buChar char="-"/>
              <a:defRPr/>
            </a:pPr>
            <a:r>
              <a:rPr lang="el-GR" sz="2400" dirty="0">
                <a:latin typeface="Arial" pitchFamily="34" charset="0"/>
                <a:cs typeface="Arial" pitchFamily="34" charset="0"/>
              </a:rPr>
              <a:t>α</a:t>
            </a:r>
            <a:r>
              <a:rPr lang="tr-TR" sz="2400" dirty="0">
                <a:latin typeface="Arial" pitchFamily="34" charset="0"/>
                <a:cs typeface="Arial" pitchFamily="34" charset="0"/>
              </a:rPr>
              <a:t>- </a:t>
            </a:r>
            <a:r>
              <a:rPr lang="tr-TR" sz="2400" dirty="0" err="1">
                <a:latin typeface="Arial" pitchFamily="34" charset="0"/>
                <a:cs typeface="Arial" pitchFamily="34" charset="0"/>
              </a:rPr>
              <a:t>heliks</a:t>
            </a:r>
            <a:r>
              <a:rPr lang="tr-TR" sz="2400" dirty="0">
                <a:latin typeface="Arial" pitchFamily="34" charset="0"/>
                <a:cs typeface="Arial" pitchFamily="34" charset="0"/>
              </a:rPr>
              <a:t>  bağların az olması </a:t>
            </a:r>
          </a:p>
          <a:p>
            <a:pPr marL="457200" indent="-457200">
              <a:buFontTx/>
              <a:buChar char="-"/>
              <a:defRPr/>
            </a:pPr>
            <a:r>
              <a:rPr lang="tr-TR" sz="2400" dirty="0" err="1">
                <a:latin typeface="Arial" pitchFamily="34" charset="0"/>
                <a:cs typeface="Arial" pitchFamily="34" charset="0"/>
              </a:rPr>
              <a:t>Sistein</a:t>
            </a:r>
            <a:r>
              <a:rPr lang="tr-TR" sz="2400" dirty="0">
                <a:latin typeface="Arial" pitchFamily="34" charset="0"/>
                <a:cs typeface="Arial" pitchFamily="34" charset="0"/>
              </a:rPr>
              <a:t> bulunmaması</a:t>
            </a:r>
          </a:p>
          <a:p>
            <a:pPr marL="457200" indent="-457200">
              <a:buFontTx/>
              <a:buChar char="-"/>
              <a:defRPr/>
            </a:pPr>
            <a:r>
              <a:rPr lang="tr-TR" sz="2400" dirty="0">
                <a:latin typeface="Arial" pitchFamily="34" charset="0"/>
                <a:cs typeface="Arial" pitchFamily="34" charset="0"/>
              </a:rPr>
              <a:t>Sistin az olmasına  bağlıdır.</a:t>
            </a:r>
          </a:p>
          <a:p>
            <a:pPr marL="457200" indent="-457200">
              <a:buFontTx/>
              <a:buChar char="-"/>
              <a:defRPr/>
            </a:pPr>
            <a:endParaRPr lang="tr-TR" sz="2400" dirty="0">
              <a:latin typeface="Arial" pitchFamily="34" charset="0"/>
              <a:cs typeface="Arial" pitchFamily="34" charset="0"/>
            </a:endParaRPr>
          </a:p>
          <a:p>
            <a:pPr marL="457200" indent="-457200">
              <a:defRPr/>
            </a:pPr>
            <a:r>
              <a:rPr lang="tr-TR" sz="2400" dirty="0">
                <a:latin typeface="Arial" pitchFamily="34" charset="0"/>
                <a:cs typeface="Arial" pitchFamily="34" charset="0"/>
              </a:rPr>
              <a:t>2. Kazeinin </a:t>
            </a:r>
            <a:r>
              <a:rPr lang="tr-TR" sz="2400" dirty="0" err="1">
                <a:latin typeface="Arial" pitchFamily="34" charset="0"/>
                <a:cs typeface="Arial" pitchFamily="34" charset="0"/>
              </a:rPr>
              <a:t>izoelektrik</a:t>
            </a:r>
            <a:r>
              <a:rPr lang="tr-TR" sz="2400" dirty="0">
                <a:latin typeface="Arial" pitchFamily="34" charset="0"/>
                <a:cs typeface="Arial" pitchFamily="34" charset="0"/>
              </a:rPr>
              <a:t> noktası 4.6-4.7 </a:t>
            </a:r>
            <a:r>
              <a:rPr lang="tr-TR" sz="2400" dirty="0" err="1">
                <a:latin typeface="Arial" pitchFamily="34" charset="0"/>
                <a:cs typeface="Arial" pitchFamily="34" charset="0"/>
              </a:rPr>
              <a:t>pH’dır</a:t>
            </a:r>
            <a:r>
              <a:rPr lang="tr-TR" sz="2400" dirty="0">
                <a:latin typeface="Arial" pitchFamily="34" charset="0"/>
                <a:cs typeface="Arial" pitchFamily="34" charset="0"/>
              </a:rPr>
              <a:t>. Bu </a:t>
            </a:r>
            <a:r>
              <a:rPr lang="tr-TR" sz="2400" dirty="0" err="1">
                <a:latin typeface="Arial" pitchFamily="34" charset="0"/>
                <a:cs typeface="Arial" pitchFamily="34" charset="0"/>
              </a:rPr>
              <a:t>pH</a:t>
            </a:r>
            <a:r>
              <a:rPr lang="tr-TR" sz="2400" dirty="0">
                <a:latin typeface="Arial" pitchFamily="34" charset="0"/>
                <a:cs typeface="Arial" pitchFamily="34" charset="0"/>
              </a:rPr>
              <a:t> değerinde çözünmez, altında ve üstünde çözünür durumdadır.</a:t>
            </a:r>
          </a:p>
          <a:p>
            <a:pPr marL="457200" indent="-457200">
              <a:buFontTx/>
              <a:buChar char="-"/>
              <a:defRPr/>
            </a:pPr>
            <a:endParaRPr lang="tr-TR" sz="2400" b="1" dirty="0">
              <a:latin typeface="Arial" pitchFamily="34" charset="0"/>
              <a:cs typeface="Arial" pitchFamily="34" charset="0"/>
            </a:endParaRPr>
          </a:p>
          <a:p>
            <a:pPr marL="457200" indent="-457200">
              <a:buFontTx/>
              <a:buChar char="-"/>
              <a:defRPr/>
            </a:pPr>
            <a:endParaRPr lang="tr-TR" sz="2400" b="1" dirty="0">
              <a:latin typeface="Arial" pitchFamily="34" charset="0"/>
              <a:cs typeface="Arial" pitchFamily="34" charset="0"/>
            </a:endParaRPr>
          </a:p>
          <a:p>
            <a:pPr marL="457200" indent="-457200">
              <a:buFontTx/>
              <a:buChar char="-"/>
              <a:defRPr/>
            </a:pPr>
            <a:endParaRPr lang="tr-TR" sz="2400" b="1" dirty="0">
              <a:latin typeface="Arial" pitchFamily="34" charset="0"/>
              <a:cs typeface="Arial" pitchFamily="34" charset="0"/>
            </a:endParaRPr>
          </a:p>
        </p:txBody>
      </p:sp>
    </p:spTree>
    <p:extLst>
      <p:ext uri="{BB962C8B-B14F-4D97-AF65-F5344CB8AC3E}">
        <p14:creationId xmlns:p14="http://schemas.microsoft.com/office/powerpoint/2010/main" val="2209496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yagram 2"/>
          <p:cNvGraphicFramePr/>
          <p:nvPr>
            <p:extLst>
              <p:ext uri="{D42A27DB-BD31-4B8C-83A1-F6EECF244321}">
                <p14:modId xmlns:p14="http://schemas.microsoft.com/office/powerpoint/2010/main" val="1652344383"/>
              </p:ext>
            </p:extLst>
          </p:nvPr>
        </p:nvGraphicFramePr>
        <p:xfrm>
          <a:off x="1672637" y="743977"/>
          <a:ext cx="8290760" cy="5454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119131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1 Metin kutusu"/>
          <p:cNvSpPr txBox="1">
            <a:spLocks noChangeArrowheads="1"/>
          </p:cNvSpPr>
          <p:nvPr/>
        </p:nvSpPr>
        <p:spPr bwMode="auto">
          <a:xfrm>
            <a:off x="2452688" y="1071564"/>
            <a:ext cx="7143750" cy="4893647"/>
          </a:xfrm>
          <a:prstGeom prst="rect">
            <a:avLst/>
          </a:prstGeom>
          <a:noFill/>
          <a:ln w="9525">
            <a:noFill/>
            <a:miter lim="800000"/>
            <a:headEnd/>
            <a:tailEnd/>
          </a:ln>
        </p:spPr>
        <p:txBody>
          <a:bodyPr>
            <a:spAutoFit/>
          </a:bodyPr>
          <a:lstStyle/>
          <a:p>
            <a:pPr algn="just"/>
            <a:r>
              <a:rPr lang="tr-TR" altLang="tr-TR" sz="2400"/>
              <a:t>3. Uzun süre soğukta bekletme etkilemektedir.</a:t>
            </a:r>
          </a:p>
          <a:p>
            <a:pPr algn="just"/>
            <a:endParaRPr lang="tr-TR" altLang="tr-TR" sz="2400"/>
          </a:p>
          <a:p>
            <a:pPr algn="just"/>
            <a:r>
              <a:rPr lang="tr-TR" altLang="tr-TR" sz="2400"/>
              <a:t>Sütün 4 C°’ de 72 saat bekletilmesi teknolojik açıdan sorun yaratacak değişikliklere neden olur.</a:t>
            </a:r>
          </a:p>
          <a:p>
            <a:pPr algn="just">
              <a:buFontTx/>
              <a:buChar char="-"/>
            </a:pPr>
            <a:r>
              <a:rPr lang="tr-TR" altLang="tr-TR" sz="2400"/>
              <a:t>Sütün pH değeri ortalama 0.2 birim artar. </a:t>
            </a:r>
          </a:p>
          <a:p>
            <a:pPr algn="just">
              <a:buFontTx/>
              <a:buChar char="-"/>
            </a:pPr>
            <a:r>
              <a:rPr lang="tr-TR" altLang="tr-TR" sz="2400"/>
              <a:t>Kalsiyum tuzlarının miktarında artış olur. </a:t>
            </a:r>
          </a:p>
          <a:p>
            <a:pPr algn="just">
              <a:buFontTx/>
              <a:buChar char="-"/>
            </a:pPr>
            <a:r>
              <a:rPr lang="tr-TR" altLang="tr-TR" sz="2400"/>
              <a:t>Misellerden kalsiyum ve sitratın bir miktarı uzaklaşır.</a:t>
            </a:r>
          </a:p>
          <a:p>
            <a:pPr algn="just">
              <a:buFontTx/>
              <a:buChar char="-"/>
            </a:pPr>
            <a:r>
              <a:rPr lang="tr-TR" altLang="tr-TR" sz="2400"/>
              <a:t>Fosfat daha fazla miseller üzerinde toplanır. </a:t>
            </a:r>
          </a:p>
          <a:p>
            <a:pPr algn="just">
              <a:buFontTx/>
              <a:buChar char="-"/>
            </a:pPr>
            <a:r>
              <a:rPr lang="tr-TR" altLang="tr-TR" sz="2400"/>
              <a:t> </a:t>
            </a:r>
            <a:r>
              <a:rPr lang="el-GR" altLang="tr-TR" sz="2400"/>
              <a:t>β</a:t>
            </a:r>
            <a:r>
              <a:rPr lang="tr-TR" altLang="tr-TR" sz="2400"/>
              <a:t>- kazein düşük sıcaklıkta daha iyi çözündüğü için misellerden su fazına geçer. (ısıtıldığında tekrar misellere geri döner)</a:t>
            </a:r>
          </a:p>
          <a:p>
            <a:pPr algn="just">
              <a:buFontTx/>
              <a:buChar char="-"/>
            </a:pPr>
            <a:r>
              <a:rPr lang="tr-TR" altLang="tr-TR" sz="2400"/>
              <a:t> soğukta bekletilen sütün peynir mayası ile pıhtılaşma süresi yaklaşık % 20-30 oranında artar.  </a:t>
            </a:r>
          </a:p>
        </p:txBody>
      </p:sp>
    </p:spTree>
    <p:extLst>
      <p:ext uri="{BB962C8B-B14F-4D97-AF65-F5344CB8AC3E}">
        <p14:creationId xmlns:p14="http://schemas.microsoft.com/office/powerpoint/2010/main" val="7280680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2 Metin kutusu"/>
          <p:cNvSpPr txBox="1">
            <a:spLocks noChangeArrowheads="1"/>
          </p:cNvSpPr>
          <p:nvPr/>
        </p:nvSpPr>
        <p:spPr bwMode="auto">
          <a:xfrm>
            <a:off x="2524126" y="1143000"/>
            <a:ext cx="7000875" cy="4154984"/>
          </a:xfrm>
          <a:prstGeom prst="rect">
            <a:avLst/>
          </a:prstGeom>
          <a:noFill/>
          <a:ln w="9525">
            <a:noFill/>
            <a:miter lim="800000"/>
            <a:headEnd/>
            <a:tailEnd/>
          </a:ln>
        </p:spPr>
        <p:txBody>
          <a:bodyPr>
            <a:spAutoFit/>
          </a:bodyPr>
          <a:lstStyle/>
          <a:p>
            <a:pPr algn="just"/>
            <a:r>
              <a:rPr lang="tr-TR" altLang="tr-TR" sz="2400"/>
              <a:t>4. İnorganik asit ve alkaliler ile çökerler. </a:t>
            </a:r>
          </a:p>
          <a:p>
            <a:pPr algn="just"/>
            <a:r>
              <a:rPr lang="tr-TR" altLang="tr-TR" sz="2400"/>
              <a:t>Kazein bünyesindeki karboksil ve amino grupları sayesinde amfoter  özellik gösterir. Bunun sonucu pH değerine bağlı olarak bu fonksiyonel gruplar kazeine tuz yapma özelliği kazandırır.  Özellikle sodyum kazeinat ve kalsiyum kazeinat önemli tuz bileşikleridir. Eritme peyniri yapımında kalsiyum kazeinatın bir bölümü sodyum kazeinata dönüşür. </a:t>
            </a:r>
          </a:p>
          <a:p>
            <a:pPr algn="just"/>
            <a:endParaRPr lang="tr-TR" altLang="tr-TR" sz="2400"/>
          </a:p>
          <a:p>
            <a:pPr algn="just"/>
            <a:r>
              <a:rPr lang="tr-TR" altLang="tr-TR" sz="2400"/>
              <a:t>5. Alkolün kazein üzerinde dehidre edici etkisi vardır. Kazein belirli miktarda suyunu kaybedince pıhtılaşır. </a:t>
            </a:r>
          </a:p>
        </p:txBody>
      </p:sp>
    </p:spTree>
    <p:extLst>
      <p:ext uri="{BB962C8B-B14F-4D97-AF65-F5344CB8AC3E}">
        <p14:creationId xmlns:p14="http://schemas.microsoft.com/office/powerpoint/2010/main" val="5496557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1 Metin kutusu"/>
          <p:cNvSpPr txBox="1">
            <a:spLocks noChangeArrowheads="1"/>
          </p:cNvSpPr>
          <p:nvPr/>
        </p:nvSpPr>
        <p:spPr bwMode="auto">
          <a:xfrm>
            <a:off x="2452688" y="1071563"/>
            <a:ext cx="7143750" cy="4154984"/>
          </a:xfrm>
          <a:prstGeom prst="rect">
            <a:avLst/>
          </a:prstGeom>
          <a:noFill/>
          <a:ln w="9525">
            <a:noFill/>
            <a:miter lim="800000"/>
            <a:headEnd/>
            <a:tailEnd/>
          </a:ln>
        </p:spPr>
        <p:txBody>
          <a:bodyPr>
            <a:spAutoFit/>
          </a:bodyPr>
          <a:lstStyle/>
          <a:p>
            <a:pPr algn="just"/>
            <a:r>
              <a:rPr lang="tr-TR" altLang="tr-TR" sz="2400"/>
              <a:t>6. Ağır metalleri bağlar.</a:t>
            </a:r>
          </a:p>
          <a:p>
            <a:pPr algn="just"/>
            <a:r>
              <a:rPr lang="tr-TR" altLang="tr-TR" sz="2400"/>
              <a:t>Kazein civa, kurşun, gümüş, bakır, çinko, alüminyum ve demir gibi ağır metallerin suda çözününen tuzlarını bağlayarak çöker.  Metal zehirlenmelerine karşı bu nedenle süt, yoğurt panzehirdir.</a:t>
            </a:r>
          </a:p>
          <a:p>
            <a:pPr algn="just"/>
            <a:r>
              <a:rPr lang="tr-TR" altLang="tr-TR" sz="2400"/>
              <a:t>Kazein bazı teknolojik işlemlerin etkisiyle koagüle olur ve pıhtılaşır.</a:t>
            </a:r>
          </a:p>
          <a:p>
            <a:pPr algn="just">
              <a:buFontTx/>
              <a:buChar char="-"/>
            </a:pPr>
            <a:r>
              <a:rPr lang="tr-TR" altLang="tr-TR" sz="2400"/>
              <a:t> Asit etkisiyle kazeinin topaklaşması (flokülasyon)</a:t>
            </a:r>
          </a:p>
          <a:p>
            <a:pPr algn="just">
              <a:buFontTx/>
              <a:buChar char="-"/>
            </a:pPr>
            <a:r>
              <a:rPr lang="tr-TR" altLang="tr-TR" sz="2400"/>
              <a:t> Proteolitik enzimlerin etkisiyle pıhtılaşma (koagülasyon)</a:t>
            </a:r>
          </a:p>
          <a:p>
            <a:pPr algn="just">
              <a:buFontTx/>
              <a:buChar char="-"/>
            </a:pPr>
            <a:r>
              <a:rPr lang="tr-TR" altLang="tr-TR" sz="2400"/>
              <a:t> Hidrokolloidlerin etkisiyle koagülasyonu</a:t>
            </a:r>
          </a:p>
        </p:txBody>
      </p:sp>
    </p:spTree>
    <p:extLst>
      <p:ext uri="{BB962C8B-B14F-4D97-AF65-F5344CB8AC3E}">
        <p14:creationId xmlns:p14="http://schemas.microsoft.com/office/powerpoint/2010/main" val="3247423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1981201" y="274638"/>
            <a:ext cx="5122863" cy="1143000"/>
          </a:xfrm>
        </p:spPr>
        <p:txBody>
          <a:bodyPr/>
          <a:lstStyle/>
          <a:p>
            <a:pPr eaLnBrk="1" hangingPunct="1"/>
            <a:r>
              <a:rPr lang="tr-TR" altLang="tr-TR" sz="2400">
                <a:solidFill>
                  <a:srgbClr val="CC3300"/>
                </a:solidFill>
                <a:latin typeface="Arial" charset="0"/>
                <a:cs typeface="Arial" charset="0"/>
              </a:rPr>
              <a:t>KAZEİN ALT/SUB MİSELLERİ</a:t>
            </a:r>
          </a:p>
        </p:txBody>
      </p:sp>
      <p:pic>
        <p:nvPicPr>
          <p:cNvPr id="93187" name="Picture 4"/>
          <p:cNvPicPr>
            <a:picLocks noGrp="1" noChangeAspect="1" noChangeArrowheads="1"/>
          </p:cNvPicPr>
          <p:nvPr>
            <p:ph idx="1"/>
          </p:nvPr>
        </p:nvPicPr>
        <p:blipFill>
          <a:blip r:embed="rId2"/>
          <a:srcRect/>
          <a:stretch>
            <a:fillRect/>
          </a:stretch>
        </p:blipFill>
        <p:spPr>
          <a:xfrm>
            <a:off x="3000375" y="1557338"/>
            <a:ext cx="4706938" cy="4114800"/>
          </a:xfrm>
        </p:spPr>
      </p:pic>
      <p:sp>
        <p:nvSpPr>
          <p:cNvPr id="33796" name="5 Altbilgi Yer Tutucusu"/>
          <p:cNvSpPr>
            <a:spLocks noGrp="1"/>
          </p:cNvSpPr>
          <p:nvPr>
            <p:ph type="ftr" sz="quarter" idx="11"/>
          </p:nvPr>
        </p:nvSpPr>
        <p:spPr bwMode="auto">
          <a:xfrm>
            <a:off x="3359150" y="6092826"/>
            <a:ext cx="6192838" cy="365125"/>
          </a:xfrm>
          <a:ln>
            <a:miter lim="800000"/>
            <a:headEnd/>
            <a:tailEnd/>
          </a:ln>
        </p:spPr>
        <p:txBody>
          <a:bodyPr vert="horz" wrap="square" lIns="91440" tIns="45720" rIns="91440" bIns="45720" numCol="1" rtlCol="0" anchor="ctr" compatLnSpc="1">
            <a:prstTxWarp prst="textNoShape">
              <a:avLst/>
            </a:prstTxWarp>
          </a:bodyPr>
          <a:lstStyle/>
          <a:p>
            <a:pPr algn="r">
              <a:defRPr/>
            </a:pPr>
            <a:r>
              <a:rPr lang="tr-TR" sz="1800">
                <a:solidFill>
                  <a:srgbClr val="FF9933"/>
                </a:solidFill>
              </a:rPr>
              <a:t>Ankara Üniversitesi Ziraat Fakültesi Süt Teknolojisi Bölümü</a:t>
            </a:r>
          </a:p>
        </p:txBody>
      </p:sp>
      <p:pic>
        <p:nvPicPr>
          <p:cNvPr id="93189" name="Picture 7" descr="http://www.agri.ankara.edu.tr/download/logo/renkli.jpg">
            <a:hlinkClick r:id="rId3"/>
          </p:cNvPr>
          <p:cNvPicPr>
            <a:picLocks noChangeAspect="1" noChangeArrowheads="1"/>
          </p:cNvPicPr>
          <p:nvPr/>
        </p:nvPicPr>
        <p:blipFill>
          <a:blip r:embed="rId4"/>
          <a:srcRect/>
          <a:stretch>
            <a:fillRect/>
          </a:stretch>
        </p:blipFill>
        <p:spPr bwMode="auto">
          <a:xfrm>
            <a:off x="8904289" y="44451"/>
            <a:ext cx="1152525" cy="1152525"/>
          </a:xfrm>
          <a:prstGeom prst="rect">
            <a:avLst/>
          </a:prstGeom>
          <a:noFill/>
          <a:ln w="9525">
            <a:noFill/>
            <a:miter lim="800000"/>
            <a:headEnd/>
            <a:tailEnd/>
          </a:ln>
        </p:spPr>
      </p:pic>
    </p:spTree>
    <p:extLst>
      <p:ext uri="{BB962C8B-B14F-4D97-AF65-F5344CB8AC3E}">
        <p14:creationId xmlns:p14="http://schemas.microsoft.com/office/powerpoint/2010/main" val="36919969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Metin kutusu 1"/>
          <p:cNvSpPr txBox="1">
            <a:spLocks noChangeArrowheads="1"/>
          </p:cNvSpPr>
          <p:nvPr/>
        </p:nvSpPr>
        <p:spPr bwMode="auto">
          <a:xfrm>
            <a:off x="2495550" y="1341439"/>
            <a:ext cx="7488238" cy="5140325"/>
          </a:xfrm>
          <a:prstGeom prst="rect">
            <a:avLst/>
          </a:prstGeom>
          <a:noFill/>
          <a:ln w="9525">
            <a:noFill/>
            <a:miter lim="800000"/>
            <a:headEnd/>
            <a:tailEnd/>
          </a:ln>
        </p:spPr>
        <p:txBody>
          <a:bodyPr>
            <a:spAutoFit/>
          </a:bodyPr>
          <a:lstStyle/>
          <a:p>
            <a:pPr algn="just"/>
            <a:r>
              <a:rPr lang="tr-TR" altLang="tr-TR" sz="2400" b="1">
                <a:solidFill>
                  <a:srgbClr val="FF0000"/>
                </a:solidFill>
              </a:rPr>
              <a:t>Misel oluşumunda; </a:t>
            </a:r>
            <a:r>
              <a:rPr lang="tr-TR" altLang="tr-TR" sz="2400"/>
              <a:t>önce </a:t>
            </a:r>
            <a:r>
              <a:rPr lang="el-GR" altLang="tr-TR" sz="2400"/>
              <a:t>α</a:t>
            </a:r>
            <a:r>
              <a:rPr lang="tr-TR" altLang="tr-TR" sz="2400" baseline="-25000"/>
              <a:t>s</a:t>
            </a:r>
            <a:r>
              <a:rPr lang="tr-TR" altLang="tr-TR" sz="2400"/>
              <a:t>, </a:t>
            </a:r>
            <a:r>
              <a:rPr lang="el-GR" altLang="tr-TR" sz="2400"/>
              <a:t>β</a:t>
            </a:r>
            <a:r>
              <a:rPr lang="tr-TR" altLang="tr-TR" sz="2400"/>
              <a:t> ve </a:t>
            </a:r>
            <a:r>
              <a:rPr lang="el-GR" altLang="tr-TR" sz="2400"/>
              <a:t>κ</a:t>
            </a:r>
            <a:r>
              <a:rPr lang="tr-TR" altLang="tr-TR" sz="2400"/>
              <a:t>- kazein hidrofob etkileşim sonucu biraraya toplanırlar ve kalsiyum iyonlarının etkisiyle bir kazein alt miseli (sub-misel) oluştururlar. </a:t>
            </a:r>
          </a:p>
          <a:p>
            <a:pPr algn="just"/>
            <a:endParaRPr lang="tr-TR" altLang="tr-TR" sz="2400"/>
          </a:p>
          <a:p>
            <a:pPr algn="just"/>
            <a:r>
              <a:rPr lang="tr-TR" altLang="tr-TR" sz="2400"/>
              <a:t>Sonra kolloidal kalsiyum fosfat demetiyle submiseller toplanarak kazein misellerini meydana getirirler. Submiseller </a:t>
            </a:r>
            <a:r>
              <a:rPr lang="tr-TR" altLang="tr-TR" sz="2400">
                <a:solidFill>
                  <a:srgbClr val="FF0000"/>
                </a:solidFill>
              </a:rPr>
              <a:t>kolloidal kalsiyum-fosfat </a:t>
            </a:r>
            <a:r>
              <a:rPr lang="tr-TR" altLang="tr-TR" sz="2400"/>
              <a:t>bağları ile </a:t>
            </a:r>
            <a:r>
              <a:rPr lang="tr-TR" altLang="tr-TR" sz="2400">
                <a:solidFill>
                  <a:srgbClr val="FF0000"/>
                </a:solidFill>
              </a:rPr>
              <a:t>hidrofobik</a:t>
            </a:r>
            <a:r>
              <a:rPr lang="tr-TR" altLang="tr-TR" sz="2400"/>
              <a:t> ve </a:t>
            </a:r>
            <a:r>
              <a:rPr lang="tr-TR" altLang="tr-TR" sz="2400">
                <a:solidFill>
                  <a:srgbClr val="FF0000"/>
                </a:solidFill>
              </a:rPr>
              <a:t>hidrojen</a:t>
            </a:r>
            <a:r>
              <a:rPr lang="tr-TR" altLang="tr-TR" sz="2400"/>
              <a:t> bağlarının ortak etkisi sonucunda birarada tutulmaktadır. </a:t>
            </a:r>
          </a:p>
          <a:p>
            <a:pPr algn="just"/>
            <a:endParaRPr lang="tr-TR" altLang="tr-TR" sz="2400" baseline="-25000"/>
          </a:p>
          <a:p>
            <a:pPr algn="just"/>
            <a:r>
              <a:rPr lang="tr-TR" altLang="tr-TR" sz="2400"/>
              <a:t>Bir kazein miseli, yaklaşık 4000 polipeptid zincirinden oluşur. </a:t>
            </a:r>
          </a:p>
          <a:p>
            <a:pPr algn="just"/>
            <a:endParaRPr lang="tr-TR" altLang="tr-TR" sz="2400"/>
          </a:p>
        </p:txBody>
      </p:sp>
    </p:spTree>
    <p:extLst>
      <p:ext uri="{BB962C8B-B14F-4D97-AF65-F5344CB8AC3E}">
        <p14:creationId xmlns:p14="http://schemas.microsoft.com/office/powerpoint/2010/main" val="14041247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9"/>
          <p:cNvSpPr>
            <a:spLocks noGrp="1" noChangeArrowheads="1"/>
          </p:cNvSpPr>
          <p:nvPr>
            <p:ph type="title"/>
          </p:nvPr>
        </p:nvSpPr>
        <p:spPr>
          <a:xfrm>
            <a:off x="1981200" y="692150"/>
            <a:ext cx="5627688" cy="725488"/>
          </a:xfrm>
        </p:spPr>
        <p:txBody>
          <a:bodyPr/>
          <a:lstStyle/>
          <a:p>
            <a:pPr eaLnBrk="1" hangingPunct="1"/>
            <a:r>
              <a:rPr lang="tr-TR" altLang="tr-TR" sz="2400">
                <a:solidFill>
                  <a:srgbClr val="0000CC"/>
                </a:solidFill>
                <a:latin typeface="Arial" charset="0"/>
                <a:cs typeface="Arial" charset="0"/>
              </a:rPr>
              <a:t>Alt misellerden oluşmuş kazein miseli</a:t>
            </a:r>
          </a:p>
        </p:txBody>
      </p:sp>
      <p:sp>
        <p:nvSpPr>
          <p:cNvPr id="34822" name="8 Altbilgi Yer Tutucusu"/>
          <p:cNvSpPr>
            <a:spLocks noGrp="1"/>
          </p:cNvSpPr>
          <p:nvPr>
            <p:ph type="ftr" sz="quarter" idx="11"/>
          </p:nvPr>
        </p:nvSpPr>
        <p:spPr bwMode="auto">
          <a:xfrm>
            <a:off x="3503613" y="6092826"/>
            <a:ext cx="6151562" cy="365125"/>
          </a:xfrm>
          <a:ln>
            <a:miter lim="800000"/>
            <a:headEnd/>
            <a:tailEnd/>
          </a:ln>
        </p:spPr>
        <p:txBody>
          <a:bodyPr vert="horz" wrap="square" lIns="91440" tIns="45720" rIns="91440" bIns="45720" numCol="1" rtlCol="0" anchor="ctr" compatLnSpc="1">
            <a:prstTxWarp prst="textNoShape">
              <a:avLst/>
            </a:prstTxWarp>
          </a:bodyPr>
          <a:lstStyle/>
          <a:p>
            <a:pPr algn="r">
              <a:defRPr/>
            </a:pPr>
            <a:r>
              <a:rPr lang="tr-TR" sz="1800">
                <a:solidFill>
                  <a:srgbClr val="FF9933"/>
                </a:solidFill>
              </a:rPr>
              <a:t>Ankara Üniversitesi Ziraat Fakültesi Süt Teknolojisi Bölümü</a:t>
            </a:r>
          </a:p>
        </p:txBody>
      </p:sp>
      <p:pic>
        <p:nvPicPr>
          <p:cNvPr id="95235" name="Picture 16"/>
          <p:cNvPicPr>
            <a:picLocks noChangeAspect="1" noChangeArrowheads="1"/>
          </p:cNvPicPr>
          <p:nvPr/>
        </p:nvPicPr>
        <p:blipFill>
          <a:blip r:embed="rId2"/>
          <a:srcRect/>
          <a:stretch>
            <a:fillRect/>
          </a:stretch>
        </p:blipFill>
        <p:spPr bwMode="auto">
          <a:xfrm>
            <a:off x="2711450" y="1773239"/>
            <a:ext cx="4248150" cy="3978275"/>
          </a:xfrm>
          <a:prstGeom prst="rect">
            <a:avLst/>
          </a:prstGeom>
          <a:noFill/>
          <a:ln w="9525">
            <a:noFill/>
            <a:miter lim="800000"/>
            <a:headEnd/>
            <a:tailEnd/>
          </a:ln>
        </p:spPr>
      </p:pic>
      <p:pic>
        <p:nvPicPr>
          <p:cNvPr id="95236" name="Picture 15"/>
          <p:cNvPicPr>
            <a:picLocks noChangeAspect="1" noChangeArrowheads="1"/>
          </p:cNvPicPr>
          <p:nvPr/>
        </p:nvPicPr>
        <p:blipFill>
          <a:blip r:embed="rId3"/>
          <a:srcRect/>
          <a:stretch>
            <a:fillRect/>
          </a:stretch>
        </p:blipFill>
        <p:spPr bwMode="auto">
          <a:xfrm>
            <a:off x="7248526" y="2349500"/>
            <a:ext cx="2170113" cy="2674938"/>
          </a:xfrm>
          <a:prstGeom prst="rect">
            <a:avLst/>
          </a:prstGeom>
          <a:noFill/>
          <a:ln w="9525">
            <a:noFill/>
            <a:miter lim="800000"/>
            <a:headEnd/>
            <a:tailEnd/>
          </a:ln>
        </p:spPr>
      </p:pic>
      <p:sp>
        <p:nvSpPr>
          <p:cNvPr id="95237" name="Rectangle 17"/>
          <p:cNvSpPr>
            <a:spLocks noChangeArrowheads="1"/>
          </p:cNvSpPr>
          <p:nvPr/>
        </p:nvSpPr>
        <p:spPr bwMode="auto">
          <a:xfrm>
            <a:off x="1524001" y="-184666"/>
            <a:ext cx="184731" cy="369332"/>
          </a:xfrm>
          <a:prstGeom prst="rect">
            <a:avLst/>
          </a:prstGeom>
          <a:noFill/>
          <a:ln w="9525">
            <a:noFill/>
            <a:miter lim="800000"/>
            <a:headEnd/>
            <a:tailEnd/>
          </a:ln>
        </p:spPr>
        <p:txBody>
          <a:bodyPr wrap="none" anchor="ctr">
            <a:spAutoFit/>
          </a:bodyPr>
          <a:lstStyle/>
          <a:p>
            <a:endParaRPr lang="tr-TR" altLang="tr-TR"/>
          </a:p>
        </p:txBody>
      </p:sp>
      <p:pic>
        <p:nvPicPr>
          <p:cNvPr id="95239" name="Picture 7" descr="http://www.agri.ankara.edu.tr/download/logo/renkli.jpg">
            <a:hlinkClick r:id="rId4"/>
          </p:cNvPr>
          <p:cNvPicPr>
            <a:picLocks noChangeAspect="1" noChangeArrowheads="1"/>
          </p:cNvPicPr>
          <p:nvPr/>
        </p:nvPicPr>
        <p:blipFill>
          <a:blip r:embed="rId5"/>
          <a:srcRect/>
          <a:stretch>
            <a:fillRect/>
          </a:stretch>
        </p:blipFill>
        <p:spPr bwMode="auto">
          <a:xfrm>
            <a:off x="8975726" y="115889"/>
            <a:ext cx="1152525" cy="1152525"/>
          </a:xfrm>
          <a:prstGeom prst="rect">
            <a:avLst/>
          </a:prstGeom>
          <a:noFill/>
          <a:ln w="9525">
            <a:noFill/>
            <a:miter lim="800000"/>
            <a:headEnd/>
            <a:tailEnd/>
          </a:ln>
        </p:spPr>
      </p:pic>
    </p:spTree>
    <p:extLst>
      <p:ext uri="{BB962C8B-B14F-4D97-AF65-F5344CB8AC3E}">
        <p14:creationId xmlns:p14="http://schemas.microsoft.com/office/powerpoint/2010/main" val="2231153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extLst/>
        </p:spPr>
        <p:txBody>
          <a:bodyPr/>
          <a:lstStyle/>
          <a:p>
            <a:pPr>
              <a:defRPr/>
            </a:pPr>
            <a:r>
              <a:rPr lang="tr-TR" sz="2800" b="1" dirty="0">
                <a:latin typeface="Arial" panose="020B0604020202020204" pitchFamily="34" charset="0"/>
                <a:cs typeface="Arial" panose="020B0604020202020204" pitchFamily="34" charset="0"/>
              </a:rPr>
              <a:t>Süt proteinlerinin önemi </a:t>
            </a:r>
            <a:br>
              <a:rPr lang="tr-TR" sz="2800" b="1" dirty="0">
                <a:latin typeface="Arial" panose="020B0604020202020204" pitchFamily="34" charset="0"/>
                <a:cs typeface="Arial" panose="020B0604020202020204" pitchFamily="34" charset="0"/>
              </a:rPr>
            </a:br>
            <a:endParaRPr lang="tr-TR" sz="2800" b="1" dirty="0">
              <a:latin typeface="Arial" panose="020B0604020202020204" pitchFamily="34" charset="0"/>
              <a:cs typeface="Arial" panose="020B0604020202020204" pitchFamily="34" charset="0"/>
            </a:endParaRPr>
          </a:p>
        </p:txBody>
      </p:sp>
      <p:sp>
        <p:nvSpPr>
          <p:cNvPr id="63491" name="Metin kutusu 2"/>
          <p:cNvSpPr txBox="1">
            <a:spLocks noChangeArrowheads="1"/>
          </p:cNvSpPr>
          <p:nvPr/>
        </p:nvSpPr>
        <p:spPr bwMode="auto">
          <a:xfrm>
            <a:off x="1774825" y="1557339"/>
            <a:ext cx="8066088" cy="3693319"/>
          </a:xfrm>
          <a:prstGeom prst="rect">
            <a:avLst/>
          </a:prstGeom>
          <a:noFill/>
          <a:ln w="9525">
            <a:noFill/>
            <a:miter lim="800000"/>
            <a:headEnd/>
            <a:tailEnd/>
          </a:ln>
        </p:spPr>
        <p:txBody>
          <a:bodyPr>
            <a:spAutoFit/>
          </a:bodyPr>
          <a:lstStyle/>
          <a:p>
            <a:pPr marL="285750" indent="-285750" algn="just">
              <a:buFont typeface="Arial" charset="0"/>
              <a:buChar char="•"/>
            </a:pPr>
            <a:r>
              <a:rPr lang="tr-TR" altLang="tr-TR" sz="2400" dirty="0"/>
              <a:t>Beslenme fizyolojisi açısından önemlidir. Çünkü, bünyesinde kolaylıkla sindirilebilen, biyolojik değeri yüksek ve kaliteli süt proteinleri yer alır. </a:t>
            </a:r>
          </a:p>
          <a:p>
            <a:pPr marL="285750" indent="-285750" algn="just">
              <a:buFont typeface="Arial" charset="0"/>
              <a:buChar char="•"/>
            </a:pPr>
            <a:r>
              <a:rPr lang="tr-TR" altLang="tr-TR" sz="2400" dirty="0"/>
              <a:t>Süt proteinleri organizmanın gelişmesi, büyümesi ve kendi kendini yenilemesi için gerekli en önemli yapıtaşıdır. </a:t>
            </a:r>
          </a:p>
          <a:p>
            <a:pPr marL="285750" indent="-285750" algn="just">
              <a:buFont typeface="Arial" charset="0"/>
              <a:buChar char="•"/>
            </a:pPr>
            <a:r>
              <a:rPr lang="tr-TR" altLang="tr-TR" sz="2400" dirty="0"/>
              <a:t>Yaşam için gerekli organik bileşiklerdir. Yapısında mutlaka dışarıdan alınması zorunlu </a:t>
            </a:r>
            <a:r>
              <a:rPr lang="tr-TR" altLang="tr-TR" sz="2400" dirty="0">
                <a:solidFill>
                  <a:srgbClr val="FF0000"/>
                </a:solidFill>
              </a:rPr>
              <a:t>elzem aminoasitleri </a:t>
            </a:r>
            <a:r>
              <a:rPr lang="tr-TR" altLang="tr-TR" sz="2400" dirty="0"/>
              <a:t>içerir. </a:t>
            </a:r>
            <a:r>
              <a:rPr lang="tr-TR" altLang="tr-TR" sz="2400" dirty="0" err="1"/>
              <a:t>Hidroksiprolin</a:t>
            </a:r>
            <a:r>
              <a:rPr lang="tr-TR" altLang="tr-TR" sz="2400" dirty="0"/>
              <a:t> hariç yapısında 19 </a:t>
            </a:r>
            <a:r>
              <a:rPr lang="tr-TR" altLang="tr-TR" sz="2400" dirty="0" err="1"/>
              <a:t>esansiyel</a:t>
            </a:r>
            <a:r>
              <a:rPr lang="tr-TR" altLang="tr-TR" sz="2400" dirty="0"/>
              <a:t> aminoasit yer alır. </a:t>
            </a:r>
          </a:p>
          <a:p>
            <a:pPr marL="285750" indent="-285750" algn="just">
              <a:buFont typeface="Arial" charset="0"/>
              <a:buChar char="•"/>
            </a:pPr>
            <a:r>
              <a:rPr lang="tr-TR" altLang="tr-TR" sz="2400" dirty="0"/>
              <a:t>Hem yapıtaşı aynı zamanda enerji kaynağıdır. </a:t>
            </a:r>
          </a:p>
          <a:p>
            <a:pPr marL="285750" indent="-285750">
              <a:buFont typeface="Arial" charset="0"/>
              <a:buChar char="•"/>
            </a:pPr>
            <a:endParaRPr lang="tr-TR" altLang="tr-TR" dirty="0"/>
          </a:p>
        </p:txBody>
      </p:sp>
    </p:spTree>
    <p:extLst>
      <p:ext uri="{BB962C8B-B14F-4D97-AF65-F5344CB8AC3E}">
        <p14:creationId xmlns:p14="http://schemas.microsoft.com/office/powerpoint/2010/main" val="11913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55071" y="1166976"/>
            <a:ext cx="8265823" cy="3046988"/>
          </a:xfrm>
          <a:prstGeom prst="rect">
            <a:avLst/>
          </a:prstGeom>
        </p:spPr>
        <p:txBody>
          <a:bodyPr wrap="square">
            <a:spAutoFit/>
          </a:bodyPr>
          <a:lstStyle/>
          <a:p>
            <a:pPr marL="285750" indent="-285750" algn="just">
              <a:buFont typeface="Arial" panose="020B0604020202020204" pitchFamily="34" charset="0"/>
              <a:buChar char="•"/>
              <a:defRPr/>
            </a:pPr>
            <a:r>
              <a:rPr lang="tr-TR" sz="2400" dirty="0"/>
              <a:t>Teknolojik açıdan süt ürünlerinin ana bileşeni yada önemli bileşenlerinden biridir. </a:t>
            </a:r>
          </a:p>
          <a:p>
            <a:pPr algn="just">
              <a:defRPr/>
            </a:pPr>
            <a:r>
              <a:rPr lang="tr-TR" sz="2400" dirty="0"/>
              <a:t>Örneğin; yoğurt, koyulaştırılmış süt ve süttozunun en önemli bileşeni iken, peynirin ana maddesidir. </a:t>
            </a:r>
          </a:p>
          <a:p>
            <a:pPr algn="just">
              <a:defRPr/>
            </a:pPr>
            <a:endParaRPr lang="tr-TR" sz="2400" dirty="0"/>
          </a:p>
          <a:p>
            <a:pPr marL="285750" indent="-285750" algn="just">
              <a:buFont typeface="Arial" panose="020B0604020202020204" pitchFamily="34" charset="0"/>
              <a:buChar char="•"/>
              <a:defRPr/>
            </a:pPr>
            <a:r>
              <a:rPr lang="tr-TR" sz="2400" dirty="0"/>
              <a:t>İnek sütünün protein içeriği %2.8 - 3.7 arasında değişir ve süt </a:t>
            </a:r>
            <a:r>
              <a:rPr lang="tr-TR" sz="2400" dirty="0" err="1"/>
              <a:t>kurumaddesinin</a:t>
            </a:r>
            <a:r>
              <a:rPr lang="tr-TR" sz="2400" dirty="0"/>
              <a:t> ise %25’i proteindir.</a:t>
            </a:r>
          </a:p>
          <a:p>
            <a:pPr algn="just">
              <a:defRPr/>
            </a:pPr>
            <a:r>
              <a:rPr lang="tr-TR" sz="2400" dirty="0"/>
              <a:t> </a:t>
            </a:r>
          </a:p>
        </p:txBody>
      </p:sp>
    </p:spTree>
    <p:extLst>
      <p:ext uri="{BB962C8B-B14F-4D97-AF65-F5344CB8AC3E}">
        <p14:creationId xmlns:p14="http://schemas.microsoft.com/office/powerpoint/2010/main" val="4039576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92313" y="765175"/>
            <a:ext cx="8229600" cy="4248150"/>
          </a:xfrm>
        </p:spPr>
        <p:txBody>
          <a:bodyPr/>
          <a:lstStyle/>
          <a:p>
            <a:pPr>
              <a:buFont typeface="Wingdings 2" pitchFamily="18" charset="2"/>
              <a:buNone/>
              <a:defRPr/>
            </a:pPr>
            <a:endParaRPr lang="tr-TR" dirty="0">
              <a:latin typeface="Arial" pitchFamily="34" charset="0"/>
              <a:cs typeface="Arial" pitchFamily="34" charset="0"/>
            </a:endParaRPr>
          </a:p>
          <a:p>
            <a:pPr>
              <a:buFont typeface="Wingdings 2" pitchFamily="18" charset="2"/>
              <a:buNone/>
              <a:defRPr/>
            </a:pPr>
            <a:r>
              <a:rPr lang="tr-TR" b="1" dirty="0">
                <a:solidFill>
                  <a:srgbClr val="FF0000"/>
                </a:solidFill>
                <a:latin typeface="Arial" pitchFamily="34" charset="0"/>
                <a:cs typeface="Arial" pitchFamily="34" charset="0"/>
              </a:rPr>
              <a:t>Süt Proteinlerinin Sınıflandırılması</a:t>
            </a:r>
          </a:p>
          <a:p>
            <a:pPr>
              <a:buFont typeface="Wingdings 2" pitchFamily="18" charset="2"/>
              <a:buNone/>
              <a:defRPr/>
            </a:pPr>
            <a:r>
              <a:rPr lang="tr-TR" sz="2400" dirty="0">
                <a:latin typeface="Arial" pitchFamily="34" charset="0"/>
                <a:cs typeface="Arial" pitchFamily="34" charset="0"/>
              </a:rPr>
              <a:t>Çok karmaşık yapıda, 30 dan fazla fraksiyondan oluşmuştur.</a:t>
            </a:r>
          </a:p>
          <a:p>
            <a:pPr marL="0" indent="0">
              <a:buNone/>
              <a:defRPr/>
            </a:pPr>
            <a:r>
              <a:rPr lang="tr-TR" sz="2400" dirty="0">
                <a:latin typeface="Arial" pitchFamily="34" charset="0"/>
                <a:cs typeface="Arial" pitchFamily="34" charset="0"/>
              </a:rPr>
              <a:t>Temel olarak 2 gruba ayrılır.</a:t>
            </a:r>
          </a:p>
          <a:p>
            <a:pPr marL="514350" indent="-514350">
              <a:buFont typeface="+mj-lt"/>
              <a:buAutoNum type="arabicPeriod"/>
              <a:defRPr/>
            </a:pPr>
            <a:r>
              <a:rPr lang="tr-TR" sz="2400" dirty="0">
                <a:latin typeface="Arial" pitchFamily="34" charset="0"/>
                <a:cs typeface="Arial" pitchFamily="34" charset="0"/>
              </a:rPr>
              <a:t>Kazein </a:t>
            </a:r>
          </a:p>
          <a:p>
            <a:pPr marL="514350" indent="-514350">
              <a:buFont typeface="+mj-lt"/>
              <a:buAutoNum type="arabicPeriod"/>
              <a:defRPr/>
            </a:pPr>
            <a:r>
              <a:rPr lang="tr-TR" sz="2400" dirty="0">
                <a:latin typeface="Arial" pitchFamily="34" charset="0"/>
                <a:cs typeface="Arial" pitchFamily="34" charset="0"/>
              </a:rPr>
              <a:t>Serum proteinleri</a:t>
            </a:r>
          </a:p>
        </p:txBody>
      </p:sp>
    </p:spTree>
    <p:extLst>
      <p:ext uri="{BB962C8B-B14F-4D97-AF65-F5344CB8AC3E}">
        <p14:creationId xmlns:p14="http://schemas.microsoft.com/office/powerpoint/2010/main" val="3189706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2 İçerik Yer Tutucusu"/>
          <p:cNvSpPr>
            <a:spLocks noGrp="1"/>
          </p:cNvSpPr>
          <p:nvPr>
            <p:ph idx="1"/>
          </p:nvPr>
        </p:nvSpPr>
        <p:spPr>
          <a:xfrm>
            <a:off x="971035" y="1016887"/>
            <a:ext cx="8766732" cy="4825773"/>
          </a:xfrm>
        </p:spPr>
        <p:txBody>
          <a:bodyPr>
            <a:normAutofit fontScale="92500" lnSpcReduction="20000"/>
          </a:bodyPr>
          <a:lstStyle/>
          <a:p>
            <a:pPr algn="just">
              <a:buFont typeface="Wingdings 2" pitchFamily="18" charset="2"/>
              <a:buNone/>
            </a:pPr>
            <a:r>
              <a:rPr lang="tr-TR" altLang="tr-TR" sz="2600" dirty="0">
                <a:solidFill>
                  <a:srgbClr val="FF0000"/>
                </a:solidFill>
                <a:latin typeface="Arial" charset="0"/>
                <a:cs typeface="Arial" charset="0"/>
              </a:rPr>
              <a:t>Kazein; </a:t>
            </a:r>
            <a:r>
              <a:rPr lang="tr-TR" altLang="tr-TR" sz="2600" dirty="0">
                <a:latin typeface="Arial" charset="0"/>
                <a:cs typeface="Arial" charset="0"/>
              </a:rPr>
              <a:t>sütün esas proteinidir. Asit yada maya (enzim) ile </a:t>
            </a:r>
            <a:r>
              <a:rPr lang="tr-TR" altLang="tr-TR" sz="2600" dirty="0" err="1">
                <a:latin typeface="Arial" charset="0"/>
                <a:cs typeface="Arial" charset="0"/>
              </a:rPr>
              <a:t>koagüle</a:t>
            </a:r>
            <a:r>
              <a:rPr lang="tr-TR" altLang="tr-TR" sz="2600" dirty="0">
                <a:latin typeface="Arial" charset="0"/>
                <a:cs typeface="Arial" charset="0"/>
              </a:rPr>
              <a:t> olan fraksiyonudur.</a:t>
            </a:r>
          </a:p>
          <a:p>
            <a:pPr algn="just">
              <a:buFont typeface="Wingdings 2" pitchFamily="18" charset="2"/>
              <a:buNone/>
            </a:pPr>
            <a:endParaRPr lang="tr-TR" altLang="tr-TR" sz="2600" dirty="0">
              <a:latin typeface="Arial" charset="0"/>
              <a:cs typeface="Arial" charset="0"/>
            </a:endParaRPr>
          </a:p>
          <a:p>
            <a:pPr algn="just">
              <a:buFont typeface="Wingdings 2" pitchFamily="18" charset="2"/>
              <a:buNone/>
            </a:pPr>
            <a:r>
              <a:rPr lang="tr-TR" altLang="tr-TR" sz="2600" dirty="0">
                <a:solidFill>
                  <a:srgbClr val="FF0000"/>
                </a:solidFill>
                <a:latin typeface="Arial" charset="0"/>
                <a:cs typeface="Arial" charset="0"/>
              </a:rPr>
              <a:t>Serum proteinleri (peynir altı suyu proteinleri);</a:t>
            </a:r>
            <a:r>
              <a:rPr lang="tr-TR" altLang="tr-TR" sz="2600" dirty="0">
                <a:latin typeface="Arial" charset="0"/>
                <a:cs typeface="Arial" charset="0"/>
              </a:rPr>
              <a:t> çözelti içinde pıhtılaştırılamayan kazein dışında kalan kısmına denir.</a:t>
            </a:r>
          </a:p>
          <a:p>
            <a:pPr algn="just">
              <a:buFont typeface="Wingdings 2" pitchFamily="18" charset="2"/>
              <a:buNone/>
            </a:pPr>
            <a:endParaRPr lang="tr-TR" altLang="tr-TR" sz="2600" dirty="0">
              <a:latin typeface="Arial" charset="0"/>
              <a:cs typeface="Arial" charset="0"/>
            </a:endParaRPr>
          </a:p>
          <a:p>
            <a:pPr algn="just">
              <a:buFont typeface="Wingdings 2" pitchFamily="18" charset="2"/>
              <a:buNone/>
            </a:pPr>
            <a:r>
              <a:rPr lang="tr-TR" altLang="tr-TR" sz="2600" dirty="0" err="1">
                <a:solidFill>
                  <a:srgbClr val="FF0000"/>
                </a:solidFill>
                <a:latin typeface="Arial" charset="0"/>
                <a:cs typeface="Arial" charset="0"/>
              </a:rPr>
              <a:t>Proteoz</a:t>
            </a:r>
            <a:r>
              <a:rPr lang="tr-TR" altLang="tr-TR" sz="2600" dirty="0">
                <a:solidFill>
                  <a:srgbClr val="FF0000"/>
                </a:solidFill>
                <a:latin typeface="Arial" charset="0"/>
                <a:cs typeface="Arial" charset="0"/>
              </a:rPr>
              <a:t>-pepton; </a:t>
            </a:r>
            <a:r>
              <a:rPr lang="tr-TR" altLang="tr-TR" sz="2600" dirty="0">
                <a:latin typeface="Arial" charset="0"/>
                <a:cs typeface="Arial" charset="0"/>
              </a:rPr>
              <a:t>sütün 90 °C’ ye ısıtılması sonucu serum proteinleri ve asitliğin 4.6 </a:t>
            </a:r>
            <a:r>
              <a:rPr lang="tr-TR" altLang="tr-TR" sz="2600" dirty="0" err="1">
                <a:latin typeface="Arial" charset="0"/>
                <a:cs typeface="Arial" charset="0"/>
              </a:rPr>
              <a:t>pH</a:t>
            </a:r>
            <a:r>
              <a:rPr lang="tr-TR" altLang="tr-TR" sz="2600" dirty="0">
                <a:latin typeface="Arial" charset="0"/>
                <a:cs typeface="Arial" charset="0"/>
              </a:rPr>
              <a:t>’ ya düşürülmesi sonucu kazein çöker. Serum içerisinde kalan azotlu maddelerdir. Isıya karşı stabildir ancak %12’lik TCA (</a:t>
            </a:r>
            <a:r>
              <a:rPr lang="tr-TR" altLang="tr-TR" sz="2600" dirty="0" err="1">
                <a:latin typeface="Arial" charset="0"/>
                <a:cs typeface="Arial" charset="0"/>
              </a:rPr>
              <a:t>triklor</a:t>
            </a:r>
            <a:r>
              <a:rPr lang="tr-TR" altLang="tr-TR" sz="2600" dirty="0">
                <a:latin typeface="Arial" charset="0"/>
                <a:cs typeface="Arial" charset="0"/>
              </a:rPr>
              <a:t> asetik asit)’ da çöker.</a:t>
            </a:r>
          </a:p>
          <a:p>
            <a:pPr>
              <a:buFont typeface="Wingdings 2" pitchFamily="18" charset="2"/>
              <a:buNone/>
            </a:pPr>
            <a:endParaRPr lang="tr-TR" altLang="tr-TR" dirty="0">
              <a:latin typeface="Arial" charset="0"/>
              <a:cs typeface="Arial" charset="0"/>
            </a:endParaRPr>
          </a:p>
          <a:p>
            <a:pPr>
              <a:buFont typeface="Wingdings 2" pitchFamily="18" charset="2"/>
              <a:buNone/>
            </a:pPr>
            <a:endParaRPr lang="tr-TR" altLang="tr-TR" dirty="0">
              <a:latin typeface="Arial" charset="0"/>
              <a:cs typeface="Arial" charset="0"/>
            </a:endParaRPr>
          </a:p>
          <a:p>
            <a:pPr>
              <a:buFont typeface="Wingdings 2" pitchFamily="18" charset="2"/>
              <a:buNone/>
            </a:pPr>
            <a:endParaRPr lang="tr-TR" altLang="tr-TR" dirty="0">
              <a:latin typeface="Arial" charset="0"/>
              <a:cs typeface="Arial" charset="0"/>
            </a:endParaRPr>
          </a:p>
          <a:p>
            <a:pPr>
              <a:buFont typeface="Wingdings 2" pitchFamily="18" charset="2"/>
              <a:buNone/>
            </a:pPr>
            <a:r>
              <a:rPr lang="tr-TR" altLang="tr-TR" dirty="0">
                <a:latin typeface="Arial" charset="0"/>
                <a:cs typeface="Arial" charset="0"/>
              </a:rPr>
              <a:t>    </a:t>
            </a:r>
          </a:p>
          <a:p>
            <a:pPr>
              <a:buFont typeface="Wingdings 2" pitchFamily="18" charset="2"/>
              <a:buNone/>
            </a:pPr>
            <a:endParaRPr lang="tr-TR" altLang="tr-TR" dirty="0">
              <a:latin typeface="Arial" charset="0"/>
              <a:cs typeface="Arial" charset="0"/>
            </a:endParaRPr>
          </a:p>
        </p:txBody>
      </p:sp>
    </p:spTree>
    <p:extLst>
      <p:ext uri="{BB962C8B-B14F-4D97-AF65-F5344CB8AC3E}">
        <p14:creationId xmlns:p14="http://schemas.microsoft.com/office/powerpoint/2010/main" val="95774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7 İçerik Yer Tutucusu"/>
          <p:cNvGraphicFramePr>
            <a:graphicFrameLocks noGrp="1"/>
          </p:cNvGraphicFramePr>
          <p:nvPr>
            <p:ph idx="1"/>
            <p:extLst>
              <p:ext uri="{D42A27DB-BD31-4B8C-83A1-F6EECF244321}">
                <p14:modId xmlns:p14="http://schemas.microsoft.com/office/powerpoint/2010/main" val="689956205"/>
              </p:ext>
            </p:extLst>
          </p:nvPr>
        </p:nvGraphicFramePr>
        <p:xfrm>
          <a:off x="1703512" y="404664"/>
          <a:ext cx="8686800" cy="6021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8389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1 Başlık"/>
          <p:cNvSpPr>
            <a:spLocks noGrp="1"/>
          </p:cNvSpPr>
          <p:nvPr>
            <p:ph type="title"/>
          </p:nvPr>
        </p:nvSpPr>
        <p:spPr>
          <a:xfrm>
            <a:off x="1531917" y="549275"/>
            <a:ext cx="8761433" cy="1143000"/>
          </a:xfrm>
        </p:spPr>
        <p:txBody>
          <a:bodyPr>
            <a:normAutofit/>
          </a:bodyPr>
          <a:lstStyle/>
          <a:p>
            <a:r>
              <a:rPr lang="tr-TR" altLang="tr-TR" sz="2800" dirty="0">
                <a:latin typeface="Arial" charset="0"/>
                <a:cs typeface="Arial" charset="0"/>
              </a:rPr>
              <a:t>Süt proteinlerinin kimyasal yapısı ve  fraksiyonları arasındaki farklar </a:t>
            </a:r>
          </a:p>
        </p:txBody>
      </p:sp>
      <p:sp>
        <p:nvSpPr>
          <p:cNvPr id="3" name="2 İçerik Yer Tutucusu"/>
          <p:cNvSpPr>
            <a:spLocks noGrp="1"/>
          </p:cNvSpPr>
          <p:nvPr>
            <p:ph idx="1"/>
          </p:nvPr>
        </p:nvSpPr>
        <p:spPr>
          <a:xfrm>
            <a:off x="1531916" y="1797173"/>
            <a:ext cx="8847117" cy="4484873"/>
          </a:xfrm>
        </p:spPr>
        <p:txBody>
          <a:bodyPr>
            <a:normAutofit fontScale="92500" lnSpcReduction="10000"/>
          </a:bodyPr>
          <a:lstStyle/>
          <a:p>
            <a:pPr marL="514350" indent="-514350" algn="just">
              <a:spcBef>
                <a:spcPts val="600"/>
              </a:spcBef>
              <a:buFont typeface="+mj-lt"/>
              <a:buAutoNum type="arabicPeriod"/>
              <a:defRPr/>
            </a:pPr>
            <a:r>
              <a:rPr lang="tr-TR" sz="2600" dirty="0">
                <a:latin typeface="Arial" pitchFamily="34" charset="0"/>
                <a:cs typeface="Arial" pitchFamily="34" charset="0"/>
              </a:rPr>
              <a:t>En önemli fark fosfor miktarındaki farklılıktır. Kazein bir </a:t>
            </a:r>
            <a:r>
              <a:rPr lang="tr-TR" sz="2600" dirty="0" err="1">
                <a:solidFill>
                  <a:srgbClr val="FF0000"/>
                </a:solidFill>
                <a:latin typeface="Arial" pitchFamily="34" charset="0"/>
                <a:cs typeface="Arial" pitchFamily="34" charset="0"/>
              </a:rPr>
              <a:t>fosfoproteindir</a:t>
            </a:r>
            <a:r>
              <a:rPr lang="tr-TR" sz="2600" dirty="0">
                <a:solidFill>
                  <a:srgbClr val="FF0000"/>
                </a:solidFill>
                <a:latin typeface="Arial" pitchFamily="34" charset="0"/>
                <a:cs typeface="Arial" pitchFamily="34" charset="0"/>
              </a:rPr>
              <a:t>.</a:t>
            </a:r>
            <a:r>
              <a:rPr lang="tr-TR" sz="2600" dirty="0">
                <a:latin typeface="Arial" pitchFamily="34" charset="0"/>
                <a:cs typeface="Arial" pitchFamily="34" charset="0"/>
              </a:rPr>
              <a:t> </a:t>
            </a:r>
          </a:p>
          <a:p>
            <a:pPr marL="0" indent="0" algn="just">
              <a:spcBef>
                <a:spcPts val="600"/>
              </a:spcBef>
              <a:buNone/>
              <a:defRPr/>
            </a:pPr>
            <a:r>
              <a:rPr lang="tr-TR" sz="2600" dirty="0">
                <a:latin typeface="Arial" pitchFamily="34" charset="0"/>
                <a:cs typeface="Arial" pitchFamily="34" charset="0"/>
              </a:rPr>
              <a:t>      Serum proteinlerinde </a:t>
            </a:r>
            <a:r>
              <a:rPr lang="tr-TR" sz="2600" dirty="0">
                <a:solidFill>
                  <a:srgbClr val="FF0000"/>
                </a:solidFill>
                <a:latin typeface="Arial" pitchFamily="34" charset="0"/>
                <a:cs typeface="Arial" pitchFamily="34" charset="0"/>
              </a:rPr>
              <a:t>fosfor</a:t>
            </a:r>
            <a:r>
              <a:rPr lang="tr-TR" sz="2600" dirty="0">
                <a:latin typeface="Arial" pitchFamily="34" charset="0"/>
                <a:cs typeface="Arial" pitchFamily="34" charset="0"/>
              </a:rPr>
              <a:t> ya hiç ya da çok az miktarda   </a:t>
            </a:r>
          </a:p>
          <a:p>
            <a:pPr marL="0" indent="0" algn="just">
              <a:spcBef>
                <a:spcPts val="600"/>
              </a:spcBef>
              <a:buNone/>
              <a:defRPr/>
            </a:pPr>
            <a:r>
              <a:rPr lang="tr-TR" sz="2600" dirty="0">
                <a:latin typeface="Arial" pitchFamily="34" charset="0"/>
                <a:cs typeface="Arial" pitchFamily="34" charset="0"/>
              </a:rPr>
              <a:t>      bulunmaktadır.</a:t>
            </a:r>
          </a:p>
          <a:p>
            <a:pPr marL="0" indent="0" algn="just">
              <a:spcBef>
                <a:spcPts val="600"/>
              </a:spcBef>
              <a:buNone/>
              <a:defRPr/>
            </a:pPr>
            <a:endParaRPr lang="tr-TR" sz="2600" dirty="0">
              <a:latin typeface="Arial" pitchFamily="34" charset="0"/>
              <a:cs typeface="Arial" pitchFamily="34" charset="0"/>
            </a:endParaRPr>
          </a:p>
          <a:p>
            <a:pPr marL="457200" indent="-457200" algn="just">
              <a:spcBef>
                <a:spcPts val="600"/>
              </a:spcBef>
              <a:buFont typeface="+mj-lt"/>
              <a:buAutoNum type="arabicPeriod" startAt="2"/>
              <a:defRPr/>
            </a:pPr>
            <a:r>
              <a:rPr lang="tr-TR" sz="2600" dirty="0">
                <a:latin typeface="Arial" pitchFamily="34" charset="0"/>
                <a:cs typeface="Arial" pitchFamily="34" charset="0"/>
              </a:rPr>
              <a:t>İkinci önemli fark kükürt miktarlarıdır. Serum proteinleri   (1.73), kazeine (0.758) oranla daha fazla kükürt içerir.</a:t>
            </a:r>
          </a:p>
          <a:p>
            <a:pPr marL="514350" indent="-514350" algn="just">
              <a:spcBef>
                <a:spcPts val="600"/>
              </a:spcBef>
              <a:buNone/>
              <a:defRPr/>
            </a:pPr>
            <a:r>
              <a:rPr lang="tr-TR" sz="2600" dirty="0">
                <a:latin typeface="Arial" pitchFamily="34" charset="0"/>
                <a:cs typeface="Arial" pitchFamily="34" charset="0"/>
              </a:rPr>
              <a:t>      Kükürt,</a:t>
            </a:r>
            <a:r>
              <a:rPr lang="tr-TR" sz="2600" dirty="0">
                <a:solidFill>
                  <a:srgbClr val="FF0000"/>
                </a:solidFill>
                <a:latin typeface="Arial" pitchFamily="34" charset="0"/>
                <a:cs typeface="Arial" pitchFamily="34" charset="0"/>
              </a:rPr>
              <a:t> </a:t>
            </a:r>
            <a:r>
              <a:rPr lang="tr-TR" sz="2600" dirty="0" err="1">
                <a:solidFill>
                  <a:srgbClr val="FF0000"/>
                </a:solidFill>
                <a:latin typeface="Arial" pitchFamily="34" charset="0"/>
                <a:cs typeface="Arial" pitchFamily="34" charset="0"/>
              </a:rPr>
              <a:t>sülfidril</a:t>
            </a:r>
            <a:r>
              <a:rPr lang="tr-TR" sz="2600" dirty="0">
                <a:solidFill>
                  <a:srgbClr val="FF0000"/>
                </a:solidFill>
                <a:latin typeface="Arial" pitchFamily="34" charset="0"/>
                <a:cs typeface="Arial" pitchFamily="34" charset="0"/>
              </a:rPr>
              <a:t> (-SH) gruplarının </a:t>
            </a:r>
            <a:r>
              <a:rPr lang="tr-TR" sz="2600" dirty="0">
                <a:latin typeface="Arial" pitchFamily="34" charset="0"/>
                <a:cs typeface="Arial" pitchFamily="34" charset="0"/>
              </a:rPr>
              <a:t>meydana gelmesinde kullanıldığı için teknolojik yönden bu durum önemlidir. </a:t>
            </a:r>
            <a:r>
              <a:rPr lang="el-GR" sz="2600" dirty="0">
                <a:latin typeface="Arial" pitchFamily="34" charset="0"/>
                <a:cs typeface="Arial" pitchFamily="34" charset="0"/>
              </a:rPr>
              <a:t>β</a:t>
            </a:r>
            <a:r>
              <a:rPr lang="tr-TR" sz="2600" dirty="0">
                <a:latin typeface="Arial" pitchFamily="34" charset="0"/>
                <a:cs typeface="Arial" pitchFamily="34" charset="0"/>
              </a:rPr>
              <a:t>-</a:t>
            </a:r>
            <a:r>
              <a:rPr lang="tr-TR" sz="2600" dirty="0" err="1">
                <a:latin typeface="Arial" pitchFamily="34" charset="0"/>
                <a:cs typeface="Arial" pitchFamily="34" charset="0"/>
              </a:rPr>
              <a:t>laktoglobulin</a:t>
            </a:r>
            <a:r>
              <a:rPr lang="tr-TR" sz="2600" dirty="0">
                <a:latin typeface="Arial" pitchFamily="34" charset="0"/>
                <a:cs typeface="Arial" pitchFamily="34" charset="0"/>
              </a:rPr>
              <a:t> -SH grupları içerir ve antioksidan görevi vardır. Kükürt içeren proteinler, </a:t>
            </a:r>
            <a:r>
              <a:rPr lang="tr-TR" sz="2600" dirty="0" err="1">
                <a:solidFill>
                  <a:srgbClr val="FF0000"/>
                </a:solidFill>
                <a:latin typeface="Arial" pitchFamily="34" charset="0"/>
                <a:cs typeface="Arial" pitchFamily="34" charset="0"/>
              </a:rPr>
              <a:t>metiyonin</a:t>
            </a:r>
            <a:r>
              <a:rPr lang="tr-TR" sz="2600" dirty="0">
                <a:solidFill>
                  <a:srgbClr val="FF0000"/>
                </a:solidFill>
                <a:latin typeface="Arial" pitchFamily="34" charset="0"/>
                <a:cs typeface="Arial" pitchFamily="34" charset="0"/>
              </a:rPr>
              <a:t>, sistin </a:t>
            </a:r>
            <a:r>
              <a:rPr lang="tr-TR" sz="2600" dirty="0">
                <a:latin typeface="Arial" pitchFamily="34" charset="0"/>
                <a:cs typeface="Arial" pitchFamily="34" charset="0"/>
              </a:rPr>
              <a:t>ve </a:t>
            </a:r>
            <a:r>
              <a:rPr lang="tr-TR" sz="2600" dirty="0" err="1">
                <a:solidFill>
                  <a:srgbClr val="FF0000"/>
                </a:solidFill>
                <a:latin typeface="Arial" pitchFamily="34" charset="0"/>
                <a:cs typeface="Arial" pitchFamily="34" charset="0"/>
              </a:rPr>
              <a:t>sistein</a:t>
            </a:r>
            <a:r>
              <a:rPr lang="tr-TR" sz="2600" dirty="0">
                <a:latin typeface="Arial" pitchFamily="34" charset="0"/>
                <a:cs typeface="Arial" pitchFamily="34" charset="0"/>
              </a:rPr>
              <a:t> gibi kükürt içeren aminoasitler bakımından zengindir. </a:t>
            </a:r>
          </a:p>
          <a:p>
            <a:pPr marL="514350" indent="-514350" algn="just">
              <a:buNone/>
              <a:defRPr/>
            </a:pPr>
            <a:r>
              <a:rPr lang="tr-TR" sz="2400" dirty="0">
                <a:latin typeface="Arial" pitchFamily="34" charset="0"/>
                <a:cs typeface="Arial" pitchFamily="34" charset="0"/>
              </a:rPr>
              <a:t>      </a:t>
            </a:r>
          </a:p>
        </p:txBody>
      </p:sp>
    </p:spTree>
    <p:extLst>
      <p:ext uri="{BB962C8B-B14F-4D97-AF65-F5344CB8AC3E}">
        <p14:creationId xmlns:p14="http://schemas.microsoft.com/office/powerpoint/2010/main" val="374030547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2132</Words>
  <Application>Microsoft Office PowerPoint</Application>
  <PresentationFormat>Geniş ekran</PresentationFormat>
  <Paragraphs>222</Paragraphs>
  <Slides>35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35</vt:i4>
      </vt:variant>
    </vt:vector>
  </HeadingPairs>
  <TitlesOfParts>
    <vt:vector size="42" baseType="lpstr">
      <vt:lpstr>Arial</vt:lpstr>
      <vt:lpstr>Calibri</vt:lpstr>
      <vt:lpstr>Calibri Light</vt:lpstr>
      <vt:lpstr>Symbol</vt:lpstr>
      <vt:lpstr>Wingdings</vt:lpstr>
      <vt:lpstr>Wingdings 2</vt:lpstr>
      <vt:lpstr>Office Teması</vt:lpstr>
      <vt:lpstr>  Süt Proteinleri  </vt:lpstr>
      <vt:lpstr>PowerPoint Sunusu</vt:lpstr>
      <vt:lpstr>PowerPoint Sunusu</vt:lpstr>
      <vt:lpstr>Süt proteinlerinin önemi  </vt:lpstr>
      <vt:lpstr>PowerPoint Sunusu</vt:lpstr>
      <vt:lpstr>PowerPoint Sunusu</vt:lpstr>
      <vt:lpstr>PowerPoint Sunusu</vt:lpstr>
      <vt:lpstr>PowerPoint Sunusu</vt:lpstr>
      <vt:lpstr>Süt proteinlerinin kimyasal yapısı ve  fraksiyonları arasındaki farklar </vt:lpstr>
      <vt:lpstr>PowerPoint Sunusu</vt:lpstr>
      <vt:lpstr>Süt proteinlerinin fiziksel özellikleri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KAZEİN</vt:lpstr>
      <vt:lpstr>PowerPoint Sunusu</vt:lpstr>
      <vt:lpstr>PowerPoint Sunusu</vt:lpstr>
      <vt:lpstr>PowerPoint Sunusu</vt:lpstr>
      <vt:lpstr>PowerPoint Sunusu</vt:lpstr>
      <vt:lpstr>PowerPoint Sunusu</vt:lpstr>
      <vt:lpstr>PowerPoint Sunusu</vt:lpstr>
      <vt:lpstr>PowerPoint Sunusu</vt:lpstr>
      <vt:lpstr>KAZEİN ALT/SUB MİSELLERİ</vt:lpstr>
      <vt:lpstr>PowerPoint Sunusu</vt:lpstr>
      <vt:lpstr>Alt misellerden oluşmuş kazein miseli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Süt Proteinleri  </dc:title>
  <dc:creator>seneleb@yahoo.com</dc:creator>
  <cp:lastModifiedBy>Ebru</cp:lastModifiedBy>
  <cp:revision>2</cp:revision>
  <dcterms:created xsi:type="dcterms:W3CDTF">2020-10-12T17:35:18Z</dcterms:created>
  <dcterms:modified xsi:type="dcterms:W3CDTF">2022-11-10T08:33:15Z</dcterms:modified>
</cp:coreProperties>
</file>