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7" r:id="rId4"/>
    <p:sldId id="288" r:id="rId5"/>
    <p:sldId id="285" r:id="rId6"/>
    <p:sldId id="286" r:id="rId7"/>
    <p:sldId id="265" r:id="rId8"/>
    <p:sldId id="275" r:id="rId9"/>
    <p:sldId id="276" r:id="rId10"/>
    <p:sldId id="277" r:id="rId11"/>
    <p:sldId id="278" r:id="rId12"/>
    <p:sldId id="279" r:id="rId13"/>
    <p:sldId id="280" r:id="rId14"/>
    <p:sldId id="281" r:id="rId15"/>
    <p:sldId id="283" r:id="rId16"/>
    <p:sldId id="26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Eğitimde İşgücü Planlaması Dersi Sunusu– </a:t>
            </a:r>
            <a:r>
              <a:rPr lang="tr-TR" sz="2200" b="1" dirty="0"/>
              <a:t>5</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algn="just"/>
            <a:r>
              <a:rPr lang="tr-TR" dirty="0"/>
              <a:t>Çin 1,4 milyar, Hindistan ise 1,3 milyar nüfusuyla dünyanın en kalabalık iki ülkesi konumunda yer alıyor. Çin, dünya nüfusunun yüzde 19’unu, Hindistan ise yüzde 18’ini oluşturuyor. </a:t>
            </a:r>
            <a:endParaRPr lang="tr-TR" dirty="0" smtClean="0"/>
          </a:p>
          <a:p>
            <a:pPr algn="just"/>
            <a:r>
              <a:rPr lang="tr-TR" dirty="0" smtClean="0"/>
              <a:t>Erkek </a:t>
            </a:r>
            <a:r>
              <a:rPr lang="tr-TR" dirty="0"/>
              <a:t>nüfusunun kadınlara oranla daha fazla olduğu belirtilirken, 2017 itibariyle dünyada her 100 kadına karşılık 102 erkek yaşadığı kaydedildi. </a:t>
            </a:r>
            <a:endParaRPr lang="tr-TR" dirty="0" smtClean="0"/>
          </a:p>
          <a:p>
            <a:pPr algn="just"/>
            <a:r>
              <a:rPr lang="tr-TR" dirty="0" smtClean="0"/>
              <a:t>Dünya </a:t>
            </a:r>
            <a:r>
              <a:rPr lang="tr-TR" dirty="0"/>
              <a:t>nüfusunun yüzde 26’sını 15 yaş altı çocuklar, yüzde 61’ni 15-59 yaş arasındaki yetişkinler ve yüzde 13’ünü ise 60 yaş üstündeki insanlar oluşturuyor. Raporda, küresel nüfus artışının 10 yıl önce yılda yüzde 1,24 iken, bugün yüzde 1,10’a gerilediği belirtildi. Bu, dünya nüfusun her yıl 83 milyon kişi arttığı anlamına geliyor.</a:t>
            </a:r>
          </a:p>
        </p:txBody>
      </p:sp>
    </p:spTree>
    <p:extLst>
      <p:ext uri="{BB962C8B-B14F-4D97-AF65-F5344CB8AC3E}">
        <p14:creationId xmlns:p14="http://schemas.microsoft.com/office/powerpoint/2010/main" val="12817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Türkiye’de Yıllara Göre Nüfus</a:t>
            </a:r>
            <a:endParaRPr lang="tr-TR" sz="2400" dirty="0">
              <a:solidFill>
                <a:srgbClr val="FF0000"/>
              </a:solidFill>
            </a:endParaRPr>
          </a:p>
        </p:txBody>
      </p:sp>
      <p:sp>
        <p:nvSpPr>
          <p:cNvPr id="3" name="İçerik Yer Tutucusu 2"/>
          <p:cNvSpPr>
            <a:spLocks noGrp="1"/>
          </p:cNvSpPr>
          <p:nvPr>
            <p:ph sz="quarter" idx="1"/>
          </p:nvPr>
        </p:nvSpPr>
        <p:spPr/>
        <p:txBody>
          <a:bodyPr/>
          <a:lstStyle/>
          <a:p>
            <a:r>
              <a:rPr lang="tr-TR" dirty="0"/>
              <a:t>Yıl:1927</a:t>
            </a:r>
            <a:br>
              <a:rPr lang="tr-TR" dirty="0"/>
            </a:br>
            <a:r>
              <a:rPr lang="tr-TR" dirty="0" smtClean="0"/>
              <a:t>Nüfus:13.648.987</a:t>
            </a:r>
          </a:p>
          <a:p>
            <a:r>
              <a:rPr lang="tr-TR" dirty="0"/>
              <a:t>Yıl:1935</a:t>
            </a:r>
            <a:br>
              <a:rPr lang="tr-TR" dirty="0"/>
            </a:br>
            <a:r>
              <a:rPr lang="tr-TR" dirty="0"/>
              <a:t>Nüfus:16.158.567</a:t>
            </a:r>
          </a:p>
          <a:p>
            <a:r>
              <a:rPr lang="tr-TR" sz="2800" dirty="0"/>
              <a:t>Yıl:1940</a:t>
            </a:r>
            <a:br>
              <a:rPr lang="tr-TR" sz="2800" dirty="0"/>
            </a:br>
            <a:r>
              <a:rPr lang="tr-TR" sz="2800" dirty="0"/>
              <a:t>Nüfus:17.821.543</a:t>
            </a:r>
            <a:endParaRPr lang="tr-TR" dirty="0"/>
          </a:p>
          <a:p>
            <a:r>
              <a:rPr lang="tr-TR" dirty="0"/>
              <a:t>Yıl:1945</a:t>
            </a:r>
            <a:br>
              <a:rPr lang="tr-TR" dirty="0"/>
            </a:br>
            <a:r>
              <a:rPr lang="tr-TR" dirty="0"/>
              <a:t>Nüfus:18.790.987</a:t>
            </a:r>
          </a:p>
          <a:p>
            <a:r>
              <a:rPr lang="tr-TR" dirty="0"/>
              <a:t>Yıl:1950</a:t>
            </a:r>
            <a:br>
              <a:rPr lang="tr-TR" dirty="0"/>
            </a:br>
            <a:r>
              <a:rPr lang="tr-TR" dirty="0"/>
              <a:t>Nüfus:20.947.155</a:t>
            </a:r>
          </a:p>
          <a:p>
            <a:endParaRPr lang="tr-TR" dirty="0"/>
          </a:p>
        </p:txBody>
      </p:sp>
    </p:spTree>
    <p:extLst>
      <p:ext uri="{BB962C8B-B14F-4D97-AF65-F5344CB8AC3E}">
        <p14:creationId xmlns:p14="http://schemas.microsoft.com/office/powerpoint/2010/main" val="1070588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Yıl:1955</a:t>
            </a:r>
            <a:br>
              <a:rPr lang="tr-TR" dirty="0"/>
            </a:br>
            <a:r>
              <a:rPr lang="tr-TR" dirty="0" smtClean="0"/>
              <a:t>Nüfus:24.065.543</a:t>
            </a:r>
          </a:p>
          <a:p>
            <a:r>
              <a:rPr lang="tr-TR" dirty="0"/>
              <a:t>Yıl:1960</a:t>
            </a:r>
            <a:br>
              <a:rPr lang="tr-TR" dirty="0"/>
            </a:br>
            <a:r>
              <a:rPr lang="tr-TR" dirty="0" smtClean="0"/>
              <a:t>Nüfus:27.755.532</a:t>
            </a:r>
          </a:p>
          <a:p>
            <a:r>
              <a:rPr lang="tr-TR" dirty="0"/>
              <a:t>Yıl:1965</a:t>
            </a:r>
            <a:br>
              <a:rPr lang="tr-TR" dirty="0"/>
            </a:br>
            <a:r>
              <a:rPr lang="tr-TR" dirty="0" smtClean="0"/>
              <a:t>Nüfus:31.391.651</a:t>
            </a:r>
          </a:p>
          <a:p>
            <a:r>
              <a:rPr lang="tr-TR" dirty="0"/>
              <a:t>Yıl:1970</a:t>
            </a:r>
            <a:br>
              <a:rPr lang="tr-TR" dirty="0"/>
            </a:br>
            <a:r>
              <a:rPr lang="tr-TR" dirty="0" smtClean="0"/>
              <a:t>Nüfus:35.605.653</a:t>
            </a:r>
          </a:p>
          <a:p>
            <a:r>
              <a:rPr lang="tr-TR" dirty="0"/>
              <a:t>Yıl:1980</a:t>
            </a:r>
            <a:br>
              <a:rPr lang="tr-TR" dirty="0"/>
            </a:br>
            <a:r>
              <a:rPr lang="tr-TR" dirty="0"/>
              <a:t>Nüfus:44.737.321</a:t>
            </a:r>
          </a:p>
        </p:txBody>
      </p:sp>
    </p:spTree>
    <p:extLst>
      <p:ext uri="{BB962C8B-B14F-4D97-AF65-F5344CB8AC3E}">
        <p14:creationId xmlns:p14="http://schemas.microsoft.com/office/powerpoint/2010/main" val="1939604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a:t>Yıl:1985</a:t>
            </a:r>
            <a:br>
              <a:rPr lang="tr-TR" dirty="0"/>
            </a:br>
            <a:r>
              <a:rPr lang="tr-TR" dirty="0" smtClean="0"/>
              <a:t>Nüfus:50.664.654</a:t>
            </a:r>
          </a:p>
          <a:p>
            <a:r>
              <a:rPr lang="tr-TR" dirty="0"/>
              <a:t>Yıl:1990</a:t>
            </a:r>
            <a:br>
              <a:rPr lang="tr-TR" dirty="0"/>
            </a:br>
            <a:r>
              <a:rPr lang="tr-TR" dirty="0" smtClean="0"/>
              <a:t>Nüfus:56.473.653</a:t>
            </a:r>
          </a:p>
          <a:p>
            <a:r>
              <a:rPr lang="tr-TR" dirty="0"/>
              <a:t>Yıl:2000</a:t>
            </a:r>
            <a:br>
              <a:rPr lang="tr-TR" dirty="0"/>
            </a:br>
            <a:r>
              <a:rPr lang="tr-TR" dirty="0" smtClean="0"/>
              <a:t>Nüfus:67.804.543</a:t>
            </a:r>
          </a:p>
          <a:p>
            <a:r>
              <a:rPr lang="tr-TR" dirty="0" smtClean="0"/>
              <a:t>Yıl:2010</a:t>
            </a:r>
            <a:r>
              <a:rPr lang="tr-TR" dirty="0"/>
              <a:t/>
            </a:r>
            <a:br>
              <a:rPr lang="tr-TR" dirty="0"/>
            </a:br>
            <a:r>
              <a:rPr lang="tr-TR" dirty="0" smtClean="0"/>
              <a:t>Nüfus:73.722.988</a:t>
            </a:r>
          </a:p>
          <a:p>
            <a:r>
              <a:rPr lang="tr-TR" dirty="0" smtClean="0"/>
              <a:t>Yıl: 2018</a:t>
            </a:r>
          </a:p>
          <a:p>
            <a:pPr marL="0" indent="0">
              <a:buNone/>
            </a:pPr>
            <a:r>
              <a:rPr lang="tr-TR" dirty="0"/>
              <a:t> </a:t>
            </a:r>
            <a:r>
              <a:rPr lang="tr-TR" dirty="0" smtClean="0"/>
              <a:t>   Nüfus: 80.810.525+</a:t>
            </a:r>
            <a:r>
              <a:rPr lang="tr-TR" dirty="0"/>
              <a:t/>
            </a:r>
            <a:br>
              <a:rPr lang="tr-TR" dirty="0"/>
            </a:br>
            <a:endParaRPr lang="tr-TR" dirty="0"/>
          </a:p>
        </p:txBody>
      </p:sp>
    </p:spTree>
    <p:extLst>
      <p:ext uri="{BB962C8B-B14F-4D97-AF65-F5344CB8AC3E}">
        <p14:creationId xmlns:p14="http://schemas.microsoft.com/office/powerpoint/2010/main" val="3479649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2018 İtibari İle Türkiye’de Nüfus Piramidi</a:t>
            </a:r>
            <a:endParaRPr lang="tr-TR" sz="2400" dirty="0">
              <a:solidFill>
                <a:srgbClr val="FF0000"/>
              </a:solidFill>
            </a:endParaRP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90230" y="1447800"/>
            <a:ext cx="6020740" cy="4572000"/>
          </a:xfrm>
        </p:spPr>
      </p:pic>
    </p:spTree>
    <p:extLst>
      <p:ext uri="{BB962C8B-B14F-4D97-AF65-F5344CB8AC3E}">
        <p14:creationId xmlns:p14="http://schemas.microsoft.com/office/powerpoint/2010/main" val="3566010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pPr marL="0" indent="0">
              <a:buNone/>
            </a:pPr>
            <a:r>
              <a:rPr lang="tr-TR" dirty="0" smtClean="0">
                <a:solidFill>
                  <a:srgbClr val="FF0000"/>
                </a:solidFill>
              </a:rPr>
              <a:t>Nüfus artışı ne gibi sonuçlar yaratabilir? Nüfus ile istihdam ve işgücü planlaması arasında nasıl bir ilişki olabilir?</a:t>
            </a:r>
          </a:p>
          <a:p>
            <a:pPr fontAlgn="base"/>
            <a:r>
              <a:rPr lang="tr-TR" dirty="0"/>
              <a:t>İşçi ücretleri ucuzlar.</a:t>
            </a:r>
          </a:p>
          <a:p>
            <a:pPr fontAlgn="base"/>
            <a:r>
              <a:rPr lang="tr-TR" dirty="0"/>
              <a:t>Piyasa genişler.</a:t>
            </a:r>
          </a:p>
          <a:p>
            <a:pPr fontAlgn="base"/>
            <a:r>
              <a:rPr lang="tr-TR" dirty="0"/>
              <a:t>Mal ve hizmetlere talep artar.</a:t>
            </a:r>
          </a:p>
          <a:p>
            <a:pPr fontAlgn="base"/>
            <a:r>
              <a:rPr lang="tr-TR" dirty="0"/>
              <a:t>Vergi gelirleri artar.</a:t>
            </a:r>
          </a:p>
          <a:p>
            <a:pPr fontAlgn="base"/>
            <a:r>
              <a:rPr lang="tr-TR" dirty="0"/>
              <a:t>Askeri güç </a:t>
            </a:r>
            <a:r>
              <a:rPr lang="tr-TR" dirty="0" smtClean="0"/>
              <a:t>artar (?)</a:t>
            </a:r>
          </a:p>
          <a:p>
            <a:pPr fontAlgn="base"/>
            <a:r>
              <a:rPr lang="tr-TR" dirty="0"/>
              <a:t>İşsizlik </a:t>
            </a:r>
            <a:r>
              <a:rPr lang="tr-TR" dirty="0" smtClean="0"/>
              <a:t>artar.</a:t>
            </a:r>
            <a:endParaRPr lang="tr-TR" dirty="0"/>
          </a:p>
          <a:p>
            <a:pPr fontAlgn="base"/>
            <a:r>
              <a:rPr lang="tr-TR" dirty="0"/>
              <a:t>Kişi başına düşen milli gelir </a:t>
            </a:r>
            <a:r>
              <a:rPr lang="tr-TR" dirty="0" smtClean="0"/>
              <a:t>azalır.</a:t>
            </a:r>
            <a:endParaRPr lang="tr-TR" dirty="0"/>
          </a:p>
          <a:p>
            <a:pPr fontAlgn="base"/>
            <a:r>
              <a:rPr lang="tr-TR" dirty="0"/>
              <a:t>Kırdan kente göç </a:t>
            </a:r>
            <a:r>
              <a:rPr lang="tr-TR" dirty="0" smtClean="0"/>
              <a:t>artar.</a:t>
            </a:r>
            <a:endParaRPr lang="tr-TR" dirty="0"/>
          </a:p>
          <a:p>
            <a:pPr fontAlgn="base"/>
            <a:r>
              <a:rPr lang="tr-TR" dirty="0"/>
              <a:t>Tarım alanları miras yoluyla </a:t>
            </a:r>
            <a:r>
              <a:rPr lang="tr-TR" dirty="0" smtClean="0"/>
              <a:t>parçalanır.</a:t>
            </a:r>
            <a:endParaRPr lang="tr-TR" dirty="0"/>
          </a:p>
          <a:p>
            <a:pPr fontAlgn="base"/>
            <a:r>
              <a:rPr lang="tr-TR" dirty="0"/>
              <a:t>Doğal kaynakların tüketimi </a:t>
            </a:r>
            <a:r>
              <a:rPr lang="tr-TR" dirty="0" smtClean="0"/>
              <a:t>artar.</a:t>
            </a:r>
            <a:endParaRPr lang="tr-TR" dirty="0"/>
          </a:p>
          <a:p>
            <a:pPr fontAlgn="base"/>
            <a:r>
              <a:rPr lang="tr-TR" dirty="0"/>
              <a:t>Çevre sorunları ortaya </a:t>
            </a:r>
            <a:r>
              <a:rPr lang="tr-TR" dirty="0" smtClean="0"/>
              <a:t>çıkar.</a:t>
            </a:r>
            <a:endParaRPr lang="tr-TR" dirty="0"/>
          </a:p>
          <a:p>
            <a:pPr fontAlgn="base"/>
            <a:r>
              <a:rPr lang="tr-TR" dirty="0"/>
              <a:t>Eğitim, sağlık, altyapı hizmetleri </a:t>
            </a:r>
            <a:r>
              <a:rPr lang="tr-TR" dirty="0" smtClean="0"/>
              <a:t>aksar.</a:t>
            </a:r>
            <a:endParaRPr lang="tr-TR" dirty="0"/>
          </a:p>
          <a:p>
            <a:pPr fontAlgn="base"/>
            <a:endParaRPr lang="tr-TR" dirty="0"/>
          </a:p>
          <a:p>
            <a:endParaRPr lang="tr-TR" dirty="0"/>
          </a:p>
          <a:p>
            <a:endParaRPr lang="tr-TR" dirty="0"/>
          </a:p>
        </p:txBody>
      </p:sp>
    </p:spTree>
    <p:extLst>
      <p:ext uri="{BB962C8B-B14F-4D97-AF65-F5344CB8AC3E}">
        <p14:creationId xmlns:p14="http://schemas.microsoft.com/office/powerpoint/2010/main" val="1704645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287075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latin typeface="+mn-lt"/>
              </a:rPr>
              <a:t>Güncel bazı işgücü istatistikleri</a:t>
            </a:r>
            <a:endParaRPr lang="tr-TR" sz="2400" dirty="0">
              <a:solidFill>
                <a:srgbClr val="FF0000"/>
              </a:solidFill>
              <a:latin typeface="+mn-lt"/>
            </a:endParaRPr>
          </a:p>
        </p:txBody>
      </p:sp>
      <p:sp>
        <p:nvSpPr>
          <p:cNvPr id="3" name="İçerik Yer Tutucusu 2"/>
          <p:cNvSpPr>
            <a:spLocks noGrp="1"/>
          </p:cNvSpPr>
          <p:nvPr>
            <p:ph sz="quarter" idx="1"/>
          </p:nvPr>
        </p:nvSpPr>
        <p:spPr/>
        <p:txBody>
          <a:bodyPr>
            <a:normAutofit/>
          </a:bodyPr>
          <a:lstStyle/>
          <a:p>
            <a:endParaRPr lang="tr-TR" sz="2400" i="1" dirty="0" smtClean="0"/>
          </a:p>
          <a:p>
            <a:r>
              <a:rPr lang="tr-TR" sz="2400" dirty="0" smtClean="0"/>
              <a:t>Türkiye </a:t>
            </a:r>
            <a:r>
              <a:rPr lang="tr-TR" sz="2400" dirty="0"/>
              <a:t>genelinde 15 ve daha yukarı yaştakilerde işsiz sayısı 2019 yılı Temmuz döneminde geçen yılın aynı dönemine göre 1 milyon 65 bin kişi artarak 4 milyon 596 bin kişi oldu. İşsizlik oranı 3,1 puanlık artış ile %13,9 seviyesinde gerçekleşti</a:t>
            </a:r>
            <a:r>
              <a:rPr lang="tr-TR" sz="2400" dirty="0" smtClean="0"/>
              <a:t>.</a:t>
            </a:r>
          </a:p>
          <a:p>
            <a:r>
              <a:rPr lang="tr-TR" sz="2400" dirty="0" smtClean="0"/>
              <a:t>Aynı </a:t>
            </a:r>
            <a:r>
              <a:rPr lang="tr-TR" sz="2400" dirty="0"/>
              <a:t>dönemde; tarım dışı işsizlik oranı 3,6 puanlık artış ile %16,5 olarak tahmin edildi. </a:t>
            </a:r>
            <a:endParaRPr lang="tr-TR" sz="2400" dirty="0" smtClean="0"/>
          </a:p>
          <a:p>
            <a:r>
              <a:rPr lang="tr-TR" sz="2400" dirty="0"/>
              <a:t>Genç nüfusta (15-24 yaş) işsizlik oranı 7,2 puanlık artış ile %27,1 olurken,15-64 yaş grubunda bu oran 3,2 puanlık artış ile %14,2 olarak gerçekleşti.</a:t>
            </a:r>
            <a:endParaRPr lang="tr-TR" sz="2400" dirty="0" smtClean="0"/>
          </a:p>
        </p:txBody>
      </p:sp>
    </p:spTree>
    <p:extLst>
      <p:ext uri="{BB962C8B-B14F-4D97-AF65-F5344CB8AC3E}">
        <p14:creationId xmlns:p14="http://schemas.microsoft.com/office/powerpoint/2010/main" val="275071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1026" name="Picture 2" descr="https://www.ozgurgenclik.net/wp-content/uploads/2019/01/EC2D6A08-77E9-4FC4-9E8E-E74A5D5D3CC0.jpe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14400" y="2051782"/>
            <a:ext cx="7772400" cy="3364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332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3076" name="Picture 4" descr="diplomalı işsizlik ile ilgili görsel sonucu"/>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743075" y="2209800"/>
            <a:ext cx="611505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5849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algn="just"/>
            <a:r>
              <a:rPr lang="tr-TR" dirty="0"/>
              <a:t>İstihdam edilenlerin sayısı 2019 yılı Temmuz döneminde, bir önceki yılın aynı dönemine göre 748 bin kişi azalarak 28 milyon 517 bin kişi, istihdam oranı ise 1,8 puanlık azalış ile %46,4 oldu</a:t>
            </a:r>
            <a:r>
              <a:rPr lang="tr-TR" dirty="0" smtClean="0"/>
              <a:t>.</a:t>
            </a:r>
          </a:p>
          <a:p>
            <a:pPr algn="just"/>
            <a:r>
              <a:rPr lang="tr-TR" dirty="0" smtClean="0">
                <a:solidFill>
                  <a:srgbClr val="FF0000"/>
                </a:solidFill>
              </a:rPr>
              <a:t>İstihdam oranı: </a:t>
            </a:r>
            <a:r>
              <a:rPr lang="tr-TR" dirty="0" smtClean="0"/>
              <a:t>İstihdam edilenlerin toplam işgücüne oranı.</a:t>
            </a:r>
          </a:p>
          <a:p>
            <a:pPr algn="just"/>
            <a:r>
              <a:rPr lang="tr-TR" dirty="0"/>
              <a:t>Bu dönemde, tarım sektöründe çalışan sayısı 130 bin, tarım dışı sektörlerde çalışan sayısı 618 bin kişi azaldı. İstihdam edilenlerin %19,8'i tarım, %19,6'sı sanayi, %5,5'i inşaat, %55,1'i ise hizmet sektöründe yer aldı. Önceki yılın aynı dönemi ile karşılaştırıldığında tarım sektörünün istihdam edilenler içindeki payı 0,1 puan, sanayi sektörünün payı 0,1 puan, hizmet sektörünün payı 1,2 puan artarken inşaat sektörünün payı 1,4 puan azaldı.</a:t>
            </a:r>
          </a:p>
        </p:txBody>
      </p:sp>
    </p:spTree>
    <p:extLst>
      <p:ext uri="{BB962C8B-B14F-4D97-AF65-F5344CB8AC3E}">
        <p14:creationId xmlns:p14="http://schemas.microsoft.com/office/powerpoint/2010/main" val="2086491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İşgücü 2019 yılı Temmuz döneminde bir önceki yılın aynı dönemine göre 317 bin kişi artarak 33 milyon 113 bin kişi, işgücüne katılma oranı ise 0,2 puanlık azalış ile %53,8 olarak gerçekleşti. </a:t>
            </a:r>
            <a:endParaRPr lang="tr-TR" dirty="0" smtClean="0"/>
          </a:p>
          <a:p>
            <a:pPr algn="just"/>
            <a:r>
              <a:rPr lang="tr-TR" dirty="0" smtClean="0"/>
              <a:t>Aynı </a:t>
            </a:r>
            <a:r>
              <a:rPr lang="tr-TR" dirty="0"/>
              <a:t>dönemler için yapılan kıyaslamalara göre; </a:t>
            </a:r>
            <a:r>
              <a:rPr lang="tr-TR" u="sng" dirty="0"/>
              <a:t>erkeklerde işgücüne katılma oranı 0,6 puanlık azalış ile %73,2, kadınlarda ise 0,2 puanlık artış ile %34,9 olarak gerçekleşti.</a:t>
            </a:r>
          </a:p>
        </p:txBody>
      </p:sp>
    </p:spTree>
    <p:extLst>
      <p:ext uri="{BB962C8B-B14F-4D97-AF65-F5344CB8AC3E}">
        <p14:creationId xmlns:p14="http://schemas.microsoft.com/office/powerpoint/2010/main" val="2820000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000" b="1" dirty="0" smtClean="0">
                <a:solidFill>
                  <a:srgbClr val="FF0000"/>
                </a:solidFill>
                <a:latin typeface="Arial" panose="020B0604020202020204" pitchFamily="34" charset="0"/>
                <a:cs typeface="Arial" panose="020B0604020202020204" pitchFamily="34" charset="0"/>
              </a:rPr>
              <a:t>Nüfus/Demografi ve İşgücü Planlaması</a:t>
            </a:r>
            <a:endParaRPr lang="tr-TR" sz="2000"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pPr marL="0" indent="0">
              <a:buNone/>
            </a:pPr>
            <a:endParaRPr lang="tr-TR" dirty="0"/>
          </a:p>
          <a:p>
            <a:r>
              <a:rPr lang="tr-TR" u="sng" dirty="0" smtClean="0"/>
              <a:t>Ülkenin demografik özellikleri (nüfus, nüfusun yapısı ve özellikleri)</a:t>
            </a:r>
          </a:p>
          <a:p>
            <a:r>
              <a:rPr lang="tr-TR" dirty="0"/>
              <a:t>Birleşmiş Milletler (BM) Ekonomik ve Sosyal İşler Dairesi’nin 2017’de yayınladığı </a:t>
            </a:r>
            <a:r>
              <a:rPr lang="tr-TR" dirty="0">
                <a:solidFill>
                  <a:srgbClr val="FF0000"/>
                </a:solidFill>
              </a:rPr>
              <a:t>Dünya Nüfus Tahminleri Raporu</a:t>
            </a:r>
            <a:r>
              <a:rPr lang="tr-TR" dirty="0"/>
              <a:t>’na göre, dünya nüfusu son 12 yılda 1 milyar artarak </a:t>
            </a:r>
            <a:r>
              <a:rPr lang="tr-TR" u="sng" dirty="0"/>
              <a:t>7,6 milyara </a:t>
            </a:r>
            <a:r>
              <a:rPr lang="tr-TR" dirty="0"/>
              <a:t>ulaştı. </a:t>
            </a:r>
            <a:endParaRPr lang="tr-TR" dirty="0" smtClean="0"/>
          </a:p>
          <a:p>
            <a:r>
              <a:rPr lang="tr-TR" dirty="0" smtClean="0"/>
              <a:t>Rapora </a:t>
            </a:r>
            <a:r>
              <a:rPr lang="tr-TR" dirty="0"/>
              <a:t>göre, dünya nüfusunun 2030 yılında 8,6 milyara, 2050 yılında 9,8 milyara ve yüzyıl sonunda 11,2 milyara ulaşması bekleniyor.</a:t>
            </a:r>
          </a:p>
          <a:p>
            <a:endParaRPr lang="tr-TR" dirty="0" smtClean="0"/>
          </a:p>
          <a:p>
            <a:pPr marL="0" indent="0">
              <a:buNone/>
            </a:pPr>
            <a:endParaRPr lang="tr-TR" dirty="0" smtClean="0"/>
          </a:p>
          <a:p>
            <a:endParaRPr lang="tr-TR" dirty="0" smtClean="0"/>
          </a:p>
          <a:p>
            <a:endParaRPr lang="tr-TR" dirty="0" smtClean="0"/>
          </a:p>
          <a:p>
            <a:endParaRPr lang="tr-TR" dirty="0"/>
          </a:p>
          <a:p>
            <a:endParaRPr lang="tr-TR" dirty="0" smtClean="0"/>
          </a:p>
          <a:p>
            <a:pPr marL="0" indent="0">
              <a:buNone/>
            </a:pPr>
            <a:endParaRPr lang="tr-TR" dirty="0"/>
          </a:p>
        </p:txBody>
      </p:sp>
    </p:spTree>
    <p:extLst>
      <p:ext uri="{BB962C8B-B14F-4D97-AF65-F5344CB8AC3E}">
        <p14:creationId xmlns:p14="http://schemas.microsoft.com/office/powerpoint/2010/main" val="3441008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t>Saniyede 2–3, dakikada </a:t>
            </a:r>
            <a:r>
              <a:rPr lang="tr-TR" dirty="0"/>
              <a:t>yaklaşık </a:t>
            </a:r>
            <a:r>
              <a:rPr lang="tr-TR" dirty="0" smtClean="0"/>
              <a:t>140, günde </a:t>
            </a:r>
            <a:r>
              <a:rPr lang="tr-TR" dirty="0"/>
              <a:t>yaklaşık 200.000 kişi dünya nüfusuna </a:t>
            </a:r>
            <a:r>
              <a:rPr lang="tr-TR" dirty="0" smtClean="0"/>
              <a:t>eklenmekte.</a:t>
            </a:r>
            <a:endParaRPr lang="tr-TR" dirty="0"/>
          </a:p>
          <a:p>
            <a:r>
              <a:rPr lang="tr-TR" dirty="0"/>
              <a:t>Her ay yaklaşık 6 milyon insan dünya nüfusuna </a:t>
            </a:r>
            <a:r>
              <a:rPr lang="tr-TR" dirty="0" smtClean="0"/>
              <a:t>eklenmekte. </a:t>
            </a:r>
          </a:p>
          <a:p>
            <a:r>
              <a:rPr lang="tr-TR" dirty="0" smtClean="0"/>
              <a:t>Her </a:t>
            </a:r>
            <a:r>
              <a:rPr lang="tr-TR" dirty="0"/>
              <a:t>yıl yaklaşık 73 milyon insan dünya nüfusuna </a:t>
            </a:r>
            <a:r>
              <a:rPr lang="tr-TR" dirty="0" smtClean="0"/>
              <a:t>eklenmekte.</a:t>
            </a:r>
            <a:endParaRPr lang="tr-TR" dirty="0"/>
          </a:p>
          <a:p>
            <a:r>
              <a:rPr lang="tr-TR" dirty="0"/>
              <a:t>İnsan nüfusunun artışı günlük ölüm ve doğumların incelenmesiyle belirlenebilir. Her gün 328.000 doğum olurken 134.000 ölüm olduğu hesaplanmaktadır. </a:t>
            </a:r>
          </a:p>
          <a:p>
            <a:endParaRPr lang="tr-TR" dirty="0"/>
          </a:p>
        </p:txBody>
      </p:sp>
    </p:spTree>
    <p:extLst>
      <p:ext uri="{BB962C8B-B14F-4D97-AF65-F5344CB8AC3E}">
        <p14:creationId xmlns:p14="http://schemas.microsoft.com/office/powerpoint/2010/main" val="264206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smtClean="0"/>
          </a:p>
          <a:p>
            <a:pPr algn="just"/>
            <a:r>
              <a:rPr lang="tr-TR" dirty="0" smtClean="0"/>
              <a:t>Nüfusun </a:t>
            </a:r>
            <a:r>
              <a:rPr lang="tr-TR" dirty="0"/>
              <a:t>yüzde 60'ı (4.5 milyar) Asya'da, yüzde 17'si (1.2 milyar) Afrika'da, yüzde 10'u (742 milyon) Avrupa'da, yüzde 9'u (646 milyon) Latin Amerika ve </a:t>
            </a:r>
            <a:r>
              <a:rPr lang="tr-TR" dirty="0" err="1"/>
              <a:t>Karayiplerde</a:t>
            </a:r>
            <a:r>
              <a:rPr lang="tr-TR" dirty="0"/>
              <a:t> yüzde 6'sı (361 milyon Kuzey Amerika'da ve 41 milyonu da Okyanusya'da yaşıyor. Dünya nüfusunun yüzde 26'sı 15 ve altı yaşta çocuklardan oluşmakta.</a:t>
            </a:r>
          </a:p>
        </p:txBody>
      </p:sp>
    </p:spTree>
    <p:extLst>
      <p:ext uri="{BB962C8B-B14F-4D97-AF65-F5344CB8AC3E}">
        <p14:creationId xmlns:p14="http://schemas.microsoft.com/office/powerpoint/2010/main" val="140311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728</TotalTime>
  <Words>640</Words>
  <Application>Microsoft Office PowerPoint</Application>
  <PresentationFormat>Ekran Gösterisi (4:3)</PresentationFormat>
  <Paragraphs>69</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Franklin Gothic Book</vt:lpstr>
      <vt:lpstr>Perpetua</vt:lpstr>
      <vt:lpstr>Wingdings 2</vt:lpstr>
      <vt:lpstr>Hisse Senedi</vt:lpstr>
      <vt:lpstr>Eğitimde İşgücü Planlaması Dersi Sunusu– 5</vt:lpstr>
      <vt:lpstr>Güncel bazı işgücü istatistikleri</vt:lpstr>
      <vt:lpstr>PowerPoint Sunusu</vt:lpstr>
      <vt:lpstr>PowerPoint Sunusu</vt:lpstr>
      <vt:lpstr>PowerPoint Sunusu</vt:lpstr>
      <vt:lpstr>PowerPoint Sunusu</vt:lpstr>
      <vt:lpstr>Nüfus/Demografi ve İşgücü Planlaması</vt:lpstr>
      <vt:lpstr>PowerPoint Sunusu</vt:lpstr>
      <vt:lpstr>PowerPoint Sunusu</vt:lpstr>
      <vt:lpstr>PowerPoint Sunusu</vt:lpstr>
      <vt:lpstr>Türkiye’de Yıllara Göre Nüfus</vt:lpstr>
      <vt:lpstr>PowerPoint Sunusu</vt:lpstr>
      <vt:lpstr>PowerPoint Sunusu</vt:lpstr>
      <vt:lpstr>2018 İtibari İle Türkiye’de Nüfus Piramidi</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197</cp:revision>
  <dcterms:created xsi:type="dcterms:W3CDTF">2014-05-05T08:01:07Z</dcterms:created>
  <dcterms:modified xsi:type="dcterms:W3CDTF">2019-11-20T11:40:40Z</dcterms:modified>
</cp:coreProperties>
</file>