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158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A9E7A3D-2B49-41A6-8BB3-865474CD88AF}"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800B36-5F17-4771-B928-3C654E62B3F2}" type="slidenum">
              <a:rPr lang="tr-TR" smtClean="0"/>
              <a:t>‹#›</a:t>
            </a:fld>
            <a:endParaRPr lang="tr-TR"/>
          </a:p>
        </p:txBody>
      </p:sp>
    </p:spTree>
    <p:extLst>
      <p:ext uri="{BB962C8B-B14F-4D97-AF65-F5344CB8AC3E}">
        <p14:creationId xmlns:p14="http://schemas.microsoft.com/office/powerpoint/2010/main" val="4206742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A9E7A3D-2B49-41A6-8BB3-865474CD88AF}"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800B36-5F17-4771-B928-3C654E62B3F2}" type="slidenum">
              <a:rPr lang="tr-TR" smtClean="0"/>
              <a:t>‹#›</a:t>
            </a:fld>
            <a:endParaRPr lang="tr-TR"/>
          </a:p>
        </p:txBody>
      </p:sp>
    </p:spTree>
    <p:extLst>
      <p:ext uri="{BB962C8B-B14F-4D97-AF65-F5344CB8AC3E}">
        <p14:creationId xmlns:p14="http://schemas.microsoft.com/office/powerpoint/2010/main" val="200301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A9E7A3D-2B49-41A6-8BB3-865474CD88AF}"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800B36-5F17-4771-B928-3C654E62B3F2}" type="slidenum">
              <a:rPr lang="tr-TR" smtClean="0"/>
              <a:t>‹#›</a:t>
            </a:fld>
            <a:endParaRPr lang="tr-TR"/>
          </a:p>
        </p:txBody>
      </p:sp>
    </p:spTree>
    <p:extLst>
      <p:ext uri="{BB962C8B-B14F-4D97-AF65-F5344CB8AC3E}">
        <p14:creationId xmlns:p14="http://schemas.microsoft.com/office/powerpoint/2010/main" val="2499470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A9E7A3D-2B49-41A6-8BB3-865474CD88AF}"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800B36-5F17-4771-B928-3C654E62B3F2}" type="slidenum">
              <a:rPr lang="tr-TR" smtClean="0"/>
              <a:t>‹#›</a:t>
            </a:fld>
            <a:endParaRPr lang="tr-TR"/>
          </a:p>
        </p:txBody>
      </p:sp>
    </p:spTree>
    <p:extLst>
      <p:ext uri="{BB962C8B-B14F-4D97-AF65-F5344CB8AC3E}">
        <p14:creationId xmlns:p14="http://schemas.microsoft.com/office/powerpoint/2010/main" val="2308062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A9E7A3D-2B49-41A6-8BB3-865474CD88AF}" type="datetimeFigureOut">
              <a:rPr lang="tr-TR" smtClean="0"/>
              <a:t>20.03.2020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800B36-5F17-4771-B928-3C654E62B3F2}" type="slidenum">
              <a:rPr lang="tr-TR" smtClean="0"/>
              <a:t>‹#›</a:t>
            </a:fld>
            <a:endParaRPr lang="tr-TR"/>
          </a:p>
        </p:txBody>
      </p:sp>
    </p:spTree>
    <p:extLst>
      <p:ext uri="{BB962C8B-B14F-4D97-AF65-F5344CB8AC3E}">
        <p14:creationId xmlns:p14="http://schemas.microsoft.com/office/powerpoint/2010/main" val="1998291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A9E7A3D-2B49-41A6-8BB3-865474CD88AF}"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800B36-5F17-4771-B928-3C654E62B3F2}" type="slidenum">
              <a:rPr lang="tr-TR" smtClean="0"/>
              <a:t>‹#›</a:t>
            </a:fld>
            <a:endParaRPr lang="tr-TR"/>
          </a:p>
        </p:txBody>
      </p:sp>
    </p:spTree>
    <p:extLst>
      <p:ext uri="{BB962C8B-B14F-4D97-AF65-F5344CB8AC3E}">
        <p14:creationId xmlns:p14="http://schemas.microsoft.com/office/powerpoint/2010/main" val="4061026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A9E7A3D-2B49-41A6-8BB3-865474CD88AF}" type="datetimeFigureOut">
              <a:rPr lang="tr-TR" smtClean="0"/>
              <a:t>20.03.2020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5800B36-5F17-4771-B928-3C654E62B3F2}" type="slidenum">
              <a:rPr lang="tr-TR" smtClean="0"/>
              <a:t>‹#›</a:t>
            </a:fld>
            <a:endParaRPr lang="tr-TR"/>
          </a:p>
        </p:txBody>
      </p:sp>
    </p:spTree>
    <p:extLst>
      <p:ext uri="{BB962C8B-B14F-4D97-AF65-F5344CB8AC3E}">
        <p14:creationId xmlns:p14="http://schemas.microsoft.com/office/powerpoint/2010/main" val="3763733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A9E7A3D-2B49-41A6-8BB3-865474CD88AF}" type="datetimeFigureOut">
              <a:rPr lang="tr-TR" smtClean="0"/>
              <a:t>20.03.2020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5800B36-5F17-4771-B928-3C654E62B3F2}" type="slidenum">
              <a:rPr lang="tr-TR" smtClean="0"/>
              <a:t>‹#›</a:t>
            </a:fld>
            <a:endParaRPr lang="tr-TR"/>
          </a:p>
        </p:txBody>
      </p:sp>
    </p:spTree>
    <p:extLst>
      <p:ext uri="{BB962C8B-B14F-4D97-AF65-F5344CB8AC3E}">
        <p14:creationId xmlns:p14="http://schemas.microsoft.com/office/powerpoint/2010/main" val="3995918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A9E7A3D-2B49-41A6-8BB3-865474CD88AF}" type="datetimeFigureOut">
              <a:rPr lang="tr-TR" smtClean="0"/>
              <a:t>20.03.2020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5800B36-5F17-4771-B928-3C654E62B3F2}" type="slidenum">
              <a:rPr lang="tr-TR" smtClean="0"/>
              <a:t>‹#›</a:t>
            </a:fld>
            <a:endParaRPr lang="tr-TR"/>
          </a:p>
        </p:txBody>
      </p:sp>
    </p:spTree>
    <p:extLst>
      <p:ext uri="{BB962C8B-B14F-4D97-AF65-F5344CB8AC3E}">
        <p14:creationId xmlns:p14="http://schemas.microsoft.com/office/powerpoint/2010/main" val="393499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A9E7A3D-2B49-41A6-8BB3-865474CD88AF}"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800B36-5F17-4771-B928-3C654E62B3F2}" type="slidenum">
              <a:rPr lang="tr-TR" smtClean="0"/>
              <a:t>‹#›</a:t>
            </a:fld>
            <a:endParaRPr lang="tr-TR"/>
          </a:p>
        </p:txBody>
      </p:sp>
    </p:spTree>
    <p:extLst>
      <p:ext uri="{BB962C8B-B14F-4D97-AF65-F5344CB8AC3E}">
        <p14:creationId xmlns:p14="http://schemas.microsoft.com/office/powerpoint/2010/main" val="1022761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A9E7A3D-2B49-41A6-8BB3-865474CD88AF}" type="datetimeFigureOut">
              <a:rPr lang="tr-TR" smtClean="0"/>
              <a:t>20.03.2020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800B36-5F17-4771-B928-3C654E62B3F2}" type="slidenum">
              <a:rPr lang="tr-TR" smtClean="0"/>
              <a:t>‹#›</a:t>
            </a:fld>
            <a:endParaRPr lang="tr-TR"/>
          </a:p>
        </p:txBody>
      </p:sp>
    </p:spTree>
    <p:extLst>
      <p:ext uri="{BB962C8B-B14F-4D97-AF65-F5344CB8AC3E}">
        <p14:creationId xmlns:p14="http://schemas.microsoft.com/office/powerpoint/2010/main" val="3413418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E7A3D-2B49-41A6-8BB3-865474CD88AF}" type="datetimeFigureOut">
              <a:rPr lang="tr-TR" smtClean="0"/>
              <a:t>20.03.2020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800B36-5F17-4771-B928-3C654E62B3F2}" type="slidenum">
              <a:rPr lang="tr-TR" smtClean="0"/>
              <a:t>‹#›</a:t>
            </a:fld>
            <a:endParaRPr lang="tr-TR"/>
          </a:p>
        </p:txBody>
      </p:sp>
    </p:spTree>
    <p:extLst>
      <p:ext uri="{BB962C8B-B14F-4D97-AF65-F5344CB8AC3E}">
        <p14:creationId xmlns:p14="http://schemas.microsoft.com/office/powerpoint/2010/main" val="2131488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4. Hafta</a:t>
            </a:r>
            <a:endParaRPr lang="tr-TR" dirty="0"/>
          </a:p>
        </p:txBody>
      </p:sp>
      <p:sp>
        <p:nvSpPr>
          <p:cNvPr id="3" name="Alt Başlık 2"/>
          <p:cNvSpPr>
            <a:spLocks noGrp="1"/>
          </p:cNvSpPr>
          <p:nvPr>
            <p:ph type="subTitle" idx="1"/>
          </p:nvPr>
        </p:nvSpPr>
        <p:spPr/>
        <p:txBody>
          <a:bodyPr/>
          <a:lstStyle/>
          <a:p>
            <a:r>
              <a:rPr lang="tr-TR" dirty="0" smtClean="0"/>
              <a:t>Mevlana Hüseyin Azad</a:t>
            </a:r>
            <a:endParaRPr lang="tr-TR" dirty="0"/>
          </a:p>
        </p:txBody>
      </p:sp>
    </p:spTree>
    <p:extLst>
      <p:ext uri="{BB962C8B-B14F-4D97-AF65-F5344CB8AC3E}">
        <p14:creationId xmlns:p14="http://schemas.microsoft.com/office/powerpoint/2010/main" val="225491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 MEVLANA   MUHAMMED   HÜSEYİN   AZAD       </a:t>
            </a:r>
          </a:p>
          <a:p>
            <a:r>
              <a:rPr lang="tr-TR" dirty="0"/>
              <a:t>Mevlana  Muhammed Hüseyin  Azad ( miladi 1830 – 1910  tarihleri arasında yaşamış ) </a:t>
            </a:r>
            <a:r>
              <a:rPr lang="tr-TR" dirty="0" err="1"/>
              <a:t>Delhili</a:t>
            </a:r>
            <a:r>
              <a:rPr lang="tr-TR" dirty="0"/>
              <a:t> ilim sahibi bir aileden gelmiştir. </a:t>
            </a:r>
            <a:endParaRPr lang="tr-TR" dirty="0" smtClean="0"/>
          </a:p>
          <a:p>
            <a:r>
              <a:rPr lang="tr-TR" dirty="0" smtClean="0"/>
              <a:t>Onun </a:t>
            </a:r>
            <a:r>
              <a:rPr lang="tr-TR" dirty="0"/>
              <a:t>ataları İran‘dan gelen Hintlilerdir. Azad‘ın babası Mevlevi Muhammed Bakir Delhi Koleji‘nde eğitim almış ve kendi zamanının önemli gazete yazarıydı. </a:t>
            </a:r>
            <a:endParaRPr lang="tr-TR" dirty="0" smtClean="0"/>
          </a:p>
          <a:p>
            <a:r>
              <a:rPr lang="tr-TR" dirty="0" smtClean="0"/>
              <a:t>İlmi </a:t>
            </a:r>
            <a:r>
              <a:rPr lang="tr-TR" dirty="0"/>
              <a:t>üstünlüğü ve Delhi Urdu Gazetesi‘nin baş yazarının sıfatından dolayı o büyük ün elde etti. miladi 1857 Bağımsızlık Savaşı‘nda mahkum edilmişti ve kurşunun hedefi olmuştu. </a:t>
            </a:r>
            <a:endParaRPr lang="tr-TR" dirty="0" smtClean="0"/>
          </a:p>
          <a:p>
            <a:r>
              <a:rPr lang="tr-TR" dirty="0" smtClean="0"/>
              <a:t>Azad </a:t>
            </a:r>
            <a:r>
              <a:rPr lang="tr-TR" dirty="0"/>
              <a:t>canını kurtarıp , kendini sakladı ve karışıklıkların içinden Lahor‘a gelip, yerleşti. Önce </a:t>
            </a:r>
            <a:r>
              <a:rPr lang="tr-TR" dirty="0" err="1"/>
              <a:t>postahanede</a:t>
            </a:r>
            <a:r>
              <a:rPr lang="tr-TR" dirty="0"/>
              <a:t> çalıştı sonra eğitim dairesinde görev yaptı</a:t>
            </a:r>
            <a:r>
              <a:rPr lang="tr-TR" dirty="0" smtClean="0"/>
              <a:t>.</a:t>
            </a:r>
          </a:p>
        </p:txBody>
      </p:sp>
    </p:spTree>
    <p:extLst>
      <p:ext uri="{BB962C8B-B14F-4D97-AF65-F5344CB8AC3E}">
        <p14:creationId xmlns:p14="http://schemas.microsoft.com/office/powerpoint/2010/main" val="3126572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Lahor‘daki </a:t>
            </a:r>
            <a:r>
              <a:rPr lang="tr-TR" dirty="0" err="1" smtClean="0"/>
              <a:t>Goverment</a:t>
            </a:r>
            <a:r>
              <a:rPr lang="tr-TR" dirty="0" smtClean="0"/>
              <a:t> Kolej‘de miladi 1869‘ dan miladi 1884‘ e kadar Arap Dilinin  yardımcı doçentliğini </a:t>
            </a:r>
            <a:r>
              <a:rPr lang="tr-TR" dirty="0" err="1" smtClean="0"/>
              <a:t>yaptı.Miladi</a:t>
            </a:r>
            <a:r>
              <a:rPr lang="tr-TR" dirty="0" smtClean="0"/>
              <a:t> 1884 ‘ de </a:t>
            </a:r>
            <a:r>
              <a:rPr lang="tr-TR" dirty="0" err="1" smtClean="0"/>
              <a:t>Pencab</a:t>
            </a:r>
            <a:r>
              <a:rPr lang="tr-TR" dirty="0" smtClean="0"/>
              <a:t> Üniversitesi‘nden taşınıp , </a:t>
            </a:r>
            <a:r>
              <a:rPr lang="tr-TR" dirty="0" err="1" smtClean="0"/>
              <a:t>Oriental</a:t>
            </a:r>
            <a:r>
              <a:rPr lang="tr-TR" dirty="0" smtClean="0"/>
              <a:t> Kolej ‘de Urduca öğretmenliği yaptı. </a:t>
            </a:r>
          </a:p>
          <a:p>
            <a:r>
              <a:rPr lang="tr-TR" dirty="0" smtClean="0"/>
              <a:t>Hayatının son zamanlarında bazı sıkıntıları oldu ve aklî dengesi bozuldu. Bundan dolayı miladi 1892 ‘ de emekliye ayrıldı ve Lahor ‘ da miladi 1910 ‘ da vefat etti.</a:t>
            </a:r>
          </a:p>
          <a:p>
            <a:r>
              <a:rPr lang="tr-TR" dirty="0" smtClean="0"/>
              <a:t>Arapça , Farsça ve Urduca bu her üç dili de aynı şekilde biliyordu. Fakat daha çok ilmi ve edebi eserleri Farsça ve Urduca verdi ve birkaç kitap yazdı ki onlar yayımlanıp kabul gördü.</a:t>
            </a:r>
          </a:p>
          <a:p>
            <a:r>
              <a:rPr lang="tr-TR" dirty="0" smtClean="0"/>
              <a:t>Urdu Dili ve Edebiyatı ‘ </a:t>
            </a:r>
            <a:r>
              <a:rPr lang="tr-TR" dirty="0" err="1" smtClean="0"/>
              <a:t>nda</a:t>
            </a:r>
            <a:r>
              <a:rPr lang="tr-TR" dirty="0" smtClean="0"/>
              <a:t> onun ismi birkaç sebepten dolayı yaşayacaktır. </a:t>
            </a:r>
            <a:r>
              <a:rPr lang="tr-TR" dirty="0" err="1" smtClean="0"/>
              <a:t>Pencab</a:t>
            </a:r>
            <a:r>
              <a:rPr lang="tr-TR" dirty="0" smtClean="0"/>
              <a:t> Derneği ‘ </a:t>
            </a:r>
            <a:r>
              <a:rPr lang="tr-TR" dirty="0" err="1" smtClean="0"/>
              <a:t>nin</a:t>
            </a:r>
            <a:r>
              <a:rPr lang="tr-TR" dirty="0" smtClean="0"/>
              <a:t> ruhunu yansıtan ve çağdaş şiiri başlatanların en önde gelenidir.</a:t>
            </a:r>
          </a:p>
          <a:p>
            <a:r>
              <a:rPr lang="tr-TR" dirty="0" smtClean="0"/>
              <a:t> </a:t>
            </a:r>
          </a:p>
          <a:p>
            <a:endParaRPr lang="tr-TR" dirty="0"/>
          </a:p>
        </p:txBody>
      </p:sp>
    </p:spTree>
    <p:extLst>
      <p:ext uri="{BB962C8B-B14F-4D97-AF65-F5344CB8AC3E}">
        <p14:creationId xmlns:p14="http://schemas.microsoft.com/office/powerpoint/2010/main" val="1431297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 Urdu şiirinde gazelin yerine nazmın kabul edilmesinde payı vardır. Onun en meşhur kitabı ‘ </a:t>
            </a:r>
            <a:r>
              <a:rPr lang="tr-TR" dirty="0" err="1" smtClean="0"/>
              <a:t>Âb</a:t>
            </a:r>
            <a:r>
              <a:rPr lang="tr-TR" dirty="0" smtClean="0"/>
              <a:t>-ı Hayat ‘ tır. </a:t>
            </a:r>
          </a:p>
          <a:p>
            <a:r>
              <a:rPr lang="tr-TR" dirty="0" smtClean="0"/>
              <a:t>Bununla onun ismi daima yaşayacaktır. İfade tarzının çekiciliği ve anlamların büyüleyiciliği üzerine bu Urdu edebiyat tarihinin de kendi konusu sayesinde en beğenilen kitaptır. Buna ek olarak Azad ‘ </a:t>
            </a:r>
            <a:r>
              <a:rPr lang="tr-TR" dirty="0" err="1" smtClean="0"/>
              <a:t>ın</a:t>
            </a:r>
            <a:r>
              <a:rPr lang="tr-TR" dirty="0" smtClean="0"/>
              <a:t> üslubunun ünü ilk ve ikinci kısmı şeklinde yayımlanmış olan  </a:t>
            </a:r>
            <a:r>
              <a:rPr lang="tr-TR" dirty="0" err="1" smtClean="0"/>
              <a:t>Nireng</a:t>
            </a:r>
            <a:r>
              <a:rPr lang="tr-TR" dirty="0" smtClean="0"/>
              <a:t>  - i Hayal adlı  makalesinden dolayıdır.</a:t>
            </a:r>
          </a:p>
          <a:p>
            <a:r>
              <a:rPr lang="tr-TR" dirty="0" err="1" smtClean="0"/>
              <a:t>Nireng</a:t>
            </a:r>
            <a:r>
              <a:rPr lang="tr-TR" dirty="0" smtClean="0"/>
              <a:t> – i Hayal ‘ deki çoğu yazı, makale  yazmanın özel bir eğilim olduğunu temsil eder. İçinde hayal gücü ile renk kattığı her yerinde görülen onun ifade tarzındaki </a:t>
            </a:r>
            <a:r>
              <a:rPr lang="tr-TR" dirty="0" err="1" smtClean="0"/>
              <a:t>coşturuculuğu</a:t>
            </a:r>
            <a:r>
              <a:rPr lang="tr-TR" dirty="0" smtClean="0"/>
              <a:t>, teşbihleri ve mecazlarından dolayı eşsizdir. </a:t>
            </a:r>
          </a:p>
          <a:p>
            <a:pPr marL="0" indent="0">
              <a:buNone/>
            </a:pPr>
            <a:endParaRPr lang="tr-TR" dirty="0"/>
          </a:p>
        </p:txBody>
      </p:sp>
    </p:spTree>
    <p:extLst>
      <p:ext uri="{BB962C8B-B14F-4D97-AF65-F5344CB8AC3E}">
        <p14:creationId xmlns:p14="http://schemas.microsoft.com/office/powerpoint/2010/main" val="2162643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Azad tabiat olarak duygusaldı ve olağanüstü hayal  gücünden faydalandığı bu her iki özelliği onun üslubunda da göze çarptığından dolayı bu tarz ona özgüdür.</a:t>
            </a:r>
          </a:p>
          <a:p>
            <a:r>
              <a:rPr lang="tr-TR" dirty="0" smtClean="0"/>
              <a:t>Aşağıdaki </a:t>
            </a:r>
            <a:r>
              <a:rPr lang="tr-TR" dirty="0" err="1" smtClean="0"/>
              <a:t>Seyr</a:t>
            </a:r>
            <a:r>
              <a:rPr lang="tr-TR" dirty="0" smtClean="0"/>
              <a:t>- i   </a:t>
            </a:r>
            <a:r>
              <a:rPr lang="tr-TR" dirty="0" err="1" smtClean="0"/>
              <a:t>Zindagi</a:t>
            </a:r>
            <a:r>
              <a:rPr lang="tr-TR" dirty="0" smtClean="0"/>
              <a:t>  adlı makale </a:t>
            </a:r>
            <a:r>
              <a:rPr lang="tr-TR" dirty="0" err="1" smtClean="0"/>
              <a:t>Nireng</a:t>
            </a:r>
            <a:r>
              <a:rPr lang="tr-TR" dirty="0" smtClean="0"/>
              <a:t> – i Hayal ‘ den  alıntı yapılmıştır. Bu, gerçi </a:t>
            </a:r>
            <a:r>
              <a:rPr lang="en-US" dirty="0" err="1" smtClean="0"/>
              <a:t>Jancen</a:t>
            </a:r>
            <a:r>
              <a:rPr lang="tr-TR" dirty="0" smtClean="0"/>
              <a:t>‘in </a:t>
            </a:r>
            <a:r>
              <a:rPr lang="tr-TR" dirty="0" err="1" smtClean="0"/>
              <a:t>The</a:t>
            </a:r>
            <a:r>
              <a:rPr lang="tr-TR" dirty="0" smtClean="0"/>
              <a:t> </a:t>
            </a:r>
            <a:r>
              <a:rPr lang="tr-TR" dirty="0" err="1" smtClean="0"/>
              <a:t>Voyage</a:t>
            </a:r>
            <a:r>
              <a:rPr lang="tr-TR" dirty="0" smtClean="0"/>
              <a:t> Of Life (Yaşam Yolculuğu) adlı makalesinin çevirisidir.</a:t>
            </a:r>
          </a:p>
          <a:p>
            <a:r>
              <a:rPr lang="tr-TR" dirty="0" smtClean="0"/>
              <a:t> Ama tercüme üzerine aslından şüphe duyulur. Onu Azad kendine özgü üslubuyla biçimlendirip , sundu.</a:t>
            </a:r>
          </a:p>
          <a:p>
            <a:endParaRPr lang="tr-TR" dirty="0"/>
          </a:p>
        </p:txBody>
      </p:sp>
    </p:spTree>
    <p:extLst>
      <p:ext uri="{BB962C8B-B14F-4D97-AF65-F5344CB8AC3E}">
        <p14:creationId xmlns:p14="http://schemas.microsoft.com/office/powerpoint/2010/main" val="320922900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407</Words>
  <Application>Microsoft Office PowerPoint</Application>
  <PresentationFormat>Ekran Gösterisi (4:3)</PresentationFormat>
  <Paragraphs>18</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4. Hafta</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Hafta</dc:title>
  <dc:creator>Davut</dc:creator>
  <cp:lastModifiedBy>Davut</cp:lastModifiedBy>
  <cp:revision>1</cp:revision>
  <dcterms:created xsi:type="dcterms:W3CDTF">2020-03-20T11:18:42Z</dcterms:created>
  <dcterms:modified xsi:type="dcterms:W3CDTF">2020-03-20T11:22:01Z</dcterms:modified>
</cp:coreProperties>
</file>