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</p:sldMasterIdLst>
  <p:handoutMasterIdLst>
    <p:handoutMasterId r:id="rId32"/>
  </p:handoutMasterIdLst>
  <p:sldIdLst>
    <p:sldId id="963" r:id="rId2"/>
    <p:sldId id="965" r:id="rId3"/>
    <p:sldId id="966" r:id="rId4"/>
    <p:sldId id="967" r:id="rId5"/>
    <p:sldId id="968" r:id="rId6"/>
    <p:sldId id="973" r:id="rId7"/>
    <p:sldId id="974" r:id="rId8"/>
    <p:sldId id="975" r:id="rId9"/>
    <p:sldId id="976" r:id="rId10"/>
    <p:sldId id="977" r:id="rId11"/>
    <p:sldId id="978" r:id="rId12"/>
    <p:sldId id="979" r:id="rId13"/>
    <p:sldId id="983" r:id="rId14"/>
    <p:sldId id="980" r:id="rId15"/>
    <p:sldId id="981" r:id="rId16"/>
    <p:sldId id="982" r:id="rId17"/>
    <p:sldId id="986" r:id="rId18"/>
    <p:sldId id="985" r:id="rId19"/>
    <p:sldId id="988" r:id="rId20"/>
    <p:sldId id="999" r:id="rId21"/>
    <p:sldId id="989" r:id="rId22"/>
    <p:sldId id="998" r:id="rId23"/>
    <p:sldId id="990" r:id="rId24"/>
    <p:sldId id="991" r:id="rId25"/>
    <p:sldId id="992" r:id="rId26"/>
    <p:sldId id="993" r:id="rId27"/>
    <p:sldId id="997" r:id="rId28"/>
    <p:sldId id="995" r:id="rId29"/>
    <p:sldId id="1031" r:id="rId30"/>
    <p:sldId id="994" r:id="rId3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CC66FF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CC66FF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3300"/>
    <a:srgbClr val="FDF5F1"/>
    <a:srgbClr val="F274DA"/>
    <a:srgbClr val="CC66FF"/>
    <a:srgbClr val="FDEEE7"/>
    <a:srgbClr val="FF9933"/>
    <a:srgbClr val="FCF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94660"/>
  </p:normalViewPr>
  <p:slideViewPr>
    <p:cSldViewPr>
      <p:cViewPr varScale="1">
        <p:scale>
          <a:sx n="87" d="100"/>
          <a:sy n="87" d="100"/>
        </p:scale>
        <p:origin x="15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914E6A06-53CC-4FBD-87D3-92D69ECB83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12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65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E5E0-1204-46E9-B2A5-E365A04630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31EF-C6BF-4B5B-A982-5BB7C47BE1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D6287-89CE-4F75-B040-6CBDC88A7D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57164-7515-4E00-82BC-15154B74D0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96965-175B-40B4-BEF4-A246B1A1C0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B4A7D-1A54-4EDD-B8DE-BD93D73C2A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599BF-F6B3-4461-897A-5ED7D5B3E5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DC0DE-F429-4171-BEE8-560577EC76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F8B4-82F7-4E47-A45C-E401099092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3DD5E-D81E-4361-9AD3-00D60EB494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6166-6B8C-4F0D-89F3-0F1949C3C2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5C257D-6FB6-4144-9EF7-F05F9C18D26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55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5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/>
              </a:p>
            </p:txBody>
          </p:sp>
        </p:grpSp>
        <p:sp>
          <p:nvSpPr>
            <p:cNvPr id="655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55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655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5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tr-TR" sz="5400" b="1" dirty="0" smtClean="0">
                <a:solidFill>
                  <a:srgbClr val="00CC66"/>
                </a:solidFill>
              </a:rPr>
              <a:t> PİŞİRME BÖ</a:t>
            </a:r>
            <a:r>
              <a:rPr lang="fi-FI" sz="5400" b="1" dirty="0" smtClean="0">
                <a:solidFill>
                  <a:srgbClr val="00CC66"/>
                </a:solidFill>
              </a:rPr>
              <a:t>L</a:t>
            </a:r>
            <a:r>
              <a:rPr lang="tr-TR" sz="5400" b="1" dirty="0" smtClean="0">
                <a:solidFill>
                  <a:srgbClr val="00CC66"/>
                </a:solidFill>
              </a:rPr>
              <a:t>Ü</a:t>
            </a:r>
            <a:r>
              <a:rPr lang="fi-FI" sz="5400" b="1" dirty="0" smtClean="0">
                <a:solidFill>
                  <a:srgbClr val="00CC66"/>
                </a:solidFill>
              </a:rPr>
              <a:t>M</a:t>
            </a:r>
            <a:r>
              <a:rPr lang="tr-TR" sz="5400" b="1" dirty="0" smtClean="0">
                <a:solidFill>
                  <a:srgbClr val="00CC66"/>
                </a:solidFill>
              </a:rPr>
              <a:t>Ü</a:t>
            </a:r>
            <a:r>
              <a:rPr lang="fi-FI" sz="5400" b="1" dirty="0" smtClean="0">
                <a:solidFill>
                  <a:srgbClr val="00CC66"/>
                </a:solidFill>
              </a:rPr>
              <a:t>NDE BULUNAN EKİPMANLAR</a:t>
            </a:r>
            <a:endParaRPr lang="tr-TR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5832475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>
                <a:solidFill>
                  <a:srgbClr val="FFFF00"/>
                </a:solidFill>
              </a:rPr>
              <a:t>Hatırlatma: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O Bar=100°C;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  0,2 Bar=105°C;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  0,4 Bar=109°C;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0,6 Bar-113°C;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 0,8 Bar=117°C;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1 Bar=120°C;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tr-TR" sz="4000" dirty="0" smtClean="0"/>
              <a:t>2 Bar=138°C</a:t>
            </a:r>
            <a:endParaRPr lang="tr-TR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Mikrodalga Fırın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just">
              <a:defRPr/>
            </a:pPr>
            <a:r>
              <a:rPr lang="tr-TR" sz="3400" dirty="0" smtClean="0"/>
              <a:t>Yiyecekleri içten başlayarak dışa doğru ısıtır veya pişirir. Fırının içi ısınmaz. Yalnızca yiyecek ısınır.</a:t>
            </a:r>
          </a:p>
          <a:p>
            <a:pPr algn="just">
              <a:defRPr/>
            </a:pPr>
            <a:r>
              <a:rPr lang="tr-TR" sz="3400" dirty="0" smtClean="0"/>
              <a:t>çok </a:t>
            </a:r>
            <a:r>
              <a:rPr lang="tr-TR" sz="3400" dirty="0" smtClean="0"/>
              <a:t>hızlı ve pratiktir.</a:t>
            </a:r>
          </a:p>
          <a:p>
            <a:pPr algn="just">
              <a:defRPr/>
            </a:pPr>
            <a:r>
              <a:rPr lang="tr-TR" sz="3400" dirty="0" smtClean="0"/>
              <a:t>Bu sistemin kızartma özelliği yoktur.Pişirirken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da-DK" sz="3400" dirty="0" smtClean="0"/>
              <a:t>yiyecekleri kurut</a:t>
            </a:r>
            <a:r>
              <a:rPr lang="tr-TR" sz="3400" dirty="0" smtClean="0"/>
              <a:t>ur</a:t>
            </a:r>
            <a:r>
              <a:rPr lang="da-DK" sz="3400" dirty="0" smtClean="0"/>
              <a:t> ve dengeli </a:t>
            </a:r>
            <a:r>
              <a:rPr lang="tr-TR" sz="3400" dirty="0" smtClean="0"/>
              <a:t>pişirmez.</a:t>
            </a:r>
            <a:endParaRPr lang="da-DK" sz="3400" dirty="0" smtClean="0"/>
          </a:p>
          <a:p>
            <a:pPr algn="just">
              <a:defRPr/>
            </a:pPr>
            <a:r>
              <a:rPr lang="tr-TR" sz="3400" dirty="0" smtClean="0"/>
              <a:t>Daha çok ısıtma ve </a:t>
            </a:r>
            <a:r>
              <a:rPr lang="tr-TR" sz="3400" dirty="0" err="1" smtClean="0"/>
              <a:t>defrost</a:t>
            </a:r>
            <a:r>
              <a:rPr lang="tr-TR" sz="3400" dirty="0" smtClean="0"/>
              <a:t> işlerinde kullanılır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3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just">
              <a:defRPr/>
            </a:pPr>
            <a:r>
              <a:rPr lang="it-IT" sz="3600" dirty="0" smtClean="0"/>
              <a:t>Ancak, </a:t>
            </a:r>
            <a:r>
              <a:rPr lang="it-IT" sz="3600" dirty="0" smtClean="0"/>
              <a:t>pi</a:t>
            </a:r>
            <a:r>
              <a:rPr lang="tr-TR" sz="3600" dirty="0" smtClean="0"/>
              <a:t>ş</a:t>
            </a:r>
            <a:r>
              <a:rPr lang="it-IT" sz="3600" dirty="0" smtClean="0"/>
              <a:t>mesi</a:t>
            </a:r>
            <a:r>
              <a:rPr lang="tr-TR" sz="3600" dirty="0" smtClean="0"/>
              <a:t> </a:t>
            </a:r>
            <a:r>
              <a:rPr lang="it-IT" sz="3600" dirty="0" smtClean="0"/>
              <a:t>tamamlanmam</a:t>
            </a:r>
            <a:r>
              <a:rPr lang="tr-TR" sz="3600" dirty="0" err="1" smtClean="0"/>
              <a:t>ış</a:t>
            </a:r>
            <a:r>
              <a:rPr lang="tr-TR" sz="3600" dirty="0" smtClean="0"/>
              <a:t> bir yiyeceğin </a:t>
            </a:r>
            <a:r>
              <a:rPr lang="tr-TR" sz="3600" dirty="0" smtClean="0"/>
              <a:t>pişirmesi  </a:t>
            </a:r>
            <a:r>
              <a:rPr lang="tr-TR" sz="3600" dirty="0"/>
              <a:t>y</a:t>
            </a:r>
            <a:r>
              <a:rPr lang="tr-TR" sz="3600" dirty="0" smtClean="0"/>
              <a:t>apılabilir.</a:t>
            </a:r>
          </a:p>
          <a:p>
            <a:pPr algn="just">
              <a:defRPr/>
            </a:pPr>
            <a:endParaRPr lang="tr-TR" sz="3600" dirty="0" smtClean="0"/>
          </a:p>
          <a:p>
            <a:pPr algn="just">
              <a:defRPr/>
            </a:pPr>
            <a:r>
              <a:rPr lang="tr-TR" sz="3600" dirty="0" smtClean="0"/>
              <a:t>Mikrodalga </a:t>
            </a:r>
            <a:r>
              <a:rPr lang="tr-TR" sz="3600" dirty="0" smtClean="0"/>
              <a:t>fırının en iyi özelliği soğumuş bir tabak yemeği, hiçbir işlem yapmadan yarım dakikada ısıtmasıdır</a:t>
            </a:r>
            <a:endParaRPr lang="tr-T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tr-TR" sz="4000" dirty="0" smtClean="0">
                <a:solidFill>
                  <a:srgbClr val="FFFF00"/>
                </a:solidFill>
                <a:effectLst/>
              </a:rPr>
              <a:t>Kaynatma Tenceresi </a:t>
            </a:r>
            <a:br>
              <a:rPr lang="tr-TR" sz="4000" dirty="0" smtClean="0">
                <a:solidFill>
                  <a:srgbClr val="FFFF00"/>
                </a:solidFill>
                <a:effectLst/>
              </a:rPr>
            </a:br>
            <a:r>
              <a:rPr lang="tr-TR" sz="4000" dirty="0" smtClean="0">
                <a:solidFill>
                  <a:srgbClr val="FFFF00"/>
                </a:solidFill>
                <a:effectLst/>
              </a:rPr>
              <a:t>(islim kazanları)</a:t>
            </a:r>
            <a:endParaRPr lang="tr-TR" sz="40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Paslanmaz çelikten yapılan tencereler kare, dikdörtgen veya silindirik olabilir.</a:t>
            </a:r>
          </a:p>
          <a:p>
            <a:pPr algn="just">
              <a:defRPr/>
            </a:pPr>
            <a:r>
              <a:rPr lang="nl-NL" sz="3600" dirty="0" smtClean="0"/>
              <a:t>Bu tencerelerin </a:t>
            </a:r>
            <a:r>
              <a:rPr lang="tr-TR" sz="3600" dirty="0" smtClean="0"/>
              <a:t>ü</a:t>
            </a:r>
            <a:r>
              <a:rPr lang="nl-NL" sz="3600" dirty="0" smtClean="0"/>
              <a:t>zerinde s</a:t>
            </a:r>
            <a:r>
              <a:rPr lang="tr-TR" sz="3600" dirty="0" smtClean="0"/>
              <a:t>ı</a:t>
            </a:r>
            <a:r>
              <a:rPr lang="nl-NL" sz="3600" dirty="0" smtClean="0"/>
              <a:t>cak</a:t>
            </a:r>
            <a:r>
              <a:rPr lang="tr-TR" sz="3600" dirty="0" smtClean="0"/>
              <a:t>-</a:t>
            </a:r>
            <a:r>
              <a:rPr lang="nl-NL" sz="3600" dirty="0" smtClean="0"/>
              <a:t>so</a:t>
            </a:r>
            <a:r>
              <a:rPr lang="tr-TR" sz="3600" dirty="0" smtClean="0"/>
              <a:t>ğ</a:t>
            </a:r>
            <a:r>
              <a:rPr lang="nl-NL" sz="3600" dirty="0" smtClean="0"/>
              <a:t>uk</a:t>
            </a:r>
            <a:r>
              <a:rPr lang="tr-TR" sz="3600" dirty="0" smtClean="0"/>
              <a:t> su musluğu, önünde (yerde) ızgaralı atık su gideri vardır.</a:t>
            </a:r>
          </a:p>
          <a:p>
            <a:pPr algn="just">
              <a:defRPr/>
            </a:pPr>
            <a:r>
              <a:rPr lang="tr-TR" sz="3600" dirty="0" smtClean="0"/>
              <a:t>Devrilir veya sabit olanları vardır, kapakları ilişiktir.</a:t>
            </a:r>
          </a:p>
          <a:p>
            <a:pPr algn="just">
              <a:defRPr/>
            </a:pPr>
            <a:r>
              <a:rPr lang="tr-TR" sz="3600" dirty="0" smtClean="0"/>
              <a:t>Bu tencereler kuzineye bitişik veya kuzineden ayrı bir yerde olabilir.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Kendilerine ait bir ısınma sistemi ile ısınırlar:</a:t>
            </a:r>
          </a:p>
          <a:p>
            <a:pPr algn="just">
              <a:defRPr/>
            </a:pPr>
            <a:r>
              <a:rPr lang="tr-TR" sz="3600" dirty="0" smtClean="0"/>
              <a:t>Üç </a:t>
            </a:r>
            <a:r>
              <a:rPr lang="tr-TR" sz="3600" dirty="0" smtClean="0"/>
              <a:t>çeşit kaynatma tenceresi vardır: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1-Doğrudan ısınan tencereler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es-ES" sz="3600" dirty="0" smtClean="0"/>
              <a:t>2- Dolayl</a:t>
            </a:r>
            <a:r>
              <a:rPr lang="tr-TR" sz="3600" dirty="0" smtClean="0"/>
              <a:t>ı</a:t>
            </a:r>
            <a:r>
              <a:rPr lang="es-ES" sz="3600" dirty="0" smtClean="0"/>
              <a:t> yoldan </a:t>
            </a:r>
            <a:r>
              <a:rPr lang="tr-TR" sz="3600" dirty="0" smtClean="0"/>
              <a:t>ısınan</a:t>
            </a:r>
            <a:r>
              <a:rPr lang="es-ES" sz="3600" dirty="0" smtClean="0"/>
              <a:t> tencereler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3- Basınçlı tencereler (düdüklü tencere usulü)</a:t>
            </a:r>
          </a:p>
          <a:p>
            <a:pPr algn="just">
              <a:buFont typeface="Wingdings" pitchFamily="2" charset="2"/>
              <a:buNone/>
              <a:defRPr/>
            </a:pPr>
            <a:endParaRPr lang="tr-TR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FF00"/>
                </a:solidFill>
              </a:rPr>
              <a:t>Devrilir Tava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Çok </a:t>
            </a:r>
            <a:r>
              <a:rPr lang="tr-TR" sz="3600" dirty="0" smtClean="0"/>
              <a:t>derin olmayan, dibi düz ve kare şeklinde, kapaklı bir araç.</a:t>
            </a:r>
          </a:p>
          <a:p>
            <a:pPr algn="just">
              <a:defRPr/>
            </a:pPr>
            <a:r>
              <a:rPr lang="tr-TR" sz="3600" dirty="0" smtClean="0"/>
              <a:t>Bu tavalar devrilir veya sabit olabilir. </a:t>
            </a:r>
          </a:p>
          <a:p>
            <a:pPr algn="just">
              <a:defRPr/>
            </a:pPr>
            <a:r>
              <a:rPr lang="tr-TR" sz="3600" dirty="0" smtClean="0"/>
              <a:t>Devrilme işi bir manivela tarafından yapılır.</a:t>
            </a:r>
          </a:p>
          <a:p>
            <a:pPr algn="just">
              <a:defRPr/>
            </a:pPr>
            <a:r>
              <a:rPr lang="tr-TR" sz="3600" dirty="0" smtClean="0"/>
              <a:t> Doğal olarak devrilenler daha pratik.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just">
              <a:defRPr/>
            </a:pPr>
            <a:r>
              <a:rPr lang="tr-TR" sz="4000" dirty="0" smtClean="0"/>
              <a:t>Bu araç kuzineden ayrı bir yere de monte edilebiliyor.</a:t>
            </a:r>
          </a:p>
          <a:p>
            <a:pPr algn="just">
              <a:defRPr/>
            </a:pPr>
            <a:r>
              <a:rPr lang="fi-FI" sz="4000" dirty="0" smtClean="0"/>
              <a:t>Bu </a:t>
            </a:r>
            <a:r>
              <a:rPr lang="tr-TR" sz="4000" dirty="0" smtClean="0"/>
              <a:t>büyük</a:t>
            </a:r>
            <a:r>
              <a:rPr lang="fi-FI" sz="4000" dirty="0" smtClean="0"/>
              <a:t> kapasiteli tavalar sote, kavurma, kaynatma</a:t>
            </a:r>
            <a:r>
              <a:rPr lang="tr-TR" sz="4000" dirty="0" smtClean="0"/>
              <a:t> vb. işleri yapar. </a:t>
            </a:r>
          </a:p>
          <a:p>
            <a:pPr algn="just">
              <a:defRPr/>
            </a:pPr>
            <a:r>
              <a:rPr lang="tr-TR" sz="4000" dirty="0" smtClean="0"/>
              <a:t>Orta ve yüksek kapasiteli mutfaklar için çok gerekli bir ekipmandır.</a:t>
            </a:r>
          </a:p>
          <a:p>
            <a:pPr>
              <a:defRPr/>
            </a:pPr>
            <a:endParaRPr lang="tr-TR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/>
            </a:r>
            <a:br>
              <a:rPr lang="tr-TR" dirty="0" smtClean="0">
                <a:solidFill>
                  <a:srgbClr val="FFFF00"/>
                </a:solidFill>
              </a:rPr>
            </a:br>
            <a:r>
              <a:rPr lang="tr-TR" dirty="0" smtClean="0">
                <a:solidFill>
                  <a:srgbClr val="FFFF00"/>
                </a:solidFill>
              </a:rPr>
              <a:t>Fritöz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650" y="1600200"/>
            <a:ext cx="7931150" cy="4525963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Çoğu mutfaklarda kızartma tenceresi yerine fritöz kullanılır. </a:t>
            </a:r>
          </a:p>
          <a:p>
            <a:pPr algn="just">
              <a:defRPr/>
            </a:pPr>
            <a:r>
              <a:rPr lang="tr-TR" sz="3600" dirty="0" smtClean="0"/>
              <a:t>Fritözler konforlu, emniyetli ve modern, </a:t>
            </a:r>
          </a:p>
          <a:p>
            <a:pPr algn="just">
              <a:defRPr/>
            </a:pPr>
            <a:r>
              <a:rPr lang="tr-TR" sz="3600" dirty="0" smtClean="0"/>
              <a:t>Genelde paslanmaz çelikten yapılır</a:t>
            </a:r>
            <a:r>
              <a:rPr lang="tr-TR" sz="3600" dirty="0" smtClean="0"/>
              <a:t>.</a:t>
            </a:r>
            <a:endParaRPr lang="tr-TR" sz="3600" dirty="0" smtClean="0"/>
          </a:p>
        </p:txBody>
      </p:sp>
      <p:pic>
        <p:nvPicPr>
          <p:cNvPr id="276484" name="Picture 4" descr="C:\Users\creaa\Desktop\imagesCAHNOQ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4462463"/>
            <a:ext cx="3635375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Izgaralar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nn-NO" sz="4000" dirty="0" smtClean="0"/>
              <a:t>Her mutfakta mutlaka </a:t>
            </a:r>
            <a:r>
              <a:rPr lang="nn-NO" sz="4000" dirty="0" smtClean="0"/>
              <a:t>bulun</a:t>
            </a:r>
            <a:r>
              <a:rPr lang="tr-TR" sz="4000" dirty="0" smtClean="0"/>
              <a:t>ur</a:t>
            </a:r>
            <a:r>
              <a:rPr lang="nn-NO" sz="4000" dirty="0" smtClean="0"/>
              <a:t> </a:t>
            </a:r>
            <a:endParaRPr lang="nn-NO" sz="4000" dirty="0" smtClean="0"/>
          </a:p>
          <a:p>
            <a:pPr algn="just">
              <a:defRPr/>
            </a:pPr>
            <a:r>
              <a:rPr lang="nn-NO" sz="4000" dirty="0" smtClean="0"/>
              <a:t>Dumanlar</a:t>
            </a:r>
            <a:r>
              <a:rPr lang="tr-TR" sz="4000" dirty="0" smtClean="0"/>
              <a:t>ı</a:t>
            </a:r>
            <a:r>
              <a:rPr lang="nn-NO" sz="4000" dirty="0" smtClean="0"/>
              <a:t>n yay</a:t>
            </a:r>
            <a:r>
              <a:rPr lang="tr-TR" sz="4000" dirty="0" smtClean="0"/>
              <a:t>ı</a:t>
            </a:r>
            <a:r>
              <a:rPr lang="nn-NO" sz="4000" dirty="0" smtClean="0"/>
              <a:t>lmamas</a:t>
            </a:r>
            <a:r>
              <a:rPr lang="tr-TR" sz="4000" dirty="0" smtClean="0"/>
              <a:t>ı</a:t>
            </a:r>
            <a:r>
              <a:rPr lang="nn-NO" sz="4000" dirty="0" smtClean="0"/>
              <a:t> i</a:t>
            </a:r>
            <a:r>
              <a:rPr lang="tr-TR" sz="4000" dirty="0" smtClean="0"/>
              <a:t>ç</a:t>
            </a:r>
            <a:r>
              <a:rPr lang="nn-NO" sz="4000" dirty="0" smtClean="0"/>
              <a:t>in </a:t>
            </a:r>
            <a:r>
              <a:rPr lang="tr-TR" sz="4000" dirty="0" smtClean="0"/>
              <a:t>davlumbazın altına yerleştirilmelidir. </a:t>
            </a:r>
          </a:p>
          <a:p>
            <a:pPr algn="just">
              <a:defRPr/>
            </a:pPr>
            <a:r>
              <a:rPr lang="tr-TR" sz="4000" dirty="0" smtClean="0"/>
              <a:t>Eğer ızgarada kömür yanıyorsa bacanın çok iyi çekmesi gerekir.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/>
            </a:r>
            <a:br>
              <a:rPr lang="tr-TR" dirty="0" smtClean="0">
                <a:solidFill>
                  <a:srgbClr val="FFFF00"/>
                </a:solidFill>
              </a:rPr>
            </a:br>
            <a:r>
              <a:rPr lang="tr-TR" dirty="0" err="1" smtClean="0">
                <a:solidFill>
                  <a:srgbClr val="FFFF00"/>
                </a:solidFill>
              </a:rPr>
              <a:t>Salamander</a:t>
            </a:r>
            <a:r>
              <a:rPr lang="tr-TR" dirty="0" smtClean="0">
                <a:solidFill>
                  <a:srgbClr val="FFFF00"/>
                </a:solidFill>
              </a:rPr>
              <a:t/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613"/>
            <a:ext cx="8362950" cy="5688012"/>
          </a:xfrm>
        </p:spPr>
        <p:txBody>
          <a:bodyPr/>
          <a:lstStyle/>
          <a:p>
            <a:pPr algn="just">
              <a:defRPr/>
            </a:pPr>
            <a:r>
              <a:rPr lang="tr-TR" sz="3400" dirty="0" err="1" smtClean="0"/>
              <a:t>Salamander</a:t>
            </a:r>
            <a:r>
              <a:rPr lang="tr-TR" sz="3400" dirty="0" smtClean="0"/>
              <a:t> kapağı olmayan bir fırına benzetilebilir. </a:t>
            </a:r>
          </a:p>
          <a:p>
            <a:pPr algn="just">
              <a:defRPr/>
            </a:pPr>
            <a:r>
              <a:rPr lang="tr-TR" sz="3400" dirty="0" smtClean="0"/>
              <a:t>Göz hizasına gelecek şekilde kuzinenin üzerinde bir yere monte edilir. </a:t>
            </a:r>
          </a:p>
        </p:txBody>
      </p:sp>
      <p:pic>
        <p:nvPicPr>
          <p:cNvPr id="280580" name="Picture 3" descr="C:\Users\creaa\Desktop\u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3113088"/>
            <a:ext cx="6048375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Kuzine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3600" dirty="0" smtClean="0"/>
              <a:t>Mutfağın temel aracı. </a:t>
            </a:r>
          </a:p>
          <a:p>
            <a:pPr algn="just">
              <a:defRPr/>
            </a:pPr>
            <a:r>
              <a:rPr lang="tr-TR" sz="3600" dirty="0" smtClean="0"/>
              <a:t>Eskiden bütün pişirme işleri yalnızca bir tek üniteden oluşan klasik kuzinelerde yapılırdı. </a:t>
            </a:r>
          </a:p>
          <a:p>
            <a:pPr algn="just">
              <a:defRPr/>
            </a:pPr>
            <a:r>
              <a:rPr lang="tr-TR" sz="3600" dirty="0" smtClean="0"/>
              <a:t>Artık kuzinelere çeşitli pişirme elemanları </a:t>
            </a:r>
            <a:r>
              <a:rPr lang="tr-TR" sz="3600" dirty="0" smtClean="0"/>
              <a:t>eklenmektedir.</a:t>
            </a:r>
            <a:endParaRPr lang="tr-TR" sz="36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just">
              <a:defRPr/>
            </a:pPr>
            <a:r>
              <a:rPr lang="tr-TR" dirty="0" smtClean="0"/>
              <a:t>Sıcaklığı üstten aşağıya doğru verir. Bu üstten verilen sıcaklık çok kuvvetli olduğu için yemeği bir anda kızartır. </a:t>
            </a:r>
          </a:p>
          <a:p>
            <a:pPr algn="just">
              <a:defRPr/>
            </a:pPr>
            <a:r>
              <a:rPr lang="tr-TR" dirty="0" smtClean="0"/>
              <a:t>Bu cihaz genelde lüks otel ve lokanta mutfaklarında bulunur. </a:t>
            </a:r>
          </a:p>
        </p:txBody>
      </p:sp>
      <p:pic>
        <p:nvPicPr>
          <p:cNvPr id="281603" name="Picture 2" descr="C:\Users\creaa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70580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>
              <a:defRPr/>
            </a:pPr>
            <a:r>
              <a:rPr lang="tr-TR" i="1" dirty="0" smtClean="0"/>
              <a:t/>
            </a:r>
            <a:br>
              <a:rPr lang="tr-TR" i="1" dirty="0" smtClean="0"/>
            </a:br>
            <a:r>
              <a:rPr lang="tr-TR" dirty="0" smtClean="0">
                <a:solidFill>
                  <a:srgbClr val="FFFF00"/>
                </a:solidFill>
              </a:rPr>
              <a:t>Benmari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616575"/>
          </a:xfrm>
        </p:spPr>
        <p:txBody>
          <a:bodyPr/>
          <a:lstStyle/>
          <a:p>
            <a:pPr algn="just">
              <a:defRPr/>
            </a:pPr>
            <a:r>
              <a:rPr lang="tr-TR" sz="3400" dirty="0" smtClean="0"/>
              <a:t>Genelde kuzineye bitişik ve yemek servisinin yapıldığı tarafta olur. </a:t>
            </a:r>
          </a:p>
          <a:p>
            <a:pPr algn="just">
              <a:defRPr/>
            </a:pPr>
            <a:r>
              <a:rPr lang="tr-TR" sz="3400" dirty="0" smtClean="0"/>
              <a:t>Bu araç sosların ve bazı yemeklerin sıcak korunmasını sağlar.</a:t>
            </a:r>
          </a:p>
        </p:txBody>
      </p:sp>
      <p:pic>
        <p:nvPicPr>
          <p:cNvPr id="282628" name="Picture 3" descr="C:\Users\creaa\Desktop\ben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429000"/>
            <a:ext cx="4365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2629" name="Picture 4" descr="C:\Users\crea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2708275"/>
            <a:ext cx="365601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just">
              <a:defRPr/>
            </a:pPr>
            <a:r>
              <a:rPr lang="tr-TR" dirty="0" smtClean="0"/>
              <a:t>Gazlı ve elektrikli modelleri olup, gazlı benmarilerde brülör, elektrikli benmarilerde rezistans ile ısıtılan suyun sıcaklığı </a:t>
            </a:r>
            <a:r>
              <a:rPr lang="tr-TR" dirty="0" err="1" smtClean="0"/>
              <a:t>termostatik</a:t>
            </a:r>
            <a:r>
              <a:rPr lang="tr-TR" dirty="0" smtClean="0"/>
              <a:t> kumanda ile kontrol altında tutulur.</a:t>
            </a:r>
          </a:p>
          <a:p>
            <a:pPr algn="just">
              <a:defRPr/>
            </a:pPr>
            <a:r>
              <a:rPr lang="tr-TR" dirty="0" err="1" smtClean="0"/>
              <a:t>Gastronorm</a:t>
            </a:r>
            <a:r>
              <a:rPr lang="tr-TR" dirty="0" smtClean="0"/>
              <a:t> kaplara uyumlu ve paslanmaz çelikten olanlar tercih edilmelidir.</a:t>
            </a:r>
          </a:p>
          <a:p>
            <a:pPr>
              <a:defRPr/>
            </a:pPr>
            <a:endParaRPr lang="tr-TR" dirty="0"/>
          </a:p>
        </p:txBody>
      </p:sp>
      <p:pic>
        <p:nvPicPr>
          <p:cNvPr id="283651" name="Picture 4" descr="C:\Users\creaa\Desktop\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3789363"/>
            <a:ext cx="7200900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MUTFAK DEPOLARI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4213" y="1196975"/>
            <a:ext cx="8002587" cy="5184775"/>
          </a:xfrm>
        </p:spPr>
        <p:txBody>
          <a:bodyPr/>
          <a:lstStyle/>
          <a:p>
            <a:pPr algn="just">
              <a:defRPr/>
            </a:pPr>
            <a:r>
              <a:rPr lang="sv-SE" sz="3600" dirty="0" smtClean="0"/>
              <a:t>Mutfakta bulunan so</a:t>
            </a:r>
            <a:r>
              <a:rPr lang="tr-TR" sz="3600" dirty="0" smtClean="0"/>
              <a:t>ğ</a:t>
            </a:r>
            <a:r>
              <a:rPr lang="sv-SE" sz="3600" dirty="0" smtClean="0"/>
              <a:t>utucular en az</a:t>
            </a:r>
            <a:r>
              <a:rPr lang="tr-TR" sz="3600" dirty="0" smtClean="0"/>
              <a:t>ı</a:t>
            </a:r>
            <a:r>
              <a:rPr lang="sv-SE" sz="3600" dirty="0" smtClean="0"/>
              <a:t>ndan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    5 ayrı üniteden meydana gelmesi gerekir.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1-</a:t>
            </a:r>
            <a:r>
              <a:rPr lang="tr-TR" sz="3600" dirty="0" smtClean="0">
                <a:solidFill>
                  <a:srgbClr val="FFFF00"/>
                </a:solidFill>
              </a:rPr>
              <a:t>Kasap dolabı:</a:t>
            </a:r>
            <a:r>
              <a:rPr lang="tr-TR" sz="3600" dirty="0" smtClean="0"/>
              <a:t>Etler(sığır,dana, kuzu, tavuk,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sakatat, pişmiş </a:t>
            </a:r>
            <a:r>
              <a:rPr lang="it-IT" sz="3600" dirty="0" smtClean="0"/>
              <a:t>et</a:t>
            </a:r>
            <a:r>
              <a:rPr lang="tr-TR" sz="3600" dirty="0" smtClean="0"/>
              <a:t>l</a:t>
            </a:r>
            <a:r>
              <a:rPr lang="it-IT" sz="3600" dirty="0" smtClean="0"/>
              <a:t>er vb). Saklama derecesi: 0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it-IT" sz="3600" dirty="0" smtClean="0"/>
              <a:t>ile +3°C aras</a:t>
            </a:r>
            <a:r>
              <a:rPr lang="tr-TR" sz="3600" dirty="0" smtClean="0"/>
              <a:t>ı</a:t>
            </a:r>
            <a:r>
              <a:rPr lang="it-IT" sz="3600" dirty="0" smtClean="0"/>
              <a:t>.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sv-SE" sz="3600" dirty="0" smtClean="0"/>
              <a:t>2- </a:t>
            </a:r>
            <a:r>
              <a:rPr lang="pl-PL" sz="3600" dirty="0" smtClean="0">
                <a:solidFill>
                  <a:srgbClr val="FFFF00"/>
                </a:solidFill>
              </a:rPr>
              <a:t>Bal</a:t>
            </a:r>
            <a:r>
              <a:rPr lang="tr-TR" sz="3600" dirty="0" smtClean="0">
                <a:solidFill>
                  <a:srgbClr val="FFFF00"/>
                </a:solidFill>
              </a:rPr>
              <a:t>ı</a:t>
            </a:r>
            <a:r>
              <a:rPr lang="pl-PL" sz="3600" dirty="0" smtClean="0">
                <a:solidFill>
                  <a:srgbClr val="FFFF00"/>
                </a:solidFill>
              </a:rPr>
              <a:t>k dolab</a:t>
            </a:r>
            <a:r>
              <a:rPr lang="tr-TR" sz="3600" dirty="0" smtClean="0">
                <a:solidFill>
                  <a:srgbClr val="FFFF00"/>
                </a:solidFill>
              </a:rPr>
              <a:t>ı:</a:t>
            </a:r>
            <a:r>
              <a:rPr lang="sv-SE" sz="3600" dirty="0" smtClean="0"/>
              <a:t>Bal</a:t>
            </a:r>
            <a:r>
              <a:rPr lang="tr-TR" sz="3600" dirty="0" smtClean="0"/>
              <a:t>ı</a:t>
            </a:r>
            <a:r>
              <a:rPr lang="sv-SE" sz="3600" dirty="0" smtClean="0"/>
              <a:t>klar. Buz aras</a:t>
            </a:r>
            <a:r>
              <a:rPr lang="tr-TR" sz="3600" dirty="0" smtClean="0"/>
              <a:t>ı</a:t>
            </a:r>
            <a:r>
              <a:rPr lang="sv-SE" sz="3600" dirty="0" smtClean="0"/>
              <a:t>nda veya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sv-SE" sz="3600" dirty="0" smtClean="0"/>
              <a:t>Nemli</a:t>
            </a:r>
            <a:r>
              <a:rPr lang="tr-TR" sz="3600" dirty="0" smtClean="0"/>
              <a:t> </a:t>
            </a:r>
            <a:r>
              <a:rPr lang="sv-SE" sz="3600" dirty="0" smtClean="0"/>
              <a:t>ortamda -</a:t>
            </a:r>
            <a:r>
              <a:rPr lang="pl-PL" sz="3600" dirty="0" smtClean="0"/>
              <a:t>1 ile +2°C aras</a:t>
            </a:r>
            <a:r>
              <a:rPr lang="tr-TR" sz="3600" dirty="0" smtClean="0"/>
              <a:t>ı</a:t>
            </a:r>
            <a:r>
              <a:rPr lang="pl-PL" sz="3600" dirty="0" smtClean="0"/>
              <a:t>.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3- </a:t>
            </a:r>
            <a:r>
              <a:rPr lang="tr-TR" sz="3600" dirty="0" smtClean="0">
                <a:solidFill>
                  <a:srgbClr val="FFFF00"/>
                </a:solidFill>
              </a:rPr>
              <a:t>Sebze dolabı:</a:t>
            </a:r>
            <a:r>
              <a:rPr lang="tr-TR" sz="3600" dirty="0" smtClean="0"/>
              <a:t>+6 ile +8°C arası</a:t>
            </a:r>
            <a:endParaRPr lang="tr-TR" sz="36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fi-FI" dirty="0" smtClean="0"/>
              <a:t>4- </a:t>
            </a:r>
            <a:r>
              <a:rPr lang="tr-TR" dirty="0" smtClean="0"/>
              <a:t> </a:t>
            </a:r>
            <a:r>
              <a:rPr lang="fi-FI" sz="3600" dirty="0" smtClean="0"/>
              <a:t>Tereya</a:t>
            </a:r>
            <a:r>
              <a:rPr lang="tr-TR" sz="3600" dirty="0" err="1" smtClean="0"/>
              <a:t>ğı</a:t>
            </a:r>
            <a:r>
              <a:rPr lang="fi-FI" sz="3600" dirty="0" smtClean="0"/>
              <a:t>, s</a:t>
            </a:r>
            <a:r>
              <a:rPr lang="tr-TR" sz="3600" dirty="0" smtClean="0"/>
              <a:t>ü</a:t>
            </a:r>
            <a:r>
              <a:rPr lang="fi-FI" sz="3600" dirty="0" smtClean="0"/>
              <a:t>t, peynir, yumurta, vb. +6 </a:t>
            </a:r>
            <a:r>
              <a:rPr lang="tr-TR" sz="3600" dirty="0" smtClean="0"/>
              <a:t>  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     </a:t>
            </a:r>
            <a:r>
              <a:rPr lang="fi-FI" sz="3600" dirty="0" smtClean="0"/>
              <a:t>ile</a:t>
            </a:r>
            <a:r>
              <a:rPr lang="it-IT" sz="3600" dirty="0" smtClean="0"/>
              <a:t>+8°C</a:t>
            </a:r>
            <a:r>
              <a:rPr lang="tr-TR" sz="3600" dirty="0" smtClean="0"/>
              <a:t> a</a:t>
            </a:r>
            <a:r>
              <a:rPr lang="it-IT" sz="3600" dirty="0" smtClean="0"/>
              <a:t>ras</a:t>
            </a:r>
            <a:r>
              <a:rPr lang="tr-TR" sz="3600" dirty="0" smtClean="0"/>
              <a:t>ı.</a:t>
            </a:r>
            <a:r>
              <a:rPr lang="it-IT" sz="3600" dirty="0" smtClean="0"/>
              <a:t> </a:t>
            </a:r>
            <a:r>
              <a:rPr lang="it-IT" sz="3600" dirty="0" smtClean="0">
                <a:solidFill>
                  <a:srgbClr val="FFFF00"/>
                </a:solidFill>
              </a:rPr>
              <a:t>Ayr</a:t>
            </a:r>
            <a:r>
              <a:rPr lang="tr-TR" sz="3600" dirty="0" smtClean="0">
                <a:solidFill>
                  <a:srgbClr val="FFFF00"/>
                </a:solidFill>
              </a:rPr>
              <a:t>ı</a:t>
            </a:r>
            <a:r>
              <a:rPr lang="it-IT" sz="3600" dirty="0" smtClean="0">
                <a:solidFill>
                  <a:srgbClr val="FFFF00"/>
                </a:solidFill>
              </a:rPr>
              <a:t> bir so</a:t>
            </a:r>
            <a:r>
              <a:rPr lang="tr-TR" sz="3600" dirty="0" smtClean="0">
                <a:solidFill>
                  <a:srgbClr val="FFFF00"/>
                </a:solidFill>
              </a:rPr>
              <a:t>ğ</a:t>
            </a:r>
            <a:r>
              <a:rPr lang="it-IT" sz="3600" dirty="0" smtClean="0">
                <a:solidFill>
                  <a:srgbClr val="FFFF00"/>
                </a:solidFill>
              </a:rPr>
              <a:t>utucu </a:t>
            </a:r>
            <a:r>
              <a:rPr lang="tr-TR" sz="3600" dirty="0" smtClean="0">
                <a:solidFill>
                  <a:srgbClr val="FFFF00"/>
                </a:solidFill>
              </a:rPr>
              <a:t>ü</a:t>
            </a:r>
            <a:r>
              <a:rPr lang="it-IT" sz="3600" dirty="0" smtClean="0">
                <a:solidFill>
                  <a:srgbClr val="FFFF00"/>
                </a:solidFill>
              </a:rPr>
              <a:t>nite.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it-IT" sz="3600" dirty="0" smtClean="0"/>
              <a:t>5-</a:t>
            </a:r>
            <a:r>
              <a:rPr lang="tr-TR" sz="3600" dirty="0" smtClean="0">
                <a:solidFill>
                  <a:srgbClr val="FFFF00"/>
                </a:solidFill>
              </a:rPr>
              <a:t>Derin dondurucu:</a:t>
            </a:r>
            <a:r>
              <a:rPr lang="it-IT" sz="3600" dirty="0" smtClean="0"/>
              <a:t> Donmu</a:t>
            </a:r>
            <a:r>
              <a:rPr lang="tr-TR" sz="3600" dirty="0" smtClean="0"/>
              <a:t>ş</a:t>
            </a:r>
            <a:r>
              <a:rPr lang="it-IT" sz="3600" dirty="0" smtClean="0"/>
              <a:t> g</a:t>
            </a:r>
            <a:r>
              <a:rPr lang="tr-TR" sz="3600" dirty="0" smtClean="0"/>
              <a:t>ı</a:t>
            </a:r>
            <a:r>
              <a:rPr lang="it-IT" sz="3600" dirty="0" smtClean="0"/>
              <a:t>da maddeleri. </a:t>
            </a:r>
            <a:r>
              <a:rPr lang="tr-TR" sz="3600" dirty="0" smtClean="0"/>
              <a:t> 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    </a:t>
            </a:r>
            <a:r>
              <a:rPr lang="it-IT" sz="3600" dirty="0" smtClean="0"/>
              <a:t>-18 ile -25°C</a:t>
            </a:r>
            <a:r>
              <a:rPr lang="tr-TR" sz="3600" dirty="0" smtClean="0"/>
              <a:t> arası.</a:t>
            </a:r>
            <a:endParaRPr lang="tr-TR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Soğutucu ünitelerin konumu ve</a:t>
            </a:r>
            <a:br>
              <a:rPr lang="tr-TR" dirty="0" smtClean="0">
                <a:solidFill>
                  <a:srgbClr val="FFFF00"/>
                </a:solidFill>
              </a:rPr>
            </a:br>
            <a:r>
              <a:rPr lang="tr-TR" dirty="0" smtClean="0">
                <a:solidFill>
                  <a:srgbClr val="FFFF00"/>
                </a:solidFill>
              </a:rPr>
              <a:t>yerleri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4000" dirty="0" smtClean="0"/>
              <a:t>Mutfağın çalışma </a:t>
            </a:r>
            <a:r>
              <a:rPr lang="fi-FI" sz="4000" dirty="0" smtClean="0"/>
              <a:t>alanlar</a:t>
            </a:r>
            <a:r>
              <a:rPr lang="tr-TR" sz="4000" dirty="0" smtClean="0"/>
              <a:t>ı</a:t>
            </a:r>
            <a:r>
              <a:rPr lang="fi-FI" sz="4000" dirty="0" smtClean="0"/>
              <a:t>na yak</a:t>
            </a:r>
            <a:r>
              <a:rPr lang="tr-TR" sz="4000" dirty="0" smtClean="0"/>
              <a:t>ı</a:t>
            </a:r>
            <a:r>
              <a:rPr lang="fi-FI" sz="4000" dirty="0" smtClean="0"/>
              <a:t>n </a:t>
            </a:r>
            <a:r>
              <a:rPr lang="tr-TR" sz="4000" dirty="0" smtClean="0"/>
              <a:t>olmalıdır.</a:t>
            </a:r>
          </a:p>
          <a:p>
            <a:pPr algn="just">
              <a:defRPr/>
            </a:pPr>
            <a:r>
              <a:rPr lang="tr-TR" sz="4000" dirty="0" smtClean="0"/>
              <a:t>Bu mutfak depolarının içindeki rafların, hijyen kurallarına uygun ve paslanmaz metalden yapılmış olması gerekir.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850" y="404813"/>
            <a:ext cx="8362950" cy="5721350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Tek kapılı buzdolabı, Çift kapılı buzdolabı: </a:t>
            </a:r>
            <a:r>
              <a:rPr lang="tr-TR" sz="3600" dirty="0" smtClean="0"/>
              <a:t>Hazırlanacak maddeleri ve çeşitli yiyecekleri saklamak için gastronom uyumlu buzdolabı.</a:t>
            </a:r>
          </a:p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Tezgah tipi buzdolabı:</a:t>
            </a:r>
            <a:r>
              <a:rPr lang="tr-TR" sz="3600" dirty="0" smtClean="0"/>
              <a:t>Ordövr veya pastanede Çalışma </a:t>
            </a:r>
            <a:r>
              <a:rPr lang="it-IT" sz="3600" dirty="0" smtClean="0"/>
              <a:t>tezgah</a:t>
            </a:r>
            <a:r>
              <a:rPr lang="tr-TR" sz="3600" dirty="0" smtClean="0"/>
              <a:t>ı</a:t>
            </a:r>
            <a:r>
              <a:rPr lang="it-IT" sz="3600" dirty="0" smtClean="0"/>
              <a:t> olarak kullan</a:t>
            </a:r>
            <a:r>
              <a:rPr lang="tr-TR" sz="3600" dirty="0" smtClean="0"/>
              <a:t>ı</a:t>
            </a:r>
            <a:r>
              <a:rPr lang="it-IT" sz="3600" dirty="0" smtClean="0"/>
              <a:t>l</a:t>
            </a:r>
            <a:r>
              <a:rPr lang="tr-TR" sz="3600" dirty="0" smtClean="0"/>
              <a:t>ı</a:t>
            </a:r>
            <a:r>
              <a:rPr lang="it-IT" sz="3600" dirty="0" smtClean="0"/>
              <a:t>r. </a:t>
            </a:r>
            <a:r>
              <a:rPr lang="tr-TR" sz="3600" dirty="0" smtClean="0"/>
              <a:t>iç</a:t>
            </a:r>
            <a:r>
              <a:rPr lang="it-IT" sz="3600" dirty="0" smtClean="0"/>
              <a:t>inde</a:t>
            </a:r>
            <a:r>
              <a:rPr lang="tr-TR" sz="3600" dirty="0" smtClean="0"/>
              <a:t> hazırlıklar saklanır.</a:t>
            </a:r>
          </a:p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Sandık tipi derin dondurucu:</a:t>
            </a:r>
            <a:r>
              <a:rPr lang="tr-TR" sz="3600" dirty="0" smtClean="0"/>
              <a:t>-18 ila -25 C°'de çalışırlar. Donmuş yiyecekleri saklamak için günümüzde, çok   gereklidirler.</a:t>
            </a:r>
          </a:p>
          <a:p>
            <a:pPr algn="just">
              <a:defRPr/>
            </a:pPr>
            <a:endParaRPr lang="tr-TR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Diğer Mutfak Ekipmanları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Sıcaklık </a:t>
            </a:r>
            <a:r>
              <a:rPr lang="tr-TR" sz="3600" dirty="0" smtClean="0">
                <a:solidFill>
                  <a:srgbClr val="FFFF00"/>
                </a:solidFill>
              </a:rPr>
              <a:t>Dolabı : </a:t>
            </a:r>
            <a:r>
              <a:rPr lang="tr-TR" sz="3600" dirty="0" smtClean="0"/>
              <a:t>Bu araç yardımcı bir araç olup, tabak ısıtmada, bazı hazır yemekleri sıcak tutmada, hamur mayalamada </a:t>
            </a:r>
            <a:r>
              <a:rPr lang="tr-TR" sz="3600" dirty="0" err="1" smtClean="0"/>
              <a:t>vb</a:t>
            </a:r>
            <a:r>
              <a:rPr lang="tr-TR" sz="3600" dirty="0" smtClean="0"/>
              <a:t> işlerde kullanılabilir.</a:t>
            </a:r>
          </a:p>
          <a:p>
            <a:pPr algn="just">
              <a:defRPr/>
            </a:pPr>
            <a:r>
              <a:rPr lang="tr-TR" sz="3600" dirty="0" smtClean="0"/>
              <a:t>Lokantalarda </a:t>
            </a:r>
            <a:r>
              <a:rPr lang="tr-TR" sz="3600" dirty="0" smtClean="0"/>
              <a:t>kesinlikle bulunması gerekir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980728"/>
            <a:ext cx="5819775" cy="5760491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err="1" smtClean="0">
                <a:solidFill>
                  <a:srgbClr val="FFFF00"/>
                </a:solidFill>
              </a:rPr>
              <a:t>Termoport</a:t>
            </a:r>
            <a:r>
              <a:rPr lang="tr-TR" sz="3600" dirty="0" smtClean="0">
                <a:solidFill>
                  <a:srgbClr val="FFFF00"/>
                </a:solidFill>
              </a:rPr>
              <a:t>(</a:t>
            </a:r>
            <a:r>
              <a:rPr lang="tr-TR" sz="3600" dirty="0" err="1" smtClean="0">
                <a:solidFill>
                  <a:srgbClr val="FFFF00"/>
                </a:solidFill>
              </a:rPr>
              <a:t>Thermopot</a:t>
            </a:r>
            <a:r>
              <a:rPr lang="tr-TR" sz="3600" dirty="0" smtClean="0">
                <a:solidFill>
                  <a:srgbClr val="FFFF00"/>
                </a:solidFill>
              </a:rPr>
              <a:t>):</a:t>
            </a:r>
            <a:r>
              <a:rPr lang="tr-TR" sz="3600" dirty="0" smtClean="0"/>
              <a:t>Y</a:t>
            </a:r>
            <a:r>
              <a:rPr lang="sv-SE" sz="3600" dirty="0" smtClean="0"/>
              <a:t>emek</a:t>
            </a:r>
            <a:endParaRPr lang="tr-TR" sz="3600" dirty="0" smtClean="0"/>
          </a:p>
          <a:p>
            <a:pPr algn="just">
              <a:buFont typeface="Wingdings" pitchFamily="2" charset="2"/>
              <a:buNone/>
              <a:defRPr/>
            </a:pPr>
            <a:r>
              <a:rPr lang="sv-SE" sz="3600" dirty="0" smtClean="0"/>
              <a:t>ta</a:t>
            </a:r>
            <a:r>
              <a:rPr lang="tr-TR" sz="3600" dirty="0" err="1" smtClean="0"/>
              <a:t>şı</a:t>
            </a:r>
            <a:r>
              <a:rPr lang="sv-SE" sz="3600" dirty="0" smtClean="0"/>
              <a:t>ma kaplar</a:t>
            </a:r>
            <a:r>
              <a:rPr lang="tr-TR" sz="3600" dirty="0" err="1" smtClean="0"/>
              <a:t>ıdır</a:t>
            </a:r>
            <a:r>
              <a:rPr lang="sv-SE" sz="3600" dirty="0" smtClean="0"/>
              <a:t>. </a:t>
            </a:r>
            <a:r>
              <a:rPr lang="sv-SE" sz="3600" dirty="0" smtClean="0"/>
              <a:t>Bu</a:t>
            </a:r>
            <a:r>
              <a:rPr lang="tr-TR" sz="3600" dirty="0" smtClean="0"/>
              <a:t> araçlar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gastronom ölçülerde </a:t>
            </a:r>
            <a:r>
              <a:rPr lang="tr-TR" sz="3600" dirty="0" smtClean="0"/>
              <a:t>olup,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Hijyen</a:t>
            </a:r>
            <a:r>
              <a:rPr lang="tr-TR" sz="3600" dirty="0" smtClean="0"/>
              <a:t> </a:t>
            </a:r>
            <a:r>
              <a:rPr lang="tr-TR" sz="3600" dirty="0" smtClean="0"/>
              <a:t>kurallarına uygun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şekilde yemeklerin taşınmasını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sağlar</a:t>
            </a:r>
            <a:r>
              <a:rPr lang="tr-TR" sz="3600" dirty="0" smtClean="0"/>
              <a:t>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 </a:t>
            </a:r>
            <a:endParaRPr lang="tr-TR" sz="3600" dirty="0" smtClean="0"/>
          </a:p>
        </p:txBody>
      </p:sp>
      <p:pic>
        <p:nvPicPr>
          <p:cNvPr id="289795" name="Picture 5" descr="C:\Users\creaa\Desktop\CAF8YCP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9" y="1628774"/>
            <a:ext cx="3419872" cy="4176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052736"/>
            <a:ext cx="6635080" cy="5073427"/>
          </a:xfrm>
        </p:spPr>
        <p:txBody>
          <a:bodyPr/>
          <a:lstStyle/>
          <a:p>
            <a:pPr algn="just">
              <a:buNone/>
              <a:defRPr/>
            </a:pPr>
            <a:r>
              <a:rPr lang="tr-TR" dirty="0" err="1" smtClean="0">
                <a:solidFill>
                  <a:srgbClr val="FFFF00"/>
                </a:solidFill>
              </a:rPr>
              <a:t>Cafin</a:t>
            </a:r>
            <a:r>
              <a:rPr lang="tr-TR" dirty="0" smtClean="0">
                <a:solidFill>
                  <a:srgbClr val="FFFF00"/>
                </a:solidFill>
              </a:rPr>
              <a:t> </a:t>
            </a:r>
            <a:r>
              <a:rPr lang="tr-TR" dirty="0" err="1">
                <a:solidFill>
                  <a:srgbClr val="FFFF00"/>
                </a:solidFill>
              </a:rPr>
              <a:t>dish</a:t>
            </a:r>
            <a:r>
              <a:rPr lang="tr-TR" dirty="0">
                <a:solidFill>
                  <a:srgbClr val="FFFF00"/>
                </a:solidFill>
              </a:rPr>
              <a:t> (</a:t>
            </a:r>
            <a:r>
              <a:rPr lang="tr-TR" dirty="0" err="1">
                <a:solidFill>
                  <a:srgbClr val="FFFF00"/>
                </a:solidFill>
              </a:rPr>
              <a:t>şofindiş</a:t>
            </a:r>
            <a:r>
              <a:rPr lang="tr-TR" dirty="0">
                <a:solidFill>
                  <a:srgbClr val="FFFF00"/>
                </a:solidFill>
              </a:rPr>
              <a:t>):</a:t>
            </a:r>
            <a:r>
              <a:rPr lang="tr-TR" dirty="0"/>
              <a:t>Açık </a:t>
            </a:r>
            <a:r>
              <a:rPr lang="tr-TR" dirty="0" smtClean="0"/>
              <a:t>büfelerde</a:t>
            </a:r>
          </a:p>
          <a:p>
            <a:pPr algn="just">
              <a:buNone/>
              <a:defRPr/>
            </a:pPr>
            <a:r>
              <a:rPr lang="tr-TR" dirty="0"/>
              <a:t>y</a:t>
            </a:r>
            <a:r>
              <a:rPr lang="tr-TR" dirty="0" smtClean="0"/>
              <a:t>emekleri sıcak </a:t>
            </a:r>
            <a:r>
              <a:rPr lang="tr-TR" dirty="0"/>
              <a:t>muhafaza </a:t>
            </a:r>
            <a:r>
              <a:rPr lang="tr-TR" dirty="0" smtClean="0"/>
              <a:t>etmek için</a:t>
            </a:r>
          </a:p>
          <a:p>
            <a:pPr algn="just">
              <a:buNone/>
              <a:defRPr/>
            </a:pPr>
            <a:r>
              <a:rPr lang="tr-TR" dirty="0" smtClean="0"/>
              <a:t>kullanılır</a:t>
            </a:r>
            <a:r>
              <a:rPr lang="tr-TR" dirty="0"/>
              <a:t>. </a:t>
            </a:r>
            <a:endParaRPr lang="tr-TR" dirty="0" smtClean="0"/>
          </a:p>
          <a:p>
            <a:pPr algn="just">
              <a:buNone/>
              <a:defRPr/>
            </a:pPr>
            <a:r>
              <a:rPr lang="tr-TR" dirty="0" smtClean="0"/>
              <a:t>Açık </a:t>
            </a:r>
            <a:r>
              <a:rPr lang="tr-TR" dirty="0"/>
              <a:t>büfe veya ziyafet </a:t>
            </a:r>
            <a:r>
              <a:rPr lang="tr-TR" dirty="0" smtClean="0"/>
              <a:t>veren yerlerde bu</a:t>
            </a:r>
          </a:p>
          <a:p>
            <a:pPr algn="just">
              <a:buNone/>
              <a:defRPr/>
            </a:pPr>
            <a:r>
              <a:rPr lang="tr-TR" dirty="0" smtClean="0"/>
              <a:t>ekipmanların kesinlikle bulunması</a:t>
            </a:r>
          </a:p>
          <a:p>
            <a:pPr algn="just">
              <a:buNone/>
              <a:defRPr/>
            </a:pPr>
            <a:r>
              <a:rPr lang="tr-TR" dirty="0" smtClean="0"/>
              <a:t>gerekir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674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dirty="0" smtClean="0"/>
              <a:t>    </a:t>
            </a:r>
            <a:r>
              <a:rPr lang="sv-SE" sz="4000" dirty="0" smtClean="0"/>
              <a:t>Bir kuzine en az</a:t>
            </a:r>
            <a:r>
              <a:rPr lang="tr-TR" sz="4000" dirty="0" smtClean="0"/>
              <a:t>ı</a:t>
            </a:r>
            <a:r>
              <a:rPr lang="sv-SE" sz="4000" dirty="0" smtClean="0"/>
              <a:t>ndan </a:t>
            </a:r>
            <a:r>
              <a:rPr lang="tr-TR" sz="4000" dirty="0" smtClean="0"/>
              <a:t>üç</a:t>
            </a:r>
            <a:r>
              <a:rPr lang="sv-SE" sz="4000" dirty="0" smtClean="0"/>
              <a:t> k</a:t>
            </a:r>
            <a:r>
              <a:rPr lang="tr-TR" sz="4000" dirty="0" smtClean="0"/>
              <a:t>ı</a:t>
            </a:r>
            <a:r>
              <a:rPr lang="sv-SE" sz="4000" dirty="0" smtClean="0"/>
              <a:t>s</a:t>
            </a:r>
            <a:r>
              <a:rPr lang="tr-TR" sz="4000" dirty="0" smtClean="0"/>
              <a:t>ı</a:t>
            </a:r>
            <a:r>
              <a:rPr lang="sv-SE" sz="4000" dirty="0" smtClean="0"/>
              <a:t>mdan olu</a:t>
            </a:r>
            <a:r>
              <a:rPr lang="tr-TR" sz="4000" dirty="0" smtClean="0"/>
              <a:t>ş</a:t>
            </a:r>
            <a:r>
              <a:rPr lang="sv-SE" sz="4000" dirty="0" smtClean="0"/>
              <a:t>ur</a:t>
            </a:r>
            <a:endParaRPr lang="sv-SE" dirty="0" smtClean="0"/>
          </a:p>
          <a:p>
            <a:pPr algn="just">
              <a:defRPr/>
            </a:pPr>
            <a:r>
              <a:rPr lang="tr-TR" sz="4000" dirty="0" smtClean="0"/>
              <a:t>Açık alevli ateş kısmı (</a:t>
            </a:r>
            <a:r>
              <a:rPr lang="fi-FI" sz="4000" dirty="0" smtClean="0"/>
              <a:t>kuvvet</a:t>
            </a:r>
            <a:r>
              <a:rPr lang="tr-TR" sz="4000" dirty="0" smtClean="0"/>
              <a:t>l</a:t>
            </a:r>
            <a:r>
              <a:rPr lang="fi-FI" sz="4000" dirty="0" smtClean="0"/>
              <a:t>i </a:t>
            </a:r>
            <a:r>
              <a:rPr lang="tr-TR" sz="4000" dirty="0" smtClean="0"/>
              <a:t>ısı</a:t>
            </a:r>
            <a:r>
              <a:rPr lang="fi-FI" sz="4000" dirty="0" smtClean="0"/>
              <a:t> veren k</a:t>
            </a:r>
            <a:r>
              <a:rPr lang="tr-TR" sz="4000" dirty="0" smtClean="0"/>
              <a:t>ı</a:t>
            </a:r>
            <a:r>
              <a:rPr lang="fi-FI" sz="4000" dirty="0" smtClean="0"/>
              <a:t>s</a:t>
            </a:r>
            <a:r>
              <a:rPr lang="tr-TR" sz="4000" dirty="0" smtClean="0"/>
              <a:t>ı</a:t>
            </a:r>
            <a:r>
              <a:rPr lang="fi-FI" sz="4000" dirty="0" smtClean="0"/>
              <a:t>m</a:t>
            </a:r>
            <a:r>
              <a:rPr lang="tr-TR" sz="4000" dirty="0" smtClean="0"/>
              <a:t> veya direk ateş)</a:t>
            </a:r>
          </a:p>
          <a:p>
            <a:pPr algn="just">
              <a:defRPr/>
            </a:pPr>
            <a:r>
              <a:rPr lang="fi-FI" sz="4000" dirty="0" smtClean="0"/>
              <a:t>Ate</a:t>
            </a:r>
            <a:r>
              <a:rPr lang="tr-TR" sz="4000" dirty="0" smtClean="0"/>
              <a:t>ş</a:t>
            </a:r>
            <a:r>
              <a:rPr lang="fi-FI" sz="4000" dirty="0" smtClean="0"/>
              <a:t>in plaka ile kapali k</a:t>
            </a:r>
            <a:r>
              <a:rPr lang="tr-TR" sz="4000" dirty="0" smtClean="0"/>
              <a:t>ı</a:t>
            </a:r>
            <a:r>
              <a:rPr lang="fi-FI" sz="4000" dirty="0" smtClean="0"/>
              <a:t>sm</a:t>
            </a:r>
            <a:r>
              <a:rPr lang="tr-TR" sz="4000" dirty="0" smtClean="0"/>
              <a:t>ı</a:t>
            </a:r>
            <a:r>
              <a:rPr lang="fi-FI" sz="4000" dirty="0" smtClean="0"/>
              <a:t> (ortas</a:t>
            </a:r>
            <a:r>
              <a:rPr lang="tr-TR" sz="4000" dirty="0" smtClean="0"/>
              <a:t>ı</a:t>
            </a:r>
            <a:r>
              <a:rPr lang="fi-FI" sz="4000" dirty="0" smtClean="0"/>
              <a:t> k</a:t>
            </a:r>
            <a:r>
              <a:rPr lang="tr-TR" sz="4000" dirty="0" smtClean="0"/>
              <a:t>ı</a:t>
            </a:r>
            <a:r>
              <a:rPr lang="fi-FI" sz="4000" dirty="0" smtClean="0"/>
              <a:t>zg</a:t>
            </a:r>
            <a:r>
              <a:rPr lang="tr-TR" sz="4000" dirty="0" smtClean="0"/>
              <a:t>ı</a:t>
            </a:r>
            <a:r>
              <a:rPr lang="fi-FI" sz="4000" dirty="0" smtClean="0"/>
              <a:t>n,</a:t>
            </a:r>
            <a:r>
              <a:rPr lang="tr-TR" sz="4000" dirty="0" smtClean="0"/>
              <a:t> kenarlara doğru ısının azalması)</a:t>
            </a:r>
          </a:p>
          <a:p>
            <a:pPr algn="just">
              <a:defRPr/>
            </a:pPr>
            <a:r>
              <a:rPr lang="tr-TR" sz="4000" dirty="0" smtClean="0"/>
              <a:t>Fırın kısmı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5576" y="333375"/>
            <a:ext cx="7488832" cy="5792788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  <a:effectLst/>
              </a:rPr>
              <a:t>Sıcak </a:t>
            </a:r>
            <a:r>
              <a:rPr lang="tr-TR" sz="3600" dirty="0" smtClean="0">
                <a:solidFill>
                  <a:srgbClr val="FFFF00"/>
                </a:solidFill>
                <a:effectLst/>
              </a:rPr>
              <a:t>muhafaza banket </a:t>
            </a:r>
            <a:r>
              <a:rPr lang="tr-TR" sz="3600" dirty="0" smtClean="0">
                <a:solidFill>
                  <a:srgbClr val="FFFF00"/>
                </a:solidFill>
                <a:effectLst/>
              </a:rPr>
              <a:t>arabası: </a:t>
            </a:r>
            <a:r>
              <a:rPr lang="tr-TR" sz="3600" dirty="0" smtClean="0">
                <a:effectLst/>
              </a:rPr>
              <a:t>Ziyafet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>
                <a:effectLst/>
              </a:rPr>
              <a:t>y</a:t>
            </a:r>
            <a:r>
              <a:rPr lang="tr-TR" sz="3600" dirty="0" smtClean="0">
                <a:effectLst/>
              </a:rPr>
              <a:t>emeklerinin</a:t>
            </a:r>
            <a:r>
              <a:rPr lang="tr-TR" sz="3600" dirty="0" smtClean="0">
                <a:effectLst/>
              </a:rPr>
              <a:t> </a:t>
            </a:r>
            <a:r>
              <a:rPr lang="tr-TR" sz="3600" dirty="0" smtClean="0">
                <a:effectLst/>
              </a:rPr>
              <a:t>çabuk </a:t>
            </a:r>
            <a:r>
              <a:rPr lang="tr-TR" sz="3600" dirty="0" smtClean="0">
                <a:effectLst/>
              </a:rPr>
              <a:t>ve sıcak </a:t>
            </a:r>
            <a:r>
              <a:rPr lang="tr-TR" sz="3600" dirty="0" smtClean="0">
                <a:effectLst/>
              </a:rPr>
              <a:t>dağılımını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</a:rPr>
              <a:t>sağlar</a:t>
            </a:r>
            <a:r>
              <a:rPr lang="tr-TR" sz="3600" dirty="0" smtClean="0">
                <a:effectLst/>
              </a:rPr>
              <a:t>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  <a:effectLst/>
              </a:rPr>
              <a:t>Tepsi taşıma arabası:</a:t>
            </a:r>
            <a:r>
              <a:rPr lang="tr-TR" sz="3600" dirty="0" smtClean="0">
                <a:effectLst/>
              </a:rPr>
              <a:t>Bu araç </a:t>
            </a:r>
            <a:r>
              <a:rPr lang="tr-TR" sz="3600" dirty="0" smtClean="0">
                <a:effectLst/>
              </a:rPr>
              <a:t>genelde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>
                <a:effectLst/>
              </a:rPr>
              <a:t>s</a:t>
            </a:r>
            <a:r>
              <a:rPr lang="tr-TR" sz="3600" dirty="0" smtClean="0">
                <a:effectLst/>
              </a:rPr>
              <a:t>oğuk</a:t>
            </a:r>
            <a:r>
              <a:rPr lang="tr-TR" sz="3600" dirty="0" smtClean="0">
                <a:effectLst/>
              </a:rPr>
              <a:t> m</a:t>
            </a:r>
            <a:r>
              <a:rPr lang="tr-TR" sz="3600" dirty="0" smtClean="0">
                <a:effectLst/>
              </a:rPr>
              <a:t>utfakta</a:t>
            </a:r>
            <a:r>
              <a:rPr lang="tr-TR" sz="3600" dirty="0" smtClean="0">
                <a:effectLst/>
              </a:rPr>
              <a:t> </a:t>
            </a:r>
            <a:r>
              <a:rPr lang="tr-TR" sz="3600" dirty="0" smtClean="0">
                <a:effectLst/>
              </a:rPr>
              <a:t>ve </a:t>
            </a:r>
            <a:r>
              <a:rPr lang="tr-TR" sz="3600" dirty="0" smtClean="0">
                <a:effectLst/>
              </a:rPr>
              <a:t>banket </a:t>
            </a:r>
            <a:r>
              <a:rPr lang="tr-TR" sz="3600" dirty="0" smtClean="0">
                <a:effectLst/>
              </a:rPr>
              <a:t>mutfağında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</a:rPr>
              <a:t>kullanılır</a:t>
            </a:r>
            <a:r>
              <a:rPr lang="tr-TR" sz="3600" dirty="0" smtClean="0">
                <a:effectLst/>
              </a:rPr>
              <a:t>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solidFill>
                  <a:srgbClr val="FFFF00"/>
                </a:solidFill>
                <a:effectLst/>
              </a:rPr>
              <a:t>Tabak istif arabası</a:t>
            </a:r>
            <a:r>
              <a:rPr lang="tr-TR" sz="3600" dirty="0" smtClean="0">
                <a:solidFill>
                  <a:srgbClr val="FFFF00"/>
                </a:solidFill>
                <a:effectLst/>
              </a:rPr>
              <a:t>: </a:t>
            </a:r>
            <a:r>
              <a:rPr lang="tr-TR" sz="3600" dirty="0" smtClean="0">
                <a:effectLst/>
              </a:rPr>
              <a:t>Ziyafetler için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>
                <a:effectLst/>
              </a:rPr>
              <a:t>h</a:t>
            </a:r>
            <a:r>
              <a:rPr lang="tr-TR" sz="3600" dirty="0" smtClean="0">
                <a:effectLst/>
              </a:rPr>
              <a:t>azırlanan</a:t>
            </a:r>
            <a:r>
              <a:rPr lang="tr-TR" sz="3600" dirty="0" smtClean="0">
                <a:effectLst/>
              </a:rPr>
              <a:t> s</a:t>
            </a:r>
            <a:r>
              <a:rPr lang="tr-TR" sz="3600" dirty="0" smtClean="0">
                <a:effectLst/>
              </a:rPr>
              <a:t>oğuk</a:t>
            </a:r>
            <a:r>
              <a:rPr lang="tr-TR" sz="3600" dirty="0" smtClean="0">
                <a:effectLst/>
              </a:rPr>
              <a:t> </a:t>
            </a:r>
            <a:r>
              <a:rPr lang="tr-TR" sz="3600" dirty="0">
                <a:effectLst/>
              </a:rPr>
              <a:t>y</a:t>
            </a:r>
            <a:r>
              <a:rPr lang="tr-TR" sz="3600" dirty="0" smtClean="0">
                <a:effectLst/>
              </a:rPr>
              <a:t>emekleri </a:t>
            </a:r>
            <a:r>
              <a:rPr lang="tr-TR" sz="3600" dirty="0" smtClean="0">
                <a:effectLst/>
              </a:rPr>
              <a:t>istif </a:t>
            </a:r>
            <a:r>
              <a:rPr lang="tr-TR" sz="3600" dirty="0" smtClean="0">
                <a:effectLst/>
              </a:rPr>
              <a:t>etmek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</a:rPr>
              <a:t>için kullanılır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0713"/>
            <a:ext cx="7931150" cy="1512887"/>
          </a:xfrm>
        </p:spPr>
        <p:txBody>
          <a:bodyPr>
            <a:normAutofit fontScale="90000"/>
          </a:bodyPr>
          <a:lstStyle/>
          <a:p>
            <a:pPr algn="just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b="0" dirty="0" smtClean="0"/>
              <a:t>Bazı mutfaklarda kuzineye çeşitli</a:t>
            </a:r>
            <a:br>
              <a:rPr lang="tr-TR" sz="4000" b="0" dirty="0" smtClean="0"/>
            </a:br>
            <a:r>
              <a:rPr lang="tr-TR" sz="4000" b="0" dirty="0" smtClean="0"/>
              <a:t>pişirici ve ısıtıcı elemanlar eklenmektedir</a:t>
            </a:r>
            <a:r>
              <a:rPr lang="tr-TR" sz="4000" dirty="0" smtClean="0"/>
              <a:t>.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Örneğin:</a:t>
            </a:r>
          </a:p>
          <a:p>
            <a:pPr algn="just">
              <a:defRPr/>
            </a:pPr>
            <a:r>
              <a:rPr lang="fi-FI" sz="3600" dirty="0" smtClean="0"/>
              <a:t>Kaynatma kazan</a:t>
            </a:r>
            <a:r>
              <a:rPr lang="tr-TR" sz="3600" dirty="0" smtClean="0"/>
              <a:t>ı</a:t>
            </a:r>
            <a:r>
              <a:rPr lang="fi-FI" sz="3600" dirty="0" smtClean="0"/>
              <a:t> ve K</a:t>
            </a:r>
            <a:r>
              <a:rPr lang="tr-TR" sz="3600" dirty="0" smtClean="0"/>
              <a:t>ı</a:t>
            </a:r>
            <a:r>
              <a:rPr lang="fi-FI" sz="3600" dirty="0" smtClean="0"/>
              <a:t>zartma tavas</a:t>
            </a:r>
            <a:r>
              <a:rPr lang="tr-TR" sz="3600" dirty="0" smtClean="0"/>
              <a:t>ı</a:t>
            </a:r>
            <a:endParaRPr lang="fi-FI" sz="3600" dirty="0" smtClean="0"/>
          </a:p>
          <a:p>
            <a:pPr algn="just">
              <a:defRPr/>
            </a:pPr>
            <a:r>
              <a:rPr lang="tr-TR" sz="3600" dirty="0" smtClean="0"/>
              <a:t>Fritöz</a:t>
            </a:r>
          </a:p>
          <a:p>
            <a:pPr algn="just">
              <a:defRPr/>
            </a:pPr>
            <a:r>
              <a:rPr lang="tr-TR" sz="3600" dirty="0" smtClean="0"/>
              <a:t> Izgara</a:t>
            </a:r>
          </a:p>
          <a:p>
            <a:pPr algn="just">
              <a:defRPr/>
            </a:pPr>
            <a:r>
              <a:rPr lang="tr-TR" sz="3600" dirty="0" err="1" smtClean="0"/>
              <a:t>Salamander</a:t>
            </a:r>
            <a:endParaRPr lang="tr-TR" sz="3600" dirty="0" smtClean="0"/>
          </a:p>
          <a:p>
            <a:pPr algn="just">
              <a:defRPr/>
            </a:pPr>
            <a:r>
              <a:rPr lang="tr-TR" sz="3600" dirty="0" smtClean="0"/>
              <a:t>Benmari</a:t>
            </a:r>
          </a:p>
          <a:p>
            <a:pPr algn="just">
              <a:defRPr/>
            </a:pPr>
            <a:endParaRPr lang="tr-TR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FF00"/>
                </a:solidFill>
              </a:rPr>
              <a:t>Ayrı fırınlar</a:t>
            </a:r>
            <a:br>
              <a:rPr lang="tr-TR" dirty="0" smtClean="0">
                <a:solidFill>
                  <a:srgbClr val="FFFF00"/>
                </a:solidFill>
              </a:rPr>
            </a:b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Bu </a:t>
            </a:r>
            <a:r>
              <a:rPr lang="tr-TR" sz="3600" dirty="0" smtClean="0"/>
              <a:t>fırınlar kuzinenin yanına veya ayrı bir yere monte edilebilir.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Değişik tarzda tarzda çalışan ayrı fırın modeli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vardır.</a:t>
            </a:r>
          </a:p>
          <a:p>
            <a:pPr algn="just">
              <a:defRPr/>
            </a:pPr>
            <a:r>
              <a:rPr lang="tr-TR" sz="3600" dirty="0" smtClean="0"/>
              <a:t>Geleneksel fırınlar</a:t>
            </a:r>
          </a:p>
          <a:p>
            <a:pPr algn="just">
              <a:defRPr/>
            </a:pPr>
            <a:r>
              <a:rPr lang="tr-TR" sz="3600" dirty="0" smtClean="0"/>
              <a:t> Konveksiyonlu fırınlar</a:t>
            </a:r>
          </a:p>
          <a:p>
            <a:pPr algn="just">
              <a:defRPr/>
            </a:pPr>
            <a:r>
              <a:rPr lang="tr-TR" sz="3600" dirty="0" smtClean="0"/>
              <a:t>Buharlı-konveksiyonlu fırınlar</a:t>
            </a:r>
            <a:endParaRPr lang="tr-T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Buharlı pişiriciler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sz="4000" dirty="0" smtClean="0"/>
              <a:t>Profesyonel </a:t>
            </a:r>
            <a:r>
              <a:rPr lang="tr-TR" sz="4000" dirty="0" smtClean="0"/>
              <a:t>mutfaklarda </a:t>
            </a:r>
            <a:r>
              <a:rPr lang="tr-TR" sz="4000" dirty="0" smtClean="0"/>
              <a:t>çeşitli modelleri kullanılmaktadır.</a:t>
            </a:r>
            <a:endParaRPr lang="tr-TR" sz="4000" dirty="0" smtClean="0"/>
          </a:p>
          <a:p>
            <a:pPr algn="just">
              <a:defRPr/>
            </a:pPr>
            <a:r>
              <a:rPr lang="tr-TR" sz="4000" dirty="0" smtClean="0"/>
              <a:t>Bu </a:t>
            </a:r>
            <a:r>
              <a:rPr lang="tr-TR" sz="4000" dirty="0" smtClean="0"/>
              <a:t>pişiriciler </a:t>
            </a:r>
            <a:r>
              <a:rPr lang="tr-TR" sz="4000" dirty="0" smtClean="0"/>
              <a:t>buhar basıncına göre </a:t>
            </a:r>
            <a:r>
              <a:rPr lang="tr-TR" sz="4000" dirty="0" smtClean="0"/>
              <a:t>sınıflanabilir.</a:t>
            </a:r>
            <a:endParaRPr lang="tr-TR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Basınçsız buharlı pişiriciler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/>
              <a:t>Basınç 0. Buhar sıcaklığı 100°C </a:t>
            </a:r>
            <a:r>
              <a:rPr lang="tr-TR" sz="3600" dirty="0" smtClean="0"/>
              <a:t>civarında</a:t>
            </a:r>
          </a:p>
          <a:p>
            <a:pPr algn="just">
              <a:defRPr/>
            </a:pPr>
            <a:r>
              <a:rPr lang="tr-TR" sz="3600" dirty="0" smtClean="0"/>
              <a:t>Yaptığı işler; Nazik gıdaları pişirir (balık filetosu),Hazır yemekleri ısıtır, Pişmiş yemekleri sıcak tutar, Bazı yeşil sebzeleri pişirir,</a:t>
            </a:r>
          </a:p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Hatırlatma: </a:t>
            </a:r>
            <a:r>
              <a:rPr lang="tr-TR" sz="3600" dirty="0" smtClean="0"/>
              <a:t>Bu cihazın gördüğü işler sınırlı ve </a:t>
            </a:r>
            <a:r>
              <a:rPr lang="it-IT" sz="3600" dirty="0" smtClean="0"/>
              <a:t>pi</a:t>
            </a:r>
            <a:r>
              <a:rPr lang="tr-TR" sz="3600" dirty="0" smtClean="0"/>
              <a:t>ş</a:t>
            </a:r>
            <a:r>
              <a:rPr lang="it-IT" sz="3600" dirty="0" smtClean="0"/>
              <a:t>irme s</a:t>
            </a:r>
            <a:r>
              <a:rPr lang="tr-TR" sz="3600" dirty="0" smtClean="0"/>
              <a:t>ü</a:t>
            </a:r>
            <a:r>
              <a:rPr lang="it-IT" sz="3600" dirty="0" smtClean="0"/>
              <a:t>resi de di</a:t>
            </a:r>
            <a:r>
              <a:rPr lang="tr-TR" sz="3600" dirty="0" smtClean="0"/>
              <a:t>ğ</a:t>
            </a:r>
            <a:r>
              <a:rPr lang="it-IT" sz="3600" dirty="0" smtClean="0"/>
              <a:t>er buharl</a:t>
            </a:r>
            <a:r>
              <a:rPr lang="tr-TR" sz="3600" dirty="0" smtClean="0"/>
              <a:t>ı</a:t>
            </a:r>
            <a:r>
              <a:rPr lang="it-IT" sz="3600" dirty="0" smtClean="0"/>
              <a:t> pi</a:t>
            </a:r>
            <a:r>
              <a:rPr lang="tr-TR" sz="3600" dirty="0" smtClean="0"/>
              <a:t>ş</a:t>
            </a:r>
            <a:r>
              <a:rPr lang="it-IT" sz="3600" dirty="0" smtClean="0"/>
              <a:t>iricilerden</a:t>
            </a:r>
            <a:r>
              <a:rPr lang="tr-TR" sz="3600" dirty="0" smtClean="0"/>
              <a:t> uzundur.</a:t>
            </a:r>
            <a:endParaRPr lang="tr-TR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Basınçlı buharlı pişiriciler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Az basınçlı buharlı pişiriciler: </a:t>
            </a:r>
            <a:r>
              <a:rPr lang="tr-TR" sz="3600" dirty="0" smtClean="0"/>
              <a:t>Buhar basıncı 0,3 ile 0,5 bar arasıdır. Bu da buhar sıcaklığının 104 ile 109°C arası olduğunu gösterir.</a:t>
            </a:r>
          </a:p>
          <a:p>
            <a:pPr algn="just">
              <a:defRPr/>
            </a:pPr>
            <a:r>
              <a:rPr lang="tr-TR" sz="3600" dirty="0" smtClean="0"/>
              <a:t>Pişirme süresi geleneksel suda pişirmeden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/>
              <a:t>    daha hızlıdır. Büyük çaptaki yiyecekleri pişirir.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Yüksek basınçlı buharlı pişiriciler: </a:t>
            </a:r>
            <a:r>
              <a:rPr lang="tr-TR" sz="3600" dirty="0" smtClean="0"/>
              <a:t>Buhar basıncı 1 bar'dır. Bu da buhar sıcaklığının 120°C olduğunu gösterir.</a:t>
            </a:r>
          </a:p>
          <a:p>
            <a:pPr algn="just">
              <a:defRPr/>
            </a:pPr>
            <a:r>
              <a:rPr lang="tr-TR" sz="3600" dirty="0" smtClean="0"/>
              <a:t>Pişirme süresi çok hızlıdır. </a:t>
            </a:r>
          </a:p>
          <a:p>
            <a:pPr algn="just">
              <a:defRPr/>
            </a:pPr>
            <a:r>
              <a:rPr lang="tr-TR" sz="3600" dirty="0" smtClean="0">
                <a:solidFill>
                  <a:srgbClr val="FFFF00"/>
                </a:solidFill>
              </a:rPr>
              <a:t> Üç basınçlı buharlı pişiriciler: </a:t>
            </a:r>
            <a:r>
              <a:rPr lang="tr-TR" sz="3600" dirty="0" smtClean="0"/>
              <a:t>Bazı firmaların ürettiği bu cihazlar buharda pişebilir bütün yiyeceklerin </a:t>
            </a:r>
            <a:r>
              <a:rPr lang="it-IT" sz="3600" dirty="0" smtClean="0"/>
              <a:t>pi</a:t>
            </a:r>
            <a:r>
              <a:rPr lang="tr-TR" sz="3600" dirty="0" smtClean="0"/>
              <a:t>ş</a:t>
            </a:r>
            <a:r>
              <a:rPr lang="it-IT" sz="3600" dirty="0" smtClean="0"/>
              <a:t>imini </a:t>
            </a:r>
            <a:r>
              <a:rPr lang="tr-TR" sz="3600" dirty="0" smtClean="0"/>
              <a:t>sağlar</a:t>
            </a:r>
            <a:r>
              <a:rPr lang="it-IT" sz="3600" dirty="0" smtClean="0"/>
              <a:t>. Yani 3 ayri </a:t>
            </a:r>
            <a:r>
              <a:rPr lang="tr-TR" sz="3600" dirty="0" smtClean="0"/>
              <a:t>basınçta da çalışabilir; basınçsız, 0,4 bar ve 1 bar.</a:t>
            </a:r>
          </a:p>
          <a:p>
            <a:pPr>
              <a:buFont typeface="Wingdings" pitchFamily="2" charset="2"/>
              <a:buNone/>
              <a:defRPr/>
            </a:pPr>
            <a:endParaRPr lang="tr-TR" dirty="0" smtClean="0"/>
          </a:p>
          <a:p>
            <a:pPr algn="just">
              <a:defRPr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re">
  <a:themeElements>
    <a:clrScheme name="Der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CC66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5254</TotalTime>
  <Words>1060</Words>
  <Application>Microsoft Office PowerPoint</Application>
  <PresentationFormat>Ekran Gösterisi (4:3)</PresentationFormat>
  <Paragraphs>134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5" baseType="lpstr">
      <vt:lpstr>Arial</vt:lpstr>
      <vt:lpstr>Garamond</vt:lpstr>
      <vt:lpstr>Times New Roman</vt:lpstr>
      <vt:lpstr>Wingdings</vt:lpstr>
      <vt:lpstr>Dere</vt:lpstr>
      <vt:lpstr>PowerPoint Sunusu</vt:lpstr>
      <vt:lpstr>Kuzine</vt:lpstr>
      <vt:lpstr>PowerPoint Sunusu</vt:lpstr>
      <vt:lpstr> Bazı mutfaklarda kuzineye çeşitli pişirici ve ısıtıcı elemanlar eklenmektedir. </vt:lpstr>
      <vt:lpstr> Ayrı fırınlar </vt:lpstr>
      <vt:lpstr>Buharlı pişiriciler</vt:lpstr>
      <vt:lpstr>Basınçsız buharlı pişiriciler</vt:lpstr>
      <vt:lpstr>Basınçlı buharlı pişiriciler</vt:lpstr>
      <vt:lpstr>PowerPoint Sunusu</vt:lpstr>
      <vt:lpstr>PowerPoint Sunusu</vt:lpstr>
      <vt:lpstr>Mikrodalga Fırın</vt:lpstr>
      <vt:lpstr>PowerPoint Sunusu</vt:lpstr>
      <vt:lpstr>Kaynatma Tenceresi  (islim kazanları)</vt:lpstr>
      <vt:lpstr>PowerPoint Sunusu</vt:lpstr>
      <vt:lpstr> Devrilir Tava </vt:lpstr>
      <vt:lpstr>PowerPoint Sunusu</vt:lpstr>
      <vt:lpstr> Fritöz </vt:lpstr>
      <vt:lpstr>Izgaralar</vt:lpstr>
      <vt:lpstr> Salamander </vt:lpstr>
      <vt:lpstr>PowerPoint Sunusu</vt:lpstr>
      <vt:lpstr> Benmari </vt:lpstr>
      <vt:lpstr>PowerPoint Sunusu</vt:lpstr>
      <vt:lpstr>MUTFAK DEPOLARI</vt:lpstr>
      <vt:lpstr>PowerPoint Sunusu</vt:lpstr>
      <vt:lpstr>Soğutucu ünitelerin konumu ve yerleri</vt:lpstr>
      <vt:lpstr>PowerPoint Sunusu</vt:lpstr>
      <vt:lpstr>Diğer Mutfak Ekipmanları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aa</dc:creator>
  <cp:lastModifiedBy>exper</cp:lastModifiedBy>
  <cp:revision>1018</cp:revision>
  <dcterms:created xsi:type="dcterms:W3CDTF">2005-01-08T15:21:40Z</dcterms:created>
  <dcterms:modified xsi:type="dcterms:W3CDTF">2017-04-27T09:56:22Z</dcterms:modified>
</cp:coreProperties>
</file>