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74" r:id="rId4"/>
    <p:sldId id="267" r:id="rId5"/>
    <p:sldId id="268" r:id="rId6"/>
    <p:sldId id="275" r:id="rId7"/>
    <p:sldId id="269" r:id="rId8"/>
    <p:sldId id="276" r:id="rId9"/>
    <p:sldId id="270" r:id="rId10"/>
    <p:sldId id="277" r:id="rId11"/>
    <p:sldId id="271" r:id="rId12"/>
    <p:sldId id="278" r:id="rId13"/>
    <p:sldId id="272" r:id="rId14"/>
    <p:sldId id="279" r:id="rId15"/>
    <p:sldId id="273" r:id="rId16"/>
    <p:sldId id="280"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08.02.2018</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08.02.2018</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08.02.2018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08.02.2018</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2800" dirty="0" smtClean="0">
                <a:solidFill>
                  <a:schemeClr val="tx1"/>
                </a:solidFill>
                <a:latin typeface="Calibri" pitchFamily="34" charset="0"/>
                <a:cs typeface="Calibri" pitchFamily="34" charset="0"/>
              </a:rPr>
              <a:t>Dersin Adı: SOSYAL HİZMET EĞİTİM PROGRAMLARININ ANALİZİ</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l"/>
            <a:r>
              <a:rPr lang="tr-TR" dirty="0" smtClean="0">
                <a:solidFill>
                  <a:schemeClr val="tx1"/>
                </a:solidFill>
                <a:latin typeface="Calibri" pitchFamily="34" charset="0"/>
                <a:cs typeface="Calibri" pitchFamily="34" charset="0"/>
              </a:rPr>
              <a:t>Konu: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Bu amaçla </a:t>
            </a:r>
            <a:r>
              <a:rPr lang="tr-TR" dirty="0" err="1" smtClean="0"/>
              <a:t>Ms</a:t>
            </a:r>
            <a:r>
              <a:rPr lang="tr-TR" dirty="0" smtClean="0"/>
              <a:t>. </a:t>
            </a:r>
            <a:r>
              <a:rPr lang="tr-TR" dirty="0" err="1" smtClean="0"/>
              <a:t>Szold</a:t>
            </a:r>
            <a:r>
              <a:rPr lang="tr-TR" dirty="0" smtClean="0"/>
              <a:t> Almanların ünlü sosyal hizmet yöneticisi ve eğitimcisi olan aynı zamanda Alice </a:t>
            </a:r>
            <a:r>
              <a:rPr lang="tr-TR" dirty="0" err="1" smtClean="0"/>
              <a:t>Salomun’un</a:t>
            </a:r>
            <a:r>
              <a:rPr lang="tr-TR" dirty="0" smtClean="0"/>
              <a:t> da yakın arkadaşı olan </a:t>
            </a:r>
            <a:r>
              <a:rPr lang="tr-TR" b="1" dirty="0" smtClean="0"/>
              <a:t>Dr. </a:t>
            </a:r>
            <a:r>
              <a:rPr lang="tr-TR" b="1" dirty="0" err="1" smtClean="0"/>
              <a:t>Sidi</a:t>
            </a:r>
            <a:r>
              <a:rPr lang="tr-TR" b="1" dirty="0" smtClean="0"/>
              <a:t> </a:t>
            </a:r>
            <a:r>
              <a:rPr lang="tr-TR" b="1" dirty="0" err="1" smtClean="0"/>
              <a:t>Vronsky</a:t>
            </a:r>
            <a:r>
              <a:rPr lang="tr-TR" b="1" dirty="0" smtClean="0"/>
              <a:t> </a:t>
            </a:r>
            <a:r>
              <a:rPr lang="tr-TR" dirty="0" smtClean="0"/>
              <a:t>ile bu konu hakkında işbirliği yaptılar. </a:t>
            </a:r>
          </a:p>
          <a:p>
            <a:r>
              <a:rPr lang="tr-TR" dirty="0" smtClean="0"/>
              <a:t>Onlar, Alman Üniversitelerinin müfredat programlarına uyan ve </a:t>
            </a:r>
            <a:r>
              <a:rPr lang="tr-TR" u="sng" dirty="0" smtClean="0"/>
              <a:t>1928 yılında Paris’te toplanan uluslararası sosyal hizmet konferansında </a:t>
            </a:r>
            <a:r>
              <a:rPr lang="tr-TR" dirty="0" smtClean="0"/>
              <a:t>alınan standartlara uygun bir kurs planlaması yapmaya başlamışlardı (</a:t>
            </a:r>
            <a:r>
              <a:rPr lang="tr-TR" dirty="0" err="1" smtClean="0"/>
              <a:t>Konrad</a:t>
            </a:r>
            <a:r>
              <a:rPr lang="tr-TR" dirty="0" smtClean="0"/>
              <a:t>, 1993</a:t>
            </a:r>
            <a:r>
              <a:rPr lang="tr-TR" dirty="0" smtClean="0"/>
              <a:t>).</a:t>
            </a:r>
            <a:endParaRPr lang="tr-TR"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7087" y="994354"/>
            <a:ext cx="7886700" cy="5503428"/>
          </a:xfrm>
        </p:spPr>
        <p:txBody>
          <a:bodyPr>
            <a:normAutofit/>
          </a:bodyPr>
          <a:lstStyle/>
          <a:p>
            <a:pPr algn="just"/>
            <a:r>
              <a:rPr lang="tr-TR" dirty="0" smtClean="0"/>
              <a:t>1934 yılında açılan </a:t>
            </a:r>
            <a:r>
              <a:rPr lang="tr-TR" b="1" dirty="0" smtClean="0"/>
              <a:t>1 yıllık program</a:t>
            </a:r>
            <a:r>
              <a:rPr lang="tr-TR" dirty="0" smtClean="0"/>
              <a:t>, 1942 </a:t>
            </a:r>
            <a:r>
              <a:rPr lang="tr-TR" dirty="0"/>
              <a:t>yılında </a:t>
            </a:r>
            <a:r>
              <a:rPr lang="tr-TR" dirty="0" smtClean="0"/>
              <a:t> </a:t>
            </a:r>
            <a:r>
              <a:rPr lang="tr-TR" b="1" dirty="0"/>
              <a:t>2 yıla </a:t>
            </a:r>
            <a:r>
              <a:rPr lang="tr-TR" dirty="0" smtClean="0"/>
              <a:t>dönüştürülmüş </a:t>
            </a:r>
            <a:r>
              <a:rPr lang="tr-TR" dirty="0"/>
              <a:t>ve </a:t>
            </a:r>
            <a:r>
              <a:rPr lang="tr-TR" b="1" dirty="0" err="1"/>
              <a:t>Hebrew</a:t>
            </a:r>
            <a:r>
              <a:rPr lang="tr-TR" b="1" dirty="0"/>
              <a:t> Üniversitesi</a:t>
            </a:r>
            <a:r>
              <a:rPr lang="tr-TR" dirty="0"/>
              <a:t>’ne bağlanmıştır. </a:t>
            </a:r>
            <a:endParaRPr lang="tr-TR" dirty="0" smtClean="0"/>
          </a:p>
          <a:p>
            <a:pPr algn="just"/>
            <a:r>
              <a:rPr lang="tr-TR" dirty="0" smtClean="0"/>
              <a:t>İkinci </a:t>
            </a:r>
            <a:r>
              <a:rPr lang="tr-TR" dirty="0"/>
              <a:t>okul </a:t>
            </a:r>
            <a:r>
              <a:rPr lang="tr-TR" b="1" dirty="0"/>
              <a:t>Tel Aviv’de </a:t>
            </a:r>
            <a:r>
              <a:rPr lang="tr-TR" dirty="0" smtClean="0"/>
              <a:t>kurulmuştur. </a:t>
            </a:r>
          </a:p>
          <a:p>
            <a:pPr algn="just"/>
            <a:r>
              <a:rPr lang="tr-TR" dirty="0" smtClean="0"/>
              <a:t>İsrail </a:t>
            </a:r>
            <a:r>
              <a:rPr lang="tr-TR" dirty="0"/>
              <a:t>1948 yılında bağımsız olduğu zaman bu iki okul yaklaşık </a:t>
            </a:r>
            <a:r>
              <a:rPr lang="tr-TR" b="1" dirty="0"/>
              <a:t>150 sosyal hizmet uzmanına</a:t>
            </a:r>
            <a:r>
              <a:rPr lang="tr-TR" dirty="0"/>
              <a:t> eğitim vermiştir</a:t>
            </a:r>
            <a:r>
              <a:rPr lang="tr-TR" dirty="0" smtClean="0"/>
              <a:t>.</a:t>
            </a:r>
          </a:p>
          <a:p>
            <a:pPr algn="just"/>
            <a:r>
              <a:rPr lang="tr-TR" dirty="0"/>
              <a:t> 1948 yılında Ortadoğu ve Avrupa ülkelerindeki soykırımdan kurtulan Yahudi toplulukları ile birlikte sosyal hizmetlere ihtiyaç daha fazla artmıştır</a:t>
            </a:r>
            <a:r>
              <a:rPr lang="tr-TR" dirty="0" smtClean="0"/>
              <a:t>.</a:t>
            </a:r>
          </a:p>
          <a:p>
            <a:pPr algn="just"/>
            <a:r>
              <a:rPr lang="tr-TR" dirty="0" smtClean="0"/>
              <a:t> </a:t>
            </a:r>
            <a:endParaRPr lang="tr-TR" dirty="0"/>
          </a:p>
          <a:p>
            <a:pPr algn="just"/>
            <a:endParaRPr lang="tr-TR" dirty="0"/>
          </a:p>
        </p:txBody>
      </p:sp>
    </p:spTree>
    <p:extLst>
      <p:ext uri="{BB962C8B-B14F-4D97-AF65-F5344CB8AC3E}">
        <p14:creationId xmlns:p14="http://schemas.microsoft.com/office/powerpoint/2010/main" xmlns="" val="1265401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dirty="0" smtClean="0"/>
              <a:t>Gelen bireyler ile ilgilenecek profesyonel meslek elemanları </a:t>
            </a:r>
            <a:r>
              <a:rPr lang="tr-TR" dirty="0" err="1" smtClean="0"/>
              <a:t>aciliyetli</a:t>
            </a:r>
            <a:r>
              <a:rPr lang="tr-TR" dirty="0" smtClean="0"/>
              <a:t> bir şekilde gerekli hale gelmiştir. </a:t>
            </a:r>
          </a:p>
          <a:p>
            <a:pPr algn="just"/>
            <a:r>
              <a:rPr lang="tr-TR" dirty="0" smtClean="0"/>
              <a:t>Dolayısıyla ihtiyaç duyulan bu geniş hizmet ağı için iki okul kısa sürede sosyal hizmet uzmanları yetiştirmek ve alana göndermek için 3 ay ve bazen 3 aydan da kısa sürelerde kurslar vermeye başlamışlardır. </a:t>
            </a:r>
          </a:p>
          <a:p>
            <a:pPr algn="just"/>
            <a:r>
              <a:rPr lang="tr-TR" dirty="0" smtClean="0"/>
              <a:t>Ancak çoğu kesim İsrail’deki sosyal hizmetin gelişmesinde artan sosyal hizmet ihtiyaçları için kısa sürede yetiştirilen meslek elemanları yerine uzun ve kaliteli bir eğitimin gerekliliğini savunmaktaydılar</a:t>
            </a:r>
            <a:r>
              <a:rPr lang="tr-TR" dirty="0" smtClean="0"/>
              <a:t>.</a:t>
            </a:r>
            <a:endParaRPr lang="tr-TR"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7868" y="595746"/>
            <a:ext cx="7886700" cy="5996854"/>
          </a:xfrm>
        </p:spPr>
        <p:txBody>
          <a:bodyPr>
            <a:normAutofit/>
          </a:bodyPr>
          <a:lstStyle/>
          <a:p>
            <a:r>
              <a:rPr lang="tr-TR" dirty="0"/>
              <a:t>Nitekim kitlesel göç dalgası azalınca, sosyal hizmetin kalitesi ve yetiştirilecek meslek elemanlarının nitelikli olmasının önemi üzerinde durulmaya başlanmıştır. </a:t>
            </a:r>
            <a:endParaRPr lang="tr-TR" dirty="0" smtClean="0"/>
          </a:p>
          <a:p>
            <a:r>
              <a:rPr lang="tr-TR" dirty="0" smtClean="0"/>
              <a:t>Bu </a:t>
            </a:r>
            <a:r>
              <a:rPr lang="tr-TR" dirty="0"/>
              <a:t>zamanlar sosyal hizmet eğitimin akademi içinde olması gerektiği fikrinin konuşulmaya başladığı dönemler olarak anılmaktadır. </a:t>
            </a:r>
            <a:endParaRPr lang="tr-TR" dirty="0" smtClean="0"/>
          </a:p>
          <a:p>
            <a:r>
              <a:rPr lang="tr-TR" b="1" u="sng" dirty="0" smtClean="0"/>
              <a:t>1958 </a:t>
            </a:r>
            <a:r>
              <a:rPr lang="tr-TR" b="1" u="sng" dirty="0"/>
              <a:t>yılında</a:t>
            </a:r>
            <a:r>
              <a:rPr lang="tr-TR" dirty="0"/>
              <a:t>, Adalet Bakanlığı, Amerikan-Yahudi hayırsever dernekleri ve üniversiteler arasında yapılan uzun görüşmeler sonrasında, </a:t>
            </a:r>
            <a:r>
              <a:rPr lang="tr-TR" dirty="0" err="1"/>
              <a:t>Hebrew</a:t>
            </a:r>
            <a:r>
              <a:rPr lang="tr-TR" dirty="0"/>
              <a:t> Üniversitesinde </a:t>
            </a:r>
            <a:r>
              <a:rPr lang="tr-TR" b="1" u="sng" dirty="0"/>
              <a:t>üç yıllık program </a:t>
            </a:r>
            <a:r>
              <a:rPr lang="tr-TR" dirty="0"/>
              <a:t>olan lisans derecesine sahip sosyal hizmet bölümü kurulmuştur (</a:t>
            </a:r>
            <a:r>
              <a:rPr lang="tr-TR" dirty="0" err="1"/>
              <a:t>Neipress</a:t>
            </a:r>
            <a:r>
              <a:rPr lang="tr-TR" dirty="0"/>
              <a:t>, 1992). </a:t>
            </a:r>
            <a:endParaRPr lang="tr-TR" dirty="0" smtClean="0"/>
          </a:p>
          <a:p>
            <a:endParaRPr lang="tr-TR" dirty="0"/>
          </a:p>
        </p:txBody>
      </p:sp>
    </p:spTree>
    <p:extLst>
      <p:ext uri="{BB962C8B-B14F-4D97-AF65-F5344CB8AC3E}">
        <p14:creationId xmlns:p14="http://schemas.microsoft.com/office/powerpoint/2010/main" xmlns="" val="33766358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r>
              <a:rPr lang="tr-TR" dirty="0" smtClean="0"/>
              <a:t>Sosyal hizmet uzmanına olan ihtiyaçtan dolayı ilk başta bakanlığın açmış olduğu akademik olmayan sosyal hizmet kurslarının kapanması pek mümkün olmamıştır. </a:t>
            </a:r>
          </a:p>
          <a:p>
            <a:r>
              <a:rPr lang="tr-TR" dirty="0" smtClean="0"/>
              <a:t>Ancak </a:t>
            </a:r>
            <a:r>
              <a:rPr lang="tr-TR" dirty="0" err="1" smtClean="0"/>
              <a:t>Hebrew</a:t>
            </a:r>
            <a:r>
              <a:rPr lang="tr-TR" dirty="0" smtClean="0"/>
              <a:t> Üniversitesi’nde açılan ilk lisans dereceli programı </a:t>
            </a:r>
            <a:r>
              <a:rPr lang="tr-TR" b="1" u="sng" dirty="0" smtClean="0"/>
              <a:t>1960’lı </a:t>
            </a:r>
            <a:r>
              <a:rPr lang="tr-TR" dirty="0" smtClean="0"/>
              <a:t>yıllarda </a:t>
            </a:r>
            <a:r>
              <a:rPr lang="tr-TR" b="1" u="sng" dirty="0" err="1" smtClean="0"/>
              <a:t>Haifa</a:t>
            </a:r>
            <a:r>
              <a:rPr lang="tr-TR" b="1" u="sng" dirty="0" smtClean="0"/>
              <a:t>, Bar-</a:t>
            </a:r>
            <a:r>
              <a:rPr lang="tr-TR" b="1" u="sng" dirty="0" err="1" smtClean="0"/>
              <a:t>Llan</a:t>
            </a:r>
            <a:r>
              <a:rPr lang="tr-TR" b="1" u="sng" dirty="0" smtClean="0"/>
              <a:t> ve Tel Aviv </a:t>
            </a:r>
            <a:r>
              <a:rPr lang="tr-TR" dirty="0" smtClean="0"/>
              <a:t>üniversitelerinde açılan lisans programları izlemiştir. </a:t>
            </a:r>
          </a:p>
          <a:p>
            <a:r>
              <a:rPr lang="tr-TR" dirty="0" smtClean="0"/>
              <a:t>1982 yılı İsrail’deki sosyal hizmet tarihi için önemli bir yıl olmuştur. İsrail’in güneyinde yer alan </a:t>
            </a:r>
            <a:r>
              <a:rPr lang="tr-TR" dirty="0" err="1" smtClean="0"/>
              <a:t>Negev’deki</a:t>
            </a:r>
            <a:r>
              <a:rPr lang="tr-TR" dirty="0" smtClean="0"/>
              <a:t> </a:t>
            </a:r>
            <a:r>
              <a:rPr lang="tr-TR" b="1" dirty="0" smtClean="0"/>
              <a:t>Ben-</a:t>
            </a:r>
            <a:r>
              <a:rPr lang="tr-TR" b="1" dirty="0" err="1" smtClean="0"/>
              <a:t>Gurion</a:t>
            </a:r>
            <a:r>
              <a:rPr lang="tr-TR" b="1" dirty="0" smtClean="0"/>
              <a:t> Üniversitesi’nde </a:t>
            </a:r>
            <a:r>
              <a:rPr lang="tr-TR" dirty="0" smtClean="0"/>
              <a:t>açılan sosyal hizmet programı ile akademik olmayan son sosyal hizmet kurs programı da kapanmış ve böylece sosyal hizmet müfredatı tamamen akademik bir görünüme kavuşmuştur.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4350" y="731116"/>
            <a:ext cx="7886700" cy="5378739"/>
          </a:xfrm>
        </p:spPr>
        <p:txBody>
          <a:bodyPr>
            <a:normAutofit/>
          </a:bodyPr>
          <a:lstStyle/>
          <a:p>
            <a:r>
              <a:rPr lang="tr-TR" dirty="0"/>
              <a:t>İsrail’deki sosyal hizmet eğitimi süreci olumlu yönde ivme kazanarak yıllar boyunca ilerlemiştir. </a:t>
            </a:r>
            <a:endParaRPr lang="tr-TR" dirty="0" smtClean="0"/>
          </a:p>
          <a:p>
            <a:r>
              <a:rPr lang="tr-TR" dirty="0" smtClean="0"/>
              <a:t>1970 </a:t>
            </a:r>
            <a:r>
              <a:rPr lang="tr-TR" dirty="0"/>
              <a:t>yılında </a:t>
            </a:r>
            <a:r>
              <a:rPr lang="tr-TR" dirty="0" err="1"/>
              <a:t>Hebrew</a:t>
            </a:r>
            <a:r>
              <a:rPr lang="tr-TR" dirty="0"/>
              <a:t> Üniversitesi’nde sosyal hizmet yüksek lisans programı açılmıştır. </a:t>
            </a:r>
            <a:endParaRPr lang="tr-TR" dirty="0" smtClean="0"/>
          </a:p>
          <a:p>
            <a:r>
              <a:rPr lang="tr-TR" dirty="0" smtClean="0"/>
              <a:t>Daha </a:t>
            </a:r>
            <a:r>
              <a:rPr lang="tr-TR" dirty="0"/>
              <a:t>sonra diğer üniversitelerde de bu programlar açılmaya başlamıştır. </a:t>
            </a:r>
            <a:endParaRPr lang="tr-TR" dirty="0" smtClean="0"/>
          </a:p>
          <a:p>
            <a:endParaRPr lang="tr-TR" dirty="0"/>
          </a:p>
        </p:txBody>
      </p:sp>
    </p:spTree>
    <p:extLst>
      <p:ext uri="{BB962C8B-B14F-4D97-AF65-F5344CB8AC3E}">
        <p14:creationId xmlns:p14="http://schemas.microsoft.com/office/powerpoint/2010/main" xmlns="" val="25581327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u="sng" dirty="0" smtClean="0"/>
              <a:t>Başlangıçta bu programların amacı, danışman ve üniversite personeli yetiştirmek iken, zamanla programın müfredatı genişletilmiştir. </a:t>
            </a:r>
          </a:p>
          <a:p>
            <a:r>
              <a:rPr lang="tr-TR" dirty="0" smtClean="0"/>
              <a:t>Günümüzde de lisans mezunu olanların %40’ı yüksek lisans programlarına kayıt olurken, bu programdan mezun olan sosyal hizmet uzmanlarının bir kısmı da doktora eğitimlerini sürdürmeye devam etmektedir</a:t>
            </a:r>
            <a:r>
              <a:rPr lang="tr-TR" smtClean="0"/>
              <a:t>.   </a:t>
            </a:r>
            <a:endParaRPr lang="tr-T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İSRAİL ÖNCESİ BÖLGENİN GENEL DURUMU</a:t>
            </a:r>
            <a:endParaRPr lang="tr-TR" b="1" dirty="0"/>
          </a:p>
        </p:txBody>
      </p:sp>
      <p:sp>
        <p:nvSpPr>
          <p:cNvPr id="4" name="Unvan 1"/>
          <p:cNvSpPr>
            <a:spLocks noGrp="1"/>
          </p:cNvSpPr>
          <p:nvPr>
            <p:ph idx="1"/>
          </p:nvPr>
        </p:nvSpPr>
        <p:spPr/>
        <p:txBody>
          <a:bodyPr>
            <a:normAutofit/>
          </a:bodyPr>
          <a:lstStyle/>
          <a:p>
            <a:endParaRPr lang="tr-TR" dirty="0" smtClean="0"/>
          </a:p>
          <a:p>
            <a:r>
              <a:rPr lang="tr-TR" dirty="0" smtClean="0"/>
              <a:t>Birinci Dünya Savaşında Osmanlı Devleti Filistin Cephesinde İngilizlerle savaşmıştır.</a:t>
            </a:r>
          </a:p>
          <a:p>
            <a:r>
              <a:rPr lang="tr-TR" dirty="0" smtClean="0"/>
              <a:t>İngilizler 11 </a:t>
            </a:r>
            <a:r>
              <a:rPr lang="tr-TR" dirty="0"/>
              <a:t>Aralık 1917’de Kudüs şehrine </a:t>
            </a:r>
            <a:r>
              <a:rPr lang="tr-TR" dirty="0" smtClean="0"/>
              <a:t>girerek </a:t>
            </a:r>
            <a:r>
              <a:rPr lang="tr-TR" dirty="0"/>
              <a:t>yaklaşık 1300 yıllık Müslümanların egemenliğini </a:t>
            </a:r>
            <a:r>
              <a:rPr lang="tr-TR" dirty="0" smtClean="0"/>
              <a:t>sonlandırmıştır.</a:t>
            </a:r>
          </a:p>
          <a:p>
            <a:r>
              <a:rPr lang="tr-TR" dirty="0" smtClean="0"/>
              <a:t>Aynı </a:t>
            </a:r>
            <a:r>
              <a:rPr lang="tr-TR" dirty="0"/>
              <a:t>zamanda İsrail devletinin kuruluşuna giden </a:t>
            </a:r>
            <a:r>
              <a:rPr lang="tr-TR" dirty="0" smtClean="0"/>
              <a:t>yol da böylelikle açılmıştır.</a:t>
            </a:r>
            <a:r>
              <a:rPr lang="tr-TR" dirty="0"/>
              <a:t> </a:t>
            </a:r>
          </a:p>
          <a:p>
            <a:endParaRPr lang="tr-TR" sz="2400" dirty="0"/>
          </a:p>
        </p:txBody>
      </p:sp>
    </p:spTree>
    <p:extLst>
      <p:ext uri="{BB962C8B-B14F-4D97-AF65-F5344CB8AC3E}">
        <p14:creationId xmlns:p14="http://schemas.microsoft.com/office/powerpoint/2010/main" xmlns="" val="18029695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İsrail’in kuruluşuna kadar İngiliz mandasına ait olan bölgede, Yahudi ve Arap toplulukları devamlı bir çatışma halinde olmuşlardır. </a:t>
            </a:r>
          </a:p>
          <a:p>
            <a:r>
              <a:rPr lang="tr-TR" dirty="0" smtClean="0"/>
              <a:t>İngilizler başta olmak üzere Batı ülkeleri bölgede Yahudilerin oluşturduğu bir ülkenin varlığını istedikleri için Yahudiler lehine tutum sergilemişlerdir.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6077" y="1659370"/>
            <a:ext cx="7886700" cy="4351338"/>
          </a:xfrm>
        </p:spPr>
        <p:txBody>
          <a:bodyPr>
            <a:normAutofit lnSpcReduction="10000"/>
          </a:bodyPr>
          <a:lstStyle/>
          <a:p>
            <a:endParaRPr lang="tr-TR" dirty="0" smtClean="0"/>
          </a:p>
          <a:p>
            <a:r>
              <a:rPr lang="tr-TR" dirty="0"/>
              <a:t>1920’lerde İngilizlerin desteğiyle yabancı </a:t>
            </a:r>
            <a:r>
              <a:rPr lang="tr-TR" dirty="0" smtClean="0"/>
              <a:t>hükümetler ve </a:t>
            </a:r>
            <a:r>
              <a:rPr lang="tr-TR" dirty="0"/>
              <a:t>milletlerarası kuruluşlara karşı temsil etmek için bir ‘Yahudi Ajansı’ kurulmuştur</a:t>
            </a:r>
            <a:r>
              <a:rPr lang="tr-TR" dirty="0" smtClean="0"/>
              <a:t>.</a:t>
            </a:r>
            <a:endParaRPr lang="tr-TR" dirty="0"/>
          </a:p>
          <a:p>
            <a:r>
              <a:rPr lang="tr-TR" dirty="0" smtClean="0"/>
              <a:t>Yahudi Ajansının kurulmasıyla birlikte, </a:t>
            </a:r>
            <a:r>
              <a:rPr lang="tr-TR" dirty="0"/>
              <a:t>y</a:t>
            </a:r>
            <a:r>
              <a:rPr lang="tr-TR" dirty="0" smtClean="0"/>
              <a:t>erel </a:t>
            </a:r>
            <a:r>
              <a:rPr lang="tr-TR" dirty="0"/>
              <a:t>kaynaklar yoluyla ve </a:t>
            </a:r>
            <a:r>
              <a:rPr lang="tr-TR" dirty="0" smtClean="0"/>
              <a:t>dünya genelinde bulunan Yahudilerden toplanılan fonlarla, bölgede o günlerde İsrail diye bir devlet bulunmamasına rağmen ileride kurulacak olan devletin eğitim, sağlık, din, ekonomi gibi alanlarda temeli atılacak hamleler yapılmıştır. </a:t>
            </a:r>
          </a:p>
          <a:p>
            <a:r>
              <a:rPr lang="tr-TR" dirty="0" smtClean="0"/>
              <a:t>Bu hamlelerden sosyal hizmet de faydalanmıştır. </a:t>
            </a:r>
          </a:p>
          <a:p>
            <a:endParaRPr lang="tr-TR" dirty="0"/>
          </a:p>
        </p:txBody>
      </p:sp>
    </p:spTree>
    <p:extLst>
      <p:ext uri="{BB962C8B-B14F-4D97-AF65-F5344CB8AC3E}">
        <p14:creationId xmlns:p14="http://schemas.microsoft.com/office/powerpoint/2010/main" xmlns="" val="29152161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Bölgeye Yapılan Yahudi Göçleri</a:t>
            </a:r>
            <a:endParaRPr lang="tr-TR" b="1" dirty="0"/>
          </a:p>
        </p:txBody>
      </p:sp>
      <p:sp>
        <p:nvSpPr>
          <p:cNvPr id="3" name="İçerik Yer Tutucusu 2"/>
          <p:cNvSpPr>
            <a:spLocks noGrp="1"/>
          </p:cNvSpPr>
          <p:nvPr>
            <p:ph idx="1"/>
          </p:nvPr>
        </p:nvSpPr>
        <p:spPr/>
        <p:txBody>
          <a:bodyPr>
            <a:normAutofit/>
          </a:bodyPr>
          <a:lstStyle/>
          <a:p>
            <a:r>
              <a:rPr lang="tr-TR" dirty="0"/>
              <a:t>1924 ve 1932 arasında esas itibariyle Polonya’dan gelen 60.000 kişinin ülkeye göç etmesi şehir hayatının gelişmesinde ve zenginleşmesinde çok etkili </a:t>
            </a:r>
            <a:r>
              <a:rPr lang="tr-TR" dirty="0" smtClean="0"/>
              <a:t>olmuştur. </a:t>
            </a:r>
          </a:p>
          <a:p>
            <a:r>
              <a:rPr lang="tr-TR" dirty="0" smtClean="0"/>
              <a:t>Bu </a:t>
            </a:r>
            <a:r>
              <a:rPr lang="tr-TR" dirty="0"/>
              <a:t>göçmenler çoğunlukla Tel Aviv, Hayfa ve Kudüs’te </a:t>
            </a:r>
            <a:r>
              <a:rPr lang="tr-TR" dirty="0" smtClean="0"/>
              <a:t>yerleşmişlerdir.</a:t>
            </a:r>
          </a:p>
          <a:p>
            <a:endParaRPr lang="tr-TR" dirty="0"/>
          </a:p>
        </p:txBody>
      </p:sp>
    </p:spTree>
    <p:extLst>
      <p:ext uri="{BB962C8B-B14F-4D97-AF65-F5344CB8AC3E}">
        <p14:creationId xmlns:p14="http://schemas.microsoft.com/office/powerpoint/2010/main" xmlns="" val="1060999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r>
              <a:rPr lang="tr-TR" dirty="0" smtClean="0"/>
              <a:t> Almanya’da Hitler’in iktidara gelmesinden sonra 1930’larda, İkinci Dünya Savaşından önceki son büyük göç dalgasıyla 165.000 kadar insan gelmiştir. Çoğu profesyonel ve akademik kişiler olan bu yeni gelenler Batı ve Orta Avrupa’dan ilk geniş ölçekli göç hareketini oluşturmuştur. </a:t>
            </a:r>
          </a:p>
          <a:p>
            <a:r>
              <a:rPr lang="tr-TR" dirty="0" smtClean="0"/>
              <a:t>Bu kişilerin almış oldukları eğitim, sahip oldukları vasıflar ve tecrübe, iş hayatında standartları yükseltmiş, toplumun kültürel hayatını geliştirmiştir</a:t>
            </a:r>
            <a:r>
              <a:rPr lang="tr-TR" dirty="0" smtClean="0"/>
              <a:t>.</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İsrail’de Sosyal Hizmet</a:t>
            </a:r>
            <a:endParaRPr lang="tr-TR" b="1" dirty="0"/>
          </a:p>
        </p:txBody>
      </p:sp>
      <p:sp>
        <p:nvSpPr>
          <p:cNvPr id="3" name="İçerik Yer Tutucusu 2"/>
          <p:cNvSpPr>
            <a:spLocks noGrp="1"/>
          </p:cNvSpPr>
          <p:nvPr>
            <p:ph idx="1"/>
          </p:nvPr>
        </p:nvSpPr>
        <p:spPr/>
        <p:txBody>
          <a:bodyPr>
            <a:normAutofit/>
          </a:bodyPr>
          <a:lstStyle/>
          <a:p>
            <a:pPr algn="just"/>
            <a:r>
              <a:rPr lang="tr-TR" dirty="0"/>
              <a:t>İsrail’de sosyal hizmet adına yapılan ilk olay 1934 yılında açılan 1 yıllık kurslar olarak görülmektedir. </a:t>
            </a:r>
            <a:endParaRPr lang="tr-TR" dirty="0" smtClean="0"/>
          </a:p>
          <a:p>
            <a:pPr algn="just"/>
            <a:r>
              <a:rPr lang="tr-TR" dirty="0"/>
              <a:t>Bu kursların açılmasının önemi dönemin içinde bulunduğu politik gelişmeler olarak görülmektedir. </a:t>
            </a:r>
            <a:endParaRPr lang="tr-TR" dirty="0" smtClean="0"/>
          </a:p>
          <a:p>
            <a:pPr algn="just"/>
            <a:r>
              <a:rPr lang="tr-TR" dirty="0"/>
              <a:t>1928 yılında kurulan ulusal komite ile birlikte açılmaya başlanan Yahudi büroları, İngiltere nezdinde haklarını aramaya ve haklarını koruma girişiminde bulunmaya başladılar</a:t>
            </a:r>
            <a:r>
              <a:rPr lang="tr-TR" dirty="0" smtClean="0"/>
              <a:t>.</a:t>
            </a:r>
          </a:p>
          <a:p>
            <a:pPr algn="just"/>
            <a:endParaRPr lang="tr-TR" dirty="0"/>
          </a:p>
        </p:txBody>
      </p:sp>
    </p:spTree>
    <p:extLst>
      <p:ext uri="{BB962C8B-B14F-4D97-AF65-F5344CB8AC3E}">
        <p14:creationId xmlns:p14="http://schemas.microsoft.com/office/powerpoint/2010/main" xmlns="" val="1293229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dirty="0" smtClean="0"/>
              <a:t>Komitenin işlerinden birisi de “Yahudi Kadın Örgütü” başkanı olan Amerikalı </a:t>
            </a:r>
            <a:r>
              <a:rPr lang="tr-TR" b="1" dirty="0" err="1" smtClean="0"/>
              <a:t>Henrietta</a:t>
            </a:r>
            <a:r>
              <a:rPr lang="tr-TR" b="1" dirty="0" smtClean="0"/>
              <a:t> </a:t>
            </a:r>
            <a:r>
              <a:rPr lang="tr-TR" b="1" dirty="0" err="1" smtClean="0"/>
              <a:t>Szold</a:t>
            </a:r>
            <a:r>
              <a:rPr lang="tr-TR" b="1" dirty="0" smtClean="0"/>
              <a:t> </a:t>
            </a:r>
            <a:r>
              <a:rPr lang="tr-TR" dirty="0" smtClean="0"/>
              <a:t>başkanlığında bir sosyal hizmet bölümünün kurulması olmuştur (</a:t>
            </a:r>
            <a:r>
              <a:rPr lang="tr-TR" dirty="0" err="1" smtClean="0"/>
              <a:t>Lowenberg</a:t>
            </a:r>
            <a:r>
              <a:rPr lang="tr-TR" dirty="0" smtClean="0"/>
              <a:t>, 1993). </a:t>
            </a:r>
            <a:r>
              <a:rPr lang="tr-TR" dirty="0" err="1" smtClean="0"/>
              <a:t>Szold</a:t>
            </a:r>
            <a:r>
              <a:rPr lang="tr-TR" dirty="0" smtClean="0"/>
              <a:t> sosyal yardımların modern ve sistematik bir şekilde ilerlemesi gerektiğini savunmuştur. </a:t>
            </a:r>
          </a:p>
          <a:p>
            <a:pPr algn="just"/>
            <a:r>
              <a:rPr lang="tr-TR" dirty="0" smtClean="0"/>
              <a:t>Bu amaç doğrultusunda, ülkenin çoğu yerinde sosyal refah ofisleri kurulmuş ve bu ofislerde ücretli sosyal hizmet uzmanının çalışılması hususunda girişimlerde bulunmuştur (</a:t>
            </a:r>
            <a:r>
              <a:rPr lang="tr-TR" dirty="0" err="1" smtClean="0"/>
              <a:t>Deutsch</a:t>
            </a:r>
            <a:r>
              <a:rPr lang="tr-TR" dirty="0" smtClean="0"/>
              <a:t>, 1970</a:t>
            </a:r>
            <a:r>
              <a:rPr lang="tr-TR" dirty="0" smtClean="0"/>
              <a:t>).</a:t>
            </a:r>
            <a:endParaRPr lang="tr-T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İstihdam için kullanılan ilk sosyal hizmet uzmanları Almanya’dan gelen ve orada sosyal hizmet eğitimi almış sosyal hizmet </a:t>
            </a:r>
            <a:r>
              <a:rPr lang="tr-TR" dirty="0" smtClean="0"/>
              <a:t>uzmanları olmuştur. </a:t>
            </a:r>
          </a:p>
          <a:p>
            <a:r>
              <a:rPr lang="tr-TR" dirty="0" smtClean="0"/>
              <a:t>Ancak</a:t>
            </a:r>
            <a:r>
              <a:rPr lang="tr-TR" dirty="0"/>
              <a:t>, artan Yahudi topluluklarını ihtiyaçlarını karşılamak için yerli halk arasından sosyal hizmet uzmanlarına ihtiyaç </a:t>
            </a:r>
            <a:r>
              <a:rPr lang="tr-TR" dirty="0" smtClean="0"/>
              <a:t>doğmuştur. </a:t>
            </a:r>
          </a:p>
          <a:p>
            <a:endParaRPr lang="tr-TR" dirty="0"/>
          </a:p>
        </p:txBody>
      </p:sp>
    </p:spTree>
    <p:extLst>
      <p:ext uri="{BB962C8B-B14F-4D97-AF65-F5344CB8AC3E}">
        <p14:creationId xmlns:p14="http://schemas.microsoft.com/office/powerpoint/2010/main" xmlns="" val="21398817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18</TotalTime>
  <Words>858</Words>
  <Application>Microsoft Office PowerPoint</Application>
  <PresentationFormat>Ekran Gösterisi (4:3)</PresentationFormat>
  <Paragraphs>49</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Kaynak</vt:lpstr>
      <vt:lpstr>Ankara Üniversitesi  Sağlık Bilimleri Fakültesi Sosyal Hizmet Bölümü</vt:lpstr>
      <vt:lpstr>İSRAİL ÖNCESİ BÖLGENİN GENEL DURUMU</vt:lpstr>
      <vt:lpstr>Slayt 3</vt:lpstr>
      <vt:lpstr>Slayt 4</vt:lpstr>
      <vt:lpstr>Bölgeye Yapılan Yahudi Göçleri</vt:lpstr>
      <vt:lpstr>Slayt 6</vt:lpstr>
      <vt:lpstr>İsrail’de Sosyal Hizmet</vt:lpstr>
      <vt:lpstr>Slayt 8</vt:lpstr>
      <vt:lpstr>Slayt 9</vt:lpstr>
      <vt:lpstr>Slayt 10</vt:lpstr>
      <vt:lpstr>Slayt 11</vt:lpstr>
      <vt:lpstr>Slayt 12</vt:lpstr>
      <vt:lpstr>Slayt 13</vt:lpstr>
      <vt:lpstr>Slayt 14</vt:lpstr>
      <vt:lpstr>Slayt 15</vt:lpstr>
      <vt:lpstr>Slayt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acer</cp:lastModifiedBy>
  <cp:revision>10</cp:revision>
  <dcterms:created xsi:type="dcterms:W3CDTF">2017-04-26T08:36:58Z</dcterms:created>
  <dcterms:modified xsi:type="dcterms:W3CDTF">2018-02-08T15:05:07Z</dcterms:modified>
</cp:coreProperties>
</file>