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5" r:id="rId4"/>
    <p:sldId id="277" r:id="rId5"/>
    <p:sldId id="276" r:id="rId6"/>
    <p:sldId id="278" r:id="rId7"/>
    <p:sldId id="279" r:id="rId8"/>
    <p:sldId id="281" r:id="rId9"/>
    <p:sldId id="282" r:id="rId10"/>
    <p:sldId id="283" r:id="rId11"/>
    <p:sldId id="284" r:id="rId12"/>
    <p:sldId id="287" r:id="rId13"/>
    <p:sldId id="285" r:id="rId14"/>
    <p:sldId id="286"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t>28.08.2018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t>‹#›</a:t>
            </a:fld>
            <a:endParaRPr lang="tr-TR"/>
          </a:p>
        </p:txBody>
      </p:sp>
    </p:spTree>
    <p:extLst>
      <p:ext uri="{BB962C8B-B14F-4D97-AF65-F5344CB8AC3E}">
        <p14:creationId xmlns:p14="http://schemas.microsoft.com/office/powerpoint/2010/main" val="2332055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t>28.08.2018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t>‹#›</a:t>
            </a:fld>
            <a:endParaRPr lang="tr-TR"/>
          </a:p>
        </p:txBody>
      </p:sp>
    </p:spTree>
    <p:extLst>
      <p:ext uri="{BB962C8B-B14F-4D97-AF65-F5344CB8AC3E}">
        <p14:creationId xmlns:p14="http://schemas.microsoft.com/office/powerpoint/2010/main" val="3453440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t>28.08.2018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t>‹#›</a:t>
            </a:fld>
            <a:endParaRPr lang="tr-TR"/>
          </a:p>
        </p:txBody>
      </p:sp>
    </p:spTree>
    <p:extLst>
      <p:ext uri="{BB962C8B-B14F-4D97-AF65-F5344CB8AC3E}">
        <p14:creationId xmlns:p14="http://schemas.microsoft.com/office/powerpoint/2010/main" val="449063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t>28.08.2018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t>‹#›</a:t>
            </a:fld>
            <a:endParaRPr lang="tr-TR"/>
          </a:p>
        </p:txBody>
      </p:sp>
    </p:spTree>
    <p:extLst>
      <p:ext uri="{BB962C8B-B14F-4D97-AF65-F5344CB8AC3E}">
        <p14:creationId xmlns:p14="http://schemas.microsoft.com/office/powerpoint/2010/main" val="1625364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417BB3B-7ADB-47B5-9793-9BA306C4D456}" type="datetimeFigureOut">
              <a:rPr lang="tr-TR" smtClean="0"/>
              <a:t>28.08.2018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t>‹#›</a:t>
            </a:fld>
            <a:endParaRPr lang="tr-TR"/>
          </a:p>
        </p:txBody>
      </p:sp>
    </p:spTree>
    <p:extLst>
      <p:ext uri="{BB962C8B-B14F-4D97-AF65-F5344CB8AC3E}">
        <p14:creationId xmlns:p14="http://schemas.microsoft.com/office/powerpoint/2010/main" val="2222121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417BB3B-7ADB-47B5-9793-9BA306C4D456}" type="datetimeFigureOut">
              <a:rPr lang="tr-TR" smtClean="0"/>
              <a:t>28.08.2018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t>‹#›</a:t>
            </a:fld>
            <a:endParaRPr lang="tr-TR"/>
          </a:p>
        </p:txBody>
      </p:sp>
    </p:spTree>
    <p:extLst>
      <p:ext uri="{BB962C8B-B14F-4D97-AF65-F5344CB8AC3E}">
        <p14:creationId xmlns:p14="http://schemas.microsoft.com/office/powerpoint/2010/main" val="2716863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417BB3B-7ADB-47B5-9793-9BA306C4D456}" type="datetimeFigureOut">
              <a:rPr lang="tr-TR" smtClean="0"/>
              <a:t>28.08.2018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28FB030-D83D-47A3-90EA-03F34F6EBB7D}" type="slidenum">
              <a:rPr lang="tr-TR" smtClean="0"/>
              <a:t>‹#›</a:t>
            </a:fld>
            <a:endParaRPr lang="tr-TR"/>
          </a:p>
        </p:txBody>
      </p:sp>
    </p:spTree>
    <p:extLst>
      <p:ext uri="{BB962C8B-B14F-4D97-AF65-F5344CB8AC3E}">
        <p14:creationId xmlns:p14="http://schemas.microsoft.com/office/powerpoint/2010/main" val="1384233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417BB3B-7ADB-47B5-9793-9BA306C4D456}" type="datetimeFigureOut">
              <a:rPr lang="tr-TR" smtClean="0"/>
              <a:t>28.08.2018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28FB030-D83D-47A3-90EA-03F34F6EBB7D}" type="slidenum">
              <a:rPr lang="tr-TR" smtClean="0"/>
              <a:t>‹#›</a:t>
            </a:fld>
            <a:endParaRPr lang="tr-TR"/>
          </a:p>
        </p:txBody>
      </p:sp>
    </p:spTree>
    <p:extLst>
      <p:ext uri="{BB962C8B-B14F-4D97-AF65-F5344CB8AC3E}">
        <p14:creationId xmlns:p14="http://schemas.microsoft.com/office/powerpoint/2010/main" val="3370319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417BB3B-7ADB-47B5-9793-9BA306C4D456}" type="datetimeFigureOut">
              <a:rPr lang="tr-TR" smtClean="0"/>
              <a:t>28.08.2018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28FB030-D83D-47A3-90EA-03F34F6EBB7D}" type="slidenum">
              <a:rPr lang="tr-TR" smtClean="0"/>
              <a:t>‹#›</a:t>
            </a:fld>
            <a:endParaRPr lang="tr-TR"/>
          </a:p>
        </p:txBody>
      </p:sp>
    </p:spTree>
    <p:extLst>
      <p:ext uri="{BB962C8B-B14F-4D97-AF65-F5344CB8AC3E}">
        <p14:creationId xmlns:p14="http://schemas.microsoft.com/office/powerpoint/2010/main" val="680481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417BB3B-7ADB-47B5-9793-9BA306C4D456}" type="datetimeFigureOut">
              <a:rPr lang="tr-TR" smtClean="0"/>
              <a:t>28.08.2018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t>‹#›</a:t>
            </a:fld>
            <a:endParaRPr lang="tr-TR"/>
          </a:p>
        </p:txBody>
      </p:sp>
    </p:spTree>
    <p:extLst>
      <p:ext uri="{BB962C8B-B14F-4D97-AF65-F5344CB8AC3E}">
        <p14:creationId xmlns:p14="http://schemas.microsoft.com/office/powerpoint/2010/main" val="3685852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417BB3B-7ADB-47B5-9793-9BA306C4D456}" type="datetimeFigureOut">
              <a:rPr lang="tr-TR" smtClean="0"/>
              <a:t>28.08.2018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t>‹#›</a:t>
            </a:fld>
            <a:endParaRPr lang="tr-TR"/>
          </a:p>
        </p:txBody>
      </p:sp>
    </p:spTree>
    <p:extLst>
      <p:ext uri="{BB962C8B-B14F-4D97-AF65-F5344CB8AC3E}">
        <p14:creationId xmlns:p14="http://schemas.microsoft.com/office/powerpoint/2010/main" val="3274074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17BB3B-7ADB-47B5-9793-9BA306C4D456}" type="datetimeFigureOut">
              <a:rPr lang="tr-TR" smtClean="0"/>
              <a:t>28.08.2018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8FB030-D83D-47A3-90EA-03F34F6EBB7D}" type="slidenum">
              <a:rPr lang="tr-TR" smtClean="0"/>
              <a:t>‹#›</a:t>
            </a:fld>
            <a:endParaRPr lang="tr-TR"/>
          </a:p>
        </p:txBody>
      </p:sp>
    </p:spTree>
    <p:extLst>
      <p:ext uri="{BB962C8B-B14F-4D97-AF65-F5344CB8AC3E}">
        <p14:creationId xmlns:p14="http://schemas.microsoft.com/office/powerpoint/2010/main" val="1952548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TAR322 OSMANLI İMPARATORLUĞU’NDA YENİLEŞME HAREKETLERİ</a:t>
            </a:r>
            <a:endParaRPr lang="tr-TR" dirty="0"/>
          </a:p>
        </p:txBody>
      </p:sp>
      <p:sp>
        <p:nvSpPr>
          <p:cNvPr id="3" name="Alt Başlık 2"/>
          <p:cNvSpPr>
            <a:spLocks noGrp="1"/>
          </p:cNvSpPr>
          <p:nvPr>
            <p:ph type="subTitle" idx="1"/>
          </p:nvPr>
        </p:nvSpPr>
        <p:spPr>
          <a:xfrm>
            <a:off x="1524000" y="903890"/>
            <a:ext cx="9144000" cy="4353910"/>
          </a:xfrm>
        </p:spPr>
        <p:txBody>
          <a:bodyPr/>
          <a:lstStyle/>
          <a:p>
            <a:endParaRPr lang="tr-TR" dirty="0"/>
          </a:p>
        </p:txBody>
      </p:sp>
    </p:spTree>
    <p:extLst>
      <p:ext uri="{BB962C8B-B14F-4D97-AF65-F5344CB8AC3E}">
        <p14:creationId xmlns:p14="http://schemas.microsoft.com/office/powerpoint/2010/main" val="22683981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3.Hafta</a:t>
            </a:r>
            <a:br>
              <a:rPr lang="tr-TR" dirty="0" smtClean="0"/>
            </a:br>
            <a:endParaRPr lang="tr-TR" dirty="0"/>
          </a:p>
        </p:txBody>
      </p:sp>
      <p:sp>
        <p:nvSpPr>
          <p:cNvPr id="3" name="Alt Başlık 2"/>
          <p:cNvSpPr>
            <a:spLocks noGrp="1"/>
          </p:cNvSpPr>
          <p:nvPr>
            <p:ph type="subTitle" idx="1"/>
          </p:nvPr>
        </p:nvSpPr>
        <p:spPr>
          <a:xfrm>
            <a:off x="1524000" y="1122363"/>
            <a:ext cx="9144000" cy="5115151"/>
          </a:xfrm>
        </p:spPr>
        <p:txBody>
          <a:bodyPr>
            <a:normAutofit/>
          </a:bodyPr>
          <a:lstStyle/>
          <a:p>
            <a:r>
              <a:rPr lang="tr-TR" b="1" dirty="0" smtClean="0"/>
              <a:t>OSMANLI İMPARATORLUĞU’NUN DAĞILMA SEBEPLERİNE GENEL BİR BAKIŞ ve TANZİMAT FERMANI ÖNCESİ YENİLEŞME ÇABALARI</a:t>
            </a:r>
          </a:p>
          <a:p>
            <a:r>
              <a:rPr lang="tr-TR" b="1" dirty="0" smtClean="0">
                <a:solidFill>
                  <a:schemeClr val="accent1"/>
                </a:solidFill>
              </a:rPr>
              <a:t>Tanzimat Fermanı Öncesi Yenileşme Çabaları</a:t>
            </a:r>
          </a:p>
          <a:p>
            <a:r>
              <a:rPr lang="tr-TR" b="1" dirty="0" smtClean="0">
                <a:solidFill>
                  <a:schemeClr val="accent1"/>
                </a:solidFill>
              </a:rPr>
              <a:t>Lale Devrinin Genel Hususiyetleri</a:t>
            </a:r>
          </a:p>
          <a:p>
            <a:r>
              <a:rPr lang="tr-TR" dirty="0" smtClean="0"/>
              <a:t>3-Bu </a:t>
            </a:r>
            <a:r>
              <a:rPr lang="tr-TR" dirty="0"/>
              <a:t>dönemin en önemli </a:t>
            </a:r>
            <a:r>
              <a:rPr lang="tr-TR" dirty="0" smtClean="0"/>
              <a:t>faaliyeti, </a:t>
            </a:r>
            <a:r>
              <a:rPr lang="tr-TR" dirty="0"/>
              <a:t>ilk Osmanlı matbaasının faaliyete geçirilmesidir. </a:t>
            </a:r>
            <a:r>
              <a:rPr lang="tr-TR" dirty="0" smtClean="0"/>
              <a:t>Dönemin önemli şahsiyetleri olan III</a:t>
            </a:r>
            <a:r>
              <a:rPr lang="tr-TR" dirty="0"/>
              <a:t>. Ahmet, Nevşehirli Damat İbrahim Paşa, 28 Çelebi Mehmet, Said </a:t>
            </a:r>
            <a:r>
              <a:rPr lang="tr-TR" dirty="0" smtClean="0"/>
              <a:t>Efendi ve </a:t>
            </a:r>
            <a:r>
              <a:rPr lang="tr-TR" dirty="0"/>
              <a:t>İbrahim </a:t>
            </a:r>
            <a:r>
              <a:rPr lang="tr-TR" dirty="0" smtClean="0"/>
              <a:t>Müteferrika’nın döneme katkıları çerçevesinde, matbaanın </a:t>
            </a:r>
            <a:r>
              <a:rPr lang="tr-TR" dirty="0"/>
              <a:t>Osmanlıya neden 300 </a:t>
            </a:r>
            <a:r>
              <a:rPr lang="tr-TR" dirty="0" smtClean="0"/>
              <a:t>yıl geç </a:t>
            </a:r>
            <a:r>
              <a:rPr lang="tr-TR" dirty="0"/>
              <a:t>geldiğinin cevabının verilmesi </a:t>
            </a:r>
            <a:r>
              <a:rPr lang="tr-TR" dirty="0" smtClean="0"/>
              <a:t>gerekir. </a:t>
            </a:r>
          </a:p>
          <a:p>
            <a:r>
              <a:rPr lang="tr-TR" dirty="0" smtClean="0">
                <a:solidFill>
                  <a:srgbClr val="7030A0"/>
                </a:solidFill>
              </a:rPr>
              <a:t>TARTIŞMA: Derste öğrencilerle bu gecikmenin olası nedenleri üzerinde genel bir tartışma yapılarak, varılan sonuçlar değerlendirmeye tabi tutulacaktır.</a:t>
            </a:r>
            <a:endParaRPr lang="tr-TR" dirty="0">
              <a:solidFill>
                <a:srgbClr val="7030A0"/>
              </a:solidFill>
            </a:endParaRPr>
          </a:p>
          <a:p>
            <a:endParaRPr lang="tr-TR" dirty="0" smtClean="0"/>
          </a:p>
          <a:p>
            <a:endParaRPr lang="tr-TR" dirty="0"/>
          </a:p>
          <a:p>
            <a:endParaRPr lang="tr-TR" b="1" dirty="0" smtClean="0">
              <a:solidFill>
                <a:schemeClr val="accent1"/>
              </a:solidFill>
            </a:endParaRPr>
          </a:p>
        </p:txBody>
      </p:sp>
    </p:spTree>
    <p:extLst>
      <p:ext uri="{BB962C8B-B14F-4D97-AF65-F5344CB8AC3E}">
        <p14:creationId xmlns:p14="http://schemas.microsoft.com/office/powerpoint/2010/main" val="8750707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3.Hafta</a:t>
            </a:r>
            <a:br>
              <a:rPr lang="tr-TR" dirty="0" smtClean="0"/>
            </a:br>
            <a:endParaRPr lang="tr-TR" dirty="0"/>
          </a:p>
        </p:txBody>
      </p:sp>
      <p:sp>
        <p:nvSpPr>
          <p:cNvPr id="3" name="Alt Başlık 2"/>
          <p:cNvSpPr>
            <a:spLocks noGrp="1"/>
          </p:cNvSpPr>
          <p:nvPr>
            <p:ph type="subTitle" idx="1"/>
          </p:nvPr>
        </p:nvSpPr>
        <p:spPr>
          <a:xfrm>
            <a:off x="1524000" y="1122363"/>
            <a:ext cx="9144000" cy="5115151"/>
          </a:xfrm>
        </p:spPr>
        <p:txBody>
          <a:bodyPr>
            <a:normAutofit lnSpcReduction="10000"/>
          </a:bodyPr>
          <a:lstStyle/>
          <a:p>
            <a:r>
              <a:rPr lang="tr-TR" b="1" dirty="0" smtClean="0"/>
              <a:t>OSMANLI İMPARATORLUĞU’NUN DAĞILMA SEBEPLERİNE GENEL BİR BAKIŞ ve TANZİMAT FERMANI ÖNCESİ YENİLEŞME ÇABALARI</a:t>
            </a:r>
          </a:p>
          <a:p>
            <a:r>
              <a:rPr lang="tr-TR" dirty="0" smtClean="0">
                <a:solidFill>
                  <a:schemeClr val="accent1"/>
                </a:solidFill>
              </a:rPr>
              <a:t>III. Selim (1789-1807) Dönemi Reformları</a:t>
            </a:r>
          </a:p>
          <a:p>
            <a:pPr hangingPunct="0"/>
            <a:r>
              <a:rPr lang="tr-TR" dirty="0" smtClean="0"/>
              <a:t>III</a:t>
            </a:r>
            <a:r>
              <a:rPr lang="tr-TR" dirty="0"/>
              <a:t>. Selim kurduğu ıslahat erkânı ile askeri, idari, mali ve diplomatik alanda sistemli yenilikler yapmaya çalışmış; </a:t>
            </a:r>
            <a:r>
              <a:rPr lang="tr-TR" dirty="0" smtClean="0"/>
              <a:t>dönemin </a:t>
            </a:r>
            <a:r>
              <a:rPr lang="tr-TR" dirty="0"/>
              <a:t>önde gelen devlet adamlarının düşüncelerine sık sık başvurmuş, devletin yeniden yapılandırılması konusunda Avrupa bilgi ve teknolojisine talip olmuş, dışa açılarak daimi büyükelçilikler </a:t>
            </a:r>
            <a:r>
              <a:rPr lang="tr-TR" dirty="0" smtClean="0"/>
              <a:t>kurmuştur. </a:t>
            </a:r>
            <a:r>
              <a:rPr lang="tr-TR" dirty="0"/>
              <a:t>Bunların dışında maliyeye çeki düzen vermek için çoklu hazine sistemine geçmek, yerli tüccarı desteklemek, arazi ve mukataaları devletleştirmek, üst düzey devlet görevlilerinin sayısını azaltmak, gerek merkezi bürokraside gerek taşrada hediye ve rüşveti engellemeye çalışmak, İstanbul’un nüfusunu kontrol altında tutmaya özen göstermek, valileri </a:t>
            </a:r>
            <a:r>
              <a:rPr lang="tr-TR" dirty="0" err="1" smtClean="0"/>
              <a:t>âyanlara</a:t>
            </a:r>
            <a:r>
              <a:rPr lang="tr-TR" dirty="0" smtClean="0"/>
              <a:t> </a:t>
            </a:r>
            <a:r>
              <a:rPr lang="tr-TR" dirty="0"/>
              <a:t>karşı güçlü duruma getirmeye gayret etmek gibi devlete çeki düzen vermeyi amaçlayan birçok girişime imza </a:t>
            </a:r>
            <a:r>
              <a:rPr lang="tr-TR" dirty="0" smtClean="0"/>
              <a:t>atmıştır. </a:t>
            </a:r>
            <a:endParaRPr lang="tr-TR" dirty="0"/>
          </a:p>
          <a:p>
            <a:endParaRPr lang="tr-TR" b="1" dirty="0" smtClean="0">
              <a:solidFill>
                <a:schemeClr val="accent1"/>
              </a:solidFill>
            </a:endParaRPr>
          </a:p>
        </p:txBody>
      </p:sp>
    </p:spTree>
    <p:extLst>
      <p:ext uri="{BB962C8B-B14F-4D97-AF65-F5344CB8AC3E}">
        <p14:creationId xmlns:p14="http://schemas.microsoft.com/office/powerpoint/2010/main" val="2339136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3.Hafta</a:t>
            </a:r>
            <a:br>
              <a:rPr lang="tr-TR" dirty="0" smtClean="0"/>
            </a:br>
            <a:endParaRPr lang="tr-TR" dirty="0"/>
          </a:p>
        </p:txBody>
      </p:sp>
      <p:sp>
        <p:nvSpPr>
          <p:cNvPr id="3" name="Alt Başlık 2"/>
          <p:cNvSpPr>
            <a:spLocks noGrp="1"/>
          </p:cNvSpPr>
          <p:nvPr>
            <p:ph type="subTitle" idx="1"/>
          </p:nvPr>
        </p:nvSpPr>
        <p:spPr>
          <a:xfrm>
            <a:off x="1524000" y="1122363"/>
            <a:ext cx="9144000" cy="5115151"/>
          </a:xfrm>
        </p:spPr>
        <p:txBody>
          <a:bodyPr>
            <a:normAutofit fontScale="85000" lnSpcReduction="20000"/>
          </a:bodyPr>
          <a:lstStyle/>
          <a:p>
            <a:r>
              <a:rPr lang="tr-TR" b="1" dirty="0" smtClean="0"/>
              <a:t>OSMANLI İMPARATORLUĞU’NUN DAĞILMA SEBEPLERİNE GENEL BİR BAKIŞ ve TANZİMAT FERMANI ÖNCESİ YENİLEŞME ÇABALARI</a:t>
            </a:r>
          </a:p>
          <a:p>
            <a:r>
              <a:rPr lang="tr-TR" b="1" dirty="0" err="1" smtClean="0">
                <a:solidFill>
                  <a:schemeClr val="accent1"/>
                </a:solidFill>
              </a:rPr>
              <a:t>Sened</a:t>
            </a:r>
            <a:r>
              <a:rPr lang="tr-TR" b="1" dirty="0" smtClean="0">
                <a:solidFill>
                  <a:schemeClr val="accent1"/>
                </a:solidFill>
              </a:rPr>
              <a:t>-i İttifak ve Tahlili (1808)</a:t>
            </a:r>
            <a:endParaRPr lang="tr-TR" b="1" dirty="0" smtClean="0">
              <a:solidFill>
                <a:schemeClr val="bg1"/>
              </a:solidFill>
            </a:endParaRPr>
          </a:p>
          <a:p>
            <a:r>
              <a:rPr lang="tr-TR" b="1" dirty="0" smtClean="0">
                <a:solidFill>
                  <a:schemeClr val="bg2">
                    <a:lumMod val="25000"/>
                  </a:schemeClr>
                </a:solidFill>
              </a:rPr>
              <a:t>Merkez ile </a:t>
            </a:r>
            <a:r>
              <a:rPr lang="tr-TR" b="1" dirty="0" err="1" smtClean="0">
                <a:solidFill>
                  <a:schemeClr val="bg2">
                    <a:lumMod val="25000"/>
                  </a:schemeClr>
                </a:solidFill>
              </a:rPr>
              <a:t>Cabbarzade</a:t>
            </a:r>
            <a:r>
              <a:rPr lang="tr-TR" b="1" dirty="0" smtClean="0">
                <a:solidFill>
                  <a:schemeClr val="bg2">
                    <a:lumMod val="25000"/>
                  </a:schemeClr>
                </a:solidFill>
              </a:rPr>
              <a:t> Süleyman, </a:t>
            </a:r>
            <a:r>
              <a:rPr lang="tr-TR" b="1" dirty="0" err="1" smtClean="0">
                <a:solidFill>
                  <a:schemeClr val="bg2">
                    <a:lumMod val="25000"/>
                  </a:schemeClr>
                </a:solidFill>
              </a:rPr>
              <a:t>Sirozi</a:t>
            </a:r>
            <a:r>
              <a:rPr lang="tr-TR" b="1" dirty="0" smtClean="0">
                <a:solidFill>
                  <a:schemeClr val="bg2">
                    <a:lumMod val="25000"/>
                  </a:schemeClr>
                </a:solidFill>
              </a:rPr>
              <a:t> İsmail ve </a:t>
            </a:r>
            <a:r>
              <a:rPr lang="tr-TR" b="1" dirty="0" err="1" smtClean="0">
                <a:solidFill>
                  <a:schemeClr val="bg2">
                    <a:lumMod val="25000"/>
                  </a:schemeClr>
                </a:solidFill>
              </a:rPr>
              <a:t>Karaosmanzade</a:t>
            </a:r>
            <a:r>
              <a:rPr lang="tr-TR" b="1" dirty="0" smtClean="0">
                <a:solidFill>
                  <a:schemeClr val="bg2">
                    <a:lumMod val="25000"/>
                  </a:schemeClr>
                </a:solidFill>
              </a:rPr>
              <a:t> Ömer gibi taşra güçleri arasında imzalanan bu anlaşmanın başlıca maddeleri şunlardır:</a:t>
            </a:r>
          </a:p>
          <a:p>
            <a:r>
              <a:rPr lang="tr-TR" b="1" dirty="0" smtClean="0">
                <a:solidFill>
                  <a:schemeClr val="bg2">
                    <a:lumMod val="25000"/>
                  </a:schemeClr>
                </a:solidFill>
              </a:rPr>
              <a:t>1-Ayanlar, padişahın devletin temeli olduğunu tanımaktalar ve ona yönelecek her türlü kalkışmayı önleyeceklerini taahhüt etmektedirler.</a:t>
            </a:r>
          </a:p>
          <a:p>
            <a:r>
              <a:rPr lang="tr-TR" b="1" dirty="0" smtClean="0">
                <a:solidFill>
                  <a:schemeClr val="bg2">
                    <a:lumMod val="25000"/>
                  </a:schemeClr>
                </a:solidFill>
              </a:rPr>
              <a:t>2-Hazine ve devlet gelirlerinin toplanması ve asker temininde ayanlar görev üstleneceklerdir.</a:t>
            </a:r>
          </a:p>
          <a:p>
            <a:r>
              <a:rPr lang="tr-TR" b="1" dirty="0" smtClean="0">
                <a:solidFill>
                  <a:schemeClr val="bg2">
                    <a:lumMod val="25000"/>
                  </a:schemeClr>
                </a:solidFill>
              </a:rPr>
              <a:t>3-Büyük ve küçük ayanların varlığını devlet kabul edecek,  büyüklerin küçükler üzerindeki etkinliğini tanıyacaktır. </a:t>
            </a:r>
          </a:p>
          <a:p>
            <a:r>
              <a:rPr lang="tr-TR" b="1" dirty="0" smtClean="0">
                <a:solidFill>
                  <a:schemeClr val="bg2">
                    <a:lumMod val="25000"/>
                  </a:schemeClr>
                </a:solidFill>
              </a:rPr>
              <a:t>4-Ayanların halka zulüm yapması engellenecektir.</a:t>
            </a:r>
          </a:p>
          <a:p>
            <a:r>
              <a:rPr lang="tr-TR" b="1" dirty="0" smtClean="0">
                <a:solidFill>
                  <a:schemeClr val="bg2">
                    <a:lumMod val="25000"/>
                  </a:schemeClr>
                </a:solidFill>
              </a:rPr>
              <a:t>5-Ayanlığın babadan oğula geçmesine devlet karışmayacaktır.</a:t>
            </a:r>
          </a:p>
          <a:p>
            <a:r>
              <a:rPr lang="tr-TR" b="1" dirty="0" smtClean="0">
                <a:solidFill>
                  <a:schemeClr val="bg2">
                    <a:lumMod val="25000"/>
                  </a:schemeClr>
                </a:solidFill>
              </a:rPr>
              <a:t>6-Merkeze karşı bir isyan olursa, ayanlar çağrı beklemeden padişahın yardımına koşacaklardır.</a:t>
            </a:r>
          </a:p>
          <a:p>
            <a:r>
              <a:rPr lang="tr-TR" b="1" dirty="0" smtClean="0">
                <a:solidFill>
                  <a:schemeClr val="bg2">
                    <a:lumMod val="25000"/>
                  </a:schemeClr>
                </a:solidFill>
              </a:rPr>
              <a:t>Dönemin </a:t>
            </a:r>
            <a:r>
              <a:rPr lang="tr-TR" b="1" dirty="0" err="1" smtClean="0">
                <a:solidFill>
                  <a:schemeClr val="bg2">
                    <a:lumMod val="25000"/>
                  </a:schemeClr>
                </a:solidFill>
              </a:rPr>
              <a:t>sosyo</a:t>
            </a:r>
            <a:r>
              <a:rPr lang="tr-TR" b="1" dirty="0" smtClean="0">
                <a:solidFill>
                  <a:schemeClr val="bg2">
                    <a:lumMod val="25000"/>
                  </a:schemeClr>
                </a:solidFill>
              </a:rPr>
              <a:t>-ekonomik ve politik gelişmeleri ışığında bu maddeler tahlil edilerek, metnin, Osmanlı anayasal gelişmeleri açısından taşıdığı anlam değerlendirilecektir.</a:t>
            </a:r>
          </a:p>
        </p:txBody>
      </p:sp>
    </p:spTree>
    <p:extLst>
      <p:ext uri="{BB962C8B-B14F-4D97-AF65-F5344CB8AC3E}">
        <p14:creationId xmlns:p14="http://schemas.microsoft.com/office/powerpoint/2010/main" val="21462190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3.Hafta</a:t>
            </a:r>
            <a:br>
              <a:rPr lang="tr-TR" dirty="0" smtClean="0"/>
            </a:br>
            <a:endParaRPr lang="tr-TR" dirty="0"/>
          </a:p>
        </p:txBody>
      </p:sp>
      <p:sp>
        <p:nvSpPr>
          <p:cNvPr id="3" name="Alt Başlık 2"/>
          <p:cNvSpPr>
            <a:spLocks noGrp="1"/>
          </p:cNvSpPr>
          <p:nvPr>
            <p:ph type="subTitle" idx="1"/>
          </p:nvPr>
        </p:nvSpPr>
        <p:spPr>
          <a:xfrm>
            <a:off x="1524000" y="1122363"/>
            <a:ext cx="9144000" cy="5115151"/>
          </a:xfrm>
        </p:spPr>
        <p:txBody>
          <a:bodyPr>
            <a:normAutofit/>
          </a:bodyPr>
          <a:lstStyle/>
          <a:p>
            <a:r>
              <a:rPr lang="tr-TR" b="1" dirty="0" smtClean="0"/>
              <a:t>OSMANLI İMPARATORLUĞU’NUN DAĞILMA SEBEPLERİNE GENEL BİR BAKIŞ ve TANZİMAT FERMANI ÖNCESİ YENİLEŞME ÇABALARI</a:t>
            </a:r>
          </a:p>
          <a:p>
            <a:r>
              <a:rPr lang="tr-TR" dirty="0" smtClean="0">
                <a:solidFill>
                  <a:schemeClr val="accent1"/>
                </a:solidFill>
              </a:rPr>
              <a:t>II. Mahmut (1808-1839) Dönemi Reformları</a:t>
            </a:r>
          </a:p>
          <a:p>
            <a:r>
              <a:rPr lang="tr-TR" dirty="0"/>
              <a:t>Daimi elçilikler uygulamasına devam edilmiş, </a:t>
            </a:r>
            <a:r>
              <a:rPr lang="tr-TR" dirty="0" err="1"/>
              <a:t>Reisü’l-küttablığın</a:t>
            </a:r>
            <a:r>
              <a:rPr lang="tr-TR" dirty="0"/>
              <a:t> Hariciye Nezareti’ne dönüşmesi sağlanmış, Dâhiliye ve Maliye Nezaretleri ile Sadaret kurumundaki değişiklikler Batılı tarzda yeni bir hükümet modelini ortaya çıkarmıştır. 1833 yılında faaliyete geçirilen Tercüme Odası, Tanzimatçı devlet adamı damarını besleyen yolu </a:t>
            </a:r>
            <a:r>
              <a:rPr lang="tr-TR" dirty="0" smtClean="0"/>
              <a:t>açmış ve canlı tutmuştur. </a:t>
            </a:r>
            <a:r>
              <a:rPr lang="tr-TR" dirty="0"/>
              <a:t>Bâb-ı Âli devri arifesinde III. Selim’in Meşveret ve Layiha geleneğiyle başlayan danışma prensibi sistemli hale getirilmiş, Meclis-i </a:t>
            </a:r>
            <a:r>
              <a:rPr lang="tr-TR" dirty="0" err="1"/>
              <a:t>Vâlâ-yı</a:t>
            </a:r>
            <a:r>
              <a:rPr lang="tr-TR" dirty="0"/>
              <a:t> Ahkâm-ı Adliye kurulmuş; Dâr-ı </a:t>
            </a:r>
            <a:r>
              <a:rPr lang="tr-TR" dirty="0" err="1"/>
              <a:t>Şûrâ-yı</a:t>
            </a:r>
            <a:r>
              <a:rPr lang="tr-TR" dirty="0"/>
              <a:t> Bâb-ı Âli ve Dâr-ı </a:t>
            </a:r>
            <a:r>
              <a:rPr lang="tr-TR" dirty="0" err="1"/>
              <a:t>Şûrâ-yı</a:t>
            </a:r>
            <a:r>
              <a:rPr lang="tr-TR" dirty="0"/>
              <a:t> Askerî gibi danışma meclislerine sanayi, tarım, eğitim ve sağlık alanlarında kurulan ihtisas meclisleri eşlik etmiştir. </a:t>
            </a:r>
            <a:endParaRPr lang="tr-TR" b="1" dirty="0" smtClean="0">
              <a:solidFill>
                <a:schemeClr val="accent1"/>
              </a:solidFill>
            </a:endParaRPr>
          </a:p>
        </p:txBody>
      </p:sp>
    </p:spTree>
    <p:extLst>
      <p:ext uri="{BB962C8B-B14F-4D97-AF65-F5344CB8AC3E}">
        <p14:creationId xmlns:p14="http://schemas.microsoft.com/office/powerpoint/2010/main" val="38567026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3.Hafta</a:t>
            </a:r>
            <a:br>
              <a:rPr lang="tr-TR" dirty="0" smtClean="0"/>
            </a:br>
            <a:endParaRPr lang="tr-TR" dirty="0"/>
          </a:p>
        </p:txBody>
      </p:sp>
      <p:sp>
        <p:nvSpPr>
          <p:cNvPr id="3" name="Alt Başlık 2"/>
          <p:cNvSpPr>
            <a:spLocks noGrp="1"/>
          </p:cNvSpPr>
          <p:nvPr>
            <p:ph type="subTitle" idx="1"/>
          </p:nvPr>
        </p:nvSpPr>
        <p:spPr>
          <a:xfrm>
            <a:off x="1524000" y="1122363"/>
            <a:ext cx="9144000" cy="5115151"/>
          </a:xfrm>
        </p:spPr>
        <p:txBody>
          <a:bodyPr>
            <a:normAutofit fontScale="92500" lnSpcReduction="10000"/>
          </a:bodyPr>
          <a:lstStyle/>
          <a:p>
            <a:r>
              <a:rPr lang="tr-TR" b="1" dirty="0" smtClean="0"/>
              <a:t>OSMANLI İMPARATORLUĞU’NUN DAĞILMA SEBEPLERİNE GENEL BİR BAKIŞ ve TANZİMAT FERMANI ÖNCESİ YENİLEŞME ÇABALARI</a:t>
            </a:r>
          </a:p>
          <a:p>
            <a:r>
              <a:rPr lang="tr-TR" dirty="0" smtClean="0">
                <a:solidFill>
                  <a:schemeClr val="accent1"/>
                </a:solidFill>
              </a:rPr>
              <a:t>II. Mahmut (1808-1839) Dönemi Reformları</a:t>
            </a:r>
          </a:p>
          <a:p>
            <a:r>
              <a:rPr lang="tr-TR" dirty="0"/>
              <a:t>1826’da İhtisap, 1836’da Evkaf Nezareti kurulmuştur. </a:t>
            </a:r>
            <a:r>
              <a:rPr lang="tr-TR" dirty="0" err="1"/>
              <a:t>Mekteb</a:t>
            </a:r>
            <a:r>
              <a:rPr lang="tr-TR" dirty="0"/>
              <a:t>-i Ulûm-ı Edebiye ve </a:t>
            </a:r>
            <a:r>
              <a:rPr lang="tr-TR" dirty="0" err="1"/>
              <a:t>Mekteb</a:t>
            </a:r>
            <a:r>
              <a:rPr lang="tr-TR" dirty="0"/>
              <a:t>-i Maarif-i Adlî gibi eğitim kurumları, Avrupa’ya öğrenci gönderilmesi, 1838’de ilan edilen Tarik-i İlmiyeye Dair Ceza Kanunnamesi, memurlara maaş verilmesi II. Mahmut Döneminin önemli yeniden yapılanma çabalarıdır</a:t>
            </a:r>
            <a:r>
              <a:rPr lang="tr-TR" dirty="0" smtClean="0"/>
              <a:t>. 1829’da </a:t>
            </a:r>
            <a:r>
              <a:rPr lang="tr-TR" dirty="0"/>
              <a:t>İstanbul’da başlatılan nüfus sayımının tüm ülkeye yaygınlaştırılması (1830-31); aynı süreçte faaliyete geçirilen muhtarlık teşkilatına nüfus, vergi ve asayiş konularında özel misyonlar yüklenmesi; dâhili ve harici nüfus hareketliliğinin mürur tezkereleri, pasaport ve defter nazırlıklarıyla kontrol edilmeye çalışılması, Tıbbiye ve Harbiye Mektebi’nin açılması, karantina teşkilatının kurulması, ilk resmi gazete olan </a:t>
            </a:r>
            <a:r>
              <a:rPr lang="tr-TR" i="1" dirty="0"/>
              <a:t>Takvim-i </a:t>
            </a:r>
            <a:r>
              <a:rPr lang="tr-TR" i="1" dirty="0" err="1" smtClean="0"/>
              <a:t>Vakayi</a:t>
            </a:r>
            <a:r>
              <a:rPr lang="tr-TR" dirty="0" err="1" smtClean="0"/>
              <a:t>’nin</a:t>
            </a:r>
            <a:r>
              <a:rPr lang="tr-TR" dirty="0" smtClean="0"/>
              <a:t> </a:t>
            </a:r>
            <a:r>
              <a:rPr lang="tr-TR" dirty="0"/>
              <a:t>yayın hayatına girmesi, kılık kıyafette yapılan bir takım değişiklikler, yerli malı ve yerli tüccarın desteklenmesi gibi birçok girişim yine bu dönemde gerçekleştirilmiştir.</a:t>
            </a:r>
          </a:p>
          <a:p>
            <a:endParaRPr lang="tr-TR" dirty="0" smtClean="0">
              <a:solidFill>
                <a:schemeClr val="accent1"/>
              </a:solidFill>
            </a:endParaRPr>
          </a:p>
        </p:txBody>
      </p:sp>
    </p:spTree>
    <p:extLst>
      <p:ext uri="{BB962C8B-B14F-4D97-AF65-F5344CB8AC3E}">
        <p14:creationId xmlns:p14="http://schemas.microsoft.com/office/powerpoint/2010/main" val="1998050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3.Hafta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smtClean="0"/>
              <a:t>OSMANLI İMPARATORLUĞU’NUN DAĞILMA SEBEPLERİNE GENEL BİR BAKIŞ ve TANZİMAT FERMANI ÖNCESİ YENİLEŞME ÇABALARI</a:t>
            </a:r>
          </a:p>
          <a:p>
            <a:r>
              <a:rPr lang="tr-TR" b="1" dirty="0" smtClean="0">
                <a:solidFill>
                  <a:schemeClr val="accent1"/>
                </a:solidFill>
              </a:rPr>
              <a:t>Osmanlı İmparatorluğu’nun Dağılma Sebepleri</a:t>
            </a:r>
          </a:p>
          <a:p>
            <a:pPr marL="342900" indent="-342900">
              <a:buFont typeface="Arial" panose="020B0604020202020204" pitchFamily="34" charset="0"/>
              <a:buChar char="•"/>
            </a:pPr>
            <a:r>
              <a:rPr lang="tr-TR" dirty="0" smtClean="0"/>
              <a:t> Batı gelişmesinin düşünsel altyapısını oluşturan Hümanizma, Rönesans, Reform ve Aydınlanma akımlarının Osmanlıda yaşanmaması; yani sanatta, edebiyatta, mimaride yeterli bir gelişim sergileyememe, dinin gündelik yaşamda ve kurumsal düzeyde etkisini azaltacak adımların atılamaması,</a:t>
            </a:r>
            <a:endParaRPr lang="tr-TR" b="1" dirty="0" smtClean="0"/>
          </a:p>
          <a:p>
            <a:r>
              <a:rPr lang="da-DK" b="1" dirty="0" smtClean="0">
                <a:solidFill>
                  <a:schemeClr val="accent1"/>
                </a:solidFill>
              </a:rPr>
              <a:t> </a:t>
            </a:r>
            <a:endParaRPr lang="tr-TR" b="1" dirty="0">
              <a:solidFill>
                <a:schemeClr val="accent1"/>
              </a:solidFill>
            </a:endParaRPr>
          </a:p>
        </p:txBody>
      </p:sp>
    </p:spTree>
    <p:extLst>
      <p:ext uri="{BB962C8B-B14F-4D97-AF65-F5344CB8AC3E}">
        <p14:creationId xmlns:p14="http://schemas.microsoft.com/office/powerpoint/2010/main" val="561522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3.Hafta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smtClean="0"/>
              <a:t>OSMANLI İMPARATORLUĞU’NUN DAĞILMA SEBEPLERİNE GENEL BİR BAKIŞ ve TANZİMAT FERMANI ÖNCESİ YENİLEŞME ÇABALARI</a:t>
            </a:r>
          </a:p>
          <a:p>
            <a:r>
              <a:rPr lang="tr-TR" b="1" dirty="0" smtClean="0">
                <a:solidFill>
                  <a:schemeClr val="accent1"/>
                </a:solidFill>
              </a:rPr>
              <a:t>Osmanlı İmparatorluğu’nun Dağılma Sebepleri</a:t>
            </a:r>
          </a:p>
          <a:p>
            <a:pPr marL="342900" indent="-342900">
              <a:buFont typeface="Arial" panose="020B0604020202020204" pitchFamily="34" charset="0"/>
              <a:buChar char="•"/>
            </a:pPr>
            <a:r>
              <a:rPr lang="tr-TR" dirty="0" smtClean="0"/>
              <a:t> Bireye ve modern devlete giden gelişme ve değişimlerin takip edilememesi,</a:t>
            </a:r>
          </a:p>
          <a:p>
            <a:pPr marL="342900" indent="-342900">
              <a:buFont typeface="Arial" panose="020B0604020202020204" pitchFamily="34" charset="0"/>
              <a:buChar char="•"/>
            </a:pPr>
            <a:r>
              <a:rPr lang="tr-TR" dirty="0" smtClean="0"/>
              <a:t>Keşifler hareketine ve sömürgecilik akımlarına tam olarak katılamama; bu akımların Batılı ülkelere kazandırdığı zenginlikten ve çeşitlilikten istifade edememe,</a:t>
            </a:r>
          </a:p>
          <a:p>
            <a:endParaRPr lang="tr-TR" dirty="0"/>
          </a:p>
        </p:txBody>
      </p:sp>
    </p:spTree>
    <p:extLst>
      <p:ext uri="{BB962C8B-B14F-4D97-AF65-F5344CB8AC3E}">
        <p14:creationId xmlns:p14="http://schemas.microsoft.com/office/powerpoint/2010/main" val="1469103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3.Hafta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lnSpcReduction="10000"/>
          </a:bodyPr>
          <a:lstStyle/>
          <a:p>
            <a:r>
              <a:rPr lang="tr-TR" b="1" dirty="0" smtClean="0"/>
              <a:t>OSMANLI İMPARATORLUĞU’NUN DAĞILMA SEBEPLERİNE GENEL BİR BAKIŞ ve TANZİMAT FERMANI ÖNCESİ YENİLEŞME ÇABALARI</a:t>
            </a:r>
          </a:p>
          <a:p>
            <a:r>
              <a:rPr lang="tr-TR" b="1" dirty="0" smtClean="0">
                <a:solidFill>
                  <a:schemeClr val="accent1"/>
                </a:solidFill>
              </a:rPr>
              <a:t>Osmanlı İmparatorluğu’nun Dağılma Sebepleri</a:t>
            </a:r>
          </a:p>
          <a:p>
            <a:pPr marL="342900" indent="-342900">
              <a:buFont typeface="Arial" panose="020B0604020202020204" pitchFamily="34" charset="0"/>
              <a:buChar char="•"/>
            </a:pPr>
            <a:r>
              <a:rPr lang="tr-TR" dirty="0" smtClean="0"/>
              <a:t>Fransız İhtilali ile hızlanan milliyetçilik cereyanlarının etkisiyle farklı etnik unsurların Osmanlıdan ayrılma çabaları ve bu çabalara dönemin büyük devletlerinin destek olması, </a:t>
            </a:r>
            <a:r>
              <a:rPr lang="tr-TR" dirty="0"/>
              <a:t>b</a:t>
            </a:r>
            <a:r>
              <a:rPr lang="tr-TR" dirty="0" smtClean="0"/>
              <a:t>irçok </a:t>
            </a:r>
            <a:r>
              <a:rPr lang="tr-TR" dirty="0"/>
              <a:t>ulus ve dini unsuru bir arada barındıran Osmanlının bu unsurları bir arada tutacak </a:t>
            </a:r>
            <a:r>
              <a:rPr lang="tr-TR" dirty="0" smtClean="0"/>
              <a:t>sosyal </a:t>
            </a:r>
            <a:r>
              <a:rPr lang="tr-TR" dirty="0"/>
              <a:t>ve siyasi açılımları </a:t>
            </a:r>
            <a:r>
              <a:rPr lang="tr-TR" dirty="0" smtClean="0"/>
              <a:t>yapamaması</a:t>
            </a:r>
            <a:r>
              <a:rPr lang="tr-TR" dirty="0"/>
              <a:t>,</a:t>
            </a:r>
            <a:endParaRPr lang="tr-TR" dirty="0" smtClean="0"/>
          </a:p>
          <a:p>
            <a:pPr marL="342900" indent="-342900">
              <a:buFont typeface="Arial" panose="020B0604020202020204" pitchFamily="34" charset="0"/>
              <a:buChar char="•"/>
            </a:pPr>
            <a:r>
              <a:rPr lang="tr-TR" dirty="0" smtClean="0"/>
              <a:t>Merkezi kontrolün ülkenin içinde bulduğu idari, siyasi ve ekonomik sorunlar nedeniyle tam olarak sağlanamaması,</a:t>
            </a:r>
          </a:p>
          <a:p>
            <a:endParaRPr lang="tr-TR" dirty="0"/>
          </a:p>
        </p:txBody>
      </p:sp>
    </p:spTree>
    <p:extLst>
      <p:ext uri="{BB962C8B-B14F-4D97-AF65-F5344CB8AC3E}">
        <p14:creationId xmlns:p14="http://schemas.microsoft.com/office/powerpoint/2010/main" val="566923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3.Hafta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smtClean="0"/>
              <a:t>OSMANLI İMPARATORLUĞU’NUN DAĞILMA SEBEPLERİNE GENEL BİR BAKIŞ ve TANZİMAT FERMANI ÖNCESİ YENİLEŞME ÇABALARI</a:t>
            </a:r>
          </a:p>
          <a:p>
            <a:r>
              <a:rPr lang="tr-TR" b="1" dirty="0" smtClean="0">
                <a:solidFill>
                  <a:schemeClr val="accent1"/>
                </a:solidFill>
              </a:rPr>
              <a:t>Osmanlı İmparatorluğu’nun Dağılma Sebepleri</a:t>
            </a:r>
          </a:p>
          <a:p>
            <a:pPr marL="342900" indent="-342900">
              <a:buFont typeface="Arial" panose="020B0604020202020204" pitchFamily="34" charset="0"/>
              <a:buChar char="•"/>
            </a:pPr>
            <a:r>
              <a:rPr lang="tr-TR" dirty="0" smtClean="0"/>
              <a:t>Ekonomi temelde fetih politikasına dayalı olduğu için, XVII. yüzyıldan sonraki savaşlardaki başarısızlıkların ülkenin ekonomik, siyasi ve sosyal yapısını derinden sarsması,</a:t>
            </a:r>
          </a:p>
          <a:p>
            <a:pPr marL="342900" indent="-342900">
              <a:buFont typeface="Arial" panose="020B0604020202020204" pitchFamily="34" charset="0"/>
              <a:buChar char="•"/>
            </a:pPr>
            <a:r>
              <a:rPr lang="tr-TR" dirty="0" smtClean="0"/>
              <a:t>Zamanla devletin önemli vergi kaynaklarını oluşturan vilayetlerin elden çıkması ve mevcut servet birikiminin genellikle yenilgi ile sonuçlanan savaşlarda yitirilmesi,</a:t>
            </a:r>
            <a:endParaRPr lang="tr-TR" dirty="0"/>
          </a:p>
        </p:txBody>
      </p:sp>
    </p:spTree>
    <p:extLst>
      <p:ext uri="{BB962C8B-B14F-4D97-AF65-F5344CB8AC3E}">
        <p14:creationId xmlns:p14="http://schemas.microsoft.com/office/powerpoint/2010/main" val="39701093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3.Hafta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lnSpcReduction="10000"/>
          </a:bodyPr>
          <a:lstStyle/>
          <a:p>
            <a:r>
              <a:rPr lang="tr-TR" b="1" dirty="0" smtClean="0"/>
              <a:t>OSMANLI İMPARATORLUĞU’NUN DAĞILMA SEBEPLERİNE GENEL BİR BAKIŞ ve TANZİMAT FERMANI ÖNCESİ YENİLEŞME ÇABALARI</a:t>
            </a:r>
          </a:p>
          <a:p>
            <a:r>
              <a:rPr lang="tr-TR" b="1" dirty="0" smtClean="0">
                <a:solidFill>
                  <a:schemeClr val="accent1"/>
                </a:solidFill>
              </a:rPr>
              <a:t>Osmanlı İmparatorluğu’nun Dağılma Sebepleri</a:t>
            </a:r>
          </a:p>
          <a:p>
            <a:pPr marL="342900" indent="-342900">
              <a:buFont typeface="Arial" panose="020B0604020202020204" pitchFamily="34" charset="0"/>
              <a:buChar char="•"/>
            </a:pPr>
            <a:r>
              <a:rPr lang="tr-TR" dirty="0" smtClean="0"/>
              <a:t>Kapitülasyonların devletin ekonomik açıdan zarar görmesine ve bu hakları elde eden devletlerin Osmanlının içişlerine karışmasına zemin hazırlaması,</a:t>
            </a:r>
          </a:p>
          <a:p>
            <a:pPr marL="342900" indent="-342900">
              <a:buFont typeface="Arial" panose="020B0604020202020204" pitchFamily="34" charset="0"/>
              <a:buChar char="•"/>
            </a:pPr>
            <a:r>
              <a:rPr lang="tr-TR" dirty="0" smtClean="0"/>
              <a:t>Şeriatın yeni dünya düzenine ve zamanın ruhuna cevap verecek açılımlara yönelememesi, eğitimini yenileyememesi, bilimsel ve teknik gelişmelere ayak uyduracak politikalar, kurumlar ve zihniyet değişimini gerçekleştirememesi,</a:t>
            </a:r>
            <a:endParaRPr lang="tr-TR" dirty="0"/>
          </a:p>
        </p:txBody>
      </p:sp>
    </p:spTree>
    <p:extLst>
      <p:ext uri="{BB962C8B-B14F-4D97-AF65-F5344CB8AC3E}">
        <p14:creationId xmlns:p14="http://schemas.microsoft.com/office/powerpoint/2010/main" val="19852265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3.Hafta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lnSpcReduction="10000"/>
          </a:bodyPr>
          <a:lstStyle/>
          <a:p>
            <a:r>
              <a:rPr lang="tr-TR" b="1" dirty="0" smtClean="0"/>
              <a:t>OSMANLI İMPARATORLUĞU’NUN DAĞILMA SEBEPLERİNE GENEL BİR BAKIŞ ve TANZİMAT FERMANI ÖNCESİ YENİLEŞME ÇABALARI</a:t>
            </a:r>
          </a:p>
          <a:p>
            <a:r>
              <a:rPr lang="tr-TR" b="1" dirty="0" smtClean="0">
                <a:solidFill>
                  <a:schemeClr val="accent1"/>
                </a:solidFill>
              </a:rPr>
              <a:t>Osmanlı İmparatorluğu’nun Dağılma Sebepleri</a:t>
            </a:r>
          </a:p>
          <a:p>
            <a:pPr marL="342900" indent="-342900">
              <a:buFont typeface="Arial" panose="020B0604020202020204" pitchFamily="34" charset="0"/>
              <a:buChar char="•"/>
            </a:pPr>
            <a:r>
              <a:rPr lang="tr-TR" dirty="0" smtClean="0"/>
              <a:t>Batı’da servet ve bilimin son aşamasını oluşturan Endüstri Devrimi’ni ülkede gerçekleştirememesi, etkilerinden kendini koruyamaması, </a:t>
            </a:r>
          </a:p>
          <a:p>
            <a:r>
              <a:rPr lang="tr-TR" dirty="0" smtClean="0">
                <a:solidFill>
                  <a:srgbClr val="7030A0"/>
                </a:solidFill>
              </a:rPr>
              <a:t>TARTIŞMA: Osmanlı İmparatorluğu’nun dağılma veya çözülme dönemlerine etki eden gelişmeler hakkında öğrencilerin görüşlerine başvurularak; yukarıda yapılan sıralamada yerleri değiştirilmesi veya özellikle ön plana çıkarılması/eklenmesi/çıkarılması gereken hususlar/başlıklar nelerdir?</a:t>
            </a:r>
            <a:endParaRPr lang="tr-TR" dirty="0">
              <a:solidFill>
                <a:srgbClr val="7030A0"/>
              </a:solidFill>
            </a:endParaRPr>
          </a:p>
        </p:txBody>
      </p:sp>
    </p:spTree>
    <p:extLst>
      <p:ext uri="{BB962C8B-B14F-4D97-AF65-F5344CB8AC3E}">
        <p14:creationId xmlns:p14="http://schemas.microsoft.com/office/powerpoint/2010/main" val="2303267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3.Hafta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10000"/>
          </a:bodyPr>
          <a:lstStyle/>
          <a:p>
            <a:r>
              <a:rPr lang="tr-TR" b="1" dirty="0" smtClean="0"/>
              <a:t>OSMANLI İMPARATORLUĞU’NUN DAĞILMA SEBEPLERİNE GENEL BİR BAKIŞ ve TANZİMAT FERMANI ÖNCESİ YENİLEŞME ÇABALARI</a:t>
            </a:r>
          </a:p>
          <a:p>
            <a:r>
              <a:rPr lang="tr-TR" b="1" dirty="0" smtClean="0">
                <a:solidFill>
                  <a:schemeClr val="accent1"/>
                </a:solidFill>
              </a:rPr>
              <a:t>Tanzimat Fermanı Öncesi Yenileşme Çabaları</a:t>
            </a:r>
          </a:p>
          <a:p>
            <a:r>
              <a:rPr lang="tr-TR" b="1" dirty="0" smtClean="0">
                <a:solidFill>
                  <a:schemeClr val="accent1"/>
                </a:solidFill>
              </a:rPr>
              <a:t>Lale Devrinin Genel Hususiyetleri</a:t>
            </a:r>
          </a:p>
          <a:p>
            <a:r>
              <a:rPr lang="tr-TR" b="1" dirty="0" smtClean="0">
                <a:solidFill>
                  <a:schemeClr val="accent1"/>
                </a:solidFill>
              </a:rPr>
              <a:t>1718-1730 yıllarını kapsayan ve Lale Devri olarak bilinen dönemdeki temel gelişmeleri şu başlıklar altında özetleme imkanı vardır:</a:t>
            </a:r>
          </a:p>
          <a:p>
            <a:r>
              <a:rPr lang="tr-TR" dirty="0"/>
              <a:t>1-Osmanlı aydınları arasında </a:t>
            </a:r>
            <a:r>
              <a:rPr lang="tr-TR" dirty="0" smtClean="0"/>
              <a:t>Avrupa’daki </a:t>
            </a:r>
            <a:r>
              <a:rPr lang="tr-TR" dirty="0"/>
              <a:t>coğrafya, astronomi, biyoloji, tıp ve mimarlık alanındaki gelişmelere göreceli bir merak doğdu. </a:t>
            </a:r>
            <a:r>
              <a:rPr lang="tr-TR" dirty="0" smtClean="0"/>
              <a:t>28 </a:t>
            </a:r>
            <a:r>
              <a:rPr lang="tr-TR" dirty="0"/>
              <a:t>Çelebi Mehmet’in </a:t>
            </a:r>
            <a:r>
              <a:rPr lang="tr-TR" dirty="0" err="1"/>
              <a:t>Versailles</a:t>
            </a:r>
            <a:r>
              <a:rPr lang="tr-TR" dirty="0"/>
              <a:t> ve </a:t>
            </a:r>
            <a:r>
              <a:rPr lang="tr-TR" dirty="0" err="1"/>
              <a:t>Trianon</a:t>
            </a:r>
            <a:r>
              <a:rPr lang="tr-TR" dirty="0"/>
              <a:t> saraylarının çizimlerini getirmesi saray ve üst düzey bürokratların bu çizimleri esas alarak saray, köşk, yazlık vb. yaşam alanlarını hayata geçirmelerine katkıda bulundu.</a:t>
            </a:r>
            <a:endParaRPr lang="tr-TR" b="1" dirty="0" smtClean="0">
              <a:solidFill>
                <a:schemeClr val="accent1"/>
              </a:solidFill>
            </a:endParaRPr>
          </a:p>
        </p:txBody>
      </p:sp>
    </p:spTree>
    <p:extLst>
      <p:ext uri="{BB962C8B-B14F-4D97-AF65-F5344CB8AC3E}">
        <p14:creationId xmlns:p14="http://schemas.microsoft.com/office/powerpoint/2010/main" val="3558830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3.Hafta</a:t>
            </a:r>
            <a:br>
              <a:rPr lang="tr-TR" dirty="0" smtClean="0"/>
            </a:br>
            <a:endParaRPr lang="tr-TR" dirty="0"/>
          </a:p>
        </p:txBody>
      </p:sp>
      <p:sp>
        <p:nvSpPr>
          <p:cNvPr id="3" name="Alt Başlık 2"/>
          <p:cNvSpPr>
            <a:spLocks noGrp="1"/>
          </p:cNvSpPr>
          <p:nvPr>
            <p:ph type="subTitle" idx="1"/>
          </p:nvPr>
        </p:nvSpPr>
        <p:spPr>
          <a:xfrm>
            <a:off x="1524000" y="1122363"/>
            <a:ext cx="9144000" cy="5115151"/>
          </a:xfrm>
        </p:spPr>
        <p:txBody>
          <a:bodyPr>
            <a:normAutofit fontScale="92500" lnSpcReduction="20000"/>
          </a:bodyPr>
          <a:lstStyle/>
          <a:p>
            <a:r>
              <a:rPr lang="tr-TR" b="1" dirty="0" smtClean="0"/>
              <a:t>OSMANLI İMPARATORLUĞU’NUN DAĞILMA SEBEPLERİNE GENEL BİR BAKIŞ ve TANZİMAT FERMANI ÖNCESİ YENİLEŞME ÇABALARI</a:t>
            </a:r>
          </a:p>
          <a:p>
            <a:r>
              <a:rPr lang="tr-TR" b="1" dirty="0" smtClean="0">
                <a:solidFill>
                  <a:schemeClr val="accent1"/>
                </a:solidFill>
              </a:rPr>
              <a:t>Tanzimat Fermanı Öncesi Yenileşme Çabaları</a:t>
            </a:r>
          </a:p>
          <a:p>
            <a:r>
              <a:rPr lang="tr-TR" b="1" dirty="0" smtClean="0">
                <a:solidFill>
                  <a:schemeClr val="accent1"/>
                </a:solidFill>
              </a:rPr>
              <a:t>Lale Devrinin Genel Hususiyetleri</a:t>
            </a:r>
          </a:p>
          <a:p>
            <a:r>
              <a:rPr lang="tr-TR" b="1" dirty="0" smtClean="0">
                <a:solidFill>
                  <a:schemeClr val="accent1"/>
                </a:solidFill>
              </a:rPr>
              <a:t>1718-1730 yıllarını kapsayan ve Lale Devri olarak bilinen dönemdeki temel gelişmeleri şu başlıklar altında özetleme imkanı vardır:</a:t>
            </a:r>
          </a:p>
          <a:p>
            <a:r>
              <a:rPr lang="tr-TR" dirty="0" smtClean="0"/>
              <a:t>2-Çeşmeleri</a:t>
            </a:r>
            <a:r>
              <a:rPr lang="tr-TR" dirty="0"/>
              <a:t>, bahçeleri ve dinlenme alanlarıyla </a:t>
            </a:r>
            <a:r>
              <a:rPr lang="tr-TR" dirty="0" smtClean="0"/>
              <a:t>Batı </a:t>
            </a:r>
            <a:r>
              <a:rPr lang="tr-TR" dirty="0"/>
              <a:t>tarzı bir estetik zihniyet doğduğu gibi mobilya, sofra düzeni vb. konularda Alafranga denilen bir moda oluşmaya başladı. Dönemin simgesi olan lale başta </a:t>
            </a:r>
            <a:r>
              <a:rPr lang="tr-TR" dirty="0" smtClean="0"/>
              <a:t>Kağıthane </a:t>
            </a:r>
            <a:r>
              <a:rPr lang="tr-TR" dirty="0"/>
              <a:t>(</a:t>
            </a:r>
            <a:r>
              <a:rPr lang="tr-TR" dirty="0" err="1"/>
              <a:t>Sadabat</a:t>
            </a:r>
            <a:r>
              <a:rPr lang="tr-TR" dirty="0"/>
              <a:t>) olmak üzere </a:t>
            </a:r>
            <a:r>
              <a:rPr lang="tr-TR" dirty="0" smtClean="0"/>
              <a:t>İstanbul’un </a:t>
            </a:r>
            <a:r>
              <a:rPr lang="tr-TR" dirty="0"/>
              <a:t>florasına yeni bir unsur olarak eklendi. Lale yetiştiriciliği de dahil estetik uğraşlar benimsenen veya ayıplanmayan hobiler haline geldi. Lale tüm canlılığı ile cami figürlerine girdi. Şiir başta olmak üzere bazı edebiyat uğraşlarının konusu doğa, çiçek ve lale olmaya başladı. </a:t>
            </a:r>
            <a:r>
              <a:rPr lang="tr-TR" dirty="0" err="1" smtClean="0"/>
              <a:t>Sadabad’ın</a:t>
            </a:r>
            <a:r>
              <a:rPr lang="tr-TR" dirty="0" smtClean="0"/>
              <a:t> </a:t>
            </a:r>
            <a:r>
              <a:rPr lang="tr-TR" dirty="0"/>
              <a:t>en önemli </a:t>
            </a:r>
            <a:r>
              <a:rPr lang="tr-TR" dirty="0" smtClean="0"/>
              <a:t>yanı, </a:t>
            </a:r>
            <a:r>
              <a:rPr lang="tr-TR" dirty="0"/>
              <a:t>halkla yöneticilerin ortak mekanları paylaşmasının normal olarak kabul edildiği bir dönemi başlatmasıdır. </a:t>
            </a:r>
            <a:endParaRPr lang="tr-TR" dirty="0" smtClean="0"/>
          </a:p>
          <a:p>
            <a:r>
              <a:rPr lang="tr-TR" dirty="0" smtClean="0">
                <a:solidFill>
                  <a:srgbClr val="7030A0"/>
                </a:solidFill>
              </a:rPr>
              <a:t>TARTIŞMA: Lale Devri Avrupa’da yaşanan Hümanizma ve Rönesans devirleriyle kıyaslanabilir mi? Benzeşen veya ayrışan yönleri nelerdir?</a:t>
            </a:r>
          </a:p>
          <a:p>
            <a:endParaRPr lang="tr-TR" dirty="0" smtClean="0"/>
          </a:p>
          <a:p>
            <a:endParaRPr lang="tr-TR" dirty="0"/>
          </a:p>
          <a:p>
            <a:endParaRPr lang="tr-TR" b="1" dirty="0" smtClean="0">
              <a:solidFill>
                <a:schemeClr val="accent1"/>
              </a:solidFill>
            </a:endParaRPr>
          </a:p>
        </p:txBody>
      </p:sp>
    </p:spTree>
    <p:extLst>
      <p:ext uri="{BB962C8B-B14F-4D97-AF65-F5344CB8AC3E}">
        <p14:creationId xmlns:p14="http://schemas.microsoft.com/office/powerpoint/2010/main" val="378319107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367</TotalTime>
  <Words>1262</Words>
  <Application>Microsoft Office PowerPoint</Application>
  <PresentationFormat>Geniş ekran</PresentationFormat>
  <Paragraphs>75</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Calibri Light</vt:lpstr>
      <vt:lpstr>Office Teması</vt:lpstr>
      <vt:lpstr>TAR322 OSMANLI İMPARATORLUĞU’NDA YENİLEŞME HAREKETLERİ</vt:lpstr>
      <vt:lpstr>3.Hafta </vt:lpstr>
      <vt:lpstr>3.Hafta </vt:lpstr>
      <vt:lpstr>3.Hafta </vt:lpstr>
      <vt:lpstr>3.Hafta </vt:lpstr>
      <vt:lpstr>3.Hafta </vt:lpstr>
      <vt:lpstr>3.Hafta </vt:lpstr>
      <vt:lpstr>3.Hafta </vt:lpstr>
      <vt:lpstr>3.Hafta </vt:lpstr>
      <vt:lpstr>3.Hafta </vt:lpstr>
      <vt:lpstr>3.Hafta </vt:lpstr>
      <vt:lpstr>3.Hafta </vt:lpstr>
      <vt:lpstr>3.Hafta </vt:lpstr>
      <vt:lpstr>3.Hafta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Bekir Koç</dc:creator>
  <cp:lastModifiedBy>Bekir Koç</cp:lastModifiedBy>
  <cp:revision>40</cp:revision>
  <dcterms:created xsi:type="dcterms:W3CDTF">2018-08-08T12:07:43Z</dcterms:created>
  <dcterms:modified xsi:type="dcterms:W3CDTF">2018-08-28T11:06:17Z</dcterms:modified>
</cp:coreProperties>
</file>