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50"/>
  </p:notesMasterIdLst>
  <p:sldIdLst>
    <p:sldId id="256" r:id="rId2"/>
    <p:sldId id="266" r:id="rId3"/>
    <p:sldId id="257" r:id="rId4"/>
    <p:sldId id="312" r:id="rId5"/>
    <p:sldId id="272" r:id="rId6"/>
    <p:sldId id="273" r:id="rId7"/>
    <p:sldId id="264" r:id="rId8"/>
    <p:sldId id="265" r:id="rId9"/>
    <p:sldId id="258" r:id="rId10"/>
    <p:sldId id="259" r:id="rId11"/>
    <p:sldId id="316" r:id="rId12"/>
    <p:sldId id="261" r:id="rId13"/>
    <p:sldId id="294" r:id="rId14"/>
    <p:sldId id="287" r:id="rId15"/>
    <p:sldId id="288" r:id="rId16"/>
    <p:sldId id="289" r:id="rId17"/>
    <p:sldId id="290" r:id="rId18"/>
    <p:sldId id="275" r:id="rId19"/>
    <p:sldId id="304" r:id="rId20"/>
    <p:sldId id="276" r:id="rId21"/>
    <p:sldId id="277" r:id="rId22"/>
    <p:sldId id="278" r:id="rId23"/>
    <p:sldId id="279" r:id="rId24"/>
    <p:sldId id="303" r:id="rId25"/>
    <p:sldId id="263" r:id="rId26"/>
    <p:sldId id="301" r:id="rId27"/>
    <p:sldId id="274" r:id="rId28"/>
    <p:sldId id="286" r:id="rId29"/>
    <p:sldId id="291" r:id="rId30"/>
    <p:sldId id="292" r:id="rId31"/>
    <p:sldId id="293" r:id="rId32"/>
    <p:sldId id="296" r:id="rId33"/>
    <p:sldId id="297" r:id="rId34"/>
    <p:sldId id="298" r:id="rId35"/>
    <p:sldId id="299" r:id="rId36"/>
    <p:sldId id="309" r:id="rId37"/>
    <p:sldId id="311" r:id="rId38"/>
    <p:sldId id="305" r:id="rId39"/>
    <p:sldId id="306" r:id="rId40"/>
    <p:sldId id="307" r:id="rId41"/>
    <p:sldId id="308" r:id="rId42"/>
    <p:sldId id="310" r:id="rId43"/>
    <p:sldId id="313" r:id="rId44"/>
    <p:sldId id="314" r:id="rId45"/>
    <p:sldId id="315" r:id="rId46"/>
    <p:sldId id="284" r:id="rId47"/>
    <p:sldId id="285" r:id="rId48"/>
    <p:sldId id="317" r:id="rId49"/>
  </p:sldIdLst>
  <p:sldSz cx="9144000" cy="6858000" type="screen4x3"/>
  <p:notesSz cx="6858000" cy="9144000"/>
  <p:embeddedFontLst>
    <p:embeddedFont>
      <p:font typeface="Franklin Gothic Medium" pitchFamily="34" charset="0"/>
      <p:regular r:id="rId51"/>
      <p:italic r:id="rId52"/>
    </p:embeddedFont>
    <p:embeddedFont>
      <p:font typeface="Franklin Gothic Book" pitchFamily="34" charset="0"/>
      <p:regular r:id="rId53"/>
      <p:italic r:id="rId54"/>
    </p:embeddedFont>
    <p:embeddedFont>
      <p:font typeface="Wingdings 2" pitchFamily="18" charset="2"/>
      <p:regular r:id="rId55"/>
    </p:embeddedFont>
    <p:embeddedFont>
      <p:font typeface="Calibri" pitchFamily="34" charset="0"/>
      <p:regular r:id="rId56"/>
      <p:bold r:id="rId57"/>
      <p:italic r:id="rId58"/>
      <p:boldItalic r:id="rId59"/>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p:cViewPr varScale="1">
        <p:scale>
          <a:sx n="86" d="100"/>
          <a:sy n="86" d="100"/>
        </p:scale>
        <p:origin x="-150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2E1360-13C4-435A-8E03-12A0DC520F73}" type="datetimeFigureOut">
              <a:rPr lang="tr-TR" smtClean="0"/>
              <a:pPr/>
              <a:t>29.1.2020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FD77A2-A299-4778-98D7-D7436461AEA9}" type="slidenum">
              <a:rPr lang="tr-TR" smtClean="0"/>
              <a:pPr/>
              <a:t>‹#›</a:t>
            </a:fld>
            <a:endParaRPr lang="tr-TR"/>
          </a:p>
        </p:txBody>
      </p:sp>
    </p:spTree>
    <p:extLst>
      <p:ext uri="{BB962C8B-B14F-4D97-AF65-F5344CB8AC3E}">
        <p14:creationId xmlns="" xmlns:p14="http://schemas.microsoft.com/office/powerpoint/2010/main" val="235513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0FD77A2-A299-4778-98D7-D7436461AEA9}" type="slidenum">
              <a:rPr lang="tr-TR" smtClean="0"/>
              <a:pPr/>
              <a:t>21</a:t>
            </a:fld>
            <a:endParaRPr lang="tr-TR"/>
          </a:p>
        </p:txBody>
      </p:sp>
    </p:spTree>
    <p:extLst>
      <p:ext uri="{BB962C8B-B14F-4D97-AF65-F5344CB8AC3E}">
        <p14:creationId xmlns="" xmlns:p14="http://schemas.microsoft.com/office/powerpoint/2010/main" val="244713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Başlık"/>
          <p:cNvSpPr>
            <a:spLocks noGrp="1"/>
          </p:cNvSpPr>
          <p:nvPr>
            <p:ph type="ctrTitle"/>
          </p:nvPr>
        </p:nvSpPr>
        <p:spPr>
          <a:xfrm>
            <a:off x="381000" y="4853411"/>
            <a:ext cx="8458200" cy="1222375"/>
          </a:xfrm>
        </p:spPr>
        <p:txBody>
          <a:bodyPr anchor="t"/>
          <a:lstStyle/>
          <a:p>
            <a:r>
              <a:rPr kumimoji="0" lang="tr-TR" smtClean="0"/>
              <a:t>Asıl başlık stili için tıklatın</a:t>
            </a:r>
            <a:endParaRPr kumimoji="0"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16" name="15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2" name="1 Altbilgi Yer Tutucusu"/>
          <p:cNvSpPr>
            <a:spLocks noGrp="1"/>
          </p:cNvSpPr>
          <p:nvPr>
            <p:ph type="ftr" sz="quarter" idx="11"/>
          </p:nvPr>
        </p:nvSpPr>
        <p:spPr/>
        <p:txBody>
          <a:bodyPr/>
          <a:lstStyle/>
          <a:p>
            <a:endParaRPr lang="tr-TR"/>
          </a:p>
        </p:txBody>
      </p:sp>
      <p:sp>
        <p:nvSpPr>
          <p:cNvPr id="15" name="14 Slayt Numarası Yer Tutucusu"/>
          <p:cNvSpPr>
            <a:spLocks noGrp="1"/>
          </p:cNvSpPr>
          <p:nvPr>
            <p:ph type="sldNum" sz="quarter" idx="12"/>
          </p:nvPr>
        </p:nvSpPr>
        <p:spPr>
          <a:xfrm>
            <a:off x="8229600" y="6473952"/>
            <a:ext cx="758952" cy="246888"/>
          </a:xfrm>
        </p:spPr>
        <p:txBody>
          <a:bodyPr/>
          <a:lstStyle/>
          <a:p>
            <a:fld id="{850D1147-AD65-476A-823D-5FB154BF4F10}"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kumimoji="0" lang="tr-TR" smtClean="0"/>
              <a:t>Asıl başlık stili için tıklatın</a:t>
            </a:r>
            <a:endParaRPr kumimoji="0" lang="en-US"/>
          </a:p>
        </p:txBody>
      </p:sp>
      <p:sp>
        <p:nvSpPr>
          <p:cNvPr id="27" name="26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19" name="18 Altbilgi Yer Tutucusu"/>
          <p:cNvSpPr>
            <a:spLocks noGrp="1"/>
          </p:cNvSpPr>
          <p:nvPr>
            <p:ph type="ftr" sz="quarter" idx="11"/>
          </p:nvPr>
        </p:nvSpPr>
        <p:spPr>
          <a:xfrm>
            <a:off x="3581400" y="76200"/>
            <a:ext cx="2895600" cy="288925"/>
          </a:xfrm>
        </p:spPr>
        <p:txBody>
          <a:bodyPr/>
          <a:lstStyle/>
          <a:p>
            <a:endParaRPr lang="tr-TR"/>
          </a:p>
        </p:txBody>
      </p:sp>
      <p:sp>
        <p:nvSpPr>
          <p:cNvPr id="16" name="15 Slayt Numarası Yer Tutucusu"/>
          <p:cNvSpPr>
            <a:spLocks noGrp="1"/>
          </p:cNvSpPr>
          <p:nvPr>
            <p:ph type="sldNum" sz="quarter" idx="12"/>
          </p:nvPr>
        </p:nvSpPr>
        <p:spPr>
          <a:xfrm>
            <a:off x="8229600" y="6473952"/>
            <a:ext cx="758952" cy="246888"/>
          </a:xfrm>
        </p:spPr>
        <p:txBody>
          <a:bodyPr/>
          <a:lstStyle/>
          <a:p>
            <a:fld id="{850D1147-AD65-476A-823D-5FB154BF4F10}"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9" name="18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11" name="10 Altbilgi Yer Tutucusu"/>
          <p:cNvSpPr>
            <a:spLocks noGrp="1"/>
          </p:cNvSpPr>
          <p:nvPr>
            <p:ph type="ftr" sz="quarter" idx="11"/>
          </p:nvPr>
        </p:nvSpPr>
        <p:spPr/>
        <p:txBody>
          <a:bodyPr/>
          <a:lstStyle/>
          <a:p>
            <a:endParaRPr lang="tr-TR"/>
          </a:p>
        </p:txBody>
      </p:sp>
      <p:sp>
        <p:nvSpPr>
          <p:cNvPr id="16" name="15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kumimoji="0" lang="tr-TR" smtClean="0"/>
              <a:t>Asıl başlık stili için tıklatın</a:t>
            </a:r>
            <a:endParaRPr kumimoji="0"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10" name="9 Altbilgi Yer Tutucusu"/>
          <p:cNvSpPr>
            <a:spLocks noGrp="1"/>
          </p:cNvSpPr>
          <p:nvPr>
            <p:ph type="ftr" sz="quarter" idx="11"/>
          </p:nvPr>
        </p:nvSpPr>
        <p:spPr/>
        <p:txBody>
          <a:bodyPr/>
          <a:lstStyle/>
          <a:p>
            <a:endParaRPr lang="tr-TR"/>
          </a:p>
        </p:txBody>
      </p:sp>
      <p:sp>
        <p:nvSpPr>
          <p:cNvPr id="31" name="30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9" name="28 Başlık"/>
          <p:cNvSpPr>
            <a:spLocks noGrp="1"/>
          </p:cNvSpPr>
          <p:nvPr>
            <p:ph type="title"/>
          </p:nvPr>
        </p:nvSpPr>
        <p:spPr>
          <a:xfrm>
            <a:off x="304800" y="5410200"/>
            <a:ext cx="8610600" cy="882650"/>
          </a:xfrm>
        </p:spPr>
        <p:txBody>
          <a:bodyPr anchor="ctr"/>
          <a:lstStyle>
            <a:lvl1pPr>
              <a:defRPr/>
            </a:lvl1p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9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229600" y="6477000"/>
            <a:ext cx="762000" cy="246888"/>
          </a:xfrm>
        </p:spPr>
        <p:txBody>
          <a:bodyPr/>
          <a:lstStyle/>
          <a:p>
            <a:fld id="{850D1147-AD65-476A-823D-5FB154BF4F10}" type="slidenum">
              <a:rPr lang="tr-TR" smtClean="0"/>
              <a:pPr/>
              <a:t>‹#›</a:t>
            </a:fld>
            <a:endParaRPr lang="tr-TR"/>
          </a:p>
        </p:txBody>
      </p:sp>
      <p:sp>
        <p:nvSpPr>
          <p:cNvPr id="11" name="10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kumimoji="0" lang="tr-TR" smtClean="0"/>
              <a:t>Asıl başlık stili için tıklatın</a:t>
            </a:r>
            <a:endParaRPr kumimoji="0" lang="en-US"/>
          </a:p>
        </p:txBody>
      </p:sp>
      <p:sp>
        <p:nvSpPr>
          <p:cNvPr id="12" name="11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21" name="20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24" name="23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7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Başlık"/>
          <p:cNvSpPr>
            <a:spLocks noGrp="1"/>
          </p:cNvSpPr>
          <p:nvPr>
            <p:ph type="title"/>
          </p:nvPr>
        </p:nvSpPr>
        <p:spPr>
          <a:xfrm>
            <a:off x="457200" y="5486400"/>
            <a:ext cx="8458200" cy="520700"/>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24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29" name="28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tr-TR" smtClean="0"/>
              <a:t>Resim eklemek için simgeyi tıklatın</a:t>
            </a:r>
            <a:endParaRPr kumimoji="0" lang="en-US" dirty="0"/>
          </a:p>
        </p:txBody>
      </p:sp>
      <p:sp>
        <p:nvSpPr>
          <p:cNvPr id="7" name="6 Veri Yer Tutucusu"/>
          <p:cNvSpPr>
            <a:spLocks noGrp="1"/>
          </p:cNvSpPr>
          <p:nvPr>
            <p:ph type="dt" sz="half" idx="10"/>
          </p:nvPr>
        </p:nvSpPr>
        <p:spPr/>
        <p:txBody>
          <a:bodyPr/>
          <a:lstStyle/>
          <a:p>
            <a:fld id="{233037E5-22BE-4C9E-9BA6-18DB90F631E8}" type="datetimeFigureOut">
              <a:rPr lang="tr-TR" smtClean="0"/>
              <a:pPr/>
              <a:t>29.1.2020</a:t>
            </a:fld>
            <a:endParaRPr lang="tr-TR"/>
          </a:p>
        </p:txBody>
      </p:sp>
      <p:sp>
        <p:nvSpPr>
          <p:cNvPr id="5" name="4 Altbilgi Yer Tutucusu"/>
          <p:cNvSpPr>
            <a:spLocks noGrp="1"/>
          </p:cNvSpPr>
          <p:nvPr>
            <p:ph type="ftr" sz="quarter" idx="11"/>
          </p:nvPr>
        </p:nvSpPr>
        <p:spPr/>
        <p:txBody>
          <a:bodyPr/>
          <a:lstStyle/>
          <a:p>
            <a:endParaRPr lang="tr-TR"/>
          </a:p>
        </p:txBody>
      </p:sp>
      <p:sp>
        <p:nvSpPr>
          <p:cNvPr id="31" name="30 Slayt Numarası Yer Tutucusu"/>
          <p:cNvSpPr>
            <a:spLocks noGrp="1"/>
          </p:cNvSpPr>
          <p:nvPr>
            <p:ph type="sldNum" sz="quarter" idx="12"/>
          </p:nvPr>
        </p:nvSpPr>
        <p:spPr/>
        <p:txBody>
          <a:bodyPr/>
          <a:lstStyle/>
          <a:p>
            <a:fld id="{850D1147-AD65-476A-823D-5FB154BF4F10}" type="slidenum">
              <a:rPr lang="tr-TR" smtClean="0"/>
              <a:pPr/>
              <a:t>‹#›</a:t>
            </a:fld>
            <a:endParaRPr lang="tr-TR"/>
          </a:p>
        </p:txBody>
      </p:sp>
      <p:sp>
        <p:nvSpPr>
          <p:cNvPr id="17" name="16 Başlık"/>
          <p:cNvSpPr>
            <a:spLocks noGrp="1"/>
          </p:cNvSpPr>
          <p:nvPr>
            <p:ph type="title"/>
          </p:nvPr>
        </p:nvSpPr>
        <p:spPr>
          <a:xfrm>
            <a:off x="381000" y="4993760"/>
            <a:ext cx="5867400" cy="522288"/>
          </a:xfrm>
        </p:spPr>
        <p:txBody>
          <a:bodyPr anchor="ctr"/>
          <a:lstStyle>
            <a:lvl1pPr algn="l">
              <a:buNone/>
              <a:defRPr sz="2000" b="1"/>
            </a:lvl1pPr>
          </a:lstStyle>
          <a:p>
            <a:r>
              <a:rPr kumimoji="0" lang="tr-TR" smtClean="0"/>
              <a:t>Asıl başlık stili için tıklatın</a:t>
            </a:r>
            <a:endParaRPr kumimoji="0"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etin Yer Tutucusu"/>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33037E5-22BE-4C9E-9BA6-18DB90F631E8}" type="datetimeFigureOut">
              <a:rPr lang="tr-TR" smtClean="0"/>
              <a:pPr/>
              <a:t>29.1.2020</a:t>
            </a:fld>
            <a:endParaRPr lang="tr-TR"/>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tr-TR"/>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50D1147-AD65-476A-823D-5FB154BF4F10}" type="slidenum">
              <a:rPr lang="tr-TR" smtClean="0"/>
              <a:pPr/>
              <a:t>‹#›</a:t>
            </a:fld>
            <a:endParaRPr lang="tr-TR"/>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kumimoji="0" lang="tr-TR" smtClean="0"/>
              <a:t>Asıl başlık stili için tıklatın</a:t>
            </a:r>
            <a:endParaRPr kumimoji="0"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5.jpe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80.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73.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s>
</file>

<file path=ppt/slides/_rels/slide3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err="1" smtClean="0"/>
              <a:t>Adeziv</a:t>
            </a:r>
            <a:r>
              <a:rPr lang="tr-TR" dirty="0" smtClean="0"/>
              <a:t> Köprüler</a:t>
            </a:r>
            <a:endParaRPr lang="tr-TR" dirty="0"/>
          </a:p>
        </p:txBody>
      </p:sp>
      <p:sp>
        <p:nvSpPr>
          <p:cNvPr id="3" name="2 Alt Başlık"/>
          <p:cNvSpPr>
            <a:spLocks noGrp="1"/>
          </p:cNvSpPr>
          <p:nvPr>
            <p:ph type="subTitle" idx="1"/>
          </p:nvPr>
        </p:nvSpPr>
        <p:spPr/>
        <p:txBody>
          <a:bodyPr/>
          <a:lstStyle/>
          <a:p>
            <a:r>
              <a:rPr lang="tr-TR" dirty="0" err="1" smtClean="0"/>
              <a:t>Prof.Dr</a:t>
            </a:r>
            <a:r>
              <a:rPr lang="tr-TR" dirty="0" smtClean="0"/>
              <a:t>.Hakan TERZİOĞLU</a:t>
            </a:r>
            <a:endParaRPr lang="tr-TR" dirty="0"/>
          </a:p>
        </p:txBody>
      </p:sp>
      <p:pic>
        <p:nvPicPr>
          <p:cNvPr id="4" name="3 Resim" descr="maryland_bridge_222122801_std.jpg"/>
          <p:cNvPicPr>
            <a:picLocks noChangeAspect="1"/>
          </p:cNvPicPr>
          <p:nvPr/>
        </p:nvPicPr>
        <p:blipFill>
          <a:blip r:embed="rId2" cstate="print"/>
          <a:stretch>
            <a:fillRect/>
          </a:stretch>
        </p:blipFill>
        <p:spPr>
          <a:xfrm>
            <a:off x="5796136" y="1412776"/>
            <a:ext cx="2857500" cy="21431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SPLİNTE ADEZİV KÖPRÜLER</a:t>
            </a:r>
            <a:endParaRPr lang="tr-TR" dirty="0"/>
          </a:p>
        </p:txBody>
      </p:sp>
      <p:pic>
        <p:nvPicPr>
          <p:cNvPr id="4" name="3 İçerik Yer Tutucusu" descr="DSC_1041.jpg"/>
          <p:cNvPicPr>
            <a:picLocks noGrp="1" noChangeAspect="1"/>
          </p:cNvPicPr>
          <p:nvPr>
            <p:ph idx="1"/>
          </p:nvPr>
        </p:nvPicPr>
        <p:blipFill>
          <a:blip r:embed="rId2" cstate="print"/>
          <a:stretch>
            <a:fillRect/>
          </a:stretch>
        </p:blipFill>
        <p:spPr>
          <a:xfrm>
            <a:off x="611560" y="1556792"/>
            <a:ext cx="3121152" cy="2255520"/>
          </a:xfrm>
        </p:spPr>
      </p:pic>
      <p:pic>
        <p:nvPicPr>
          <p:cNvPr id="5" name="4 Resim" descr="DSC_1042.jpg"/>
          <p:cNvPicPr>
            <a:picLocks noChangeAspect="1"/>
          </p:cNvPicPr>
          <p:nvPr/>
        </p:nvPicPr>
        <p:blipFill>
          <a:blip r:embed="rId3" cstate="print"/>
          <a:stretch>
            <a:fillRect/>
          </a:stretch>
        </p:blipFill>
        <p:spPr>
          <a:xfrm>
            <a:off x="5004048" y="1556791"/>
            <a:ext cx="3409184" cy="2237277"/>
          </a:xfrm>
          <a:prstGeom prst="rect">
            <a:avLst/>
          </a:prstGeom>
        </p:spPr>
      </p:pic>
      <p:pic>
        <p:nvPicPr>
          <p:cNvPr id="6" name="5 Resim" descr="DSC_1048.jpg"/>
          <p:cNvPicPr>
            <a:picLocks noChangeAspect="1"/>
          </p:cNvPicPr>
          <p:nvPr/>
        </p:nvPicPr>
        <p:blipFill>
          <a:blip r:embed="rId4" cstate="print"/>
          <a:stretch>
            <a:fillRect/>
          </a:stretch>
        </p:blipFill>
        <p:spPr>
          <a:xfrm>
            <a:off x="827584" y="4149080"/>
            <a:ext cx="3121152" cy="2456688"/>
          </a:xfrm>
          <a:prstGeom prst="rect">
            <a:avLst/>
          </a:prstGeom>
        </p:spPr>
      </p:pic>
      <p:pic>
        <p:nvPicPr>
          <p:cNvPr id="7" name="6 Resim" descr="DSC_1049.jpg"/>
          <p:cNvPicPr>
            <a:picLocks noChangeAspect="1"/>
          </p:cNvPicPr>
          <p:nvPr/>
        </p:nvPicPr>
        <p:blipFill>
          <a:blip r:embed="rId5" cstate="print"/>
          <a:stretch>
            <a:fillRect/>
          </a:stretch>
        </p:blipFill>
        <p:spPr>
          <a:xfrm>
            <a:off x="4932040" y="4221088"/>
            <a:ext cx="3600400" cy="232906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Adeziv</a:t>
            </a:r>
            <a:r>
              <a:rPr lang="tr-TR" dirty="0" smtClean="0"/>
              <a:t> restorasyonlardaki dikkat edilecek hususlar</a:t>
            </a:r>
            <a:endParaRPr lang="tr-TR" dirty="0"/>
          </a:p>
        </p:txBody>
      </p:sp>
      <p:pic>
        <p:nvPicPr>
          <p:cNvPr id="4" name="3 İçerik Yer Tutucusu" descr="Adhesive-Bridge2.gif"/>
          <p:cNvPicPr>
            <a:picLocks noGrp="1" noChangeAspect="1"/>
          </p:cNvPicPr>
          <p:nvPr>
            <p:ph idx="1"/>
          </p:nvPr>
        </p:nvPicPr>
        <p:blipFill>
          <a:blip r:embed="rId2" cstate="print"/>
          <a:stretch>
            <a:fillRect/>
          </a:stretch>
        </p:blipFill>
        <p:spPr>
          <a:xfrm>
            <a:off x="395536" y="4005064"/>
            <a:ext cx="7787943" cy="2664296"/>
          </a:xfrm>
        </p:spPr>
      </p:pic>
      <p:sp>
        <p:nvSpPr>
          <p:cNvPr id="3" name="Metin kutusu 2"/>
          <p:cNvSpPr txBox="1"/>
          <p:nvPr/>
        </p:nvSpPr>
        <p:spPr>
          <a:xfrm>
            <a:off x="395536" y="1772816"/>
            <a:ext cx="8427115" cy="1477328"/>
          </a:xfrm>
          <a:prstGeom prst="rect">
            <a:avLst/>
          </a:prstGeom>
          <a:noFill/>
        </p:spPr>
        <p:txBody>
          <a:bodyPr wrap="none" rtlCol="0">
            <a:spAutoFit/>
          </a:bodyPr>
          <a:lstStyle/>
          <a:p>
            <a:r>
              <a:rPr lang="tr-TR" dirty="0" smtClean="0"/>
              <a:t>1- Minimal </a:t>
            </a:r>
            <a:r>
              <a:rPr lang="tr-TR" dirty="0" err="1" smtClean="0"/>
              <a:t>preparasyon</a:t>
            </a:r>
            <a:r>
              <a:rPr lang="tr-TR" dirty="0" smtClean="0"/>
              <a:t> 0.3-1mm</a:t>
            </a:r>
          </a:p>
          <a:p>
            <a:r>
              <a:rPr lang="tr-TR" dirty="0" smtClean="0"/>
              <a:t>2- Alt yapının </a:t>
            </a:r>
            <a:r>
              <a:rPr lang="tr-TR" dirty="0" err="1" smtClean="0"/>
              <a:t>primer</a:t>
            </a:r>
            <a:r>
              <a:rPr lang="tr-TR" dirty="0" smtClean="0"/>
              <a:t> </a:t>
            </a:r>
            <a:r>
              <a:rPr lang="tr-TR" dirty="0" err="1" smtClean="0"/>
              <a:t>retansiyonu</a:t>
            </a:r>
            <a:endParaRPr lang="tr-TR" dirty="0" smtClean="0"/>
          </a:p>
          <a:p>
            <a:r>
              <a:rPr lang="tr-TR" dirty="0" smtClean="0"/>
              <a:t>3- Tek giriş yolu</a:t>
            </a:r>
          </a:p>
          <a:p>
            <a:r>
              <a:rPr lang="tr-TR" dirty="0" smtClean="0"/>
              <a:t>4- Minimal siman kalınlığı</a:t>
            </a:r>
          </a:p>
          <a:p>
            <a:r>
              <a:rPr lang="tr-TR" dirty="0" smtClean="0"/>
              <a:t>5- </a:t>
            </a:r>
            <a:r>
              <a:rPr lang="tr-TR" dirty="0" err="1" smtClean="0"/>
              <a:t>Okluzyonda</a:t>
            </a:r>
            <a:r>
              <a:rPr lang="tr-TR" dirty="0" smtClean="0"/>
              <a:t> ve fonksiyon sırasında ki yerinden oynatıcı kuvvetlerden elimine etmek</a:t>
            </a:r>
            <a:endParaRPr lang="tr-TR" dirty="0"/>
          </a:p>
        </p:txBody>
      </p:sp>
    </p:spTree>
    <p:extLst>
      <p:ext uri="{BB962C8B-B14F-4D97-AF65-F5344CB8AC3E}">
        <p14:creationId xmlns="" xmlns:p14="http://schemas.microsoft.com/office/powerpoint/2010/main" val="1124714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Dişe </a:t>
            </a:r>
            <a:r>
              <a:rPr lang="tr-TR" dirty="0" err="1" smtClean="0"/>
              <a:t>Yapilacak</a:t>
            </a:r>
            <a:r>
              <a:rPr lang="tr-TR" dirty="0" smtClean="0"/>
              <a:t> </a:t>
            </a:r>
            <a:r>
              <a:rPr lang="tr-TR" dirty="0" err="1" smtClean="0"/>
              <a:t>preparasyonlar</a:t>
            </a:r>
            <a:endParaRPr lang="tr-TR" dirty="0"/>
          </a:p>
        </p:txBody>
      </p:sp>
      <p:pic>
        <p:nvPicPr>
          <p:cNvPr id="4" name="3 İçerik Yer Tutucusu" descr="YAMASHITA%20BRIDGE.jpg"/>
          <p:cNvPicPr>
            <a:picLocks noGrp="1" noChangeAspect="1"/>
          </p:cNvPicPr>
          <p:nvPr>
            <p:ph idx="1"/>
          </p:nvPr>
        </p:nvPicPr>
        <p:blipFill>
          <a:blip r:embed="rId2" cstate="print"/>
          <a:stretch>
            <a:fillRect/>
          </a:stretch>
        </p:blipFill>
        <p:spPr>
          <a:xfrm>
            <a:off x="1835696" y="1556792"/>
            <a:ext cx="5760640" cy="491532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Dişe yapılacak </a:t>
            </a:r>
            <a:r>
              <a:rPr lang="tr-TR" dirty="0" err="1" smtClean="0"/>
              <a:t>preparasyonlar</a:t>
            </a:r>
            <a:endParaRPr lang="tr-TR" dirty="0"/>
          </a:p>
        </p:txBody>
      </p:sp>
      <p:pic>
        <p:nvPicPr>
          <p:cNvPr id="4" name="İçerik Yer Tutucusu 3"/>
          <p:cNvPicPr>
            <a:picLocks noGrp="1" noChangeAspect="1"/>
          </p:cNvPicPr>
          <p:nvPr>
            <p:ph idx="1"/>
          </p:nvPr>
        </p:nvPicPr>
        <p:blipFill>
          <a:blip r:embed="rId2" cstate="print"/>
          <a:stretch>
            <a:fillRect/>
          </a:stretch>
        </p:blipFill>
        <p:spPr>
          <a:xfrm>
            <a:off x="187599" y="1875211"/>
            <a:ext cx="4483224" cy="3512687"/>
          </a:xfrm>
          <a:prstGeom prst="rect">
            <a:avLst/>
          </a:prstGeom>
        </p:spPr>
      </p:pic>
      <p:pic>
        <p:nvPicPr>
          <p:cNvPr id="5" name="Resim 4"/>
          <p:cNvPicPr>
            <a:picLocks noChangeAspect="1"/>
          </p:cNvPicPr>
          <p:nvPr/>
        </p:nvPicPr>
        <p:blipFill>
          <a:blip r:embed="rId3" cstate="print"/>
          <a:stretch>
            <a:fillRect/>
          </a:stretch>
        </p:blipFill>
        <p:spPr>
          <a:xfrm>
            <a:off x="4788023" y="1875211"/>
            <a:ext cx="4275287" cy="3478115"/>
          </a:xfrm>
          <a:prstGeom prst="rect">
            <a:avLst/>
          </a:prstGeom>
        </p:spPr>
      </p:pic>
    </p:spTree>
    <p:extLst>
      <p:ext uri="{BB962C8B-B14F-4D97-AF65-F5344CB8AC3E}">
        <p14:creationId xmlns="" xmlns:p14="http://schemas.microsoft.com/office/powerpoint/2010/main" val="4038772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Dişe yapılacak </a:t>
            </a:r>
            <a:r>
              <a:rPr lang="tr-TR" dirty="0" err="1" smtClean="0"/>
              <a:t>preparasyonlar</a:t>
            </a:r>
            <a:endParaRPr lang="tr-TR" dirty="0"/>
          </a:p>
        </p:txBody>
      </p:sp>
      <p:pic>
        <p:nvPicPr>
          <p:cNvPr id="4" name="İçerik Yer Tutucusu 3"/>
          <p:cNvPicPr>
            <a:picLocks noGrp="1" noChangeAspect="1"/>
          </p:cNvPicPr>
          <p:nvPr>
            <p:ph idx="1"/>
          </p:nvPr>
        </p:nvPicPr>
        <p:blipFill>
          <a:blip r:embed="rId2" cstate="print"/>
          <a:stretch>
            <a:fillRect/>
          </a:stretch>
        </p:blipFill>
        <p:spPr>
          <a:xfrm>
            <a:off x="276984" y="1556793"/>
            <a:ext cx="3718952" cy="2497452"/>
          </a:xfrm>
          <a:prstGeom prst="rect">
            <a:avLst/>
          </a:prstGeom>
        </p:spPr>
      </p:pic>
      <p:pic>
        <p:nvPicPr>
          <p:cNvPr id="5" name="Resim 4"/>
          <p:cNvPicPr>
            <a:picLocks noChangeAspect="1"/>
          </p:cNvPicPr>
          <p:nvPr/>
        </p:nvPicPr>
        <p:blipFill>
          <a:blip r:embed="rId3" cstate="print"/>
          <a:stretch>
            <a:fillRect/>
          </a:stretch>
        </p:blipFill>
        <p:spPr>
          <a:xfrm>
            <a:off x="5868144" y="1295400"/>
            <a:ext cx="3016518" cy="3429744"/>
          </a:xfrm>
          <a:prstGeom prst="rect">
            <a:avLst/>
          </a:prstGeom>
        </p:spPr>
      </p:pic>
      <p:pic>
        <p:nvPicPr>
          <p:cNvPr id="6" name="Resim 5"/>
          <p:cNvPicPr>
            <a:picLocks noChangeAspect="1"/>
          </p:cNvPicPr>
          <p:nvPr/>
        </p:nvPicPr>
        <p:blipFill>
          <a:blip r:embed="rId4" cstate="print"/>
          <a:stretch>
            <a:fillRect/>
          </a:stretch>
        </p:blipFill>
        <p:spPr>
          <a:xfrm>
            <a:off x="2915816" y="4149080"/>
            <a:ext cx="2836506" cy="2448272"/>
          </a:xfrm>
          <a:prstGeom prst="rect">
            <a:avLst/>
          </a:prstGeom>
        </p:spPr>
      </p:pic>
    </p:spTree>
    <p:extLst>
      <p:ext uri="{BB962C8B-B14F-4D97-AF65-F5344CB8AC3E}">
        <p14:creationId xmlns="" xmlns:p14="http://schemas.microsoft.com/office/powerpoint/2010/main" val="277892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Dişe yapılacak </a:t>
            </a:r>
            <a:r>
              <a:rPr lang="tr-TR" dirty="0" err="1"/>
              <a:t>preparasyonlar</a:t>
            </a:r>
            <a:endParaRPr lang="tr-TR" dirty="0"/>
          </a:p>
        </p:txBody>
      </p:sp>
      <p:pic>
        <p:nvPicPr>
          <p:cNvPr id="4" name="İçerik Yer Tutucusu 3"/>
          <p:cNvPicPr>
            <a:picLocks noGrp="1" noChangeAspect="1"/>
          </p:cNvPicPr>
          <p:nvPr>
            <p:ph idx="1"/>
          </p:nvPr>
        </p:nvPicPr>
        <p:blipFill>
          <a:blip r:embed="rId2" cstate="print"/>
          <a:stretch>
            <a:fillRect/>
          </a:stretch>
        </p:blipFill>
        <p:spPr>
          <a:xfrm>
            <a:off x="395536" y="1484784"/>
            <a:ext cx="3174750" cy="2165334"/>
          </a:xfrm>
          <a:prstGeom prst="rect">
            <a:avLst/>
          </a:prstGeom>
        </p:spPr>
      </p:pic>
      <p:pic>
        <p:nvPicPr>
          <p:cNvPr id="5" name="Resim 4"/>
          <p:cNvPicPr>
            <a:picLocks noChangeAspect="1"/>
          </p:cNvPicPr>
          <p:nvPr/>
        </p:nvPicPr>
        <p:blipFill>
          <a:blip r:embed="rId3" cstate="print"/>
          <a:stretch>
            <a:fillRect/>
          </a:stretch>
        </p:blipFill>
        <p:spPr>
          <a:xfrm>
            <a:off x="5076056" y="1484784"/>
            <a:ext cx="3174750" cy="2175000"/>
          </a:xfrm>
          <a:prstGeom prst="rect">
            <a:avLst/>
          </a:prstGeom>
        </p:spPr>
      </p:pic>
      <p:pic>
        <p:nvPicPr>
          <p:cNvPr id="6" name="Resim 5"/>
          <p:cNvPicPr>
            <a:picLocks noChangeAspect="1"/>
          </p:cNvPicPr>
          <p:nvPr/>
        </p:nvPicPr>
        <p:blipFill>
          <a:blip r:embed="rId4" cstate="print"/>
          <a:stretch>
            <a:fillRect/>
          </a:stretch>
        </p:blipFill>
        <p:spPr>
          <a:xfrm>
            <a:off x="395536" y="4221088"/>
            <a:ext cx="3213000" cy="2175000"/>
          </a:xfrm>
          <a:prstGeom prst="rect">
            <a:avLst/>
          </a:prstGeom>
        </p:spPr>
      </p:pic>
      <p:pic>
        <p:nvPicPr>
          <p:cNvPr id="7" name="Resim 6"/>
          <p:cNvPicPr>
            <a:picLocks noChangeAspect="1"/>
          </p:cNvPicPr>
          <p:nvPr/>
        </p:nvPicPr>
        <p:blipFill>
          <a:blip r:embed="rId5" cstate="print"/>
          <a:stretch>
            <a:fillRect/>
          </a:stretch>
        </p:blipFill>
        <p:spPr>
          <a:xfrm>
            <a:off x="5069722" y="4221088"/>
            <a:ext cx="3174750" cy="2175000"/>
          </a:xfrm>
          <a:prstGeom prst="rect">
            <a:avLst/>
          </a:prstGeom>
        </p:spPr>
      </p:pic>
    </p:spTree>
    <p:extLst>
      <p:ext uri="{BB962C8B-B14F-4D97-AF65-F5344CB8AC3E}">
        <p14:creationId xmlns="" xmlns:p14="http://schemas.microsoft.com/office/powerpoint/2010/main" val="659092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Dişe yapılacak </a:t>
            </a:r>
            <a:r>
              <a:rPr lang="tr-TR" dirty="0" err="1"/>
              <a:t>preparasyonlar</a:t>
            </a:r>
            <a:endParaRPr lang="tr-TR" dirty="0"/>
          </a:p>
        </p:txBody>
      </p:sp>
      <p:pic>
        <p:nvPicPr>
          <p:cNvPr id="4" name="İçerik Yer Tutucusu 3"/>
          <p:cNvPicPr>
            <a:picLocks noGrp="1" noChangeAspect="1"/>
          </p:cNvPicPr>
          <p:nvPr>
            <p:ph idx="1"/>
          </p:nvPr>
        </p:nvPicPr>
        <p:blipFill>
          <a:blip r:embed="rId2" cstate="print"/>
          <a:stretch>
            <a:fillRect/>
          </a:stretch>
        </p:blipFill>
        <p:spPr>
          <a:xfrm>
            <a:off x="467544" y="1628800"/>
            <a:ext cx="1800200" cy="1733738"/>
          </a:xfrm>
          <a:prstGeom prst="rect">
            <a:avLst/>
          </a:prstGeom>
        </p:spPr>
      </p:pic>
      <p:pic>
        <p:nvPicPr>
          <p:cNvPr id="5" name="Resim 4"/>
          <p:cNvPicPr>
            <a:picLocks noChangeAspect="1"/>
          </p:cNvPicPr>
          <p:nvPr/>
        </p:nvPicPr>
        <p:blipFill>
          <a:blip r:embed="rId3" cstate="print"/>
          <a:stretch>
            <a:fillRect/>
          </a:stretch>
        </p:blipFill>
        <p:spPr>
          <a:xfrm>
            <a:off x="2987824" y="1628800"/>
            <a:ext cx="1787522" cy="1733738"/>
          </a:xfrm>
          <a:prstGeom prst="rect">
            <a:avLst/>
          </a:prstGeom>
        </p:spPr>
      </p:pic>
      <p:pic>
        <p:nvPicPr>
          <p:cNvPr id="6" name="Resim 5"/>
          <p:cNvPicPr>
            <a:picLocks noChangeAspect="1"/>
          </p:cNvPicPr>
          <p:nvPr/>
        </p:nvPicPr>
        <p:blipFill>
          <a:blip r:embed="rId4" cstate="print"/>
          <a:stretch>
            <a:fillRect/>
          </a:stretch>
        </p:blipFill>
        <p:spPr>
          <a:xfrm>
            <a:off x="5580112" y="1628800"/>
            <a:ext cx="1800200" cy="1733738"/>
          </a:xfrm>
          <a:prstGeom prst="rect">
            <a:avLst/>
          </a:prstGeom>
        </p:spPr>
      </p:pic>
      <p:pic>
        <p:nvPicPr>
          <p:cNvPr id="7" name="Resim 6"/>
          <p:cNvPicPr>
            <a:picLocks noChangeAspect="1"/>
          </p:cNvPicPr>
          <p:nvPr/>
        </p:nvPicPr>
        <p:blipFill>
          <a:blip r:embed="rId5" cstate="print"/>
          <a:stretch>
            <a:fillRect/>
          </a:stretch>
        </p:blipFill>
        <p:spPr>
          <a:xfrm>
            <a:off x="467544" y="4221088"/>
            <a:ext cx="1800200" cy="1721441"/>
          </a:xfrm>
          <a:prstGeom prst="rect">
            <a:avLst/>
          </a:prstGeom>
        </p:spPr>
      </p:pic>
      <p:pic>
        <p:nvPicPr>
          <p:cNvPr id="8" name="Resim 7"/>
          <p:cNvPicPr>
            <a:picLocks noChangeAspect="1"/>
          </p:cNvPicPr>
          <p:nvPr/>
        </p:nvPicPr>
        <p:blipFill>
          <a:blip r:embed="rId6" cstate="print"/>
          <a:stretch>
            <a:fillRect/>
          </a:stretch>
        </p:blipFill>
        <p:spPr>
          <a:xfrm>
            <a:off x="5546441" y="4203282"/>
            <a:ext cx="1805920" cy="1739247"/>
          </a:xfrm>
          <a:prstGeom prst="rect">
            <a:avLst/>
          </a:prstGeom>
        </p:spPr>
      </p:pic>
    </p:spTree>
    <p:extLst>
      <p:ext uri="{BB962C8B-B14F-4D97-AF65-F5344CB8AC3E}">
        <p14:creationId xmlns="" xmlns:p14="http://schemas.microsoft.com/office/powerpoint/2010/main" val="3130285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Inley</a:t>
            </a:r>
            <a:r>
              <a:rPr lang="tr-TR" dirty="0" smtClean="0"/>
              <a:t>/</a:t>
            </a:r>
            <a:r>
              <a:rPr lang="tr-TR" dirty="0" err="1" smtClean="0"/>
              <a:t>onley</a:t>
            </a:r>
            <a:r>
              <a:rPr lang="tr-TR" dirty="0" smtClean="0"/>
              <a:t> tipi </a:t>
            </a:r>
            <a:r>
              <a:rPr lang="tr-TR" dirty="0" err="1" smtClean="0"/>
              <a:t>preparasyonlar</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67543" y="1700808"/>
            <a:ext cx="3002421" cy="2016224"/>
          </a:xfr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07904" y="1772815"/>
            <a:ext cx="1872208" cy="1981801"/>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96136" y="1772816"/>
            <a:ext cx="3163989" cy="2088232"/>
          </a:xfrm>
          <a:prstGeom prst="rect">
            <a:avLst/>
          </a:prstGeom>
        </p:spPr>
      </p:pic>
      <p:pic>
        <p:nvPicPr>
          <p:cNvPr id="7" name="Resim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71800" y="3933056"/>
            <a:ext cx="3725052" cy="2736304"/>
          </a:xfrm>
          <a:prstGeom prst="rect">
            <a:avLst/>
          </a:prstGeom>
        </p:spPr>
      </p:pic>
    </p:spTree>
    <p:extLst>
      <p:ext uri="{BB962C8B-B14F-4D97-AF65-F5344CB8AC3E}">
        <p14:creationId xmlns="" xmlns:p14="http://schemas.microsoft.com/office/powerpoint/2010/main" val="3576903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avantajlar</a:t>
            </a:r>
            <a:endParaRPr lang="tr-TR" dirty="0"/>
          </a:p>
        </p:txBody>
      </p:sp>
      <p:sp>
        <p:nvSpPr>
          <p:cNvPr id="7" name="6 İçerik Yer Tutucusu"/>
          <p:cNvSpPr>
            <a:spLocks noGrp="1"/>
          </p:cNvSpPr>
          <p:nvPr>
            <p:ph idx="1"/>
          </p:nvPr>
        </p:nvSpPr>
        <p:spPr/>
        <p:txBody>
          <a:bodyPr>
            <a:normAutofit fontScale="62500" lnSpcReduction="20000"/>
          </a:bodyPr>
          <a:lstStyle/>
          <a:p>
            <a:pPr>
              <a:buNone/>
            </a:pPr>
            <a:r>
              <a:rPr lang="tr-TR" dirty="0" smtClean="0"/>
              <a:t> </a:t>
            </a:r>
            <a:r>
              <a:rPr lang="tr-TR" b="1" dirty="0" smtClean="0"/>
              <a:t>Avantajlar</a:t>
            </a:r>
          </a:p>
          <a:p>
            <a:pPr algn="just">
              <a:buNone/>
            </a:pPr>
            <a:r>
              <a:rPr lang="tr-TR" b="1" dirty="0" smtClean="0"/>
              <a:t>1</a:t>
            </a:r>
            <a:r>
              <a:rPr lang="tr-TR" dirty="0" smtClean="0"/>
              <a:t>. </a:t>
            </a:r>
            <a:r>
              <a:rPr lang="tr-TR" dirty="0"/>
              <a:t>En önemli avantajı da dişin yapısının korunmasıdır. Mine kontur </a:t>
            </a:r>
            <a:r>
              <a:rPr lang="tr-TR" dirty="0" err="1"/>
              <a:t>modifikasyoları</a:t>
            </a:r>
            <a:r>
              <a:rPr lang="tr-TR" dirty="0"/>
              <a:t> olmasına rağmen dikkatsiz diş kaldırmaları, </a:t>
            </a:r>
            <a:r>
              <a:rPr lang="tr-TR" dirty="0" err="1"/>
              <a:t>overcutting</a:t>
            </a:r>
            <a:r>
              <a:rPr lang="tr-TR" dirty="0"/>
              <a:t> meydana gelmez ve diş yapısı korunur.</a:t>
            </a:r>
          </a:p>
          <a:p>
            <a:pPr algn="just">
              <a:buNone/>
            </a:pPr>
            <a:endParaRPr lang="tr-TR" dirty="0" smtClean="0"/>
          </a:p>
          <a:p>
            <a:pPr algn="just">
              <a:buNone/>
            </a:pPr>
            <a:r>
              <a:rPr lang="tr-TR" b="1" dirty="0" smtClean="0"/>
              <a:t>2.  </a:t>
            </a:r>
            <a:r>
              <a:rPr lang="tr-TR" dirty="0" smtClean="0"/>
              <a:t>Çoğunlukla sadece mine düzeyinde bağlanır; canlı </a:t>
            </a:r>
            <a:r>
              <a:rPr lang="tr-TR" dirty="0" err="1" smtClean="0"/>
              <a:t>dentin</a:t>
            </a:r>
            <a:r>
              <a:rPr lang="tr-TR" dirty="0" smtClean="0"/>
              <a:t> üzerine uygulanmasından kaçınarak </a:t>
            </a:r>
            <a:r>
              <a:rPr lang="tr-TR" dirty="0" err="1" smtClean="0"/>
              <a:t>pulpa</a:t>
            </a:r>
            <a:r>
              <a:rPr lang="tr-TR" dirty="0" smtClean="0"/>
              <a:t> </a:t>
            </a:r>
            <a:r>
              <a:rPr lang="tr-TR" dirty="0" err="1" smtClean="0"/>
              <a:t>irritasyonu</a:t>
            </a:r>
            <a:r>
              <a:rPr lang="tr-TR" dirty="0" smtClean="0"/>
              <a:t> önlenmiş olur.</a:t>
            </a:r>
          </a:p>
          <a:p>
            <a:pPr algn="just">
              <a:buNone/>
            </a:pPr>
            <a:endParaRPr lang="tr-TR" b="1" dirty="0" smtClean="0"/>
          </a:p>
          <a:p>
            <a:pPr algn="just">
              <a:buNone/>
            </a:pPr>
            <a:r>
              <a:rPr lang="tr-TR" b="1" dirty="0" smtClean="0"/>
              <a:t>3.  </a:t>
            </a:r>
            <a:r>
              <a:rPr lang="tr-TR" dirty="0" smtClean="0"/>
              <a:t>Rutin olarak restorasyonlar </a:t>
            </a:r>
            <a:r>
              <a:rPr lang="tr-TR" dirty="0" err="1" smtClean="0"/>
              <a:t>supragingival</a:t>
            </a:r>
            <a:r>
              <a:rPr lang="tr-TR" dirty="0" smtClean="0"/>
              <a:t> tasarlanmaktadır. Bu da </a:t>
            </a:r>
            <a:r>
              <a:rPr lang="tr-TR" dirty="0" err="1" smtClean="0"/>
              <a:t>gingival</a:t>
            </a:r>
            <a:r>
              <a:rPr lang="tr-TR" dirty="0" smtClean="0"/>
              <a:t> ve </a:t>
            </a:r>
            <a:r>
              <a:rPr lang="tr-TR" dirty="0" err="1" smtClean="0"/>
              <a:t>periodontal</a:t>
            </a:r>
            <a:r>
              <a:rPr lang="tr-TR" dirty="0" smtClean="0"/>
              <a:t> problemlerin olma riskini azaltır. Bu aynı zamanda protezin üretimini de basitleştirir.</a:t>
            </a:r>
          </a:p>
          <a:p>
            <a:pPr algn="just">
              <a:buNone/>
            </a:pPr>
            <a:endParaRPr lang="tr-TR" b="1" dirty="0" smtClean="0"/>
          </a:p>
          <a:p>
            <a:pPr algn="just">
              <a:buNone/>
            </a:pPr>
            <a:r>
              <a:rPr lang="tr-TR" b="1" dirty="0" smtClean="0"/>
              <a:t>4.  </a:t>
            </a:r>
            <a:r>
              <a:rPr lang="tr-TR" dirty="0" smtClean="0"/>
              <a:t>Restorasyon tanı modeline çok benzeyen modelde hazırlanır. Bunlarda </a:t>
            </a:r>
            <a:r>
              <a:rPr lang="tr-TR" dirty="0" err="1" smtClean="0"/>
              <a:t>day</a:t>
            </a:r>
            <a:r>
              <a:rPr lang="tr-TR" dirty="0" smtClean="0"/>
              <a:t>/güdük olmadığı için laboratuvarın hata yapması klasik köprüden daha azdır.                        </a:t>
            </a:r>
          </a:p>
          <a:p>
            <a:pPr>
              <a:buNone/>
            </a:pPr>
            <a:endParaRPr lang="tr-TR" b="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avantajlar</a:t>
            </a:r>
            <a:endParaRPr lang="tr-TR" dirty="0"/>
          </a:p>
        </p:txBody>
      </p:sp>
      <p:sp>
        <p:nvSpPr>
          <p:cNvPr id="3" name="2 İçerik Yer Tutucusu"/>
          <p:cNvSpPr>
            <a:spLocks noGrp="1"/>
          </p:cNvSpPr>
          <p:nvPr>
            <p:ph idx="1"/>
          </p:nvPr>
        </p:nvSpPr>
        <p:spPr/>
        <p:txBody>
          <a:bodyPr>
            <a:normAutofit fontScale="70000" lnSpcReduction="20000"/>
          </a:bodyPr>
          <a:lstStyle/>
          <a:p>
            <a:pPr algn="just">
              <a:buNone/>
            </a:pPr>
            <a:r>
              <a:rPr lang="tr-TR" b="1" dirty="0" smtClean="0"/>
              <a:t>5.  </a:t>
            </a:r>
            <a:r>
              <a:rPr lang="tr-TR" dirty="0" smtClean="0"/>
              <a:t>Dayanak dişin yüzeyinde estetik materyal için yetersiz boşluk ve yetersiz madde kaldırılmasını elimine eder. Büyük dişler ya da estetik olmayan restorasyonlar klasik veya </a:t>
            </a:r>
            <a:r>
              <a:rPr lang="tr-TR" dirty="0" err="1" smtClean="0"/>
              <a:t>modifiye</a:t>
            </a:r>
            <a:r>
              <a:rPr lang="tr-TR" dirty="0" smtClean="0"/>
              <a:t> edilmiş </a:t>
            </a:r>
            <a:r>
              <a:rPr lang="tr-TR" dirty="0" err="1" smtClean="0"/>
              <a:t>preparasyona</a:t>
            </a:r>
            <a:r>
              <a:rPr lang="tr-TR" dirty="0" smtClean="0"/>
              <a:t> ihtiyaç duyabilir.</a:t>
            </a:r>
          </a:p>
          <a:p>
            <a:pPr algn="just">
              <a:buNone/>
            </a:pPr>
            <a:endParaRPr lang="tr-TR" b="1" dirty="0" smtClean="0"/>
          </a:p>
          <a:p>
            <a:pPr algn="just">
              <a:buNone/>
            </a:pPr>
            <a:r>
              <a:rPr lang="tr-TR" b="1" dirty="0" smtClean="0"/>
              <a:t>6.  </a:t>
            </a:r>
            <a:r>
              <a:rPr lang="tr-TR" dirty="0" smtClean="0"/>
              <a:t>Hem klinik hem </a:t>
            </a:r>
            <a:r>
              <a:rPr lang="tr-TR" dirty="0" err="1" smtClean="0"/>
              <a:t>laboratuvar</a:t>
            </a:r>
            <a:r>
              <a:rPr lang="tr-TR" dirty="0" smtClean="0"/>
              <a:t> işlemleri hekim ve teknisyenin verimliliği özveri istemeden önemli/ anlamlı derecede kısalmıştır.</a:t>
            </a:r>
          </a:p>
          <a:p>
            <a:pPr algn="just">
              <a:buNone/>
            </a:pPr>
            <a:endParaRPr lang="tr-TR" b="1" dirty="0" smtClean="0"/>
          </a:p>
          <a:p>
            <a:pPr algn="just">
              <a:buNone/>
            </a:pPr>
            <a:r>
              <a:rPr lang="tr-TR" b="1" dirty="0" smtClean="0"/>
              <a:t>7</a:t>
            </a:r>
            <a:r>
              <a:rPr lang="tr-TR" dirty="0" smtClean="0"/>
              <a:t>.  </a:t>
            </a:r>
            <a:r>
              <a:rPr lang="tr-TR" dirty="0" err="1" smtClean="0"/>
              <a:t>Rezin</a:t>
            </a:r>
            <a:r>
              <a:rPr lang="tr-TR" dirty="0" smtClean="0"/>
              <a:t> bağlantılı restorasyonlar dönüşebilir bir tedavi yolu içerir. Bu onların kolay çıkartılabileceği anlamına gelmez. Eğer restorasyonun kaldırılması gerekiyorsa, dişler değişmemiştir ve hastanın tedavisine farklı devam etmek mümkün olur.</a:t>
            </a:r>
            <a:endParaRPr lang="tr-TR" b="1" dirty="0" smtClean="0"/>
          </a:p>
          <a:p>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Adeziv</a:t>
            </a:r>
            <a:r>
              <a:rPr lang="tr-TR" dirty="0" smtClean="0"/>
              <a:t> köprü </a:t>
            </a:r>
            <a:r>
              <a:rPr lang="tr-TR" dirty="0" err="1" smtClean="0"/>
              <a:t>nedİr</a:t>
            </a:r>
            <a:r>
              <a:rPr lang="tr-TR" dirty="0" smtClean="0"/>
              <a:t>?</a:t>
            </a:r>
            <a:endParaRPr lang="tr-TR" dirty="0"/>
          </a:p>
        </p:txBody>
      </p:sp>
      <p:sp>
        <p:nvSpPr>
          <p:cNvPr id="3" name="2 İçerik Yer Tutucusu"/>
          <p:cNvSpPr>
            <a:spLocks noGrp="1"/>
          </p:cNvSpPr>
          <p:nvPr>
            <p:ph idx="1"/>
          </p:nvPr>
        </p:nvSpPr>
        <p:spPr/>
        <p:txBody>
          <a:bodyPr/>
          <a:lstStyle/>
          <a:p>
            <a:pPr marL="0" indent="0">
              <a:buNone/>
            </a:pPr>
            <a:r>
              <a:rPr lang="tr-TR" dirty="0" smtClean="0"/>
              <a:t> “</a:t>
            </a:r>
            <a:r>
              <a:rPr lang="tr-TR" dirty="0" err="1" smtClean="0"/>
              <a:t>Adeziv</a:t>
            </a:r>
            <a:r>
              <a:rPr lang="tr-TR" dirty="0" smtClean="0"/>
              <a:t>” sözcüğü farklı moleküller arasındaki çekim kuvvetini ifade etmekte kullanılmaktadır.</a:t>
            </a:r>
          </a:p>
          <a:p>
            <a:endParaRPr lang="tr-TR" dirty="0" smtClean="0"/>
          </a:p>
          <a:p>
            <a:endParaRPr lang="tr-TR" dirty="0" smtClean="0"/>
          </a:p>
          <a:p>
            <a:endParaRPr lang="tr-TR" dirty="0" smtClean="0"/>
          </a:p>
          <a:p>
            <a:pPr marL="0" indent="0">
              <a:buNone/>
            </a:pPr>
            <a:r>
              <a:rPr lang="tr-TR" dirty="0" smtClean="0"/>
              <a:t> </a:t>
            </a:r>
            <a:r>
              <a:rPr lang="tr-TR" dirty="0" err="1" smtClean="0"/>
              <a:t>Adeziv</a:t>
            </a:r>
            <a:r>
              <a:rPr lang="tr-TR" dirty="0" smtClean="0"/>
              <a:t> restorasyonlarda; diş yüzeyi-yapıştırıcı ajan ve yapıştırıcı ajan ile restorasyonun kendisi arasında böyle bir bağlanma söz konusudur.</a:t>
            </a:r>
            <a:endParaRPr lang="tr-TR" dirty="0"/>
          </a:p>
        </p:txBody>
      </p:sp>
      <p:pic>
        <p:nvPicPr>
          <p:cNvPr id="4" name="3 İçerik Yer Tutucusu" descr="maryland-bridge-300x168.jpg"/>
          <p:cNvPicPr>
            <a:picLocks noChangeAspect="1"/>
          </p:cNvPicPr>
          <p:nvPr/>
        </p:nvPicPr>
        <p:blipFill>
          <a:blip r:embed="rId2" cstate="print"/>
          <a:stretch>
            <a:fillRect/>
          </a:stretch>
        </p:blipFill>
        <p:spPr>
          <a:xfrm>
            <a:off x="3059832" y="2708920"/>
            <a:ext cx="2857500" cy="1600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avantajlar</a:t>
            </a:r>
            <a:endParaRPr lang="tr-TR" dirty="0"/>
          </a:p>
        </p:txBody>
      </p:sp>
      <p:sp>
        <p:nvSpPr>
          <p:cNvPr id="3" name="2 İçerik Yer Tutucusu"/>
          <p:cNvSpPr>
            <a:spLocks noGrp="1"/>
          </p:cNvSpPr>
          <p:nvPr>
            <p:ph idx="1"/>
          </p:nvPr>
        </p:nvSpPr>
        <p:spPr/>
        <p:txBody>
          <a:bodyPr>
            <a:normAutofit/>
          </a:bodyPr>
          <a:lstStyle/>
          <a:p>
            <a:pPr algn="just">
              <a:buNone/>
            </a:pPr>
            <a:r>
              <a:rPr lang="tr-TR" sz="2400" dirty="0" smtClean="0"/>
              <a:t>8- </a:t>
            </a:r>
            <a:r>
              <a:rPr lang="tr-TR" sz="2400" dirty="0" err="1" smtClean="0"/>
              <a:t>Adeziv</a:t>
            </a:r>
            <a:r>
              <a:rPr lang="tr-TR" sz="2400" dirty="0" smtClean="0"/>
              <a:t> tutucular ergenlik dönemdeki hastaların ön ve arka bölge diş kayıplarında rutin olarak uygulanabilir. Böylece antagonist dişin boşluğa uzamasını önler ve </a:t>
            </a:r>
            <a:r>
              <a:rPr lang="tr-TR" sz="2400" dirty="0" err="1" smtClean="0"/>
              <a:t>konjenital</a:t>
            </a:r>
            <a:r>
              <a:rPr lang="tr-TR" sz="2400" dirty="0" smtClean="0"/>
              <a:t> diş eksikliğini restore eder.</a:t>
            </a:r>
          </a:p>
          <a:p>
            <a:pPr algn="just">
              <a:buNone/>
            </a:pPr>
            <a:r>
              <a:rPr lang="tr-TR" sz="2400" dirty="0" smtClean="0"/>
              <a:t>9.  Maliyet daha azdır.</a:t>
            </a:r>
          </a:p>
          <a:p>
            <a:pPr algn="just">
              <a:buNone/>
            </a:pPr>
            <a:r>
              <a:rPr lang="tr-TR" sz="2400" dirty="0" smtClean="0"/>
              <a:t>10.Hazırlığın büyük bölümü mine içinde yapılacağından hiçbir anesteziye ihtiyaç duyulmayacaktır.</a:t>
            </a:r>
          </a:p>
          <a:p>
            <a:pPr algn="just">
              <a:buNone/>
            </a:pPr>
            <a:r>
              <a:rPr lang="tr-TR" sz="2400" dirty="0" smtClean="0"/>
              <a:t>11.“Kanatlar” veya </a:t>
            </a:r>
            <a:r>
              <a:rPr lang="tr-TR" sz="2400" dirty="0" err="1" smtClean="0"/>
              <a:t>aksiyal</a:t>
            </a:r>
            <a:r>
              <a:rPr lang="tr-TR" sz="2400" dirty="0" smtClean="0"/>
              <a:t> uzantılar restorasyon söküldüğünde eğer bozulmamışsa yeniden </a:t>
            </a:r>
            <a:r>
              <a:rPr lang="tr-TR" sz="2400" dirty="0" err="1" smtClean="0"/>
              <a:t>bondlanabilirler</a:t>
            </a:r>
            <a:r>
              <a:rPr lang="tr-TR" sz="2400" dirty="0" smtClean="0"/>
              <a:t>.</a:t>
            </a:r>
            <a:endParaRPr lang="tr-T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dezavantajları</a:t>
            </a:r>
            <a:endParaRPr lang="tr-TR" dirty="0"/>
          </a:p>
        </p:txBody>
      </p:sp>
      <p:sp>
        <p:nvSpPr>
          <p:cNvPr id="3" name="2 İçerik Yer Tutucusu"/>
          <p:cNvSpPr>
            <a:spLocks noGrp="1"/>
          </p:cNvSpPr>
          <p:nvPr>
            <p:ph idx="1"/>
          </p:nvPr>
        </p:nvSpPr>
        <p:spPr>
          <a:xfrm>
            <a:off x="304800" y="1556792"/>
            <a:ext cx="8686800" cy="5040560"/>
          </a:xfrm>
        </p:spPr>
        <p:txBody>
          <a:bodyPr>
            <a:normAutofit fontScale="40000" lnSpcReduction="20000"/>
          </a:bodyPr>
          <a:lstStyle/>
          <a:p>
            <a:pPr algn="just">
              <a:buNone/>
            </a:pPr>
            <a:r>
              <a:rPr lang="tr-TR" b="1" dirty="0" smtClean="0"/>
              <a:t>1</a:t>
            </a:r>
            <a:r>
              <a:rPr lang="tr-TR" dirty="0" smtClean="0"/>
              <a:t>.  Eğer dişe </a:t>
            </a:r>
            <a:r>
              <a:rPr lang="tr-TR" dirty="0" err="1" smtClean="0"/>
              <a:t>preparasyon</a:t>
            </a:r>
            <a:r>
              <a:rPr lang="tr-TR" dirty="0" smtClean="0"/>
              <a:t> yapılmışsa </a:t>
            </a:r>
            <a:r>
              <a:rPr lang="tr-TR" b="1" dirty="0" smtClean="0"/>
              <a:t>geri dönüşümsüzdür</a:t>
            </a:r>
            <a:r>
              <a:rPr lang="tr-TR" dirty="0" smtClean="0"/>
              <a:t>: </a:t>
            </a:r>
            <a:r>
              <a:rPr lang="tr-TR" dirty="0" err="1" smtClean="0"/>
              <a:t>adeziv</a:t>
            </a:r>
            <a:r>
              <a:rPr lang="tr-TR" dirty="0" smtClean="0"/>
              <a:t> köprüler günümüzde sıklıkla kullanıldığı üzere yeterli miktarda diş yapısının alınmasını gerektirir ve böylece geri dönüşümsüz bir işlem olarak düşünülmelidir. Bu hususun bir dezavantaj olup olmadığı tartışmalıdır; ancak bazı diş hazırlığı yapmanın zorunlu olduğunun basit şekilde hastaya hatırlatılması önemlidir.</a:t>
            </a:r>
          </a:p>
          <a:p>
            <a:pPr algn="just">
              <a:buNone/>
            </a:pPr>
            <a:endParaRPr lang="tr-TR" b="1" dirty="0" smtClean="0"/>
          </a:p>
          <a:p>
            <a:pPr algn="just">
              <a:buNone/>
            </a:pPr>
            <a:r>
              <a:rPr lang="tr-TR" b="1" dirty="0" smtClean="0"/>
              <a:t>2.</a:t>
            </a:r>
            <a:r>
              <a:rPr lang="tr-TR" dirty="0" smtClean="0"/>
              <a:t>    </a:t>
            </a:r>
            <a:r>
              <a:rPr lang="tr-TR" b="1" dirty="0" smtClean="0"/>
              <a:t>Belirsiz kullanım ömrü</a:t>
            </a:r>
            <a:r>
              <a:rPr lang="tr-TR" dirty="0" smtClean="0"/>
              <a:t>: </a:t>
            </a:r>
            <a:r>
              <a:rPr lang="tr-TR" dirty="0" err="1" smtClean="0"/>
              <a:t>rezin</a:t>
            </a:r>
            <a:r>
              <a:rPr lang="tr-TR" dirty="0" smtClean="0"/>
              <a:t> </a:t>
            </a:r>
            <a:r>
              <a:rPr lang="tr-TR" dirty="0" err="1" smtClean="0"/>
              <a:t>bond</a:t>
            </a:r>
            <a:r>
              <a:rPr lang="tr-TR" dirty="0" smtClean="0"/>
              <a:t> sabit bölümlü protez yeni ve tamamen test edilmemiş bir uygulama değildir; ancak bu protez türünün ömrüyle ilgili kaygılar süregelmektedir. </a:t>
            </a:r>
            <a:r>
              <a:rPr lang="tr-TR" dirty="0" err="1" smtClean="0"/>
              <a:t>Marinello</a:t>
            </a:r>
            <a:r>
              <a:rPr lang="tr-TR" dirty="0" smtClean="0"/>
              <a:t> ve ark. çalışmasında başarı oranı 3. aydaki % 95 değerinden 6. ayda % 91, birinci yılda % 81,5 ve 18nci ayda % 73 değerine düşmüştür. </a:t>
            </a:r>
            <a:r>
              <a:rPr lang="tr-TR" dirty="0" err="1" smtClean="0"/>
              <a:t>Simantasyonlarının</a:t>
            </a:r>
            <a:r>
              <a:rPr lang="tr-TR" dirty="0" smtClean="0"/>
              <a:t> üzerinden 18 ila 23 yıl geçen 487 metal – seramik sabit bölümlü protez tutucuları ile ilgili diğer bir çalışma % 95, başarı oranı açığa çıkarmıştır. Daha yüksek sağlam kalma oranları elbette daha fazla güvence sağlarken bu çalışmaların birçoğunun restorasyonun erken evrelerini gözlediği hatırda tutulmalıdır. İyi bir planlama ve detaylara dikkat ederek yapılabilecek unsurlara işaret eden </a:t>
            </a:r>
            <a:r>
              <a:rPr lang="tr-TR" dirty="0" err="1" smtClean="0"/>
              <a:t>Barrack</a:t>
            </a:r>
            <a:r>
              <a:rPr lang="tr-TR" dirty="0" smtClean="0"/>
              <a:t> 11 yıllık sürede hastaların ağız içine yerleştirilen 127 </a:t>
            </a:r>
            <a:r>
              <a:rPr lang="tr-TR" dirty="0" err="1" smtClean="0"/>
              <a:t>rezin</a:t>
            </a:r>
            <a:r>
              <a:rPr lang="tr-TR" dirty="0" smtClean="0"/>
              <a:t> bağlantılı köprünün başarı oranının % 93 olduğunu bildirmiştir.</a:t>
            </a:r>
          </a:p>
          <a:p>
            <a:pPr algn="just">
              <a:buNone/>
            </a:pPr>
            <a:endParaRPr lang="tr-TR" b="1" dirty="0" smtClean="0"/>
          </a:p>
          <a:p>
            <a:pPr algn="just">
              <a:buNone/>
            </a:pPr>
            <a:r>
              <a:rPr lang="tr-TR" b="1" dirty="0" smtClean="0"/>
              <a:t>3.</a:t>
            </a:r>
            <a:r>
              <a:rPr lang="tr-TR" dirty="0" smtClean="0"/>
              <a:t>   </a:t>
            </a:r>
            <a:r>
              <a:rPr lang="tr-TR" b="1" dirty="0" smtClean="0"/>
              <a:t>Boşluğun düzeltmesi yapılamaz</a:t>
            </a:r>
            <a:r>
              <a:rPr lang="tr-TR" dirty="0" smtClean="0"/>
              <a:t>: komşu destek dişlerinin üzerindeki metal tutucu bir miktar porselen eklenebilmesine rağmen dişsiz boşluğu normalde o boşluğu kapsayan dişin </a:t>
            </a:r>
            <a:r>
              <a:rPr lang="tr-TR" dirty="0" err="1" smtClean="0"/>
              <a:t>meziodistal</a:t>
            </a:r>
            <a:r>
              <a:rPr lang="tr-TR" dirty="0" smtClean="0"/>
              <a:t> genişliğinden belirgin şekilde daha geniş olması durumunda yapılabilecekler konusunda kesin sınırlamalar bulunmaktadır.</a:t>
            </a:r>
          </a:p>
          <a:p>
            <a:pPr algn="just">
              <a:buNone/>
            </a:pPr>
            <a:endParaRPr lang="tr-TR" b="1" dirty="0" smtClean="0"/>
          </a:p>
          <a:p>
            <a:pPr algn="just">
              <a:buNone/>
            </a:pPr>
            <a:r>
              <a:rPr lang="tr-TR" b="1" dirty="0" smtClean="0"/>
              <a:t>4.</a:t>
            </a:r>
            <a:r>
              <a:rPr lang="tr-TR" dirty="0" smtClean="0"/>
              <a:t>   </a:t>
            </a:r>
            <a:r>
              <a:rPr lang="tr-TR" b="1" dirty="0" smtClean="0"/>
              <a:t>Sıra düzeltmesi yapılamaz</a:t>
            </a:r>
            <a:r>
              <a:rPr lang="tr-TR" dirty="0" smtClean="0"/>
              <a:t>: bu restorasyon türünde hiçbir sıra düzeltme problemi </a:t>
            </a:r>
            <a:r>
              <a:rPr lang="nn-NO" dirty="0" smtClean="0"/>
              <a:t>bu restorasyonla çözülemez. Çünkü destek dişlerinin fasial, proksimal ve</a:t>
            </a:r>
            <a:r>
              <a:rPr lang="tr-TR" dirty="0" smtClean="0"/>
              <a:t> </a:t>
            </a:r>
            <a:r>
              <a:rPr lang="es-ES" dirty="0" smtClean="0"/>
              <a:t>insizyon sahalarına hiçbir uygulama yapılmaz.</a:t>
            </a:r>
          </a:p>
          <a:p>
            <a:pPr algn="just">
              <a:buNone/>
            </a:pPr>
            <a:endParaRPr lang="tr-TR" b="1" dirty="0" smtClean="0"/>
          </a:p>
          <a:p>
            <a:pPr algn="just">
              <a:buNone/>
            </a:pPr>
            <a:r>
              <a:rPr lang="tr-TR" b="1" dirty="0" smtClean="0"/>
              <a:t>5.</a:t>
            </a:r>
            <a:r>
              <a:rPr lang="tr-TR" dirty="0" smtClean="0"/>
              <a:t>   </a:t>
            </a:r>
            <a:r>
              <a:rPr lang="tr-TR" b="1" dirty="0" smtClean="0"/>
              <a:t>Geçici uygulamadaki zorluk</a:t>
            </a:r>
            <a:r>
              <a:rPr lang="tr-TR" dirty="0" smtClean="0"/>
              <a:t>: Kayıp olan diş yerine konulurken bu tip restorasyon yapılıyorsa geçici sabit bölümlü protez üretilemez; onun yerine </a:t>
            </a:r>
            <a:r>
              <a:rPr lang="tr-TR" dirty="0" err="1" smtClean="0"/>
              <a:t>muko</a:t>
            </a:r>
            <a:r>
              <a:rPr lang="tr-TR" dirty="0" smtClean="0"/>
              <a:t>-adezyon geçici hareketli bölümlü protezle başarılmalıdır.</a:t>
            </a:r>
          </a:p>
          <a:p>
            <a:pPr algn="just"/>
            <a:endParaRPr lang="tr-T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Endikasyonları</a:t>
            </a:r>
            <a:endParaRPr lang="tr-TR" dirty="0"/>
          </a:p>
        </p:txBody>
      </p:sp>
      <p:sp>
        <p:nvSpPr>
          <p:cNvPr id="3" name="2 İçerik Yer Tutucusu"/>
          <p:cNvSpPr>
            <a:spLocks noGrp="1"/>
          </p:cNvSpPr>
          <p:nvPr>
            <p:ph idx="1"/>
          </p:nvPr>
        </p:nvSpPr>
        <p:spPr/>
        <p:txBody>
          <a:bodyPr>
            <a:normAutofit fontScale="47500" lnSpcReduction="20000"/>
          </a:bodyPr>
          <a:lstStyle/>
          <a:p>
            <a:pPr algn="just">
              <a:buNone/>
            </a:pPr>
            <a:r>
              <a:rPr lang="tr-TR" dirty="0" smtClean="0"/>
              <a:t>1.  </a:t>
            </a:r>
            <a:r>
              <a:rPr lang="tr-TR" b="1" dirty="0" smtClean="0"/>
              <a:t>Çürüksüz destek dişleri</a:t>
            </a:r>
            <a:r>
              <a:rPr lang="tr-TR" dirty="0" smtClean="0"/>
              <a:t>, dişsiz geçen süre fazla uzun değilse hasarsız destek dişler üzerindeki diş yapısına minimal hasar verilerek geçici amaçlı sabit restorasyon olarak kullanılır.</a:t>
            </a:r>
          </a:p>
          <a:p>
            <a:pPr algn="just">
              <a:buNone/>
            </a:pPr>
            <a:endParaRPr lang="tr-TR" dirty="0" smtClean="0"/>
          </a:p>
          <a:p>
            <a:pPr algn="just">
              <a:buNone/>
            </a:pPr>
            <a:r>
              <a:rPr lang="tr-TR" dirty="0" smtClean="0"/>
              <a:t>2. </a:t>
            </a:r>
            <a:r>
              <a:rPr lang="tr-TR" b="1" dirty="0" err="1" smtClean="0"/>
              <a:t>Mandibuler</a:t>
            </a:r>
            <a:r>
              <a:rPr lang="tr-TR" b="1" dirty="0" smtClean="0"/>
              <a:t> kesicinin yerine konulması</a:t>
            </a:r>
            <a:r>
              <a:rPr lang="tr-TR" dirty="0" smtClean="0"/>
              <a:t>: asitle pürüzlendirilmiş </a:t>
            </a:r>
            <a:r>
              <a:rPr lang="tr-TR" dirty="0" err="1" smtClean="0"/>
              <a:t>rezin</a:t>
            </a:r>
            <a:r>
              <a:rPr lang="tr-TR" dirty="0" smtClean="0"/>
              <a:t> </a:t>
            </a:r>
            <a:r>
              <a:rPr lang="tr-TR" dirty="0" err="1" smtClean="0"/>
              <a:t>bond</a:t>
            </a:r>
            <a:r>
              <a:rPr lang="tr-TR" dirty="0" smtClean="0"/>
              <a:t> sabit bölümlü protez destek dişlerinin kusursuz olduğu durumda bir veya iki eksik </a:t>
            </a:r>
            <a:r>
              <a:rPr lang="tr-TR" dirty="0" err="1" smtClean="0"/>
              <a:t>mandibuler</a:t>
            </a:r>
            <a:r>
              <a:rPr lang="tr-TR" dirty="0" smtClean="0"/>
              <a:t> kesicinin seçkin restorasyon yöntemidir.</a:t>
            </a:r>
          </a:p>
          <a:p>
            <a:pPr algn="just">
              <a:buNone/>
            </a:pPr>
            <a:endParaRPr lang="tr-TR" dirty="0" smtClean="0"/>
          </a:p>
          <a:p>
            <a:pPr algn="just">
              <a:buNone/>
            </a:pPr>
            <a:r>
              <a:rPr lang="tr-TR" dirty="0" smtClean="0"/>
              <a:t>3. </a:t>
            </a:r>
            <a:r>
              <a:rPr lang="tr-TR" b="1" dirty="0" err="1" smtClean="0"/>
              <a:t>Maksiller</a:t>
            </a:r>
            <a:r>
              <a:rPr lang="tr-TR" b="1" dirty="0" smtClean="0"/>
              <a:t> kesicinin yerine konması:</a:t>
            </a:r>
            <a:r>
              <a:rPr lang="tr-TR" dirty="0" smtClean="0"/>
              <a:t> </a:t>
            </a:r>
            <a:r>
              <a:rPr lang="tr-TR" dirty="0" err="1" smtClean="0"/>
              <a:t>open</a:t>
            </a:r>
            <a:r>
              <a:rPr lang="tr-TR" dirty="0" smtClean="0"/>
              <a:t>-bite, </a:t>
            </a:r>
            <a:r>
              <a:rPr lang="tr-TR" dirty="0" err="1" smtClean="0"/>
              <a:t>tetatet</a:t>
            </a:r>
            <a:r>
              <a:rPr lang="tr-TR" dirty="0" smtClean="0"/>
              <a:t> veya az miktarda </a:t>
            </a:r>
            <a:r>
              <a:rPr lang="tr-TR" dirty="0" err="1" smtClean="0"/>
              <a:t>overbite</a:t>
            </a:r>
            <a:r>
              <a:rPr lang="tr-TR" dirty="0" smtClean="0"/>
              <a:t> durumu bulunuyorsa </a:t>
            </a:r>
            <a:r>
              <a:rPr lang="tr-TR" dirty="0" err="1" smtClean="0"/>
              <a:t>maksiller</a:t>
            </a:r>
            <a:r>
              <a:rPr lang="tr-TR" dirty="0" smtClean="0"/>
              <a:t> kesiciler değiştirilebilir.</a:t>
            </a:r>
          </a:p>
          <a:p>
            <a:pPr algn="just">
              <a:buNone/>
            </a:pPr>
            <a:endParaRPr lang="tr-TR" dirty="0" smtClean="0"/>
          </a:p>
          <a:p>
            <a:pPr algn="just">
              <a:buNone/>
            </a:pPr>
            <a:r>
              <a:rPr lang="tr-TR" dirty="0" smtClean="0"/>
              <a:t>4</a:t>
            </a:r>
            <a:r>
              <a:rPr lang="tr-TR" b="1" dirty="0" smtClean="0"/>
              <a:t>.  </a:t>
            </a:r>
            <a:r>
              <a:rPr lang="tr-TR" b="1" dirty="0" err="1" smtClean="0"/>
              <a:t>Periodontal</a:t>
            </a:r>
            <a:r>
              <a:rPr lang="tr-TR" b="1" dirty="0" smtClean="0"/>
              <a:t> </a:t>
            </a:r>
            <a:r>
              <a:rPr lang="tr-TR" b="1" dirty="0" err="1" smtClean="0"/>
              <a:t>splintler</a:t>
            </a:r>
            <a:r>
              <a:rPr lang="tr-TR" dirty="0" smtClean="0"/>
              <a:t>: </a:t>
            </a:r>
            <a:r>
              <a:rPr lang="tr-TR" dirty="0" err="1" smtClean="0"/>
              <a:t>periodontal</a:t>
            </a:r>
            <a:r>
              <a:rPr lang="tr-TR" dirty="0" smtClean="0"/>
              <a:t> rahatsızlığı olan dişlerin </a:t>
            </a:r>
            <a:r>
              <a:rPr lang="tr-TR" dirty="0" err="1" smtClean="0"/>
              <a:t>splintlenmesi</a:t>
            </a:r>
            <a:r>
              <a:rPr lang="tr-TR" dirty="0" smtClean="0"/>
              <a:t> </a:t>
            </a:r>
          </a:p>
          <a:p>
            <a:pPr algn="just">
              <a:buNone/>
            </a:pPr>
            <a:endParaRPr lang="tr-TR" dirty="0" smtClean="0"/>
          </a:p>
          <a:p>
            <a:pPr marL="0" indent="0" algn="just">
              <a:buNone/>
            </a:pPr>
            <a:r>
              <a:rPr lang="tr-TR" b="1" dirty="0" smtClean="0"/>
              <a:t>5.  Tek arka dişlerin yerine konması</a:t>
            </a:r>
            <a:r>
              <a:rPr lang="tr-TR" dirty="0" smtClean="0"/>
              <a:t>:   </a:t>
            </a:r>
          </a:p>
          <a:p>
            <a:pPr marL="0" indent="0" algn="just">
              <a:buNone/>
            </a:pPr>
            <a:r>
              <a:rPr lang="tr-TR" dirty="0" smtClean="0"/>
              <a:t>      Birden çok diş eksikliğinin giderilmesi bu protez tipiyle başarılabilmesine rağmen yüksek riskli bir planlama olarak bilinmektedir. Üçten daha fazla üyesi olan </a:t>
            </a:r>
            <a:r>
              <a:rPr lang="tr-TR" dirty="0" err="1" smtClean="0"/>
              <a:t>rezin</a:t>
            </a:r>
            <a:r>
              <a:rPr lang="tr-TR" dirty="0" smtClean="0"/>
              <a:t> </a:t>
            </a:r>
            <a:r>
              <a:rPr lang="tr-TR" dirty="0" err="1" smtClean="0"/>
              <a:t>bond</a:t>
            </a:r>
            <a:r>
              <a:rPr lang="tr-TR" dirty="0" smtClean="0"/>
              <a:t> sabit bölümlü protezlerde başarısızlık üç üyelilerden %10 daha fazladır. Üç üyeden daha uzun olan </a:t>
            </a:r>
            <a:r>
              <a:rPr lang="tr-TR" dirty="0" err="1" smtClean="0"/>
              <a:t>rezin</a:t>
            </a:r>
            <a:r>
              <a:rPr lang="tr-TR" dirty="0" smtClean="0"/>
              <a:t> bağlantılı köprüler ancak hareketli protez uygulamasına göre daha az </a:t>
            </a:r>
            <a:r>
              <a:rPr lang="tr-TR" dirty="0" err="1" smtClean="0"/>
              <a:t>oklüzal</a:t>
            </a:r>
            <a:r>
              <a:rPr lang="tr-TR" dirty="0" smtClean="0"/>
              <a:t> yük oluşturacaksa kullanılabilir. </a:t>
            </a:r>
            <a:endParaRPr lang="tr-T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Kontrendikasyonları</a:t>
            </a:r>
            <a:endParaRPr lang="tr-TR" dirty="0"/>
          </a:p>
        </p:txBody>
      </p:sp>
      <p:sp>
        <p:nvSpPr>
          <p:cNvPr id="3" name="2 İçerik Yer Tutucusu"/>
          <p:cNvSpPr>
            <a:spLocks noGrp="1"/>
          </p:cNvSpPr>
          <p:nvPr>
            <p:ph idx="1"/>
          </p:nvPr>
        </p:nvSpPr>
        <p:spPr/>
        <p:txBody>
          <a:bodyPr>
            <a:normAutofit fontScale="70000" lnSpcReduction="20000"/>
          </a:bodyPr>
          <a:lstStyle/>
          <a:p>
            <a:pPr>
              <a:buNone/>
            </a:pPr>
            <a:r>
              <a:rPr lang="tr-TR" dirty="0" smtClean="0"/>
              <a:t>1. </a:t>
            </a:r>
            <a:r>
              <a:rPr lang="tr-TR" b="1" dirty="0" smtClean="0"/>
              <a:t>Yaygın çürük</a:t>
            </a:r>
            <a:r>
              <a:rPr lang="tr-TR" dirty="0" smtClean="0"/>
              <a:t>: </a:t>
            </a:r>
            <a:r>
              <a:rPr lang="tr-TR" dirty="0" err="1" smtClean="0"/>
              <a:t>rezin</a:t>
            </a:r>
            <a:r>
              <a:rPr lang="tr-TR" dirty="0" smtClean="0"/>
              <a:t> bağlantılı köprülerin tutuculuğu için minenin bağlanma alanına dayanmaktadır ve eğer çürük genişse alışılagelmiş sabit protez </a:t>
            </a:r>
            <a:r>
              <a:rPr lang="tr-TR" dirty="0" err="1" smtClean="0"/>
              <a:t>uygulamalarnın</a:t>
            </a:r>
            <a:r>
              <a:rPr lang="tr-TR" dirty="0" smtClean="0"/>
              <a:t> tercih edilmesi daha yararlı olur.</a:t>
            </a:r>
          </a:p>
          <a:p>
            <a:pPr>
              <a:buNone/>
            </a:pPr>
            <a:r>
              <a:rPr lang="tr-TR" dirty="0"/>
              <a:t>2</a:t>
            </a:r>
            <a:r>
              <a:rPr lang="tr-TR" dirty="0" smtClean="0"/>
              <a:t>. </a:t>
            </a:r>
            <a:r>
              <a:rPr lang="tr-TR" b="1" dirty="0" err="1" smtClean="0"/>
              <a:t>Overbite</a:t>
            </a:r>
            <a:r>
              <a:rPr lang="tr-TR" b="1" dirty="0" smtClean="0"/>
              <a:t> olması</a:t>
            </a:r>
            <a:r>
              <a:rPr lang="tr-TR" dirty="0" smtClean="0"/>
              <a:t>: Bu tip derin </a:t>
            </a:r>
            <a:r>
              <a:rPr lang="tr-TR" dirty="0" err="1" smtClean="0"/>
              <a:t>oklüzal</a:t>
            </a:r>
            <a:r>
              <a:rPr lang="tr-TR" dirty="0" smtClean="0"/>
              <a:t> ilişkide </a:t>
            </a:r>
            <a:r>
              <a:rPr lang="tr-TR" dirty="0" err="1" smtClean="0"/>
              <a:t>maksiller</a:t>
            </a:r>
            <a:r>
              <a:rPr lang="tr-TR" dirty="0" smtClean="0"/>
              <a:t> kesicinin </a:t>
            </a:r>
            <a:r>
              <a:rPr lang="tr-TR" dirty="0" err="1" smtClean="0"/>
              <a:t>lingual</a:t>
            </a:r>
            <a:r>
              <a:rPr lang="tr-TR" dirty="0" smtClean="0"/>
              <a:t> yüzeyinden oldukça fazla diş minesi kaldırılması gerekir ki, bu da açığa çıkmış </a:t>
            </a:r>
            <a:r>
              <a:rPr lang="tr-TR" dirty="0" err="1" smtClean="0"/>
              <a:t>dentin</a:t>
            </a:r>
            <a:r>
              <a:rPr lang="tr-TR" dirty="0" smtClean="0"/>
              <a:t> zayıf bağlanma gücü oluşturduğu için </a:t>
            </a:r>
            <a:r>
              <a:rPr lang="tr-TR" dirty="0" err="1" smtClean="0"/>
              <a:t>retansiyon</a:t>
            </a:r>
            <a:r>
              <a:rPr lang="tr-TR" dirty="0" smtClean="0"/>
              <a:t> önemli şekilde azalır. </a:t>
            </a:r>
          </a:p>
          <a:p>
            <a:pPr>
              <a:buNone/>
            </a:pPr>
            <a:r>
              <a:rPr lang="tr-TR" dirty="0" smtClean="0"/>
              <a:t>3. </a:t>
            </a:r>
            <a:r>
              <a:rPr lang="tr-TR" b="1" dirty="0" smtClean="0"/>
              <a:t>Aşırı </a:t>
            </a:r>
            <a:r>
              <a:rPr lang="tr-TR" b="1" dirty="0" err="1" smtClean="0"/>
              <a:t>diastema</a:t>
            </a:r>
            <a:r>
              <a:rPr lang="tr-TR" dirty="0" err="1" smtClean="0"/>
              <a:t>lı</a:t>
            </a:r>
            <a:r>
              <a:rPr lang="tr-TR" dirty="0" smtClean="0"/>
              <a:t> vakalarda ,</a:t>
            </a:r>
          </a:p>
          <a:p>
            <a:pPr>
              <a:buNone/>
            </a:pPr>
            <a:r>
              <a:rPr lang="tr-TR" dirty="0" smtClean="0"/>
              <a:t>4. </a:t>
            </a:r>
            <a:r>
              <a:rPr lang="tr-TR" b="1" dirty="0" smtClean="0"/>
              <a:t>Destek dişte aşırı rotasyon</a:t>
            </a:r>
          </a:p>
          <a:p>
            <a:pPr>
              <a:buNone/>
            </a:pPr>
            <a:r>
              <a:rPr lang="tr-TR" dirty="0" smtClean="0"/>
              <a:t>5. Destek dişte metal altyapı için </a:t>
            </a:r>
            <a:r>
              <a:rPr lang="tr-TR" b="1" dirty="0" smtClean="0"/>
              <a:t>yeterli saha yoksa</a:t>
            </a:r>
          </a:p>
          <a:p>
            <a:pPr>
              <a:buNone/>
            </a:pPr>
            <a:r>
              <a:rPr lang="tr-TR" dirty="0" smtClean="0"/>
              <a:t>6</a:t>
            </a:r>
            <a:r>
              <a:rPr lang="tr-TR" b="1" dirty="0" smtClean="0"/>
              <a:t>. Çok fazla mine kaybı </a:t>
            </a:r>
            <a:r>
              <a:rPr lang="tr-TR" dirty="0" smtClean="0"/>
              <a:t>varsa</a:t>
            </a:r>
          </a:p>
          <a:p>
            <a:pPr>
              <a:buNone/>
            </a:pPr>
            <a:r>
              <a:rPr lang="tr-TR" dirty="0" smtClean="0"/>
              <a:t>7. </a:t>
            </a:r>
            <a:r>
              <a:rPr lang="tr-TR" b="1" dirty="0" smtClean="0"/>
              <a:t>Fazla </a:t>
            </a:r>
            <a:r>
              <a:rPr lang="tr-TR" b="1" dirty="0" err="1" smtClean="0"/>
              <a:t>mobilite</a:t>
            </a:r>
            <a:r>
              <a:rPr lang="tr-TR" b="1" dirty="0" smtClean="0"/>
              <a:t> </a:t>
            </a:r>
            <a:r>
              <a:rPr lang="tr-TR" dirty="0" smtClean="0"/>
              <a:t>varsa</a:t>
            </a:r>
          </a:p>
          <a:p>
            <a:pPr>
              <a:buNone/>
            </a:pPr>
            <a:r>
              <a:rPr lang="tr-TR" dirty="0" smtClean="0"/>
              <a:t>8. </a:t>
            </a:r>
            <a:r>
              <a:rPr lang="tr-TR" b="1" dirty="0" smtClean="0"/>
              <a:t>İkiden fazla diş eksikliği </a:t>
            </a:r>
            <a:r>
              <a:rPr lang="tr-TR" dirty="0" smtClean="0"/>
              <a:t>varsa</a:t>
            </a:r>
          </a:p>
          <a:p>
            <a:pPr>
              <a:buNone/>
            </a:pPr>
            <a:r>
              <a:rPr lang="tr-TR" dirty="0" smtClean="0"/>
              <a:t>9. </a:t>
            </a:r>
            <a:r>
              <a:rPr lang="tr-TR" b="1" dirty="0" smtClean="0"/>
              <a:t>Motive edilemeyen hastalarda</a:t>
            </a:r>
          </a:p>
          <a:p>
            <a:endParaRPr lang="tr-TR" b="1" dirty="0" smtClean="0"/>
          </a:p>
        </p:txBody>
      </p:sp>
      <p:pic>
        <p:nvPicPr>
          <p:cNvPr id="4" name="3 İçerik Yer Tutucusu" descr="STR_1_130.jpg"/>
          <p:cNvPicPr>
            <a:picLocks noChangeAspect="1"/>
          </p:cNvPicPr>
          <p:nvPr/>
        </p:nvPicPr>
        <p:blipFill>
          <a:blip r:embed="rId2" cstate="print"/>
          <a:stretch>
            <a:fillRect/>
          </a:stretch>
        </p:blipFill>
        <p:spPr>
          <a:xfrm>
            <a:off x="5076056" y="4770536"/>
            <a:ext cx="1842289" cy="1275431"/>
          </a:xfrm>
          <a:prstGeom prst="rect">
            <a:avLst/>
          </a:prstGeo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20271" y="4770535"/>
            <a:ext cx="1842289" cy="127543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Overjet-Overbite</a:t>
            </a:r>
            <a:r>
              <a:rPr lang="tr-TR" dirty="0" smtClean="0"/>
              <a:t> İlişkisi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555776" y="1404730"/>
            <a:ext cx="3480866" cy="3433399"/>
          </a:xfrm>
        </p:spPr>
      </p:pic>
      <p:pic>
        <p:nvPicPr>
          <p:cNvPr id="6" name="Resim 5"/>
          <p:cNvPicPr>
            <a:picLocks noChangeAspect="1"/>
          </p:cNvPicPr>
          <p:nvPr/>
        </p:nvPicPr>
        <p:blipFill rotWithShape="1">
          <a:blip r:embed="rId3" cstate="print">
            <a:extLst>
              <a:ext uri="{28A0092B-C50C-407E-A947-70E740481C1C}">
                <a14:useLocalDpi xmlns="" xmlns:a14="http://schemas.microsoft.com/office/drawing/2010/main" val="0"/>
              </a:ext>
            </a:extLst>
          </a:blip>
          <a:srcRect b="28680"/>
          <a:stretch/>
        </p:blipFill>
        <p:spPr>
          <a:xfrm>
            <a:off x="1914959" y="4947459"/>
            <a:ext cx="4762500" cy="1800200"/>
          </a:xfrm>
          <a:prstGeom prst="rect">
            <a:avLst/>
          </a:prstGeom>
        </p:spPr>
      </p:pic>
    </p:spTree>
    <p:extLst>
      <p:ext uri="{BB962C8B-B14F-4D97-AF65-F5344CB8AC3E}">
        <p14:creationId xmlns="" xmlns:p14="http://schemas.microsoft.com/office/powerpoint/2010/main" val="314274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SprIng</a:t>
            </a:r>
            <a:r>
              <a:rPr lang="tr-TR" dirty="0" smtClean="0"/>
              <a:t> </a:t>
            </a:r>
            <a:r>
              <a:rPr lang="tr-TR" dirty="0" err="1" smtClean="0"/>
              <a:t>cantIlever</a:t>
            </a:r>
            <a:r>
              <a:rPr lang="tr-TR" dirty="0" smtClean="0"/>
              <a:t> </a:t>
            </a:r>
            <a:r>
              <a:rPr lang="tr-TR" dirty="0" err="1" smtClean="0"/>
              <a:t>Rochette</a:t>
            </a:r>
            <a:r>
              <a:rPr lang="tr-TR" dirty="0" smtClean="0"/>
              <a:t> köprü</a:t>
            </a:r>
            <a:endParaRPr lang="tr-T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476500" y="2369344"/>
            <a:ext cx="43434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smtClean="0"/>
              <a:t>Adeziv</a:t>
            </a:r>
            <a:r>
              <a:rPr lang="tr-TR" dirty="0" smtClean="0"/>
              <a:t> Köprünün İç yüzeyine yapılan işlemler-asitleme ve/veya kumlama</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403648" y="1772816"/>
            <a:ext cx="2266950" cy="2019300"/>
          </a:xfr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38760" y="1772816"/>
            <a:ext cx="3088000" cy="2036150"/>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99592" y="4221087"/>
            <a:ext cx="2952328" cy="1992821"/>
          </a:xfrm>
          <a:prstGeom prst="rect">
            <a:avLst/>
          </a:prstGeom>
        </p:spPr>
      </p:pic>
      <p:pic>
        <p:nvPicPr>
          <p:cNvPr id="7" name="Resim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16015" y="4221086"/>
            <a:ext cx="3110745" cy="1992821"/>
          </a:xfrm>
          <a:prstGeom prst="rect">
            <a:avLst/>
          </a:prstGeom>
        </p:spPr>
      </p:pic>
    </p:spTree>
    <p:extLst>
      <p:ext uri="{BB962C8B-B14F-4D97-AF65-F5344CB8AC3E}">
        <p14:creationId xmlns="" xmlns:p14="http://schemas.microsoft.com/office/powerpoint/2010/main" val="2235279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Adeziv</a:t>
            </a:r>
            <a:r>
              <a:rPr lang="tr-TR" dirty="0" smtClean="0"/>
              <a:t> köprülerin yapımında kullanılan materyaller</a:t>
            </a:r>
            <a:endParaRPr lang="tr-T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750575" y="1628800"/>
            <a:ext cx="2592288" cy="183912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419872" y="3034396"/>
            <a:ext cx="2120800" cy="361321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540672" y="3012179"/>
            <a:ext cx="2808312" cy="3669528"/>
          </a:xfrm>
          <a:prstGeom prst="rect">
            <a:avLst/>
          </a:prstGeom>
          <a:noFill/>
          <a:ln w="9525">
            <a:noFill/>
            <a:miter lim="800000"/>
            <a:headEnd/>
            <a:tailEnd/>
          </a:ln>
        </p:spPr>
      </p:pic>
      <p:pic>
        <p:nvPicPr>
          <p:cNvPr id="3" name="Resim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45385" y="1447056"/>
            <a:ext cx="3333750" cy="1371600"/>
          </a:xfrm>
          <a:prstGeom prst="rect">
            <a:avLst/>
          </a:prstGeom>
        </p:spPr>
      </p:pic>
      <p:pic>
        <p:nvPicPr>
          <p:cNvPr id="4" name="Resim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04800" y="4005064"/>
            <a:ext cx="2857500" cy="214312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Adeziv</a:t>
            </a:r>
            <a:r>
              <a:rPr lang="tr-TR" dirty="0"/>
              <a:t> </a:t>
            </a:r>
            <a:r>
              <a:rPr lang="tr-TR" dirty="0" err="1" smtClean="0"/>
              <a:t>koprülerin</a:t>
            </a:r>
            <a:r>
              <a:rPr lang="tr-TR" dirty="0" smtClean="0"/>
              <a:t> yapımında kullanılan </a:t>
            </a:r>
            <a:r>
              <a:rPr lang="tr-TR" dirty="0"/>
              <a:t>materyaller</a:t>
            </a:r>
          </a:p>
        </p:txBody>
      </p:sp>
      <p:sp>
        <p:nvSpPr>
          <p:cNvPr id="3" name="İçerik Yer Tutucusu 2"/>
          <p:cNvSpPr>
            <a:spLocks noGrp="1"/>
          </p:cNvSpPr>
          <p:nvPr>
            <p:ph idx="1"/>
          </p:nvPr>
        </p:nvSpPr>
        <p:spPr/>
        <p:txBody>
          <a:bodyPr/>
          <a:lstStyle/>
          <a:p>
            <a:pPr marL="0" indent="0">
              <a:buNone/>
            </a:pPr>
            <a:r>
              <a:rPr lang="tr-TR" dirty="0" smtClean="0"/>
              <a:t>1-Değerli veya değersiz alaşımlar</a:t>
            </a:r>
          </a:p>
          <a:p>
            <a:pPr marL="0" indent="0">
              <a:buNone/>
            </a:pPr>
            <a:r>
              <a:rPr lang="tr-TR" dirty="0" smtClean="0"/>
              <a:t>2-Metal desteksiz seramikler</a:t>
            </a:r>
          </a:p>
          <a:p>
            <a:pPr marL="0" indent="0">
              <a:buNone/>
            </a:pPr>
            <a:r>
              <a:rPr lang="tr-TR" dirty="0" smtClean="0"/>
              <a:t>   a-Basınçlı Enjeksiyon Tekniği</a:t>
            </a:r>
          </a:p>
          <a:p>
            <a:pPr marL="0" indent="0">
              <a:buNone/>
            </a:pPr>
            <a:r>
              <a:rPr lang="tr-TR" dirty="0"/>
              <a:t> </a:t>
            </a:r>
            <a:r>
              <a:rPr lang="tr-TR" dirty="0" smtClean="0"/>
              <a:t>  b-CAD/CAM</a:t>
            </a:r>
          </a:p>
          <a:p>
            <a:pPr marL="0" indent="0">
              <a:buNone/>
            </a:pPr>
            <a:r>
              <a:rPr lang="tr-TR" dirty="0" smtClean="0"/>
              <a:t>3-Fiber destekli </a:t>
            </a:r>
            <a:r>
              <a:rPr lang="tr-TR" dirty="0" err="1" smtClean="0"/>
              <a:t>kompozitler</a:t>
            </a:r>
            <a:endParaRPr lang="tr-TR" dirty="0" smtClean="0"/>
          </a:p>
          <a:p>
            <a:pPr marL="0" indent="0">
              <a:buNone/>
            </a:pPr>
            <a:r>
              <a:rPr lang="tr-TR" dirty="0" smtClean="0"/>
              <a:t>4- Zirkon seramikler</a:t>
            </a:r>
          </a:p>
        </p:txBody>
      </p:sp>
    </p:spTree>
    <p:extLst>
      <p:ext uri="{BB962C8B-B14F-4D97-AF65-F5344CB8AC3E}">
        <p14:creationId xmlns="" xmlns:p14="http://schemas.microsoft.com/office/powerpoint/2010/main" val="3890275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Metal Desteksiz restorasyonlar</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83568" y="1749233"/>
            <a:ext cx="3305944" cy="2206718"/>
          </a:xfr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64088" y="1700808"/>
            <a:ext cx="3312828" cy="2254783"/>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7726" y="4221088"/>
            <a:ext cx="3305944" cy="2206718"/>
          </a:xfrm>
          <a:prstGeom prst="rect">
            <a:avLst/>
          </a:prstGeom>
        </p:spPr>
      </p:pic>
      <p:pic>
        <p:nvPicPr>
          <p:cNvPr id="7" name="Resim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70971" y="4221087"/>
            <a:ext cx="3305945" cy="2206719"/>
          </a:xfrm>
          <a:prstGeom prst="rect">
            <a:avLst/>
          </a:prstGeom>
        </p:spPr>
      </p:pic>
    </p:spTree>
    <p:extLst>
      <p:ext uri="{BB962C8B-B14F-4D97-AF65-F5344CB8AC3E}">
        <p14:creationId xmlns="" xmlns:p14="http://schemas.microsoft.com/office/powerpoint/2010/main" val="4112292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Adeziv</a:t>
            </a:r>
            <a:r>
              <a:rPr lang="tr-TR" dirty="0" smtClean="0"/>
              <a:t> köprü </a:t>
            </a:r>
            <a:r>
              <a:rPr lang="tr-TR" dirty="0" err="1" smtClean="0"/>
              <a:t>nedİr</a:t>
            </a:r>
            <a:r>
              <a:rPr lang="tr-TR" dirty="0" smtClean="0"/>
              <a:t>?</a:t>
            </a:r>
            <a:endParaRPr lang="tr-TR" dirty="0"/>
          </a:p>
        </p:txBody>
      </p:sp>
      <p:pic>
        <p:nvPicPr>
          <p:cNvPr id="6" name="5 İçerik Yer Tutucusu" descr="041112_1155_YAPITIRICI1.gif"/>
          <p:cNvPicPr>
            <a:picLocks noGrp="1" noChangeAspect="1"/>
          </p:cNvPicPr>
          <p:nvPr>
            <p:ph idx="1"/>
          </p:nvPr>
        </p:nvPicPr>
        <p:blipFill>
          <a:blip r:embed="rId2" cstate="print"/>
          <a:stretch>
            <a:fillRect/>
          </a:stretch>
        </p:blipFill>
        <p:spPr>
          <a:xfrm>
            <a:off x="1907704" y="2924944"/>
            <a:ext cx="5619750" cy="3629025"/>
          </a:xfrm>
        </p:spPr>
      </p:pic>
      <p:sp>
        <p:nvSpPr>
          <p:cNvPr id="8" name="7 Metin kutusu"/>
          <p:cNvSpPr txBox="1"/>
          <p:nvPr/>
        </p:nvSpPr>
        <p:spPr>
          <a:xfrm>
            <a:off x="467544" y="1628800"/>
            <a:ext cx="8124532" cy="923330"/>
          </a:xfrm>
          <a:prstGeom prst="rect">
            <a:avLst/>
          </a:prstGeom>
          <a:noFill/>
        </p:spPr>
        <p:txBody>
          <a:bodyPr wrap="none" rtlCol="0">
            <a:spAutoFit/>
          </a:bodyPr>
          <a:lstStyle/>
          <a:p>
            <a:pPr algn="just"/>
            <a:r>
              <a:rPr lang="tr-TR" dirty="0" err="1" smtClean="0"/>
              <a:t>Dental</a:t>
            </a:r>
            <a:r>
              <a:rPr lang="tr-TR" dirty="0" smtClean="0"/>
              <a:t> restorasyonlarda </a:t>
            </a:r>
            <a:r>
              <a:rPr lang="tr-TR" dirty="0" err="1" smtClean="0">
                <a:solidFill>
                  <a:srgbClr val="FF0000"/>
                </a:solidFill>
              </a:rPr>
              <a:t>aderent</a:t>
            </a:r>
            <a:r>
              <a:rPr lang="tr-TR" dirty="0" smtClean="0"/>
              <a:t> yani yapışan taraflar </a:t>
            </a:r>
            <a:r>
              <a:rPr lang="tr-TR" dirty="0" smtClean="0">
                <a:solidFill>
                  <a:srgbClr val="FF0000"/>
                </a:solidFill>
              </a:rPr>
              <a:t>diş </a:t>
            </a:r>
            <a:r>
              <a:rPr lang="tr-TR" dirty="0" smtClean="0"/>
              <a:t>ve </a:t>
            </a:r>
            <a:r>
              <a:rPr lang="tr-TR" dirty="0" smtClean="0">
                <a:solidFill>
                  <a:srgbClr val="FF0000"/>
                </a:solidFill>
              </a:rPr>
              <a:t>restorasyon</a:t>
            </a:r>
            <a:r>
              <a:rPr lang="tr-TR" dirty="0" smtClean="0"/>
              <a:t>dur.</a:t>
            </a:r>
          </a:p>
          <a:p>
            <a:pPr algn="just"/>
            <a:r>
              <a:rPr lang="tr-TR" dirty="0" smtClean="0"/>
              <a:t> </a:t>
            </a:r>
            <a:r>
              <a:rPr lang="tr-TR" dirty="0" err="1" smtClean="0"/>
              <a:t>Adeziv</a:t>
            </a:r>
            <a:r>
              <a:rPr lang="tr-TR" dirty="0" smtClean="0"/>
              <a:t> bağın ne şekilde oluşturulacağı diş yüzeyi yani mine ve </a:t>
            </a:r>
            <a:r>
              <a:rPr lang="tr-TR" dirty="0" err="1" smtClean="0"/>
              <a:t>dentinin</a:t>
            </a:r>
            <a:r>
              <a:rPr lang="tr-TR" dirty="0" smtClean="0"/>
              <a:t> durumuna</a:t>
            </a:r>
          </a:p>
          <a:p>
            <a:pPr algn="just"/>
            <a:r>
              <a:rPr lang="tr-TR" dirty="0" smtClean="0"/>
              <a:t> ve restorasyonun malzemesinin tipine bağlıdır.</a:t>
            </a:r>
            <a:endParaRPr lang="tr-T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Cad</a:t>
            </a:r>
            <a:r>
              <a:rPr lang="tr-TR" dirty="0" smtClean="0"/>
              <a:t>/cam sistemlerle üretim</a:t>
            </a:r>
            <a:endParaRPr lang="tr-TR" dirty="0"/>
          </a:p>
        </p:txBody>
      </p:sp>
      <p:pic>
        <p:nvPicPr>
          <p:cNvPr id="4" name="İçerik Yer Tutucusu 3"/>
          <p:cNvPicPr>
            <a:picLocks noGrp="1" noChangeAspect="1"/>
          </p:cNvPicPr>
          <p:nvPr>
            <p:ph idx="1"/>
          </p:nvPr>
        </p:nvPicPr>
        <p:blipFill>
          <a:blip r:embed="rId2" cstate="print"/>
          <a:stretch>
            <a:fillRect/>
          </a:stretch>
        </p:blipFill>
        <p:spPr>
          <a:xfrm>
            <a:off x="395535" y="1628800"/>
            <a:ext cx="1780801" cy="1512168"/>
          </a:xfrm>
          <a:prstGeom prst="rect">
            <a:avLst/>
          </a:prstGeom>
        </p:spPr>
      </p:pic>
      <p:pic>
        <p:nvPicPr>
          <p:cNvPr id="5" name="Resim 4"/>
          <p:cNvPicPr>
            <a:picLocks noChangeAspect="1"/>
          </p:cNvPicPr>
          <p:nvPr/>
        </p:nvPicPr>
        <p:blipFill>
          <a:blip r:embed="rId3" cstate="print"/>
          <a:stretch>
            <a:fillRect/>
          </a:stretch>
        </p:blipFill>
        <p:spPr>
          <a:xfrm>
            <a:off x="2627784" y="1628800"/>
            <a:ext cx="2136962" cy="1512168"/>
          </a:xfrm>
          <a:prstGeom prst="rect">
            <a:avLst/>
          </a:prstGeom>
        </p:spPr>
      </p:pic>
      <p:pic>
        <p:nvPicPr>
          <p:cNvPr id="6" name="Resim 5"/>
          <p:cNvPicPr>
            <a:picLocks noChangeAspect="1"/>
          </p:cNvPicPr>
          <p:nvPr/>
        </p:nvPicPr>
        <p:blipFill>
          <a:blip r:embed="rId4" cstate="print"/>
          <a:stretch>
            <a:fillRect/>
          </a:stretch>
        </p:blipFill>
        <p:spPr>
          <a:xfrm>
            <a:off x="5216194" y="1628800"/>
            <a:ext cx="1156006" cy="1533786"/>
          </a:xfrm>
          <a:prstGeom prst="rect">
            <a:avLst/>
          </a:prstGeom>
        </p:spPr>
      </p:pic>
      <p:pic>
        <p:nvPicPr>
          <p:cNvPr id="7" name="Resim 6"/>
          <p:cNvPicPr>
            <a:picLocks noChangeAspect="1"/>
          </p:cNvPicPr>
          <p:nvPr/>
        </p:nvPicPr>
        <p:blipFill>
          <a:blip r:embed="rId5" cstate="print"/>
          <a:stretch>
            <a:fillRect/>
          </a:stretch>
        </p:blipFill>
        <p:spPr>
          <a:xfrm>
            <a:off x="6823647" y="1664446"/>
            <a:ext cx="1975995" cy="1498140"/>
          </a:xfrm>
          <a:prstGeom prst="rect">
            <a:avLst/>
          </a:prstGeom>
        </p:spPr>
      </p:pic>
      <p:pic>
        <p:nvPicPr>
          <p:cNvPr id="8" name="Resim 7"/>
          <p:cNvPicPr>
            <a:picLocks noChangeAspect="1"/>
          </p:cNvPicPr>
          <p:nvPr/>
        </p:nvPicPr>
        <p:blipFill>
          <a:blip r:embed="rId6" cstate="print"/>
          <a:stretch>
            <a:fillRect/>
          </a:stretch>
        </p:blipFill>
        <p:spPr>
          <a:xfrm>
            <a:off x="395534" y="3573015"/>
            <a:ext cx="1780801" cy="1303593"/>
          </a:xfrm>
          <a:prstGeom prst="rect">
            <a:avLst/>
          </a:prstGeom>
        </p:spPr>
      </p:pic>
      <p:pic>
        <p:nvPicPr>
          <p:cNvPr id="9" name="Resim 8"/>
          <p:cNvPicPr>
            <a:picLocks noChangeAspect="1"/>
          </p:cNvPicPr>
          <p:nvPr/>
        </p:nvPicPr>
        <p:blipFill>
          <a:blip r:embed="rId7" cstate="print"/>
          <a:stretch>
            <a:fillRect/>
          </a:stretch>
        </p:blipFill>
        <p:spPr>
          <a:xfrm>
            <a:off x="2897359" y="3555320"/>
            <a:ext cx="1350953" cy="1303593"/>
          </a:xfrm>
          <a:prstGeom prst="rect">
            <a:avLst/>
          </a:prstGeom>
        </p:spPr>
      </p:pic>
      <p:pic>
        <p:nvPicPr>
          <p:cNvPr id="10" name="Resim 9"/>
          <p:cNvPicPr>
            <a:picLocks noChangeAspect="1"/>
          </p:cNvPicPr>
          <p:nvPr/>
        </p:nvPicPr>
        <p:blipFill>
          <a:blip r:embed="rId8" cstate="print"/>
          <a:stretch>
            <a:fillRect/>
          </a:stretch>
        </p:blipFill>
        <p:spPr>
          <a:xfrm>
            <a:off x="4764746" y="3555320"/>
            <a:ext cx="1539727" cy="1307460"/>
          </a:xfrm>
          <a:prstGeom prst="rect">
            <a:avLst/>
          </a:prstGeom>
        </p:spPr>
      </p:pic>
      <p:pic>
        <p:nvPicPr>
          <p:cNvPr id="11" name="Resim 10"/>
          <p:cNvPicPr>
            <a:picLocks noChangeAspect="1"/>
          </p:cNvPicPr>
          <p:nvPr/>
        </p:nvPicPr>
        <p:blipFill>
          <a:blip r:embed="rId9" cstate="print"/>
          <a:stretch>
            <a:fillRect/>
          </a:stretch>
        </p:blipFill>
        <p:spPr>
          <a:xfrm>
            <a:off x="7025497" y="3555320"/>
            <a:ext cx="1572294" cy="1335114"/>
          </a:xfrm>
          <a:prstGeom prst="rect">
            <a:avLst/>
          </a:prstGeom>
        </p:spPr>
      </p:pic>
      <p:pic>
        <p:nvPicPr>
          <p:cNvPr id="12" name="Resim 11"/>
          <p:cNvPicPr>
            <a:picLocks noChangeAspect="1"/>
          </p:cNvPicPr>
          <p:nvPr/>
        </p:nvPicPr>
        <p:blipFill>
          <a:blip r:embed="rId10" cstate="print"/>
          <a:stretch>
            <a:fillRect/>
          </a:stretch>
        </p:blipFill>
        <p:spPr>
          <a:xfrm>
            <a:off x="399441" y="5308655"/>
            <a:ext cx="1780801" cy="1181381"/>
          </a:xfrm>
          <a:prstGeom prst="rect">
            <a:avLst/>
          </a:prstGeom>
        </p:spPr>
      </p:pic>
      <p:pic>
        <p:nvPicPr>
          <p:cNvPr id="13" name="Resim 12"/>
          <p:cNvPicPr>
            <a:picLocks noChangeAspect="1"/>
          </p:cNvPicPr>
          <p:nvPr/>
        </p:nvPicPr>
        <p:blipFill>
          <a:blip r:embed="rId11" cstate="print"/>
          <a:stretch>
            <a:fillRect/>
          </a:stretch>
        </p:blipFill>
        <p:spPr>
          <a:xfrm>
            <a:off x="3696265" y="5308653"/>
            <a:ext cx="1446903" cy="1181383"/>
          </a:xfrm>
          <a:prstGeom prst="rect">
            <a:avLst/>
          </a:prstGeom>
        </p:spPr>
      </p:pic>
      <p:pic>
        <p:nvPicPr>
          <p:cNvPr id="14" name="Resim 13"/>
          <p:cNvPicPr>
            <a:picLocks noChangeAspect="1"/>
          </p:cNvPicPr>
          <p:nvPr/>
        </p:nvPicPr>
        <p:blipFill>
          <a:blip r:embed="rId12" cstate="print"/>
          <a:stretch>
            <a:fillRect/>
          </a:stretch>
        </p:blipFill>
        <p:spPr>
          <a:xfrm>
            <a:off x="6660232" y="5263858"/>
            <a:ext cx="1744431" cy="1194584"/>
          </a:xfrm>
          <a:prstGeom prst="rect">
            <a:avLst/>
          </a:prstGeom>
        </p:spPr>
      </p:pic>
    </p:spTree>
    <p:extLst>
      <p:ext uri="{BB962C8B-B14F-4D97-AF65-F5344CB8AC3E}">
        <p14:creationId xmlns="" xmlns:p14="http://schemas.microsoft.com/office/powerpoint/2010/main" val="386129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Fiber destekli </a:t>
            </a:r>
            <a:r>
              <a:rPr lang="tr-TR" dirty="0" err="1" smtClean="0"/>
              <a:t>kompozit</a:t>
            </a:r>
            <a:r>
              <a:rPr lang="tr-TR" dirty="0" smtClean="0"/>
              <a:t> restorasyonlar</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13509" y="1556792"/>
            <a:ext cx="1905000" cy="1266825"/>
          </a:xfr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55776" y="1556792"/>
            <a:ext cx="1905000" cy="1266825"/>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98043" y="1556791"/>
            <a:ext cx="1905000" cy="1266825"/>
          </a:xfrm>
          <a:prstGeom prst="rect">
            <a:avLst/>
          </a:prstGeom>
        </p:spPr>
      </p:pic>
      <p:pic>
        <p:nvPicPr>
          <p:cNvPr id="7" name="Resim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40310" y="1556791"/>
            <a:ext cx="1905000" cy="1266825"/>
          </a:xfrm>
          <a:prstGeom prst="rect">
            <a:avLst/>
          </a:prstGeom>
        </p:spPr>
      </p:pic>
      <p:pic>
        <p:nvPicPr>
          <p:cNvPr id="8" name="Resim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13509" y="3501008"/>
            <a:ext cx="1905000" cy="1266825"/>
          </a:xfrm>
          <a:prstGeom prst="rect">
            <a:avLst/>
          </a:prstGeom>
        </p:spPr>
      </p:pic>
      <p:pic>
        <p:nvPicPr>
          <p:cNvPr id="9" name="Resim 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555776" y="3501008"/>
            <a:ext cx="1905000" cy="1266825"/>
          </a:xfrm>
          <a:prstGeom prst="rect">
            <a:avLst/>
          </a:prstGeom>
        </p:spPr>
      </p:pic>
      <p:pic>
        <p:nvPicPr>
          <p:cNvPr id="10" name="Resim 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798043" y="3501008"/>
            <a:ext cx="1905000" cy="1266825"/>
          </a:xfrm>
          <a:prstGeom prst="rect">
            <a:avLst/>
          </a:prstGeom>
        </p:spPr>
      </p:pic>
      <p:pic>
        <p:nvPicPr>
          <p:cNvPr id="11" name="Resim 1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040310" y="3501008"/>
            <a:ext cx="1905000" cy="1266825"/>
          </a:xfrm>
          <a:prstGeom prst="rect">
            <a:avLst/>
          </a:prstGeom>
        </p:spPr>
      </p:pic>
      <p:pic>
        <p:nvPicPr>
          <p:cNvPr id="12" name="Resim 1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475656" y="5229200"/>
            <a:ext cx="1905000" cy="1266825"/>
          </a:xfrm>
          <a:prstGeom prst="rect">
            <a:avLst/>
          </a:prstGeom>
        </p:spPr>
      </p:pic>
      <p:pic>
        <p:nvPicPr>
          <p:cNvPr id="13" name="Resim 1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5750543" y="5229200"/>
            <a:ext cx="1905000" cy="1266825"/>
          </a:xfrm>
          <a:prstGeom prst="rect">
            <a:avLst/>
          </a:prstGeom>
        </p:spPr>
      </p:pic>
    </p:spTree>
    <p:extLst>
      <p:ext uri="{BB962C8B-B14F-4D97-AF65-F5344CB8AC3E}">
        <p14:creationId xmlns="" xmlns:p14="http://schemas.microsoft.com/office/powerpoint/2010/main" val="2683362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ResiN</a:t>
            </a:r>
            <a:r>
              <a:rPr lang="tr-TR" dirty="0" smtClean="0"/>
              <a:t> </a:t>
            </a:r>
            <a:r>
              <a:rPr lang="tr-TR" dirty="0" err="1" smtClean="0"/>
              <a:t>FiBERLER</a:t>
            </a:r>
            <a:endParaRPr lang="tr-TR" dirty="0"/>
          </a:p>
        </p:txBody>
      </p:sp>
      <p:pic>
        <p:nvPicPr>
          <p:cNvPr id="4" name="3 İçerik Yer Tutucusu" descr="cam fiber.png"/>
          <p:cNvPicPr>
            <a:picLocks noGrp="1" noChangeAspect="1"/>
          </p:cNvPicPr>
          <p:nvPr>
            <p:ph idx="1"/>
          </p:nvPr>
        </p:nvPicPr>
        <p:blipFill>
          <a:blip r:embed="rId2" cstate="print"/>
          <a:stretch>
            <a:fillRect/>
          </a:stretch>
        </p:blipFill>
        <p:spPr>
          <a:xfrm>
            <a:off x="539552" y="1772816"/>
            <a:ext cx="3459857" cy="2464483"/>
          </a:xfrm>
        </p:spPr>
      </p:pic>
      <p:pic>
        <p:nvPicPr>
          <p:cNvPr id="5" name="4 Resim" descr="polietilen fiber.png"/>
          <p:cNvPicPr>
            <a:picLocks noChangeAspect="1"/>
          </p:cNvPicPr>
          <p:nvPr/>
        </p:nvPicPr>
        <p:blipFill>
          <a:blip r:embed="rId3" cstate="print"/>
          <a:stretch>
            <a:fillRect/>
          </a:stretch>
        </p:blipFill>
        <p:spPr>
          <a:xfrm>
            <a:off x="4716016" y="1700808"/>
            <a:ext cx="3582690" cy="2452764"/>
          </a:xfrm>
          <a:prstGeom prst="rect">
            <a:avLst/>
          </a:prstGeom>
        </p:spPr>
      </p:pic>
    </p:spTree>
    <p:extLst>
      <p:ext uri="{BB962C8B-B14F-4D97-AF65-F5344CB8AC3E}">
        <p14:creationId xmlns="" xmlns:p14="http://schemas.microsoft.com/office/powerpoint/2010/main" val="2226995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Çekilen doğal dişin </a:t>
            </a:r>
            <a:r>
              <a:rPr lang="tr-TR" dirty="0" err="1" smtClean="0"/>
              <a:t>kullanilmasi</a:t>
            </a:r>
            <a:endParaRPr lang="tr-TR" dirty="0"/>
          </a:p>
        </p:txBody>
      </p:sp>
      <p:pic>
        <p:nvPicPr>
          <p:cNvPr id="4" name="3 İçerik Yer Tutucusu" descr="mandib kesiici.png"/>
          <p:cNvPicPr>
            <a:picLocks noGrp="1" noChangeAspect="1"/>
          </p:cNvPicPr>
          <p:nvPr>
            <p:ph idx="1"/>
          </p:nvPr>
        </p:nvPicPr>
        <p:blipFill>
          <a:blip r:embed="rId2" cstate="print"/>
          <a:stretch>
            <a:fillRect/>
          </a:stretch>
        </p:blipFill>
        <p:spPr>
          <a:xfrm>
            <a:off x="539552" y="1700808"/>
            <a:ext cx="3315841" cy="2117037"/>
          </a:xfrm>
        </p:spPr>
      </p:pic>
      <p:pic>
        <p:nvPicPr>
          <p:cNvPr id="5" name="4 Resim" descr="santral vaka radyografi.png"/>
          <p:cNvPicPr>
            <a:picLocks noChangeAspect="1"/>
          </p:cNvPicPr>
          <p:nvPr/>
        </p:nvPicPr>
        <p:blipFill>
          <a:blip r:embed="rId3" cstate="print"/>
          <a:stretch>
            <a:fillRect/>
          </a:stretch>
        </p:blipFill>
        <p:spPr>
          <a:xfrm>
            <a:off x="4499992" y="1772816"/>
            <a:ext cx="3815705" cy="1978296"/>
          </a:xfrm>
          <a:prstGeom prst="rect">
            <a:avLst/>
          </a:prstGeom>
        </p:spPr>
      </p:pic>
      <p:pic>
        <p:nvPicPr>
          <p:cNvPr id="6" name="5 Resim" descr="santral kesici çekilmiş vaka.png"/>
          <p:cNvPicPr>
            <a:picLocks noChangeAspect="1"/>
          </p:cNvPicPr>
          <p:nvPr/>
        </p:nvPicPr>
        <p:blipFill>
          <a:blip r:embed="rId4" cstate="print"/>
          <a:stretch>
            <a:fillRect/>
          </a:stretch>
        </p:blipFill>
        <p:spPr>
          <a:xfrm>
            <a:off x="467545" y="4435425"/>
            <a:ext cx="3528392" cy="1753340"/>
          </a:xfrm>
          <a:prstGeom prst="rect">
            <a:avLst/>
          </a:prstGeom>
        </p:spPr>
      </p:pic>
      <p:pic>
        <p:nvPicPr>
          <p:cNvPr id="8" name="7 Resim" descr="diş.png"/>
          <p:cNvPicPr>
            <a:picLocks noChangeAspect="1"/>
          </p:cNvPicPr>
          <p:nvPr/>
        </p:nvPicPr>
        <p:blipFill>
          <a:blip r:embed="rId5" cstate="print"/>
          <a:stretch>
            <a:fillRect/>
          </a:stretch>
        </p:blipFill>
        <p:spPr>
          <a:xfrm>
            <a:off x="4355976" y="4365104"/>
            <a:ext cx="4247753" cy="1888616"/>
          </a:xfrm>
          <a:prstGeom prst="rect">
            <a:avLst/>
          </a:prstGeom>
        </p:spPr>
      </p:pic>
    </p:spTree>
    <p:extLst>
      <p:ext uri="{BB962C8B-B14F-4D97-AF65-F5344CB8AC3E}">
        <p14:creationId xmlns="" xmlns:p14="http://schemas.microsoft.com/office/powerpoint/2010/main" val="2351930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Çekilen doğal dişin </a:t>
            </a:r>
            <a:r>
              <a:rPr lang="tr-TR" dirty="0" err="1" smtClean="0"/>
              <a:t>kullanilmasi</a:t>
            </a:r>
            <a:endParaRPr lang="tr-TR" dirty="0"/>
          </a:p>
        </p:txBody>
      </p:sp>
      <p:pic>
        <p:nvPicPr>
          <p:cNvPr id="4" name="3 İçerik Yer Tutucusu" descr="diş hazırlanmış.png"/>
          <p:cNvPicPr>
            <a:picLocks noGrp="1" noChangeAspect="1"/>
          </p:cNvPicPr>
          <p:nvPr>
            <p:ph idx="1"/>
          </p:nvPr>
        </p:nvPicPr>
        <p:blipFill>
          <a:blip r:embed="rId2" cstate="print"/>
          <a:stretch>
            <a:fillRect/>
          </a:stretch>
        </p:blipFill>
        <p:spPr>
          <a:xfrm>
            <a:off x="467544" y="1700808"/>
            <a:ext cx="3747889" cy="2087286"/>
          </a:xfrm>
        </p:spPr>
      </p:pic>
      <p:pic>
        <p:nvPicPr>
          <p:cNvPr id="5" name="4 Resim" descr="fiber rezin simante.png"/>
          <p:cNvPicPr>
            <a:picLocks noChangeAspect="1"/>
          </p:cNvPicPr>
          <p:nvPr/>
        </p:nvPicPr>
        <p:blipFill>
          <a:blip r:embed="rId3" cstate="print"/>
          <a:stretch>
            <a:fillRect/>
          </a:stretch>
        </p:blipFill>
        <p:spPr>
          <a:xfrm>
            <a:off x="4427984" y="1772816"/>
            <a:ext cx="4227567" cy="2016224"/>
          </a:xfrm>
          <a:prstGeom prst="rect">
            <a:avLst/>
          </a:prstGeom>
        </p:spPr>
      </p:pic>
      <p:pic>
        <p:nvPicPr>
          <p:cNvPr id="6" name="5 Resim" descr="6.ay.png"/>
          <p:cNvPicPr>
            <a:picLocks noChangeAspect="1"/>
          </p:cNvPicPr>
          <p:nvPr/>
        </p:nvPicPr>
        <p:blipFill>
          <a:blip r:embed="rId4" cstate="print"/>
          <a:stretch>
            <a:fillRect/>
          </a:stretch>
        </p:blipFill>
        <p:spPr>
          <a:xfrm>
            <a:off x="2699792" y="4005064"/>
            <a:ext cx="4463058" cy="2128535"/>
          </a:xfrm>
          <a:prstGeom prst="rect">
            <a:avLst/>
          </a:prstGeom>
        </p:spPr>
      </p:pic>
      <p:sp>
        <p:nvSpPr>
          <p:cNvPr id="7" name="6 Metin kutusu"/>
          <p:cNvSpPr txBox="1"/>
          <p:nvPr/>
        </p:nvSpPr>
        <p:spPr>
          <a:xfrm>
            <a:off x="4283968" y="6237312"/>
            <a:ext cx="1008112" cy="369332"/>
          </a:xfrm>
          <a:prstGeom prst="rect">
            <a:avLst/>
          </a:prstGeom>
          <a:noFill/>
        </p:spPr>
        <p:txBody>
          <a:bodyPr wrap="square" rtlCol="0">
            <a:spAutoFit/>
          </a:bodyPr>
          <a:lstStyle/>
          <a:p>
            <a:r>
              <a:rPr lang="tr-TR" dirty="0" smtClean="0"/>
              <a:t>6.AY</a:t>
            </a:r>
            <a:endParaRPr lang="tr-TR" dirty="0"/>
          </a:p>
        </p:txBody>
      </p:sp>
    </p:spTree>
    <p:extLst>
      <p:ext uri="{BB962C8B-B14F-4D97-AF65-F5344CB8AC3E}">
        <p14:creationId xmlns="" xmlns:p14="http://schemas.microsoft.com/office/powerpoint/2010/main" val="2001726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Çekilen doğal dişin </a:t>
            </a:r>
            <a:r>
              <a:rPr lang="tr-TR" dirty="0" err="1" smtClean="0"/>
              <a:t>kullanilmasi</a:t>
            </a:r>
            <a:endParaRPr lang="tr-TR" dirty="0"/>
          </a:p>
        </p:txBody>
      </p:sp>
      <p:pic>
        <p:nvPicPr>
          <p:cNvPr id="4" name="3 İçerik Yer Tutucusu" descr="jcdr-7-772-g001.jpg"/>
          <p:cNvPicPr>
            <a:picLocks noGrp="1" noChangeAspect="1"/>
          </p:cNvPicPr>
          <p:nvPr>
            <p:ph idx="1"/>
          </p:nvPr>
        </p:nvPicPr>
        <p:blipFill>
          <a:blip r:embed="rId2" cstate="print"/>
          <a:stretch>
            <a:fillRect/>
          </a:stretch>
        </p:blipFill>
        <p:spPr>
          <a:xfrm>
            <a:off x="611560" y="1412776"/>
            <a:ext cx="3230567" cy="2435101"/>
          </a:xfrm>
        </p:spPr>
      </p:pic>
      <p:pic>
        <p:nvPicPr>
          <p:cNvPr id="5" name="4 Resim" descr="jcdr-7-772-g002.jpg"/>
          <p:cNvPicPr>
            <a:picLocks noChangeAspect="1"/>
          </p:cNvPicPr>
          <p:nvPr/>
        </p:nvPicPr>
        <p:blipFill>
          <a:blip r:embed="rId3" cstate="print"/>
          <a:stretch>
            <a:fillRect/>
          </a:stretch>
        </p:blipFill>
        <p:spPr>
          <a:xfrm>
            <a:off x="5004048" y="1412776"/>
            <a:ext cx="3377952" cy="2508129"/>
          </a:xfrm>
          <a:prstGeom prst="rect">
            <a:avLst/>
          </a:prstGeom>
        </p:spPr>
      </p:pic>
      <p:pic>
        <p:nvPicPr>
          <p:cNvPr id="6" name="5 Resim" descr="jcdr-7-772-g003.jpg"/>
          <p:cNvPicPr>
            <a:picLocks noChangeAspect="1"/>
          </p:cNvPicPr>
          <p:nvPr/>
        </p:nvPicPr>
        <p:blipFill>
          <a:blip r:embed="rId4" cstate="print"/>
          <a:stretch>
            <a:fillRect/>
          </a:stretch>
        </p:blipFill>
        <p:spPr>
          <a:xfrm>
            <a:off x="3059832" y="4077072"/>
            <a:ext cx="3192214" cy="2516857"/>
          </a:xfrm>
          <a:prstGeom prst="rect">
            <a:avLst/>
          </a:prstGeom>
        </p:spPr>
      </p:pic>
    </p:spTree>
    <p:extLst>
      <p:ext uri="{BB962C8B-B14F-4D97-AF65-F5344CB8AC3E}">
        <p14:creationId xmlns="" xmlns:p14="http://schemas.microsoft.com/office/powerpoint/2010/main" val="3539656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Adeziv</a:t>
            </a:r>
            <a:r>
              <a:rPr lang="tr-TR" dirty="0" smtClean="0"/>
              <a:t> Köprülerin </a:t>
            </a:r>
            <a:r>
              <a:rPr lang="tr-TR" dirty="0" err="1" smtClean="0"/>
              <a:t>simantasyonu</a:t>
            </a:r>
            <a:endParaRPr lang="tr-TR" dirty="0"/>
          </a:p>
        </p:txBody>
      </p:sp>
      <p:sp>
        <p:nvSpPr>
          <p:cNvPr id="3" name="2 İçerik Yer Tutucusu"/>
          <p:cNvSpPr>
            <a:spLocks noGrp="1"/>
          </p:cNvSpPr>
          <p:nvPr>
            <p:ph idx="1"/>
          </p:nvPr>
        </p:nvSpPr>
        <p:spPr/>
        <p:txBody>
          <a:bodyPr/>
          <a:lstStyle/>
          <a:p>
            <a:pPr>
              <a:buNone/>
            </a:pPr>
            <a:r>
              <a:rPr lang="tr-TR" dirty="0" smtClean="0"/>
              <a:t>    </a:t>
            </a:r>
          </a:p>
          <a:p>
            <a:pPr>
              <a:buNone/>
            </a:pPr>
            <a:endParaRPr lang="tr-TR" dirty="0" smtClean="0"/>
          </a:p>
          <a:p>
            <a:pPr algn="just">
              <a:buNone/>
            </a:pPr>
            <a:r>
              <a:rPr lang="tr-TR" dirty="0" smtClean="0"/>
              <a:t>   </a:t>
            </a:r>
            <a:r>
              <a:rPr lang="tr-TR" dirty="0" err="1" smtClean="0"/>
              <a:t>Adeziv</a:t>
            </a:r>
            <a:r>
              <a:rPr lang="tr-TR" dirty="0" smtClean="0"/>
              <a:t> bağın oluşturulması için gerek dişin sert dokularında, gerekse </a:t>
            </a:r>
            <a:r>
              <a:rPr lang="tr-TR" dirty="0" err="1" smtClean="0"/>
              <a:t>restoratif</a:t>
            </a:r>
            <a:r>
              <a:rPr lang="tr-TR" dirty="0" smtClean="0"/>
              <a:t> materyal yüzeylerinde bazı işlemler yapılması gerekir.</a:t>
            </a:r>
            <a:endParaRPr lang="tr-T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Mine ve </a:t>
            </a:r>
            <a:r>
              <a:rPr lang="tr-TR" dirty="0" err="1" smtClean="0"/>
              <a:t>dentın</a:t>
            </a:r>
            <a:r>
              <a:rPr lang="tr-TR" dirty="0" smtClean="0"/>
              <a:t> </a:t>
            </a:r>
            <a:r>
              <a:rPr lang="tr-TR" dirty="0" err="1" smtClean="0"/>
              <a:t>yuzeyi</a:t>
            </a:r>
            <a:endParaRPr lang="tr-TR" dirty="0"/>
          </a:p>
        </p:txBody>
      </p:sp>
      <p:sp>
        <p:nvSpPr>
          <p:cNvPr id="3" name="2 İçerik Yer Tutucusu"/>
          <p:cNvSpPr>
            <a:spLocks noGrp="1"/>
          </p:cNvSpPr>
          <p:nvPr>
            <p:ph idx="1"/>
          </p:nvPr>
        </p:nvSpPr>
        <p:spPr/>
        <p:txBody>
          <a:bodyPr>
            <a:normAutofit/>
          </a:bodyPr>
          <a:lstStyle/>
          <a:p>
            <a:pPr>
              <a:buNone/>
            </a:pPr>
            <a:r>
              <a:rPr lang="tr-TR" sz="2400" dirty="0" smtClean="0"/>
              <a:t>Minenin ağırlığının % 90’ </a:t>
            </a:r>
            <a:r>
              <a:rPr lang="tr-TR" sz="2400" dirty="0" err="1" smtClean="0"/>
              <a:t>ından</a:t>
            </a:r>
            <a:r>
              <a:rPr lang="tr-TR" sz="2400" dirty="0" smtClean="0"/>
              <a:t> fazlası </a:t>
            </a:r>
            <a:r>
              <a:rPr lang="tr-TR" sz="2400" dirty="0" err="1" smtClean="0"/>
              <a:t>hidroksiapatitten</a:t>
            </a:r>
            <a:r>
              <a:rPr lang="tr-TR" sz="2400" dirty="0" smtClean="0"/>
              <a:t> oluşur </a:t>
            </a:r>
          </a:p>
          <a:p>
            <a:pPr algn="just">
              <a:buNone/>
            </a:pPr>
            <a:endParaRPr lang="tr-TR" sz="2400" dirty="0" smtClean="0"/>
          </a:p>
          <a:p>
            <a:pPr algn="just">
              <a:buNone/>
            </a:pPr>
            <a:r>
              <a:rPr lang="tr-TR" sz="2400" dirty="0" err="1" smtClean="0"/>
              <a:t>Dentin</a:t>
            </a:r>
            <a:r>
              <a:rPr lang="tr-TR" sz="2400" dirty="0" smtClean="0"/>
              <a:t> gözenekli bir yapıdır ve Tip I </a:t>
            </a:r>
            <a:r>
              <a:rPr lang="tr-TR" sz="2400" dirty="0" err="1" smtClean="0"/>
              <a:t>kollajen</a:t>
            </a:r>
            <a:r>
              <a:rPr lang="tr-TR" sz="2400" dirty="0" smtClean="0"/>
              <a:t> içeren bir protein yapıda matrise daldırılmış apatit kristal parçacıklarından oluşur</a:t>
            </a:r>
          </a:p>
          <a:p>
            <a:pPr algn="just">
              <a:buNone/>
            </a:pPr>
            <a:r>
              <a:rPr lang="tr-TR" sz="2400" dirty="0" smtClean="0"/>
              <a:t>Nemli ve organik yapısı yüzünden </a:t>
            </a:r>
            <a:r>
              <a:rPr lang="tr-TR" sz="2400" dirty="0" err="1" smtClean="0"/>
              <a:t>dentine</a:t>
            </a:r>
            <a:r>
              <a:rPr lang="tr-TR" sz="2400" dirty="0" smtClean="0"/>
              <a:t> bağlanmak son derece zordur.</a:t>
            </a:r>
          </a:p>
          <a:p>
            <a:pPr algn="just">
              <a:buNone/>
            </a:pPr>
            <a:endParaRPr lang="tr-TR" sz="2400" dirty="0"/>
          </a:p>
        </p:txBody>
      </p:sp>
      <p:pic>
        <p:nvPicPr>
          <p:cNvPr id="4" name="3 Resim" descr="eff7a8c5df0361ca52672844abf93ff4.jpg"/>
          <p:cNvPicPr>
            <a:picLocks noChangeAspect="1"/>
          </p:cNvPicPr>
          <p:nvPr/>
        </p:nvPicPr>
        <p:blipFill>
          <a:blip r:embed="rId2" cstate="print"/>
          <a:stretch>
            <a:fillRect/>
          </a:stretch>
        </p:blipFill>
        <p:spPr>
          <a:xfrm>
            <a:off x="3131840" y="4077072"/>
            <a:ext cx="3143250" cy="25336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Adeziv</a:t>
            </a:r>
            <a:r>
              <a:rPr lang="tr-TR" dirty="0" smtClean="0"/>
              <a:t> köprülerde pürüzlendirme ve bağlayıcı ajan uygulaması</a:t>
            </a:r>
            <a:endParaRPr lang="tr-TR" dirty="0"/>
          </a:p>
        </p:txBody>
      </p:sp>
      <p:sp>
        <p:nvSpPr>
          <p:cNvPr id="3" name="2 İçerik Yer Tutucusu"/>
          <p:cNvSpPr>
            <a:spLocks noGrp="1"/>
          </p:cNvSpPr>
          <p:nvPr>
            <p:ph idx="1"/>
          </p:nvPr>
        </p:nvSpPr>
        <p:spPr/>
        <p:txBody>
          <a:bodyPr>
            <a:normAutofit fontScale="92500" lnSpcReduction="10000"/>
          </a:bodyPr>
          <a:lstStyle/>
          <a:p>
            <a:pPr algn="just">
              <a:buNone/>
            </a:pPr>
            <a:r>
              <a:rPr lang="tr-TR" dirty="0" smtClean="0"/>
              <a:t>Diş yüzeyine restorasyonun güçlü olarak tutunabilmesi için bazı kimyasal ya da mekanik işlemler yapılması gerekir.</a:t>
            </a:r>
          </a:p>
          <a:p>
            <a:pPr algn="just">
              <a:buNone/>
            </a:pPr>
            <a:r>
              <a:rPr lang="tr-TR" dirty="0" smtClean="0"/>
              <a:t>Öncelikle diş fosforik asitle pürüzlendirilir ve bu uygulamada amaç mine yüzeyindeki hidroksil </a:t>
            </a:r>
            <a:r>
              <a:rPr lang="tr-TR" dirty="0" err="1" smtClean="0"/>
              <a:t>apatitden</a:t>
            </a:r>
            <a:r>
              <a:rPr lang="tr-TR" dirty="0" smtClean="0"/>
              <a:t> zengin yüzeylerde mikro çukurcuklar oluşturmak ve eğer </a:t>
            </a:r>
            <a:r>
              <a:rPr lang="tr-TR" dirty="0" err="1" smtClean="0"/>
              <a:t>dentini</a:t>
            </a:r>
            <a:r>
              <a:rPr lang="tr-TR" dirty="0" smtClean="0"/>
              <a:t> de kapsıyorsa </a:t>
            </a:r>
            <a:r>
              <a:rPr lang="tr-TR" dirty="0" err="1" smtClean="0"/>
              <a:t>dentini</a:t>
            </a:r>
            <a:r>
              <a:rPr lang="tr-TR" dirty="0" smtClean="0"/>
              <a:t> mikrometre düzeyinde </a:t>
            </a:r>
            <a:r>
              <a:rPr lang="tr-TR" dirty="0" err="1" smtClean="0"/>
              <a:t>demineralize</a:t>
            </a:r>
            <a:r>
              <a:rPr lang="tr-TR" dirty="0" smtClean="0"/>
              <a:t> ederek yapıştırıcı ajan ile güçlü bağ oluşturabilecek yüksek enerjili(</a:t>
            </a:r>
            <a:r>
              <a:rPr lang="tr-TR" dirty="0" err="1" smtClean="0"/>
              <a:t>hidrofilik</a:t>
            </a:r>
            <a:r>
              <a:rPr lang="tr-TR" dirty="0" smtClean="0"/>
              <a:t>) bir yüzey oluşturmaktır.</a:t>
            </a:r>
          </a:p>
          <a:p>
            <a:pPr algn="just">
              <a:buNone/>
            </a:pPr>
            <a:endParaRPr lang="tr-T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Diş yüzeyine 2 farklı pürüzlendirme ve bağlayıcı ajan uygulama metodu vardır.</a:t>
            </a:r>
            <a:endParaRPr lang="tr-TR" dirty="0"/>
          </a:p>
        </p:txBody>
      </p:sp>
      <p:sp>
        <p:nvSpPr>
          <p:cNvPr id="3" name="2 İçerik Yer Tutucusu"/>
          <p:cNvSpPr>
            <a:spLocks noGrp="1"/>
          </p:cNvSpPr>
          <p:nvPr>
            <p:ph idx="1"/>
          </p:nvPr>
        </p:nvSpPr>
        <p:spPr/>
        <p:txBody>
          <a:bodyPr/>
          <a:lstStyle/>
          <a:p>
            <a:pPr>
              <a:buNone/>
            </a:pPr>
            <a:r>
              <a:rPr lang="tr-TR" dirty="0" smtClean="0"/>
              <a:t>1- </a:t>
            </a:r>
            <a:r>
              <a:rPr lang="tr-TR" dirty="0" err="1" smtClean="0"/>
              <a:t>Etch</a:t>
            </a:r>
            <a:r>
              <a:rPr lang="tr-TR" dirty="0" smtClean="0"/>
              <a:t> </a:t>
            </a:r>
            <a:r>
              <a:rPr lang="tr-TR" dirty="0" err="1" smtClean="0"/>
              <a:t>and</a:t>
            </a:r>
            <a:r>
              <a:rPr lang="tr-TR" dirty="0" smtClean="0"/>
              <a:t> </a:t>
            </a:r>
            <a:r>
              <a:rPr lang="tr-TR" dirty="0" err="1" smtClean="0"/>
              <a:t>Rinse</a:t>
            </a:r>
            <a:r>
              <a:rPr lang="tr-TR" dirty="0" smtClean="0"/>
              <a:t> </a:t>
            </a:r>
          </a:p>
          <a:p>
            <a:pPr>
              <a:buNone/>
            </a:pPr>
            <a:r>
              <a:rPr lang="tr-TR" dirty="0" smtClean="0"/>
              <a:t>2-Self-</a:t>
            </a:r>
            <a:r>
              <a:rPr lang="tr-TR" dirty="0" err="1" smtClean="0"/>
              <a:t>etch</a:t>
            </a:r>
            <a:r>
              <a:rPr lang="tr-TR" dirty="0" smtClean="0"/>
              <a:t> </a:t>
            </a:r>
          </a:p>
          <a:p>
            <a:pPr>
              <a:buNone/>
            </a:pPr>
            <a:r>
              <a:rPr lang="tr-TR" dirty="0" err="1" smtClean="0"/>
              <a:t>Etch</a:t>
            </a:r>
            <a:r>
              <a:rPr lang="tr-TR" dirty="0" smtClean="0"/>
              <a:t> </a:t>
            </a:r>
            <a:r>
              <a:rPr lang="tr-TR" dirty="0" err="1" smtClean="0"/>
              <a:t>and</a:t>
            </a:r>
            <a:r>
              <a:rPr lang="tr-TR" dirty="0" smtClean="0"/>
              <a:t> </a:t>
            </a:r>
            <a:r>
              <a:rPr lang="tr-TR" dirty="0" err="1" smtClean="0"/>
              <a:t>Rinse</a:t>
            </a:r>
            <a:r>
              <a:rPr lang="tr-TR" dirty="0" smtClean="0"/>
              <a:t> olanlar 3 aşamada uygulanır.</a:t>
            </a:r>
          </a:p>
          <a:p>
            <a:pPr marL="514350" indent="-514350">
              <a:buNone/>
            </a:pPr>
            <a:r>
              <a:rPr lang="tr-TR" dirty="0" smtClean="0"/>
              <a:t>a) Asitle pürüzlendirme</a:t>
            </a:r>
          </a:p>
          <a:p>
            <a:pPr marL="514350" indent="-514350">
              <a:buNone/>
            </a:pPr>
            <a:r>
              <a:rPr lang="tr-TR" dirty="0" smtClean="0"/>
              <a:t>b) </a:t>
            </a:r>
            <a:r>
              <a:rPr lang="tr-TR" dirty="0" err="1" smtClean="0"/>
              <a:t>Primer</a:t>
            </a:r>
            <a:r>
              <a:rPr lang="tr-TR" dirty="0" smtClean="0"/>
              <a:t> uygulaması</a:t>
            </a:r>
          </a:p>
          <a:p>
            <a:pPr marL="514350" indent="-514350">
              <a:buNone/>
            </a:pPr>
            <a:r>
              <a:rPr lang="tr-TR" dirty="0" smtClean="0"/>
              <a:t>c) Bağlayıcı ajan uygulaması</a:t>
            </a:r>
            <a:endParaRPr lang="tr-TR" dirty="0"/>
          </a:p>
        </p:txBody>
      </p:sp>
      <p:pic>
        <p:nvPicPr>
          <p:cNvPr id="4" name="3 Resim" descr="indir.jpeg"/>
          <p:cNvPicPr>
            <a:picLocks noChangeAspect="1"/>
          </p:cNvPicPr>
          <p:nvPr/>
        </p:nvPicPr>
        <p:blipFill>
          <a:blip r:embed="rId2" cstate="print"/>
          <a:stretch>
            <a:fillRect/>
          </a:stretch>
        </p:blipFill>
        <p:spPr>
          <a:xfrm>
            <a:off x="5162824" y="3284984"/>
            <a:ext cx="3981176" cy="28803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Adeziv</a:t>
            </a:r>
            <a:r>
              <a:rPr lang="tr-TR" dirty="0" smtClean="0"/>
              <a:t> köprüler</a:t>
            </a:r>
            <a:endParaRPr lang="tr-TR" dirty="0"/>
          </a:p>
        </p:txBody>
      </p:sp>
      <p:pic>
        <p:nvPicPr>
          <p:cNvPr id="3" name="İçerik Yer Tutucusu 2"/>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769890" y="1700808"/>
            <a:ext cx="3756620" cy="281746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Etch</a:t>
            </a:r>
            <a:r>
              <a:rPr lang="tr-TR" dirty="0" smtClean="0"/>
              <a:t> </a:t>
            </a:r>
            <a:r>
              <a:rPr lang="tr-TR" dirty="0" err="1" smtClean="0"/>
              <a:t>and</a:t>
            </a:r>
            <a:r>
              <a:rPr lang="tr-TR" dirty="0" smtClean="0"/>
              <a:t> </a:t>
            </a:r>
            <a:r>
              <a:rPr lang="tr-TR" dirty="0" err="1" smtClean="0"/>
              <a:t>Rınse</a:t>
            </a:r>
            <a:r>
              <a:rPr lang="tr-TR" dirty="0" smtClean="0"/>
              <a:t> metodu</a:t>
            </a:r>
            <a:endParaRPr lang="tr-TR" dirty="0"/>
          </a:p>
        </p:txBody>
      </p:sp>
      <p:sp>
        <p:nvSpPr>
          <p:cNvPr id="3" name="2 İçerik Yer Tutucusu"/>
          <p:cNvSpPr>
            <a:spLocks noGrp="1"/>
          </p:cNvSpPr>
          <p:nvPr>
            <p:ph idx="1"/>
          </p:nvPr>
        </p:nvSpPr>
        <p:spPr/>
        <p:txBody>
          <a:bodyPr/>
          <a:lstStyle/>
          <a:p>
            <a:pPr>
              <a:buNone/>
            </a:pPr>
            <a:r>
              <a:rPr lang="tr-TR" dirty="0" smtClean="0"/>
              <a:t>Bazen 2 aşamalıda olabilir:</a:t>
            </a:r>
          </a:p>
          <a:p>
            <a:pPr>
              <a:buNone/>
            </a:pPr>
            <a:r>
              <a:rPr lang="tr-TR" dirty="0" smtClean="0"/>
              <a:t>a) Asit+</a:t>
            </a:r>
            <a:r>
              <a:rPr lang="tr-TR" dirty="0" err="1" smtClean="0"/>
              <a:t>primer</a:t>
            </a:r>
            <a:endParaRPr lang="tr-TR" dirty="0" smtClean="0"/>
          </a:p>
          <a:p>
            <a:pPr marL="514350" indent="-514350">
              <a:buNone/>
            </a:pPr>
            <a:r>
              <a:rPr lang="tr-TR" dirty="0" smtClean="0"/>
              <a:t>b) Bağlayıcı ajan </a:t>
            </a:r>
          </a:p>
          <a:p>
            <a:pPr marL="514350" indent="-514350">
              <a:buNone/>
            </a:pPr>
            <a:r>
              <a:rPr lang="tr-TR" dirty="0" smtClean="0"/>
              <a:t>Ya da  a) Asit ve</a:t>
            </a:r>
          </a:p>
          <a:p>
            <a:pPr marL="514350" indent="-514350">
              <a:buNone/>
            </a:pPr>
            <a:r>
              <a:rPr lang="tr-TR" dirty="0" smtClean="0"/>
              <a:t> b) </a:t>
            </a:r>
            <a:r>
              <a:rPr lang="tr-TR" dirty="0" err="1" smtClean="0"/>
              <a:t>Primer</a:t>
            </a:r>
            <a:r>
              <a:rPr lang="tr-TR" dirty="0" smtClean="0"/>
              <a:t>+bağlayıcı ajan</a:t>
            </a:r>
            <a:endParaRPr lang="tr-TR" dirty="0"/>
          </a:p>
        </p:txBody>
      </p:sp>
      <p:pic>
        <p:nvPicPr>
          <p:cNvPr id="2050" name="Picture 2" descr="etch and rinse ile ilgili görsel sonucu"/>
          <p:cNvPicPr>
            <a:picLocks noChangeAspect="1" noChangeArrowheads="1"/>
          </p:cNvPicPr>
          <p:nvPr/>
        </p:nvPicPr>
        <p:blipFill>
          <a:blip r:embed="rId2" cstate="print"/>
          <a:srcRect/>
          <a:stretch>
            <a:fillRect/>
          </a:stretch>
        </p:blipFill>
        <p:spPr bwMode="auto">
          <a:xfrm>
            <a:off x="4829175" y="2204864"/>
            <a:ext cx="4314825" cy="395287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Self </a:t>
            </a:r>
            <a:r>
              <a:rPr lang="tr-TR" dirty="0" err="1" smtClean="0"/>
              <a:t>etch</a:t>
            </a:r>
            <a:r>
              <a:rPr lang="tr-TR" dirty="0" smtClean="0"/>
              <a:t> metodu</a:t>
            </a:r>
            <a:endParaRPr lang="tr-TR" dirty="0"/>
          </a:p>
        </p:txBody>
      </p:sp>
      <p:sp>
        <p:nvSpPr>
          <p:cNvPr id="3" name="2 İçerik Yer Tutucusu"/>
          <p:cNvSpPr>
            <a:spLocks noGrp="1"/>
          </p:cNvSpPr>
          <p:nvPr>
            <p:ph idx="1"/>
          </p:nvPr>
        </p:nvSpPr>
        <p:spPr/>
        <p:txBody>
          <a:bodyPr/>
          <a:lstStyle/>
          <a:p>
            <a:pPr algn="just">
              <a:buNone/>
            </a:pPr>
            <a:r>
              <a:rPr lang="tr-TR" dirty="0" smtClean="0"/>
              <a:t>Genellikle tek aşamalıdır bazen 2 aşamalı olabilir.</a:t>
            </a:r>
          </a:p>
          <a:p>
            <a:pPr algn="just">
              <a:buNone/>
            </a:pPr>
            <a:r>
              <a:rPr lang="tr-TR" dirty="0" smtClean="0"/>
              <a:t>Yani asit, </a:t>
            </a:r>
            <a:r>
              <a:rPr lang="tr-TR" dirty="0" err="1" smtClean="0"/>
              <a:t>primer</a:t>
            </a:r>
            <a:r>
              <a:rPr lang="tr-TR" dirty="0" smtClean="0"/>
              <a:t> ve bağlayıcı ajan birlikte tek bir şişede bulunmaktadır.</a:t>
            </a:r>
            <a:endParaRPr lang="tr-TR" dirty="0"/>
          </a:p>
        </p:txBody>
      </p:sp>
      <p:pic>
        <p:nvPicPr>
          <p:cNvPr id="4" name="3 Resim" descr="selfh etch.jpeg"/>
          <p:cNvPicPr>
            <a:picLocks noChangeAspect="1"/>
          </p:cNvPicPr>
          <p:nvPr/>
        </p:nvPicPr>
        <p:blipFill>
          <a:blip r:embed="rId2" cstate="print"/>
          <a:stretch>
            <a:fillRect/>
          </a:stretch>
        </p:blipFill>
        <p:spPr>
          <a:xfrm>
            <a:off x="899592" y="3356992"/>
            <a:ext cx="3096344" cy="3096344"/>
          </a:xfrm>
          <a:prstGeom prst="rect">
            <a:avLst/>
          </a:prstGeom>
        </p:spPr>
      </p:pic>
      <p:pic>
        <p:nvPicPr>
          <p:cNvPr id="1026" name="Picture 2" descr="self etch ile ilgili görsel sonucu"/>
          <p:cNvPicPr>
            <a:picLocks noChangeAspect="1" noChangeArrowheads="1"/>
          </p:cNvPicPr>
          <p:nvPr/>
        </p:nvPicPr>
        <p:blipFill>
          <a:blip r:embed="rId3" cstate="print"/>
          <a:srcRect/>
          <a:stretch>
            <a:fillRect/>
          </a:stretch>
        </p:blipFill>
        <p:spPr bwMode="auto">
          <a:xfrm>
            <a:off x="5508104" y="3501008"/>
            <a:ext cx="2857500" cy="28575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Rezin</a:t>
            </a:r>
            <a:r>
              <a:rPr lang="tr-TR" dirty="0" smtClean="0"/>
              <a:t> Simanlar</a:t>
            </a:r>
            <a:endParaRPr lang="tr-TR" dirty="0"/>
          </a:p>
        </p:txBody>
      </p:sp>
      <p:sp>
        <p:nvSpPr>
          <p:cNvPr id="3" name="2 İçerik Yer Tutucusu"/>
          <p:cNvSpPr>
            <a:spLocks noGrp="1"/>
          </p:cNvSpPr>
          <p:nvPr>
            <p:ph idx="1"/>
          </p:nvPr>
        </p:nvSpPr>
        <p:spPr/>
        <p:txBody>
          <a:bodyPr>
            <a:normAutofit fontScale="92500" lnSpcReduction="10000"/>
          </a:bodyPr>
          <a:lstStyle/>
          <a:p>
            <a:pPr>
              <a:buNone/>
            </a:pPr>
            <a:r>
              <a:rPr lang="tr-TR" dirty="0" err="1" smtClean="0"/>
              <a:t>Polimerizasyon</a:t>
            </a:r>
            <a:r>
              <a:rPr lang="tr-TR" dirty="0" smtClean="0"/>
              <a:t> reaksiyonunu başlatma biçimine göre:</a:t>
            </a:r>
          </a:p>
          <a:p>
            <a:pPr marL="514350" indent="-514350">
              <a:buNone/>
            </a:pPr>
            <a:r>
              <a:rPr lang="tr-TR" dirty="0" smtClean="0"/>
              <a:t>a) Kimyasal yolla sertleşen </a:t>
            </a:r>
            <a:r>
              <a:rPr lang="tr-TR" dirty="0" err="1" smtClean="0"/>
              <a:t>rezin</a:t>
            </a:r>
            <a:r>
              <a:rPr lang="tr-TR" dirty="0" smtClean="0"/>
              <a:t> simanlar</a:t>
            </a:r>
          </a:p>
          <a:p>
            <a:pPr marL="514350" indent="-514350">
              <a:buNone/>
            </a:pPr>
            <a:r>
              <a:rPr lang="tr-TR" dirty="0" smtClean="0"/>
              <a:t>b) Işınla sertleşen </a:t>
            </a:r>
            <a:r>
              <a:rPr lang="tr-TR" dirty="0" err="1" smtClean="0"/>
              <a:t>rezin</a:t>
            </a:r>
            <a:r>
              <a:rPr lang="tr-TR" dirty="0" smtClean="0"/>
              <a:t> simanlar</a:t>
            </a:r>
          </a:p>
          <a:p>
            <a:pPr marL="514350" indent="-514350">
              <a:buNone/>
            </a:pPr>
            <a:r>
              <a:rPr lang="tr-TR" dirty="0" smtClean="0"/>
              <a:t>c) </a:t>
            </a:r>
            <a:r>
              <a:rPr lang="tr-TR" dirty="0" err="1" smtClean="0"/>
              <a:t>Dual</a:t>
            </a:r>
            <a:r>
              <a:rPr lang="tr-TR" dirty="0" smtClean="0"/>
              <a:t> sertleşen (ışın+kimyasal) </a:t>
            </a:r>
            <a:r>
              <a:rPr lang="tr-TR" dirty="0" err="1" smtClean="0"/>
              <a:t>rezin</a:t>
            </a:r>
            <a:r>
              <a:rPr lang="tr-TR" dirty="0" smtClean="0"/>
              <a:t> simanlar</a:t>
            </a:r>
          </a:p>
          <a:p>
            <a:pPr marL="514350" indent="-514350" algn="just">
              <a:buNone/>
            </a:pPr>
            <a:endParaRPr lang="tr-TR" sz="3600" dirty="0" smtClean="0">
              <a:solidFill>
                <a:srgbClr val="FF0000"/>
              </a:solidFill>
            </a:endParaRPr>
          </a:p>
          <a:p>
            <a:pPr marL="514350" indent="-514350" algn="just">
              <a:buNone/>
            </a:pPr>
            <a:r>
              <a:rPr lang="tr-TR" sz="3600" dirty="0" smtClean="0">
                <a:solidFill>
                  <a:srgbClr val="FF0000"/>
                </a:solidFill>
              </a:rPr>
              <a:t>Metal altyapılı ve zirkon altyapılı </a:t>
            </a:r>
            <a:r>
              <a:rPr lang="tr-TR" sz="3600" dirty="0" err="1" smtClean="0">
                <a:solidFill>
                  <a:srgbClr val="FF0000"/>
                </a:solidFill>
              </a:rPr>
              <a:t>adeziv</a:t>
            </a:r>
            <a:r>
              <a:rPr lang="tr-TR" sz="3600" dirty="0" smtClean="0">
                <a:solidFill>
                  <a:srgbClr val="FF0000"/>
                </a:solidFill>
              </a:rPr>
              <a:t> köprülerde</a:t>
            </a:r>
            <a:r>
              <a:rPr lang="tr-TR" sz="3600" dirty="0" smtClean="0"/>
              <a:t> kimyasal yolla sertleşen simanlar tercih edilir.</a:t>
            </a:r>
            <a:endParaRPr lang="tr-TR" sz="3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Genel olarak </a:t>
            </a:r>
            <a:r>
              <a:rPr lang="tr-TR" b="1" dirty="0" err="1" smtClean="0"/>
              <a:t>rezin</a:t>
            </a:r>
            <a:r>
              <a:rPr lang="tr-TR" b="1" dirty="0" smtClean="0"/>
              <a:t> bağlantılı </a:t>
            </a:r>
            <a:r>
              <a:rPr lang="tr-TR" b="1" dirty="0" err="1" smtClean="0"/>
              <a:t>simanların</a:t>
            </a:r>
            <a:r>
              <a:rPr lang="tr-TR" b="1" dirty="0" smtClean="0"/>
              <a:t> Uygulama alanları</a:t>
            </a:r>
            <a:endParaRPr lang="tr-TR" dirty="0"/>
          </a:p>
        </p:txBody>
      </p:sp>
      <p:sp>
        <p:nvSpPr>
          <p:cNvPr id="3" name="2 İçerik Yer Tutucusu"/>
          <p:cNvSpPr>
            <a:spLocks noGrp="1"/>
          </p:cNvSpPr>
          <p:nvPr>
            <p:ph idx="1"/>
          </p:nvPr>
        </p:nvSpPr>
        <p:spPr/>
        <p:txBody>
          <a:bodyPr>
            <a:normAutofit fontScale="92500" lnSpcReduction="20000"/>
          </a:bodyPr>
          <a:lstStyle/>
          <a:p>
            <a:pPr>
              <a:buNone/>
            </a:pPr>
            <a:r>
              <a:rPr lang="tr-TR" b="1" dirty="0" smtClean="0"/>
              <a:t>1.  </a:t>
            </a:r>
            <a:r>
              <a:rPr lang="tr-TR" dirty="0" err="1" smtClean="0"/>
              <a:t>Ortodontik</a:t>
            </a:r>
            <a:r>
              <a:rPr lang="tr-TR" dirty="0" smtClean="0"/>
              <a:t> tedaviyi takiben </a:t>
            </a:r>
            <a:r>
              <a:rPr lang="tr-TR" dirty="0" err="1" smtClean="0"/>
              <a:t>periodontal</a:t>
            </a:r>
            <a:r>
              <a:rPr lang="tr-TR" dirty="0" smtClean="0"/>
              <a:t> dayanaklı bağlar; </a:t>
            </a:r>
            <a:r>
              <a:rPr lang="tr-TR" dirty="0" err="1" smtClean="0"/>
              <a:t>splintlemeyle</a:t>
            </a:r>
            <a:r>
              <a:rPr lang="tr-TR" dirty="0" smtClean="0"/>
              <a:t> uzun süreli </a:t>
            </a:r>
            <a:r>
              <a:rPr lang="tr-TR" dirty="0" err="1" smtClean="0"/>
              <a:t>retansiyonu</a:t>
            </a:r>
            <a:r>
              <a:rPr lang="tr-TR" dirty="0" smtClean="0"/>
              <a:t> sağlıyor.</a:t>
            </a:r>
          </a:p>
          <a:p>
            <a:pPr>
              <a:buNone/>
            </a:pPr>
            <a:r>
              <a:rPr lang="nl-NL" b="1" dirty="0" smtClean="0"/>
              <a:t>2.</a:t>
            </a:r>
            <a:r>
              <a:rPr lang="tr-TR" b="1" dirty="0" smtClean="0"/>
              <a:t> </a:t>
            </a:r>
            <a:r>
              <a:rPr lang="nl-NL" b="1" dirty="0" smtClean="0"/>
              <a:t> </a:t>
            </a:r>
            <a:r>
              <a:rPr lang="nl-NL" dirty="0" smtClean="0"/>
              <a:t>Asitlenmiş metal inley ve onleyler</a:t>
            </a:r>
          </a:p>
          <a:p>
            <a:pPr>
              <a:buNone/>
            </a:pPr>
            <a:r>
              <a:rPr lang="tr-TR" b="1" dirty="0" smtClean="0"/>
              <a:t>3.  </a:t>
            </a:r>
            <a:r>
              <a:rPr lang="tr-TR" dirty="0" smtClean="0"/>
              <a:t>Asitlenmiş ve </a:t>
            </a:r>
            <a:r>
              <a:rPr lang="tr-TR" dirty="0" err="1" smtClean="0"/>
              <a:t>pürüzlendirilmiş</a:t>
            </a:r>
            <a:r>
              <a:rPr lang="tr-TR" dirty="0" smtClean="0"/>
              <a:t> metal post ve </a:t>
            </a:r>
            <a:r>
              <a:rPr lang="tr-TR" dirty="0" err="1" smtClean="0"/>
              <a:t>core</a:t>
            </a:r>
            <a:r>
              <a:rPr lang="tr-TR" dirty="0" smtClean="0"/>
              <a:t> uygulamaları</a:t>
            </a:r>
          </a:p>
          <a:p>
            <a:pPr>
              <a:buNone/>
            </a:pPr>
            <a:r>
              <a:rPr lang="tr-TR" b="1" dirty="0" smtClean="0"/>
              <a:t>4.  </a:t>
            </a:r>
            <a:r>
              <a:rPr lang="tr-TR" dirty="0" smtClean="0"/>
              <a:t>Ağız içi metal-metal bağlantılar yapılması.</a:t>
            </a:r>
          </a:p>
          <a:p>
            <a:pPr>
              <a:buNone/>
            </a:pPr>
            <a:r>
              <a:rPr lang="tr-TR" b="1" dirty="0" smtClean="0"/>
              <a:t>5.  </a:t>
            </a:r>
            <a:r>
              <a:rPr lang="tr-TR" dirty="0" smtClean="0"/>
              <a:t>Hareketli bölümlü protez için yardımcı elemanlar (tırnak yuvası, rehber düzlem,karşılayıcı kol yuvası, hassas bağlantı tutucusu).</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Adeziv</a:t>
            </a:r>
            <a:r>
              <a:rPr lang="tr-TR" dirty="0" smtClean="0"/>
              <a:t> köprü yapım aşamaları</a:t>
            </a:r>
            <a:endParaRPr lang="tr-T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467545" y="1556792"/>
            <a:ext cx="2520280" cy="188895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03848" y="1556792"/>
            <a:ext cx="2611562" cy="1957374"/>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084168" y="1556792"/>
            <a:ext cx="2630835" cy="1971819"/>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251520" y="4293096"/>
            <a:ext cx="2677439" cy="2006749"/>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3131840" y="4293096"/>
            <a:ext cx="2683570" cy="2011344"/>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6156176" y="4221088"/>
            <a:ext cx="2779834" cy="2083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Adeziv</a:t>
            </a:r>
            <a:r>
              <a:rPr lang="tr-TR" dirty="0" smtClean="0"/>
              <a:t> köprü yapım aşamaları</a:t>
            </a:r>
            <a:endParaRPr lang="tr-T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95537" y="1412777"/>
            <a:ext cx="2448271" cy="1834986"/>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987825" y="1412776"/>
            <a:ext cx="2552750" cy="194421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796136" y="1412776"/>
            <a:ext cx="2611561" cy="1957373"/>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395536" y="4149080"/>
            <a:ext cx="2401858" cy="1800200"/>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3131840" y="4077072"/>
            <a:ext cx="2486819" cy="1863878"/>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5940152" y="4077072"/>
            <a:ext cx="2497933"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Simantasyon</a:t>
            </a:r>
            <a:r>
              <a:rPr lang="tr-TR" dirty="0" smtClean="0"/>
              <a:t> işlemleri</a:t>
            </a:r>
            <a:endParaRPr lang="tr-TR"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23528" y="1484784"/>
            <a:ext cx="2736303" cy="205086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203848" y="1484784"/>
            <a:ext cx="2755578" cy="206531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6156176" y="1412776"/>
            <a:ext cx="2875909" cy="2155502"/>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395537" y="4221088"/>
            <a:ext cx="2635436" cy="1975267"/>
          </a:xfrm>
          <a:prstGeom prst="rect">
            <a:avLst/>
          </a:prstGeom>
          <a:noFill/>
          <a:ln w="9525">
            <a:noFill/>
            <a:miter lim="800000"/>
            <a:headEnd/>
            <a:tailEnd/>
          </a:ln>
        </p:spPr>
      </p:pic>
      <p:pic>
        <p:nvPicPr>
          <p:cNvPr id="6150" name="Picture 6"/>
          <p:cNvPicPr>
            <a:picLocks noChangeAspect="1" noChangeArrowheads="1"/>
          </p:cNvPicPr>
          <p:nvPr/>
        </p:nvPicPr>
        <p:blipFill>
          <a:blip r:embed="rId6" cstate="print"/>
          <a:srcRect/>
          <a:stretch>
            <a:fillRect/>
          </a:stretch>
        </p:blipFill>
        <p:spPr bwMode="auto">
          <a:xfrm>
            <a:off x="3275856" y="4149080"/>
            <a:ext cx="2683761" cy="2011487"/>
          </a:xfrm>
          <a:prstGeom prst="rect">
            <a:avLst/>
          </a:prstGeom>
          <a:noFill/>
          <a:ln w="9525">
            <a:noFill/>
            <a:miter lim="800000"/>
            <a:headEnd/>
            <a:tailEnd/>
          </a:ln>
        </p:spPr>
      </p:pic>
      <p:pic>
        <p:nvPicPr>
          <p:cNvPr id="6151" name="Picture 7"/>
          <p:cNvPicPr>
            <a:picLocks noChangeAspect="1" noChangeArrowheads="1"/>
          </p:cNvPicPr>
          <p:nvPr/>
        </p:nvPicPr>
        <p:blipFill>
          <a:blip r:embed="rId7" cstate="print"/>
          <a:srcRect/>
          <a:stretch>
            <a:fillRect/>
          </a:stretch>
        </p:blipFill>
        <p:spPr bwMode="auto">
          <a:xfrm>
            <a:off x="6263710" y="4149080"/>
            <a:ext cx="2700778"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Simantasyon</a:t>
            </a:r>
            <a:r>
              <a:rPr lang="tr-TR" dirty="0" smtClean="0"/>
              <a:t> işlemleri</a:t>
            </a:r>
            <a:endParaRPr lang="tr-TR"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323529" y="1412777"/>
            <a:ext cx="2786156" cy="208823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131840" y="1412776"/>
            <a:ext cx="2827585" cy="2119283"/>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084167" y="1412776"/>
            <a:ext cx="2882229" cy="216024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611560" y="4221088"/>
            <a:ext cx="2827586" cy="2119284"/>
          </a:xfrm>
          <a:prstGeom prst="rect">
            <a:avLst/>
          </a:prstGeom>
          <a:noFill/>
          <a:ln w="9525">
            <a:noFill/>
            <a:miter lim="800000"/>
            <a:headEnd/>
            <a:tailEnd/>
          </a:ln>
        </p:spPr>
      </p:pic>
      <p:pic>
        <p:nvPicPr>
          <p:cNvPr id="7175" name="Picture 7"/>
          <p:cNvPicPr>
            <a:picLocks noChangeAspect="1" noChangeArrowheads="1"/>
          </p:cNvPicPr>
          <p:nvPr/>
        </p:nvPicPr>
        <p:blipFill>
          <a:blip r:embed="rId6" cstate="print"/>
          <a:srcRect/>
          <a:stretch>
            <a:fillRect/>
          </a:stretch>
        </p:blipFill>
        <p:spPr bwMode="auto">
          <a:xfrm>
            <a:off x="3491880" y="4293096"/>
            <a:ext cx="2690082" cy="2016224"/>
          </a:xfrm>
          <a:prstGeom prst="rect">
            <a:avLst/>
          </a:prstGeom>
          <a:noFill/>
          <a:ln w="9525">
            <a:noFill/>
            <a:miter lim="800000"/>
            <a:headEnd/>
            <a:tailEnd/>
          </a:ln>
        </p:spPr>
      </p:pic>
      <p:pic>
        <p:nvPicPr>
          <p:cNvPr id="7176" name="Picture 8"/>
          <p:cNvPicPr>
            <a:picLocks noChangeAspect="1" noChangeArrowheads="1"/>
          </p:cNvPicPr>
          <p:nvPr/>
        </p:nvPicPr>
        <p:blipFill>
          <a:blip r:embed="rId7" cstate="print"/>
          <a:srcRect/>
          <a:stretch>
            <a:fillRect/>
          </a:stretch>
        </p:blipFill>
        <p:spPr bwMode="auto">
          <a:xfrm>
            <a:off x="6228184" y="4293096"/>
            <a:ext cx="2700778"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cstate="print"/>
          <a:srcRect/>
          <a:stretch>
            <a:fillRect/>
          </a:stretch>
        </p:blipFill>
        <p:spPr bwMode="auto">
          <a:xfrm>
            <a:off x="445659" y="298240"/>
            <a:ext cx="8302805" cy="6227104"/>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Tarihçe</a:t>
            </a:r>
            <a:endParaRPr lang="tr-TR" dirty="0"/>
          </a:p>
        </p:txBody>
      </p:sp>
      <p:sp>
        <p:nvSpPr>
          <p:cNvPr id="3" name="2 İçerik Yer Tutucusu"/>
          <p:cNvSpPr>
            <a:spLocks noGrp="1"/>
          </p:cNvSpPr>
          <p:nvPr>
            <p:ph idx="1"/>
          </p:nvPr>
        </p:nvSpPr>
        <p:spPr>
          <a:xfrm>
            <a:off x="304800" y="1295400"/>
            <a:ext cx="8686800" cy="4525963"/>
          </a:xfrm>
        </p:spPr>
        <p:txBody>
          <a:bodyPr/>
          <a:lstStyle/>
          <a:p>
            <a:pPr marL="0" indent="0" algn="just">
              <a:buNone/>
            </a:pPr>
            <a:r>
              <a:rPr lang="tr-TR" dirty="0" smtClean="0"/>
              <a:t>  </a:t>
            </a:r>
            <a:r>
              <a:rPr lang="tr-TR" sz="3000" dirty="0" smtClean="0"/>
              <a:t>Metal döküm delikli altyapı sistemi ile ilk </a:t>
            </a:r>
            <a:r>
              <a:rPr lang="tr-TR" sz="3000" dirty="0" err="1" smtClean="0"/>
              <a:t>adeziv</a:t>
            </a:r>
            <a:r>
              <a:rPr lang="tr-TR" sz="3000" dirty="0" smtClean="0"/>
              <a:t> köprüler 1973 yılında </a:t>
            </a:r>
            <a:r>
              <a:rPr lang="tr-TR" sz="3000" dirty="0" err="1" smtClean="0"/>
              <a:t>Rochette</a:t>
            </a:r>
            <a:r>
              <a:rPr lang="tr-TR" sz="3000" dirty="0" smtClean="0"/>
              <a:t> tarafından tanıtılmıştır.</a:t>
            </a:r>
          </a:p>
          <a:p>
            <a:pPr marL="0" indent="0" algn="just">
              <a:buNone/>
            </a:pPr>
            <a:r>
              <a:rPr lang="tr-TR" sz="3000" dirty="0" smtClean="0"/>
              <a:t>  </a:t>
            </a:r>
            <a:r>
              <a:rPr lang="tr-TR" sz="3000" dirty="0" err="1" smtClean="0"/>
              <a:t>Rochette</a:t>
            </a:r>
            <a:r>
              <a:rPr lang="tr-TR" sz="3000" dirty="0" smtClean="0"/>
              <a:t>, asitlenmiş olan mineye restorasyonun mekanik olarak tutunabilmesi için, tersine konik delikleri bulunan metal alt yapı kullanmış ve yöntemi </a:t>
            </a:r>
            <a:r>
              <a:rPr lang="tr-TR" sz="3000" dirty="0" err="1" smtClean="0"/>
              <a:t>periodontal</a:t>
            </a:r>
            <a:r>
              <a:rPr lang="tr-TR" sz="3000" dirty="0" smtClean="0"/>
              <a:t> </a:t>
            </a:r>
            <a:r>
              <a:rPr lang="tr-TR" sz="3000" dirty="0" err="1" smtClean="0"/>
              <a:t>splintleme</a:t>
            </a:r>
            <a:r>
              <a:rPr lang="tr-TR" sz="3000" dirty="0" smtClean="0"/>
              <a:t> amaçlı olarak kullanmıştır.</a:t>
            </a:r>
            <a:endParaRPr lang="tr-TR" sz="3000" dirty="0"/>
          </a:p>
        </p:txBody>
      </p:sp>
      <p:pic>
        <p:nvPicPr>
          <p:cNvPr id="4" name="Resi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860032" y="4904913"/>
            <a:ext cx="2376264" cy="1750454"/>
          </a:xfrm>
          <a:prstGeom prst="rect">
            <a:avLst/>
          </a:prstGeo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7384" y="4902289"/>
            <a:ext cx="2640712" cy="175727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Tarihçe</a:t>
            </a:r>
            <a:endParaRPr lang="tr-TR" dirty="0"/>
          </a:p>
        </p:txBody>
      </p:sp>
      <p:sp>
        <p:nvSpPr>
          <p:cNvPr id="3" name="2 İçerik Yer Tutucusu"/>
          <p:cNvSpPr>
            <a:spLocks noGrp="1"/>
          </p:cNvSpPr>
          <p:nvPr>
            <p:ph idx="1"/>
          </p:nvPr>
        </p:nvSpPr>
        <p:spPr>
          <a:xfrm>
            <a:off x="304800" y="1302066"/>
            <a:ext cx="8686800" cy="4525963"/>
          </a:xfrm>
        </p:spPr>
        <p:txBody>
          <a:bodyPr>
            <a:normAutofit/>
          </a:bodyPr>
          <a:lstStyle/>
          <a:p>
            <a:pPr marL="0" indent="0" algn="just">
              <a:buNone/>
            </a:pPr>
            <a:r>
              <a:rPr lang="tr-TR" sz="2400" dirty="0" err="1" smtClean="0"/>
              <a:t>Livaditis</a:t>
            </a:r>
            <a:r>
              <a:rPr lang="tr-TR" sz="2400" dirty="0" smtClean="0"/>
              <a:t> ve </a:t>
            </a:r>
            <a:r>
              <a:rPr lang="tr-TR" sz="2400" dirty="0" err="1" smtClean="0"/>
              <a:t>Thompson</a:t>
            </a:r>
            <a:r>
              <a:rPr lang="tr-TR" sz="2400" dirty="0" smtClean="0"/>
              <a:t> </a:t>
            </a:r>
            <a:r>
              <a:rPr lang="tr-TR" sz="2400" dirty="0" err="1" smtClean="0"/>
              <a:t>Rochette</a:t>
            </a:r>
            <a:r>
              <a:rPr lang="tr-TR" sz="2400" dirty="0" smtClean="0"/>
              <a:t> tutucusunun deliklerinde taşan </a:t>
            </a:r>
            <a:r>
              <a:rPr lang="tr-TR" sz="2400" dirty="0" err="1" smtClean="0"/>
              <a:t>rezinin</a:t>
            </a:r>
            <a:r>
              <a:rPr lang="tr-TR" sz="2400" dirty="0" smtClean="0"/>
              <a:t> fonksiyonel stresler ve aşınma yüzünden sızıntıya maruz kaldığını ve böylece ömürlerinin azaldığını ileri sürmüşlerdir. </a:t>
            </a:r>
            <a:r>
              <a:rPr lang="tr-TR" sz="2400" dirty="0" err="1" smtClean="0"/>
              <a:t>Dunn</a:t>
            </a:r>
            <a:r>
              <a:rPr lang="tr-TR" sz="2400" dirty="0" smtClean="0"/>
              <a:t> ve </a:t>
            </a:r>
            <a:r>
              <a:rPr lang="tr-TR" sz="2400" dirty="0" err="1" smtClean="0"/>
              <a:t>Reisbick</a:t>
            </a:r>
            <a:r>
              <a:rPr lang="tr-TR" sz="2400" dirty="0" smtClean="0"/>
              <a:t> tarafından 1976’da ; </a:t>
            </a:r>
            <a:r>
              <a:rPr lang="tr-TR" sz="2400" dirty="0" err="1" smtClean="0"/>
              <a:t>Tanaka</a:t>
            </a:r>
            <a:r>
              <a:rPr lang="tr-TR" sz="2400" dirty="0" smtClean="0"/>
              <a:t> ve ark.</a:t>
            </a:r>
            <a:r>
              <a:rPr lang="tr-TR" sz="2400" dirty="0" err="1" smtClean="0"/>
              <a:t>tarfından</a:t>
            </a:r>
            <a:r>
              <a:rPr lang="tr-TR" sz="2400" dirty="0" smtClean="0"/>
              <a:t> ise 1979’da tarif edilmiş bulunan </a:t>
            </a:r>
            <a:r>
              <a:rPr lang="tr-TR" sz="2400" dirty="0" err="1" smtClean="0"/>
              <a:t>elektrokorozyon</a:t>
            </a:r>
            <a:r>
              <a:rPr lang="tr-TR" sz="2400" dirty="0" smtClean="0"/>
              <a:t> yöntemini kullanmışlardır. </a:t>
            </a:r>
            <a:r>
              <a:rPr lang="tr-TR" sz="2400" dirty="0" err="1" smtClean="0"/>
              <a:t>Thompson</a:t>
            </a:r>
            <a:r>
              <a:rPr lang="tr-TR" sz="2400" dirty="0" smtClean="0"/>
              <a:t>, </a:t>
            </a:r>
            <a:r>
              <a:rPr lang="tr-TR" sz="2400" dirty="0" err="1" smtClean="0"/>
              <a:t>Livaditis</a:t>
            </a:r>
            <a:r>
              <a:rPr lang="tr-TR" sz="2400" dirty="0" smtClean="0"/>
              <a:t> ve Del </a:t>
            </a:r>
            <a:r>
              <a:rPr lang="tr-TR" sz="2400" dirty="0" err="1" smtClean="0"/>
              <a:t>Castillo</a:t>
            </a:r>
            <a:r>
              <a:rPr lang="tr-TR" sz="2400" dirty="0" smtClean="0"/>
              <a:t> bu yöntemi kullanarak uyguladıkları köprüleri, bağlı bulundukları Üniversitenin adına </a:t>
            </a:r>
            <a:r>
              <a:rPr lang="tr-TR" sz="2400" dirty="0" err="1" smtClean="0"/>
              <a:t>ithafen</a:t>
            </a:r>
            <a:r>
              <a:rPr lang="tr-TR" sz="2400" dirty="0" smtClean="0"/>
              <a:t> “</a:t>
            </a:r>
            <a:r>
              <a:rPr lang="tr-TR" sz="2400" b="1" dirty="0" smtClean="0"/>
              <a:t>Maryland Köprü</a:t>
            </a:r>
            <a:r>
              <a:rPr lang="tr-TR" sz="2400" dirty="0" smtClean="0"/>
              <a:t>” adı altında yayınlamışlardır.</a:t>
            </a:r>
            <a:endParaRPr lang="tr-TR" sz="2400" dirty="0"/>
          </a:p>
        </p:txBody>
      </p:sp>
      <p:pic>
        <p:nvPicPr>
          <p:cNvPr id="4" name="Resi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5575" y="4704078"/>
            <a:ext cx="2328053" cy="1461225"/>
          </a:xfrm>
          <a:prstGeom prst="rect">
            <a:avLst/>
          </a:prstGeom>
        </p:spPr>
      </p:pic>
      <p:pic>
        <p:nvPicPr>
          <p:cNvPr id="5" name="Resim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49904" y="4704078"/>
            <a:ext cx="1807016" cy="1544999"/>
          </a:xfrm>
          <a:prstGeom prst="rect">
            <a:avLst/>
          </a:prstGeom>
        </p:spPr>
      </p:pic>
      <p:pic>
        <p:nvPicPr>
          <p:cNvPr id="6" name="Resim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44208" y="4704078"/>
            <a:ext cx="2547392" cy="153927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Rochette</a:t>
            </a:r>
            <a:r>
              <a:rPr lang="tr-TR" dirty="0" smtClean="0"/>
              <a:t> köprü</a:t>
            </a:r>
            <a:endParaRPr lang="tr-T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83568" y="1700808"/>
            <a:ext cx="2609850" cy="136207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283968" y="1772816"/>
            <a:ext cx="2609850" cy="135255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95536" y="4149080"/>
            <a:ext cx="2609850" cy="135255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211960" y="3717032"/>
            <a:ext cx="3000375"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Maryland köprü</a:t>
            </a:r>
            <a:endParaRPr lang="tr-T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79512" y="1484784"/>
            <a:ext cx="3000375" cy="15525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131840" y="1484784"/>
            <a:ext cx="3024336" cy="1562574"/>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153150" y="1484784"/>
            <a:ext cx="2990850" cy="1552575"/>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179512" y="3212976"/>
            <a:ext cx="3000375" cy="1552575"/>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3203848" y="3212976"/>
            <a:ext cx="3000375" cy="1562100"/>
          </a:xfrm>
          <a:prstGeom prst="rect">
            <a:avLst/>
          </a:prstGeom>
          <a:noFill/>
          <a:ln w="9525">
            <a:noFill/>
            <a:miter lim="800000"/>
            <a:headEnd/>
            <a:tailEnd/>
          </a:ln>
        </p:spPr>
      </p:pic>
      <p:pic>
        <p:nvPicPr>
          <p:cNvPr id="3079" name="Picture 7"/>
          <p:cNvPicPr>
            <a:picLocks noChangeAspect="1" noChangeArrowheads="1"/>
          </p:cNvPicPr>
          <p:nvPr/>
        </p:nvPicPr>
        <p:blipFill>
          <a:blip r:embed="rId7" cstate="print"/>
          <a:srcRect/>
          <a:stretch>
            <a:fillRect/>
          </a:stretch>
        </p:blipFill>
        <p:spPr bwMode="auto">
          <a:xfrm>
            <a:off x="6143625" y="3212976"/>
            <a:ext cx="3000375" cy="1552575"/>
          </a:xfrm>
          <a:prstGeom prst="rect">
            <a:avLst/>
          </a:prstGeom>
          <a:noFill/>
          <a:ln w="9525">
            <a:noFill/>
            <a:miter lim="800000"/>
            <a:headEnd/>
            <a:tailEnd/>
          </a:ln>
        </p:spPr>
      </p:pic>
      <p:pic>
        <p:nvPicPr>
          <p:cNvPr id="3080" name="Picture 8"/>
          <p:cNvPicPr>
            <a:picLocks noChangeAspect="1" noChangeArrowheads="1"/>
          </p:cNvPicPr>
          <p:nvPr/>
        </p:nvPicPr>
        <p:blipFill>
          <a:blip r:embed="rId8" cstate="print"/>
          <a:srcRect/>
          <a:stretch>
            <a:fillRect/>
          </a:stretch>
        </p:blipFill>
        <p:spPr bwMode="auto">
          <a:xfrm>
            <a:off x="1691680" y="4725144"/>
            <a:ext cx="3000375" cy="1962150"/>
          </a:xfrm>
          <a:prstGeom prst="rect">
            <a:avLst/>
          </a:prstGeom>
          <a:noFill/>
          <a:ln w="9525">
            <a:noFill/>
            <a:miter lim="800000"/>
            <a:headEnd/>
            <a:tailEnd/>
          </a:ln>
        </p:spPr>
      </p:pic>
      <p:pic>
        <p:nvPicPr>
          <p:cNvPr id="3081" name="Picture 9"/>
          <p:cNvPicPr>
            <a:picLocks noChangeAspect="1" noChangeArrowheads="1"/>
          </p:cNvPicPr>
          <p:nvPr/>
        </p:nvPicPr>
        <p:blipFill>
          <a:blip r:embed="rId9" cstate="print"/>
          <a:srcRect/>
          <a:stretch>
            <a:fillRect/>
          </a:stretch>
        </p:blipFill>
        <p:spPr bwMode="auto">
          <a:xfrm>
            <a:off x="4644008" y="4725143"/>
            <a:ext cx="3024336" cy="19778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Maryland KÖPRÜ</a:t>
            </a:r>
            <a:endParaRPr lang="tr-TR" dirty="0"/>
          </a:p>
        </p:txBody>
      </p:sp>
      <p:pic>
        <p:nvPicPr>
          <p:cNvPr id="4" name="3 İçerik Yer Tutucusu" descr="2.jpg"/>
          <p:cNvPicPr>
            <a:picLocks noGrp="1" noChangeAspect="1"/>
          </p:cNvPicPr>
          <p:nvPr>
            <p:ph idx="1"/>
          </p:nvPr>
        </p:nvPicPr>
        <p:blipFill>
          <a:blip r:embed="rId2" cstate="print"/>
          <a:stretch>
            <a:fillRect/>
          </a:stretch>
        </p:blipFill>
        <p:spPr>
          <a:xfrm>
            <a:off x="539552" y="1988840"/>
            <a:ext cx="2301376" cy="1224136"/>
          </a:xfrm>
        </p:spPr>
      </p:pic>
      <p:pic>
        <p:nvPicPr>
          <p:cNvPr id="5" name="4 Resim" descr="3.jpg"/>
          <p:cNvPicPr>
            <a:picLocks noChangeAspect="1"/>
          </p:cNvPicPr>
          <p:nvPr/>
        </p:nvPicPr>
        <p:blipFill>
          <a:blip r:embed="rId3" cstate="print"/>
          <a:stretch>
            <a:fillRect/>
          </a:stretch>
        </p:blipFill>
        <p:spPr>
          <a:xfrm>
            <a:off x="3491880" y="1988840"/>
            <a:ext cx="2016224" cy="1269792"/>
          </a:xfrm>
          <a:prstGeom prst="rect">
            <a:avLst/>
          </a:prstGeom>
        </p:spPr>
      </p:pic>
      <p:pic>
        <p:nvPicPr>
          <p:cNvPr id="6" name="5 Resim" descr="4.jpg"/>
          <p:cNvPicPr>
            <a:picLocks noChangeAspect="1"/>
          </p:cNvPicPr>
          <p:nvPr/>
        </p:nvPicPr>
        <p:blipFill>
          <a:blip r:embed="rId4" cstate="print"/>
          <a:stretch>
            <a:fillRect/>
          </a:stretch>
        </p:blipFill>
        <p:spPr>
          <a:xfrm>
            <a:off x="6084168" y="1916832"/>
            <a:ext cx="2448272" cy="1281436"/>
          </a:xfrm>
          <a:prstGeom prst="rect">
            <a:avLst/>
          </a:prstGeom>
        </p:spPr>
      </p:pic>
      <p:pic>
        <p:nvPicPr>
          <p:cNvPr id="7" name="6 Resim" descr="adhesive_bridge_before.jpg"/>
          <p:cNvPicPr>
            <a:picLocks noChangeAspect="1"/>
          </p:cNvPicPr>
          <p:nvPr/>
        </p:nvPicPr>
        <p:blipFill>
          <a:blip r:embed="rId5" cstate="print"/>
          <a:stretch>
            <a:fillRect/>
          </a:stretch>
        </p:blipFill>
        <p:spPr>
          <a:xfrm>
            <a:off x="1115615" y="3861048"/>
            <a:ext cx="2924633" cy="1584176"/>
          </a:xfrm>
          <a:prstGeom prst="rect">
            <a:avLst/>
          </a:prstGeom>
        </p:spPr>
      </p:pic>
      <p:pic>
        <p:nvPicPr>
          <p:cNvPr id="8" name="7 Resim" descr="adhesive_bridge_after.jpg"/>
          <p:cNvPicPr>
            <a:picLocks noChangeAspect="1"/>
          </p:cNvPicPr>
          <p:nvPr/>
        </p:nvPicPr>
        <p:blipFill>
          <a:blip r:embed="rId6" cstate="print"/>
          <a:stretch>
            <a:fillRect/>
          </a:stretch>
        </p:blipFill>
        <p:spPr>
          <a:xfrm>
            <a:off x="4932040" y="3861047"/>
            <a:ext cx="2952328" cy="1582691"/>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zinti">
  <a:themeElements>
    <a:clrScheme name="Gezinti">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1304</TotalTime>
  <Words>1456</Words>
  <Application>Microsoft Office PowerPoint</Application>
  <PresentationFormat>Ekran Gösterisi (4:3)</PresentationFormat>
  <Paragraphs>150</Paragraphs>
  <Slides>48</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48</vt:i4>
      </vt:variant>
    </vt:vector>
  </HeadingPairs>
  <TitlesOfParts>
    <vt:vector size="54" baseType="lpstr">
      <vt:lpstr>Arial</vt:lpstr>
      <vt:lpstr>Franklin Gothic Medium</vt:lpstr>
      <vt:lpstr>Franklin Gothic Book</vt:lpstr>
      <vt:lpstr>Wingdings 2</vt:lpstr>
      <vt:lpstr>Calibri</vt:lpstr>
      <vt:lpstr>Gezinti</vt:lpstr>
      <vt:lpstr>Adeziv Köprüler</vt:lpstr>
      <vt:lpstr>Adeziv köprü nedİr?</vt:lpstr>
      <vt:lpstr>Adeziv köprü nedİr?</vt:lpstr>
      <vt:lpstr>Adeziv köprüler</vt:lpstr>
      <vt:lpstr>Tarihçe</vt:lpstr>
      <vt:lpstr>Tarihçe</vt:lpstr>
      <vt:lpstr>Rochette köprü</vt:lpstr>
      <vt:lpstr>Maryland köprü</vt:lpstr>
      <vt:lpstr>Maryland KÖPRÜ</vt:lpstr>
      <vt:lpstr>SPLİNTE ADEZİV KÖPRÜLER</vt:lpstr>
      <vt:lpstr>Adeziv restorasyonlardaki dikkat edilecek hususlar</vt:lpstr>
      <vt:lpstr>Dişe Yapilacak preparasyonlar</vt:lpstr>
      <vt:lpstr>Dişe yapılacak preparasyonlar</vt:lpstr>
      <vt:lpstr>Dişe yapılacak preparasyonlar</vt:lpstr>
      <vt:lpstr>Dişe yapılacak preparasyonlar</vt:lpstr>
      <vt:lpstr>Dişe yapılacak preparasyonlar</vt:lpstr>
      <vt:lpstr>Inley/onley tipi preparasyonlar</vt:lpstr>
      <vt:lpstr>avantajlar</vt:lpstr>
      <vt:lpstr>avantajlar</vt:lpstr>
      <vt:lpstr>avantajlar</vt:lpstr>
      <vt:lpstr>dezavantajları</vt:lpstr>
      <vt:lpstr>Endikasyonları</vt:lpstr>
      <vt:lpstr>Kontrendikasyonları</vt:lpstr>
      <vt:lpstr>Overjet-Overbite İlişkisi</vt:lpstr>
      <vt:lpstr>SprIng cantIlever Rochette köprü</vt:lpstr>
      <vt:lpstr>Adeziv Köprünün İç yüzeyine yapılan işlemler-asitleme ve/veya kumlama</vt:lpstr>
      <vt:lpstr>Adeziv köprülerin yapımında kullanılan materyaller</vt:lpstr>
      <vt:lpstr>Adeziv koprülerin yapımında kullanılan materyaller</vt:lpstr>
      <vt:lpstr>Metal Desteksiz restorasyonlar</vt:lpstr>
      <vt:lpstr>Cad/cam sistemlerle üretim</vt:lpstr>
      <vt:lpstr>Fiber destekli kompozit restorasyonlar</vt:lpstr>
      <vt:lpstr>ResiN FiBERLER</vt:lpstr>
      <vt:lpstr>Çekilen doğal dişin kullanilmasi</vt:lpstr>
      <vt:lpstr>Çekilen doğal dişin kullanilmasi</vt:lpstr>
      <vt:lpstr>Çekilen doğal dişin kullanilmasi</vt:lpstr>
      <vt:lpstr>Adeziv Köprülerin simantasyonu</vt:lpstr>
      <vt:lpstr>Mine ve dentın yuzeyi</vt:lpstr>
      <vt:lpstr>Adeziv köprülerde pürüzlendirme ve bağlayıcı ajan uygulaması</vt:lpstr>
      <vt:lpstr>Diş yüzeyine 2 farklı pürüzlendirme ve bağlayıcı ajan uygulama metodu vardır.</vt:lpstr>
      <vt:lpstr>Etch and Rınse metodu</vt:lpstr>
      <vt:lpstr>Self etch metodu</vt:lpstr>
      <vt:lpstr>Rezin Simanlar</vt:lpstr>
      <vt:lpstr>Genel olarak rezin bağlantılı simanların Uygulama alanları</vt:lpstr>
      <vt:lpstr>Adeziv köprü yapım aşamaları</vt:lpstr>
      <vt:lpstr>Adeziv köprü yapım aşamaları</vt:lpstr>
      <vt:lpstr>Simantasyon işlemleri</vt:lpstr>
      <vt:lpstr>Simantasyon işlemleri</vt:lpstr>
      <vt:lpstr>Slayt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Adeziv Köprüler</dc:title>
  <dc:creator>hakan</dc:creator>
  <cp:lastModifiedBy>hakan</cp:lastModifiedBy>
  <cp:revision>79</cp:revision>
  <dcterms:created xsi:type="dcterms:W3CDTF">2014-02-04T09:58:48Z</dcterms:created>
  <dcterms:modified xsi:type="dcterms:W3CDTF">2020-01-29T16:00:39Z</dcterms:modified>
</cp:coreProperties>
</file>