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1 Başlık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9144000" cy="731838"/>
          </a:xfrm>
        </p:spPr>
        <p:txBody>
          <a:bodyPr>
            <a:normAutofit fontScale="90000"/>
          </a:bodyPr>
          <a:lstStyle/>
          <a:p>
            <a:pPr marL="484188"/>
            <a:r>
              <a:rPr lang="tr-TR" altLang="tr-TR" b="1" smtClean="0">
                <a:solidFill>
                  <a:schemeClr val="tx1"/>
                </a:solidFill>
              </a:rPr>
              <a:t>Synchronization Methods in Mares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1 Başlık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07375" cy="731837"/>
          </a:xfrm>
        </p:spPr>
        <p:txBody>
          <a:bodyPr/>
          <a:lstStyle/>
          <a:p>
            <a:pPr marL="484188" algn="ctr"/>
            <a:r>
              <a:rPr lang="tr-TR" altLang="tr-TR" b="1" smtClean="0">
                <a:solidFill>
                  <a:schemeClr val="tx1"/>
                </a:solidFill>
              </a:rPr>
              <a:t>Use of Prostaglandins</a:t>
            </a:r>
          </a:p>
        </p:txBody>
      </p:sp>
      <p:sp>
        <p:nvSpPr>
          <p:cNvPr id="200707" name="2 İçerik Yer Tutucusu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970462"/>
          </a:xfrm>
        </p:spPr>
        <p:txBody>
          <a:bodyPr/>
          <a:lstStyle/>
          <a:p>
            <a:pPr marL="447675" indent="-382588">
              <a:buFont typeface="Wingdings 2" pitchFamily="18" charset="2"/>
              <a:buChar char=""/>
            </a:pPr>
            <a:r>
              <a:rPr lang="en-US" altLang="tr-TR" sz="2400" smtClean="0"/>
              <a:t>Cyclic mares respond to PG injections 5 days after ovulation.</a:t>
            </a:r>
          </a:p>
          <a:p>
            <a:pPr marL="447675" indent="-382588">
              <a:buFont typeface="Wingdings 2" pitchFamily="18" charset="2"/>
              <a:buChar char=""/>
            </a:pPr>
            <a:r>
              <a:rPr lang="en-US" altLang="tr-TR" sz="2400" smtClean="0"/>
              <a:t>P</a:t>
            </a:r>
            <a:r>
              <a:rPr lang="tr-TR" altLang="tr-TR" sz="2400" smtClean="0"/>
              <a:t>rostaglandins</a:t>
            </a:r>
            <a:r>
              <a:rPr lang="en-US" altLang="tr-TR" sz="2400" smtClean="0"/>
              <a:t> are administered as two injections </a:t>
            </a:r>
            <a:r>
              <a:rPr lang="tr-TR" altLang="tr-TR" sz="2400" smtClean="0"/>
              <a:t>with</a:t>
            </a:r>
            <a:r>
              <a:rPr lang="en-US" altLang="tr-TR" sz="2400" smtClean="0"/>
              <a:t> 14-18 day</a:t>
            </a:r>
            <a:r>
              <a:rPr lang="tr-TR" altLang="tr-TR" sz="2400" smtClean="0"/>
              <a:t> interval.</a:t>
            </a:r>
            <a:r>
              <a:rPr lang="en-US" altLang="tr-TR" sz="2400" smtClean="0"/>
              <a:t> 4 days after </a:t>
            </a:r>
            <a:r>
              <a:rPr lang="tr-TR" altLang="tr-TR" sz="2400" smtClean="0"/>
              <a:t>second </a:t>
            </a:r>
            <a:r>
              <a:rPr lang="en-US" altLang="tr-TR" sz="2400" smtClean="0"/>
              <a:t>P</a:t>
            </a:r>
            <a:r>
              <a:rPr lang="tr-TR" altLang="tr-TR" sz="2400" smtClean="0"/>
              <a:t>G</a:t>
            </a:r>
            <a:r>
              <a:rPr lang="en-US" altLang="tr-TR" sz="2400" smtClean="0"/>
              <a:t> injection, 60% of mare</a:t>
            </a:r>
            <a:r>
              <a:rPr lang="tr-TR" altLang="tr-TR" sz="2400" smtClean="0"/>
              <a:t>s; </a:t>
            </a:r>
            <a:r>
              <a:rPr lang="en-US" altLang="tr-TR" sz="2400" smtClean="0"/>
              <a:t>6 da</a:t>
            </a:r>
            <a:r>
              <a:rPr lang="tr-TR" altLang="tr-TR" sz="2400" smtClean="0"/>
              <a:t>ys after second PG injection </a:t>
            </a:r>
            <a:r>
              <a:rPr lang="en-US" altLang="tr-TR" sz="2400" smtClean="0"/>
              <a:t>75-80%</a:t>
            </a:r>
            <a:r>
              <a:rPr lang="tr-TR" altLang="tr-TR" sz="2400" smtClean="0"/>
              <a:t> of mares</a:t>
            </a:r>
            <a:r>
              <a:rPr lang="en-US" altLang="tr-TR" sz="2400" smtClean="0"/>
              <a:t> </a:t>
            </a:r>
            <a:r>
              <a:rPr lang="tr-TR" altLang="tr-TR" sz="2400" smtClean="0"/>
              <a:t>enter estrus phase.</a:t>
            </a:r>
          </a:p>
          <a:p>
            <a:pPr marL="447675" indent="-382588">
              <a:buFont typeface="Wingdings 2" pitchFamily="18" charset="2"/>
              <a:buChar char=""/>
            </a:pPr>
            <a:r>
              <a:rPr lang="tr-TR" altLang="tr-TR" sz="2400" smtClean="0"/>
              <a:t>O</a:t>
            </a:r>
            <a:r>
              <a:rPr lang="en-US" altLang="tr-TR" sz="2400" smtClean="0"/>
              <a:t>vulation </a:t>
            </a:r>
            <a:r>
              <a:rPr lang="tr-TR" altLang="tr-TR" sz="2400" smtClean="0"/>
              <a:t>occurs </a:t>
            </a:r>
            <a:r>
              <a:rPr lang="en-US" altLang="tr-TR" sz="2400" smtClean="0"/>
              <a:t>7-12 days after the second PG injection.</a:t>
            </a:r>
          </a:p>
          <a:p>
            <a:pPr marL="447675" indent="-382588">
              <a:buFont typeface="Wingdings 2" pitchFamily="18" charset="2"/>
              <a:buChar char=""/>
            </a:pPr>
            <a:r>
              <a:rPr lang="en-US" altLang="tr-TR" sz="2400" smtClean="0"/>
              <a:t>By monitoring the synchronization, </a:t>
            </a:r>
            <a:r>
              <a:rPr lang="tr-TR" altLang="tr-TR" sz="2400" smtClean="0"/>
              <a:t>mating or insemination can be done Daily or once every other day; or insemination or a few matings may be recommended 4-10 days after the last PG injection.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1 Başlık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07375" cy="731838"/>
          </a:xfrm>
        </p:spPr>
        <p:txBody>
          <a:bodyPr/>
          <a:lstStyle/>
          <a:p>
            <a:pPr algn="ctr"/>
            <a:r>
              <a:rPr lang="tr-TR" altLang="tr-TR" b="1" smtClean="0"/>
              <a:t>Estrus Synchronization in Mares</a:t>
            </a:r>
          </a:p>
        </p:txBody>
      </p:sp>
      <p:graphicFrame>
        <p:nvGraphicFramePr>
          <p:cNvPr id="4" name="3 İçerik Yer Tutucusu">
            <a:extLst>
              <a:ext uri="{FF2B5EF4-FFF2-40B4-BE49-F238E27FC236}"/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57188" y="1989138"/>
          <a:ext cx="8462962" cy="4103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198">
                  <a:extLst>
                    <a:ext uri="{9D8B030D-6E8A-4147-A177-3AD203B41FA5}"/>
                  </a:extLst>
                </a:gridCol>
                <a:gridCol w="804603">
                  <a:extLst>
                    <a:ext uri="{9D8B030D-6E8A-4147-A177-3AD203B41FA5}"/>
                  </a:extLst>
                </a:gridCol>
                <a:gridCol w="803813">
                  <a:extLst>
                    <a:ext uri="{9D8B030D-6E8A-4147-A177-3AD203B41FA5}"/>
                  </a:extLst>
                </a:gridCol>
                <a:gridCol w="588727">
                  <a:extLst>
                    <a:ext uri="{9D8B030D-6E8A-4147-A177-3AD203B41FA5}"/>
                  </a:extLst>
                </a:gridCol>
                <a:gridCol w="879596">
                  <a:extLst>
                    <a:ext uri="{9D8B030D-6E8A-4147-A177-3AD203B41FA5}"/>
                  </a:extLst>
                </a:gridCol>
                <a:gridCol w="930919">
                  <a:extLst>
                    <a:ext uri="{9D8B030D-6E8A-4147-A177-3AD203B41FA5}"/>
                  </a:extLst>
                </a:gridCol>
                <a:gridCol w="1152040">
                  <a:extLst>
                    <a:ext uri="{9D8B030D-6E8A-4147-A177-3AD203B41FA5}"/>
                  </a:extLst>
                </a:gridCol>
                <a:gridCol w="864030">
                  <a:extLst>
                    <a:ext uri="{9D8B030D-6E8A-4147-A177-3AD203B41FA5}"/>
                  </a:extLst>
                </a:gridCol>
                <a:gridCol w="1008036">
                  <a:extLst>
                    <a:ext uri="{9D8B030D-6E8A-4147-A177-3AD203B41FA5}"/>
                  </a:extLst>
                </a:gridCol>
              </a:tblGrid>
              <a:tr h="926639">
                <a:tc>
                  <a:txBody>
                    <a:bodyPr/>
                    <a:lstStyle/>
                    <a:p>
                      <a:r>
                        <a:rPr lang="tr-TR" sz="1200" dirty="0" err="1" smtClean="0">
                          <a:solidFill>
                            <a:schemeClr val="tx1"/>
                          </a:solidFill>
                        </a:rPr>
                        <a:t>Synchronization</a:t>
                      </a:r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200" dirty="0" err="1" smtClean="0">
                          <a:solidFill>
                            <a:schemeClr val="tx1"/>
                          </a:solidFill>
                        </a:rPr>
                        <a:t>Method</a:t>
                      </a:r>
                      <a:endParaRPr lang="tr-TR" sz="1200" dirty="0">
                        <a:solidFill>
                          <a:schemeClr val="tx1"/>
                        </a:solidFill>
                      </a:endParaRP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r>
                        <a:rPr lang="tr-TR" sz="1200" dirty="0" err="1" smtClean="0">
                          <a:solidFill>
                            <a:schemeClr val="tx1"/>
                          </a:solidFill>
                        </a:rPr>
                        <a:t>Number</a:t>
                      </a:r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tr-TR" sz="1200" dirty="0" err="1" smtClean="0">
                          <a:solidFill>
                            <a:schemeClr val="tx1"/>
                          </a:solidFill>
                        </a:rPr>
                        <a:t>Mares</a:t>
                      </a:r>
                      <a:r>
                        <a:rPr lang="tr-TR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200" baseline="0" dirty="0">
                          <a:solidFill>
                            <a:schemeClr val="tx1"/>
                          </a:solidFill>
                        </a:rPr>
                        <a:t>(n)</a:t>
                      </a:r>
                      <a:endParaRPr lang="tr-TR" sz="1200" dirty="0">
                        <a:solidFill>
                          <a:schemeClr val="tx1"/>
                        </a:solidFill>
                      </a:endParaRP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r>
                        <a:rPr lang="tr-TR" sz="1200" dirty="0" err="1" smtClean="0">
                          <a:solidFill>
                            <a:schemeClr val="tx1"/>
                          </a:solidFill>
                        </a:rPr>
                        <a:t>Ones</a:t>
                      </a:r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200" dirty="0" err="1" smtClean="0">
                          <a:solidFill>
                            <a:schemeClr val="tx1"/>
                          </a:solidFill>
                        </a:rPr>
                        <a:t>that</a:t>
                      </a:r>
                      <a:r>
                        <a:rPr lang="tr-TR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200" baseline="0" dirty="0" err="1" smtClean="0">
                          <a:solidFill>
                            <a:schemeClr val="tx1"/>
                          </a:solidFill>
                        </a:rPr>
                        <a:t>display</a:t>
                      </a:r>
                      <a:r>
                        <a:rPr lang="tr-TR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200" baseline="0" dirty="0" err="1" smtClean="0">
                          <a:solidFill>
                            <a:schemeClr val="tx1"/>
                          </a:solidFill>
                        </a:rPr>
                        <a:t>heat</a:t>
                      </a:r>
                      <a:r>
                        <a:rPr lang="tr-TR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200" baseline="0" dirty="0">
                          <a:solidFill>
                            <a:schemeClr val="tx1"/>
                          </a:solidFill>
                        </a:rPr>
                        <a:t>(n)</a:t>
                      </a:r>
                      <a:endParaRPr lang="tr-TR" sz="1200" dirty="0">
                        <a:solidFill>
                          <a:schemeClr val="tx1"/>
                        </a:solidFill>
                      </a:endParaRP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Rate 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</a:rPr>
                        <a:t>(%)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Start</a:t>
                      </a:r>
                      <a:r>
                        <a:rPr lang="tr-TR" sz="1200" baseline="0" dirty="0" smtClean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tr-TR" sz="1200" baseline="0" dirty="0" err="1" smtClean="0">
                          <a:solidFill>
                            <a:schemeClr val="tx1"/>
                          </a:solidFill>
                        </a:rPr>
                        <a:t>Heat</a:t>
                      </a:r>
                      <a:endParaRPr lang="tr-TR" sz="1200" dirty="0">
                        <a:solidFill>
                          <a:schemeClr val="tx1"/>
                        </a:solidFill>
                      </a:endParaRP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r>
                        <a:rPr lang="tr-TR" sz="1200" dirty="0" err="1" smtClean="0">
                          <a:solidFill>
                            <a:schemeClr val="tx1"/>
                          </a:solidFill>
                        </a:rPr>
                        <a:t>Ovulation</a:t>
                      </a:r>
                      <a:endParaRPr lang="tr-TR" sz="1200" dirty="0">
                        <a:solidFill>
                          <a:schemeClr val="tx1"/>
                        </a:solidFill>
                      </a:endParaRP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r>
                        <a:rPr lang="tr-TR" sz="1200" dirty="0" err="1" smtClean="0">
                          <a:solidFill>
                            <a:schemeClr val="tx1"/>
                          </a:solidFill>
                        </a:rPr>
                        <a:t>Mares</a:t>
                      </a:r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200" dirty="0" err="1" smtClean="0">
                          <a:solidFill>
                            <a:schemeClr val="tx1"/>
                          </a:solidFill>
                        </a:rPr>
                        <a:t>inseminated</a:t>
                      </a:r>
                      <a:r>
                        <a:rPr lang="tr-TR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200" baseline="0" dirty="0">
                          <a:solidFill>
                            <a:schemeClr val="tx1"/>
                          </a:solidFill>
                        </a:rPr>
                        <a:t>(n)</a:t>
                      </a:r>
                      <a:endParaRPr lang="tr-TR" sz="1200" dirty="0">
                        <a:solidFill>
                          <a:schemeClr val="tx1"/>
                        </a:solidFill>
                      </a:endParaRP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r>
                        <a:rPr lang="tr-TR" sz="1200" dirty="0" err="1" smtClean="0">
                          <a:solidFill>
                            <a:schemeClr val="tx1"/>
                          </a:solidFill>
                        </a:rPr>
                        <a:t>Pregnant</a:t>
                      </a:r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</a:rPr>
                        <a:t>n)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r>
                        <a:rPr lang="tr-TR" sz="1200" dirty="0" err="1" smtClean="0">
                          <a:solidFill>
                            <a:schemeClr val="tx1"/>
                          </a:solidFill>
                        </a:rPr>
                        <a:t>Pregnancy</a:t>
                      </a:r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 rate 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</a:rPr>
                        <a:t>(%)</a:t>
                      </a:r>
                    </a:p>
                  </a:txBody>
                  <a:tcPr marT="45710" marB="45710"/>
                </a:tc>
                <a:extLst>
                  <a:ext uri="{0D108BD9-81ED-4DB2-BD59-A6C34878D82A}"/>
                </a:extLst>
              </a:tr>
              <a:tr h="750137">
                <a:tc>
                  <a:txBody>
                    <a:bodyPr/>
                    <a:lstStyle/>
                    <a:p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PGF</a:t>
                      </a:r>
                      <a:r>
                        <a:rPr lang="tr-TR" sz="14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 </a:t>
                      </a:r>
                      <a:r>
                        <a:rPr lang="tr-T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twice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14 </a:t>
                      </a:r>
                      <a:r>
                        <a:rPr lang="tr-T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day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interval</a:t>
                      </a:r>
                      <a:endParaRPr lang="tr-TR" sz="14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10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6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60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/>
                        <a:t>24-36 </a:t>
                      </a:r>
                      <a:r>
                        <a:rPr lang="tr-TR" sz="1400" dirty="0" err="1" smtClean="0"/>
                        <a:t>hours</a:t>
                      </a:r>
                      <a:endParaRPr lang="tr-TR" sz="14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5th </a:t>
                      </a:r>
                      <a:r>
                        <a:rPr lang="tr-TR" sz="1600" dirty="0" err="1" smtClean="0"/>
                        <a:t>day</a:t>
                      </a:r>
                      <a:endParaRPr lang="tr-TR" sz="16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6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4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66.7</a:t>
                      </a:r>
                    </a:p>
                  </a:txBody>
                  <a:tcPr marT="45710" marB="45710"/>
                </a:tc>
                <a:extLst>
                  <a:ext uri="{0D108BD9-81ED-4DB2-BD59-A6C34878D82A}"/>
                </a:extLst>
              </a:tr>
              <a:tr h="1367895">
                <a:tc>
                  <a:txBody>
                    <a:bodyPr/>
                    <a:lstStyle/>
                    <a:p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PGF</a:t>
                      </a:r>
                      <a:r>
                        <a:rPr lang="tr-TR" sz="14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l-G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twice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14 </a:t>
                      </a:r>
                      <a:r>
                        <a:rPr lang="tr-T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day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interval</a:t>
                      </a:r>
                      <a:r>
                        <a:rPr lang="el-G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HCG </a:t>
                      </a:r>
                      <a:r>
                        <a:rPr lang="tr-T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after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 </a:t>
                      </a:r>
                      <a:r>
                        <a:rPr lang="tr-T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days</a:t>
                      </a:r>
                      <a:endParaRPr lang="tr-TR" sz="14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10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8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80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/>
                        <a:t>24-36 </a:t>
                      </a:r>
                      <a:r>
                        <a:rPr lang="tr-TR" sz="1400" dirty="0" err="1" smtClean="0"/>
                        <a:t>hours</a:t>
                      </a:r>
                      <a:endParaRPr lang="tr-TR" sz="14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/>
                        <a:t>6.5 </a:t>
                      </a:r>
                      <a:r>
                        <a:rPr lang="tr-TR" sz="1600" dirty="0" err="1" smtClean="0"/>
                        <a:t>day</a:t>
                      </a:r>
                      <a:endParaRPr lang="tr-TR" sz="16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8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6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75.0</a:t>
                      </a:r>
                    </a:p>
                  </a:txBody>
                  <a:tcPr marT="45710" marB="45710"/>
                </a:tc>
                <a:extLst>
                  <a:ext uri="{0D108BD9-81ED-4DB2-BD59-A6C34878D82A}"/>
                </a:extLst>
              </a:tr>
              <a:tr h="1059016">
                <a:tc>
                  <a:txBody>
                    <a:bodyPr/>
                    <a:lstStyle/>
                    <a:p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PGF</a:t>
                      </a:r>
                      <a:r>
                        <a:rPr lang="tr-TR" sz="14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l-G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 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20th </a:t>
                      </a:r>
                      <a:r>
                        <a:rPr lang="tr-T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day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after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parturition</a:t>
                      </a:r>
                      <a:endParaRPr lang="tr-TR" sz="14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10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8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80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/>
                        <a:t>24-36 </a:t>
                      </a:r>
                      <a:r>
                        <a:rPr lang="tr-TR" sz="1400" dirty="0" err="1" smtClean="0"/>
                        <a:t>hours</a:t>
                      </a:r>
                      <a:endParaRPr lang="tr-TR" sz="14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5</a:t>
                      </a:r>
                      <a:r>
                        <a:rPr lang="tr-TR" sz="1600" baseline="0" dirty="0" smtClean="0"/>
                        <a:t>th </a:t>
                      </a:r>
                      <a:r>
                        <a:rPr lang="tr-TR" sz="1600" baseline="0" dirty="0" err="1" smtClean="0"/>
                        <a:t>day</a:t>
                      </a:r>
                      <a:endParaRPr lang="tr-TR" sz="16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8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7</a:t>
                      </a: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87.0</a:t>
                      </a:r>
                    </a:p>
                  </a:txBody>
                  <a:tcPr marT="45710" marB="45710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1 Başlık"/>
          <p:cNvSpPr>
            <a:spLocks noGrp="1" noChangeArrowheads="1"/>
          </p:cNvSpPr>
          <p:nvPr>
            <p:ph type="title"/>
          </p:nvPr>
        </p:nvSpPr>
        <p:spPr>
          <a:xfrm>
            <a:off x="1258888" y="476250"/>
            <a:ext cx="7086600" cy="731838"/>
          </a:xfrm>
        </p:spPr>
        <p:txBody>
          <a:bodyPr/>
          <a:lstStyle/>
          <a:p>
            <a:pPr marL="484188" algn="ctr"/>
            <a:r>
              <a:rPr lang="tr-TR" altLang="tr-TR" b="1" smtClean="0">
                <a:solidFill>
                  <a:schemeClr val="tx1"/>
                </a:solidFill>
              </a:rPr>
              <a:t>Use of Progestagens</a:t>
            </a:r>
          </a:p>
        </p:txBody>
      </p:sp>
      <p:sp>
        <p:nvSpPr>
          <p:cNvPr id="202755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457200" y="1628775"/>
            <a:ext cx="6635750" cy="5040313"/>
          </a:xfrm>
        </p:spPr>
        <p:txBody>
          <a:bodyPr/>
          <a:lstStyle/>
          <a:p>
            <a:r>
              <a:rPr lang="tr-TR" altLang="tr-TR" sz="2400" smtClean="0"/>
              <a:t>Can be used as long term application (18 days) or short term application (8 days) combined with PG and short term progestagen + estradiol 17 beta + PG sombination. </a:t>
            </a:r>
          </a:p>
          <a:p>
            <a:r>
              <a:rPr lang="tr-TR" altLang="tr-TR" sz="2400" smtClean="0"/>
              <a:t>Altrenogest, can be applied for 8-12 days 27-44 mg/day orally or in intravaginal sponge (0,5 g) form.</a:t>
            </a:r>
          </a:p>
          <a:p>
            <a:r>
              <a:rPr lang="tr-TR" altLang="tr-TR" sz="2400" smtClean="0"/>
              <a:t>Since the application is short term, possible CL is removed by PG injection on the last 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468313" y="1123950"/>
            <a:ext cx="8207375" cy="4538663"/>
          </a:xfrm>
        </p:spPr>
        <p:txBody>
          <a:bodyPr/>
          <a:lstStyle/>
          <a:p>
            <a:r>
              <a:rPr lang="tr-TR" altLang="tr-TR" smtClean="0"/>
              <a:t>Most mares display estrus 2-5 days after end of application and ovulate 8-15 days after. To induce ovulation, a HCG injection may be done 5-7 days after the applications. This injection causes induction of ovulation on the 4th 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1 Başlık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07375" cy="1008063"/>
          </a:xfrm>
        </p:spPr>
        <p:txBody>
          <a:bodyPr>
            <a:normAutofit fontScale="90000"/>
          </a:bodyPr>
          <a:lstStyle/>
          <a:p>
            <a:pPr marL="484188" algn="ctr"/>
            <a:r>
              <a:rPr lang="tr-TR" altLang="tr-TR" b="1" smtClean="0">
                <a:solidFill>
                  <a:schemeClr val="tx1"/>
                </a:solidFill>
              </a:rPr>
              <a:t>Approaches in Early Post-Partum Period</a:t>
            </a:r>
          </a:p>
        </p:txBody>
      </p:sp>
      <p:sp>
        <p:nvSpPr>
          <p:cNvPr id="20480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marL="447675" indent="-382588">
              <a:buFont typeface="Wingdings 2" pitchFamily="18" charset="2"/>
              <a:buChar char=""/>
            </a:pPr>
            <a:r>
              <a:rPr lang="tr-TR" altLang="tr-TR" sz="2400" smtClean="0"/>
              <a:t>While some mares ovulate on the 6th day postpartum, most mares do not exhibit a mature CL until the 18th day after parturition.</a:t>
            </a:r>
          </a:p>
          <a:p>
            <a:pPr marL="447675" indent="-382588">
              <a:buFont typeface="Wingdings 2" pitchFamily="18" charset="2"/>
              <a:buChar char=""/>
            </a:pPr>
            <a:r>
              <a:rPr lang="tr-TR" altLang="tr-TR" sz="2400" smtClean="0"/>
              <a:t>Even though foal heat is a frequently used method to impregnate in breeding, some researchers recommend delaying in order to allow time for involution and decrease early embrionic death rate. For this progesterone is indicated.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468313" y="981075"/>
            <a:ext cx="8229600" cy="2089150"/>
          </a:xfrm>
        </p:spPr>
        <p:txBody>
          <a:bodyPr/>
          <a:lstStyle/>
          <a:p>
            <a:r>
              <a:rPr lang="tr-TR" altLang="tr-TR" smtClean="0"/>
              <a:t>Starting from the parturition day; 200 mg progesterone + 10 mg estradiol 117 beta is administered im for 5 days. With this application foal heat is delayed for 1-10 days.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1 Başlık"/>
          <p:cNvSpPr>
            <a:spLocks noGrp="1" noChangeArrowheads="1"/>
          </p:cNvSpPr>
          <p:nvPr>
            <p:ph type="title"/>
          </p:nvPr>
        </p:nvSpPr>
        <p:spPr>
          <a:xfrm>
            <a:off x="1116013" y="692150"/>
            <a:ext cx="7086600" cy="731838"/>
          </a:xfrm>
        </p:spPr>
        <p:txBody>
          <a:bodyPr>
            <a:normAutofit fontScale="90000"/>
          </a:bodyPr>
          <a:lstStyle/>
          <a:p>
            <a:pPr marL="484188" algn="ctr"/>
            <a:r>
              <a:rPr lang="tr-TR" altLang="tr-TR" b="1" smtClean="0">
                <a:solidFill>
                  <a:schemeClr val="tx1"/>
                </a:solidFill>
              </a:rPr>
              <a:t>Control of Sexual Cycle in Carnivores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1 Başlık"/>
          <p:cNvSpPr>
            <a:spLocks noGrp="1" noChangeArrowheads="1"/>
          </p:cNvSpPr>
          <p:nvPr>
            <p:ph type="title"/>
          </p:nvPr>
        </p:nvSpPr>
        <p:spPr>
          <a:xfrm>
            <a:off x="490538" y="536575"/>
            <a:ext cx="9144000" cy="731838"/>
          </a:xfrm>
        </p:spPr>
        <p:txBody>
          <a:bodyPr>
            <a:normAutofit fontScale="90000"/>
          </a:bodyPr>
          <a:lstStyle/>
          <a:p>
            <a:pPr marL="484188"/>
            <a:r>
              <a:rPr lang="tr-TR" altLang="tr-TR" b="1" smtClean="0">
                <a:solidFill>
                  <a:schemeClr val="tx1"/>
                </a:solidFill>
              </a:rPr>
              <a:t>Sexual Synchronization in Mares</a:t>
            </a:r>
          </a:p>
        </p:txBody>
      </p:sp>
      <p:sp>
        <p:nvSpPr>
          <p:cNvPr id="192515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468313" y="1268413"/>
            <a:ext cx="8229600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tr-TR" altLang="tr-TR" smtClean="0"/>
              <a:t>Aims of sexual synchronization in mares are:</a:t>
            </a:r>
          </a:p>
          <a:p>
            <a:r>
              <a:rPr lang="tr-TR" altLang="tr-TR" sz="2200" smtClean="0"/>
              <a:t>Reducing the interval of transition from anestrus to breeding season</a:t>
            </a:r>
          </a:p>
          <a:p>
            <a:r>
              <a:rPr lang="tr-TR" altLang="tr-TR" sz="2200" smtClean="0"/>
              <a:t>Reducing time needed for estrus detection</a:t>
            </a:r>
          </a:p>
          <a:p>
            <a:r>
              <a:rPr lang="tr-TR" altLang="tr-TR" sz="2200" smtClean="0"/>
              <a:t>Decreasing mounting number per pregnancy</a:t>
            </a:r>
          </a:p>
          <a:p>
            <a:r>
              <a:rPr lang="tr-TR" altLang="tr-TR" sz="2200" smtClean="0"/>
              <a:t>Allowing use of valuable stallion semen to be used in more mares</a:t>
            </a:r>
          </a:p>
          <a:p>
            <a:r>
              <a:rPr lang="tr-TR" altLang="tr-TR" sz="2200" smtClean="0"/>
              <a:t>Use in situations where mare urine is needed to produce eCG</a:t>
            </a:r>
          </a:p>
          <a:p>
            <a:r>
              <a:rPr lang="tr-TR" altLang="tr-TR" sz="2200" smtClean="0"/>
              <a:t>To delay estrus in racing or show mares</a:t>
            </a:r>
          </a:p>
          <a:p>
            <a:r>
              <a:rPr lang="tr-TR" altLang="tr-TR" sz="2200" smtClean="0"/>
              <a:t>To reduce early embrionic deaths by leaving more time for involution during early post-partum.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1 Başlık"/>
          <p:cNvSpPr>
            <a:spLocks noGrp="1" noChangeArrowheads="1"/>
          </p:cNvSpPr>
          <p:nvPr>
            <p:ph type="title"/>
          </p:nvPr>
        </p:nvSpPr>
        <p:spPr>
          <a:xfrm>
            <a:off x="1187450" y="549275"/>
            <a:ext cx="8366125" cy="731838"/>
          </a:xfrm>
        </p:spPr>
        <p:txBody>
          <a:bodyPr>
            <a:normAutofit fontScale="90000"/>
          </a:bodyPr>
          <a:lstStyle/>
          <a:p>
            <a:r>
              <a:rPr lang="tr-TR" altLang="tr-TR" b="1" smtClean="0"/>
              <a:t>Estrus Synchronization in Mares</a:t>
            </a:r>
          </a:p>
        </p:txBody>
      </p:sp>
      <p:sp>
        <p:nvSpPr>
          <p:cNvPr id="193539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79388" y="1628775"/>
            <a:ext cx="8540750" cy="4681538"/>
          </a:xfrm>
        </p:spPr>
        <p:txBody>
          <a:bodyPr/>
          <a:lstStyle/>
          <a:p>
            <a:r>
              <a:rPr lang="tr-TR" altLang="tr-TR" sz="2400" smtClean="0"/>
              <a:t>Photoperiod applications</a:t>
            </a:r>
          </a:p>
          <a:p>
            <a:r>
              <a:rPr lang="tr-TR" altLang="tr-TR" sz="2400" smtClean="0"/>
              <a:t>Hormone administrations;</a:t>
            </a:r>
          </a:p>
          <a:p>
            <a:r>
              <a:rPr lang="tr-TR" altLang="tr-TR" sz="2400" smtClean="0"/>
              <a:t>HCG: is known to enhance follicle development. </a:t>
            </a:r>
          </a:p>
          <a:p>
            <a:r>
              <a:rPr lang="tr-TR" altLang="tr-TR" sz="2400" smtClean="0"/>
              <a:t>Progesterone: In cyclic mares there are 2 general approaches 1)oral altrenogest </a:t>
            </a:r>
            <a:r>
              <a:rPr lang="en-US" altLang="tr-TR" sz="2400" smtClean="0"/>
              <a:t>(0.044 mg/kg bodyweight) 10–14 </a:t>
            </a:r>
            <a:r>
              <a:rPr lang="tr-TR" altLang="tr-TR" sz="2400" smtClean="0"/>
              <a:t>days.</a:t>
            </a:r>
            <a:r>
              <a:rPr lang="en-US" altLang="tr-TR" sz="2400" smtClean="0"/>
              <a:t> </a:t>
            </a:r>
            <a:r>
              <a:rPr lang="tr-TR" altLang="tr-TR" sz="2400" smtClean="0"/>
              <a:t>2</a:t>
            </a:r>
            <a:r>
              <a:rPr lang="en-US" altLang="tr-TR" sz="2400" smtClean="0"/>
              <a:t>)</a:t>
            </a:r>
            <a:r>
              <a:rPr lang="tr-TR" altLang="tr-TR" sz="2400" smtClean="0"/>
              <a:t> </a:t>
            </a:r>
            <a:r>
              <a:rPr lang="en-US" altLang="tr-TR" sz="2400" smtClean="0"/>
              <a:t>progesterone</a:t>
            </a:r>
            <a:r>
              <a:rPr lang="tr-TR" altLang="tr-TR" sz="2400" smtClean="0"/>
              <a:t> and </a:t>
            </a:r>
            <a:r>
              <a:rPr lang="en-US" altLang="tr-TR" sz="2400" smtClean="0"/>
              <a:t>estradiol (P&amp;E)</a:t>
            </a:r>
            <a:r>
              <a:rPr lang="tr-TR" altLang="tr-TR" sz="2400" smtClean="0"/>
              <a:t> </a:t>
            </a:r>
            <a:r>
              <a:rPr lang="en-US" altLang="tr-TR" sz="2400" smtClean="0"/>
              <a:t>i</a:t>
            </a:r>
            <a:r>
              <a:rPr lang="tr-TR" altLang="tr-TR" sz="2400" smtClean="0"/>
              <a:t>.m </a:t>
            </a:r>
            <a:r>
              <a:rPr lang="en-US" altLang="tr-TR" sz="2400" smtClean="0"/>
              <a:t>10 </a:t>
            </a:r>
            <a:r>
              <a:rPr lang="tr-TR" altLang="tr-TR" sz="2400" smtClean="0"/>
              <a:t>days</a:t>
            </a:r>
            <a:r>
              <a:rPr lang="en-US" altLang="tr-TR" sz="2400" smtClean="0"/>
              <a:t>. </a:t>
            </a:r>
            <a:r>
              <a:rPr lang="tr-TR" altLang="tr-TR" sz="2400" smtClean="0"/>
              <a:t>In both applications - P</a:t>
            </a:r>
            <a:r>
              <a:rPr lang="en-US" altLang="tr-TR" sz="2400" smtClean="0"/>
              <a:t>GF2</a:t>
            </a:r>
            <a:r>
              <a:rPr lang="en-US" altLang="tr-TR" sz="2400" i="1" smtClean="0"/>
              <a:t>α</a:t>
            </a:r>
            <a:r>
              <a:rPr lang="tr-TR" altLang="tr-TR" sz="2400" i="1" smtClean="0"/>
              <a:t> on the last day </a:t>
            </a:r>
            <a:r>
              <a:rPr lang="en-US" altLang="tr-TR" sz="2400" smtClean="0"/>
              <a:t>(5–10mg of dinoprost i</a:t>
            </a:r>
            <a:r>
              <a:rPr lang="tr-TR" altLang="tr-TR" sz="2400" smtClean="0"/>
              <a:t>.m). It was reported that these applications are successful even if done for a period of 7-8 days.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468313" y="1557338"/>
            <a:ext cx="8207375" cy="4021137"/>
          </a:xfrm>
        </p:spPr>
        <p:txBody>
          <a:bodyPr/>
          <a:lstStyle/>
          <a:p>
            <a:r>
              <a:rPr lang="tr-TR" altLang="tr-TR" smtClean="0"/>
              <a:t>GnRH Analogues: Usually to induce ovulation 1 ml Deslorelin i.m. is administered 48 hours before ovulation.</a:t>
            </a:r>
          </a:p>
          <a:p>
            <a:pPr>
              <a:buFontTx/>
              <a:buNone/>
            </a:pPr>
            <a:r>
              <a:rPr lang="tr-TR" altLang="tr-TR" smtClean="0"/>
              <a:t> </a:t>
            </a:r>
          </a:p>
          <a:p>
            <a:endParaRPr lang="tr-TR" altLang="tr-TR" smtClean="0"/>
          </a:p>
          <a:p>
            <a:r>
              <a:rPr lang="tr-TR" altLang="tr-TR" smtClean="0"/>
              <a:t>Oxytocin: Is used in different doses to suppress estrus.</a:t>
            </a:r>
          </a:p>
        </p:txBody>
      </p:sp>
      <p:sp>
        <p:nvSpPr>
          <p:cNvPr id="194563" name="1 Başlık"/>
          <p:cNvSpPr>
            <a:spLocks noGrp="1" noChangeArrowheads="1"/>
          </p:cNvSpPr>
          <p:nvPr>
            <p:ph type="title"/>
          </p:nvPr>
        </p:nvSpPr>
        <p:spPr>
          <a:xfrm>
            <a:off x="1187450" y="549275"/>
            <a:ext cx="8366125" cy="731838"/>
          </a:xfrm>
        </p:spPr>
        <p:txBody>
          <a:bodyPr>
            <a:normAutofit fontScale="90000"/>
          </a:bodyPr>
          <a:lstStyle/>
          <a:p>
            <a:r>
              <a:rPr lang="tr-TR" altLang="tr-TR" b="1" smtClean="0"/>
              <a:t>Estrus Synchronization in Mares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1 Başlık"/>
          <p:cNvSpPr>
            <a:spLocks noGrp="1" noChangeArrowheads="1"/>
          </p:cNvSpPr>
          <p:nvPr>
            <p:ph type="title"/>
          </p:nvPr>
        </p:nvSpPr>
        <p:spPr>
          <a:xfrm>
            <a:off x="-22225" y="549275"/>
            <a:ext cx="8842375" cy="1008063"/>
          </a:xfrm>
        </p:spPr>
        <p:txBody>
          <a:bodyPr>
            <a:normAutofit fontScale="90000"/>
          </a:bodyPr>
          <a:lstStyle/>
          <a:p>
            <a:pPr marL="484188" algn="ctr"/>
            <a:r>
              <a:rPr lang="tr-TR" altLang="tr-TR" b="1" smtClean="0">
                <a:solidFill>
                  <a:schemeClr val="tx1"/>
                </a:solidFill>
              </a:rPr>
              <a:t>Approaches in Anestrus and Transition Periods</a:t>
            </a:r>
          </a:p>
        </p:txBody>
      </p:sp>
      <p:sp>
        <p:nvSpPr>
          <p:cNvPr id="62466" name="2 İçerik Yer Tutucusu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042988" y="1882775"/>
            <a:ext cx="7643812" cy="45720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  <a:defRPr/>
            </a:pPr>
            <a:r>
              <a:rPr lang="tr-TR" dirty="0" err="1" smtClean="0"/>
              <a:t>Ovarian</a:t>
            </a:r>
            <a:r>
              <a:rPr lang="tr-TR" dirty="0" smtClean="0"/>
              <a:t> </a:t>
            </a:r>
            <a:r>
              <a:rPr lang="tr-TR" dirty="0" err="1" smtClean="0"/>
              <a:t>functions</a:t>
            </a:r>
            <a:r>
              <a:rPr lang="tr-TR" dirty="0" smtClean="0"/>
              <a:t> can be </a:t>
            </a:r>
            <a:r>
              <a:rPr lang="tr-TR" dirty="0" err="1" smtClean="0"/>
              <a:t>stimulated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;</a:t>
            </a:r>
            <a:endParaRPr lang="tr-TR" dirty="0"/>
          </a:p>
          <a:p>
            <a:pPr>
              <a:defRPr/>
            </a:pPr>
            <a:r>
              <a:rPr lang="tr-TR" dirty="0" err="1" smtClean="0"/>
              <a:t>Light</a:t>
            </a:r>
            <a:r>
              <a:rPr lang="tr-TR" dirty="0" smtClean="0"/>
              <a:t> </a:t>
            </a:r>
            <a:r>
              <a:rPr lang="tr-TR" dirty="0" err="1" smtClean="0"/>
              <a:t>applications</a:t>
            </a:r>
            <a:endParaRPr lang="tr-TR" dirty="0"/>
          </a:p>
          <a:p>
            <a:pPr>
              <a:defRPr/>
            </a:pPr>
            <a:r>
              <a:rPr lang="tr-TR" dirty="0" err="1" smtClean="0"/>
              <a:t>Progestagens</a:t>
            </a:r>
            <a:endParaRPr lang="tr-TR" dirty="0"/>
          </a:p>
          <a:p>
            <a:pPr>
              <a:defRPr/>
            </a:pPr>
            <a:r>
              <a:rPr lang="tr-TR" dirty="0" smtClean="0"/>
              <a:t>PGF2a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analogues</a:t>
            </a:r>
            <a:endParaRPr lang="tr-TR" dirty="0"/>
          </a:p>
          <a:p>
            <a:pPr>
              <a:defRPr/>
            </a:pPr>
            <a:r>
              <a:rPr lang="tr-TR" dirty="0"/>
              <a:t>HCG </a:t>
            </a:r>
            <a:r>
              <a:rPr lang="tr-TR" dirty="0" smtClean="0"/>
              <a:t> 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2 İçerik Yer Tutucusu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476250"/>
            <a:ext cx="8229600" cy="5186363"/>
          </a:xfrm>
        </p:spPr>
        <p:txBody>
          <a:bodyPr/>
          <a:lstStyle/>
          <a:p>
            <a:pPr marL="0" indent="0">
              <a:buFont typeface="Wingdings 2" pitchFamily="18" charset="2"/>
              <a:buNone/>
              <a:defRPr/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mares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length</a:t>
            </a:r>
            <a:r>
              <a:rPr lang="tr-TR" dirty="0" smtClean="0"/>
              <a:t> of </a:t>
            </a:r>
            <a:r>
              <a:rPr lang="tr-TR" dirty="0" err="1" smtClean="0"/>
              <a:t>light</a:t>
            </a:r>
            <a:r>
              <a:rPr lang="tr-TR" dirty="0" smtClean="0"/>
              <a:t> </a:t>
            </a:r>
            <a:r>
              <a:rPr lang="tr-TR" dirty="0" err="1" smtClean="0"/>
              <a:t>exposure</a:t>
            </a:r>
            <a:r>
              <a:rPr lang="tr-TR" dirty="0" smtClean="0"/>
              <a:t> </a:t>
            </a:r>
            <a:r>
              <a:rPr lang="tr-TR" dirty="0" err="1" smtClean="0"/>
              <a:t>affect</a:t>
            </a:r>
            <a:r>
              <a:rPr lang="tr-TR" dirty="0" smtClean="0"/>
              <a:t> </a:t>
            </a:r>
            <a:r>
              <a:rPr lang="tr-TR" dirty="0" err="1" smtClean="0"/>
              <a:t>seasonal</a:t>
            </a:r>
            <a:r>
              <a:rPr lang="tr-TR" dirty="0" smtClean="0"/>
              <a:t> </a:t>
            </a:r>
            <a:r>
              <a:rPr lang="tr-TR" dirty="0" err="1" smtClean="0"/>
              <a:t>cyclic</a:t>
            </a:r>
            <a:r>
              <a:rPr lang="tr-TR" dirty="0" smtClean="0"/>
              <a:t> </a:t>
            </a:r>
            <a:r>
              <a:rPr lang="tr-TR" dirty="0" err="1" smtClean="0"/>
              <a:t>functions</a:t>
            </a:r>
            <a:r>
              <a:rPr lang="tr-TR" dirty="0" smtClean="0"/>
              <a:t> </a:t>
            </a:r>
            <a:r>
              <a:rPr lang="tr-TR" dirty="0" err="1" smtClean="0"/>
              <a:t>initiation</a:t>
            </a:r>
            <a:r>
              <a:rPr lang="tr-TR" dirty="0" smtClean="0"/>
              <a:t>.</a:t>
            </a:r>
            <a:endParaRPr lang="tr-TR" dirty="0"/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err="1" smtClean="0"/>
              <a:t>Artificial</a:t>
            </a:r>
            <a:r>
              <a:rPr lang="tr-TR" dirty="0" smtClean="0"/>
              <a:t> </a:t>
            </a:r>
            <a:r>
              <a:rPr lang="tr-TR" dirty="0" err="1" smtClean="0"/>
              <a:t>light</a:t>
            </a:r>
            <a:r>
              <a:rPr lang="tr-TR" dirty="0" smtClean="0"/>
              <a:t> </a:t>
            </a:r>
            <a:r>
              <a:rPr lang="tr-TR" dirty="0" err="1" smtClean="0"/>
              <a:t>applications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tr-TR" dirty="0" err="1" smtClean="0"/>
              <a:t>started</a:t>
            </a:r>
            <a:r>
              <a:rPr lang="tr-TR" dirty="0" smtClean="0"/>
              <a:t> 8-10 </a:t>
            </a:r>
            <a:r>
              <a:rPr lang="tr-TR" dirty="0" err="1" smtClean="0"/>
              <a:t>weeks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r>
              <a:rPr lang="tr-TR" dirty="0" smtClean="0"/>
              <a:t> </a:t>
            </a:r>
            <a:r>
              <a:rPr lang="tr-TR" dirty="0" err="1" smtClean="0"/>
              <a:t>breeding</a:t>
            </a:r>
            <a:r>
              <a:rPr lang="tr-TR" dirty="0" smtClean="0"/>
              <a:t> </a:t>
            </a:r>
            <a:r>
              <a:rPr lang="tr-TR" dirty="0" err="1" smtClean="0"/>
              <a:t>season</a:t>
            </a:r>
            <a:r>
              <a:rPr lang="tr-TR" dirty="0" smtClean="0"/>
              <a:t>.</a:t>
            </a:r>
            <a:endParaRPr lang="tr-TR" dirty="0"/>
          </a:p>
          <a:p>
            <a:pPr>
              <a:buFontTx/>
              <a:buNone/>
              <a:defRPr/>
            </a:pPr>
            <a:endParaRPr lang="tr-TR" dirty="0"/>
          </a:p>
          <a:p>
            <a:pPr>
              <a:defRPr/>
            </a:pPr>
            <a:r>
              <a:rPr lang="tr-TR" dirty="0" err="1" smtClean="0"/>
              <a:t>Additional</a:t>
            </a:r>
            <a:r>
              <a:rPr lang="tr-TR" dirty="0" smtClean="0"/>
              <a:t> </a:t>
            </a:r>
            <a:r>
              <a:rPr lang="tr-TR" dirty="0" err="1" smtClean="0"/>
              <a:t>light</a:t>
            </a:r>
            <a:r>
              <a:rPr lang="tr-TR" dirty="0" smtClean="0"/>
              <a:t> can be </a:t>
            </a:r>
            <a:r>
              <a:rPr lang="tr-TR" dirty="0" err="1" smtClean="0"/>
              <a:t>applied</a:t>
            </a:r>
            <a:r>
              <a:rPr lang="tr-TR" dirty="0" smtClean="0"/>
              <a:t> </a:t>
            </a:r>
            <a:r>
              <a:rPr lang="tr-TR" dirty="0" err="1" smtClean="0"/>
              <a:t>gradually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30 </a:t>
            </a:r>
            <a:r>
              <a:rPr lang="tr-TR" dirty="0" err="1" smtClean="0"/>
              <a:t>minute</a:t>
            </a:r>
            <a:r>
              <a:rPr lang="tr-TR" dirty="0" smtClean="0"/>
              <a:t> </a:t>
            </a:r>
            <a:r>
              <a:rPr lang="tr-TR" dirty="0" err="1" smtClean="0"/>
              <a:t>increases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directly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completing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16 </a:t>
            </a:r>
            <a:r>
              <a:rPr lang="tr-TR" dirty="0" err="1" smtClean="0"/>
              <a:t>hours</a:t>
            </a:r>
            <a:r>
              <a:rPr lang="tr-TR" dirty="0" smtClean="0"/>
              <a:t> of </a:t>
            </a:r>
            <a:r>
              <a:rPr lang="tr-TR" dirty="0" err="1" smtClean="0"/>
              <a:t>exposure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457200" y="836613"/>
            <a:ext cx="8229600" cy="5618162"/>
          </a:xfrm>
        </p:spPr>
        <p:txBody>
          <a:bodyPr/>
          <a:lstStyle/>
          <a:p>
            <a:r>
              <a:rPr lang="tr-TR" altLang="tr-TR" sz="2400" smtClean="0"/>
              <a:t>Current</a:t>
            </a:r>
            <a:r>
              <a:rPr lang="en-US" altLang="tr-TR" sz="2400" smtClean="0"/>
              <a:t> studies show that it is more efficient to apply the daily supplementary artificial light split before and after natural light.</a:t>
            </a:r>
          </a:p>
          <a:p>
            <a:r>
              <a:rPr lang="en-US" altLang="tr-TR" sz="2400" smtClean="0"/>
              <a:t>Light treatments help the ovarium function to start within 30-60 days and ovulation in 60-90 days.</a:t>
            </a:r>
          </a:p>
          <a:p>
            <a:r>
              <a:rPr lang="en-US" altLang="tr-TR" sz="2400" smtClean="0"/>
              <a:t>For artificial light, at least 10-12 candles of 100-200 watt incandescent bulbs are sufficient for rooms of 13-15 m</a:t>
            </a:r>
            <a:r>
              <a:rPr lang="tr-TR" altLang="tr-TR" sz="2400" baseline="30000" smtClean="0"/>
              <a:t>2</a:t>
            </a:r>
            <a:r>
              <a:rPr lang="en-US" altLang="tr-TR" sz="2400" smtClean="0"/>
              <a:t>.</a:t>
            </a:r>
          </a:p>
          <a:p>
            <a:endParaRPr lang="tr-TR" altLang="tr-TR" sz="2400" smtClean="0"/>
          </a:p>
          <a:p>
            <a:pPr>
              <a:buFont typeface="Wingdings 2" pitchFamily="18" charset="2"/>
              <a:buNone/>
            </a:pPr>
            <a:endParaRPr lang="tr-TR" altLang="tr-T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539750" y="620713"/>
            <a:ext cx="7993063" cy="5472112"/>
          </a:xfrm>
        </p:spPr>
        <p:txBody>
          <a:bodyPr/>
          <a:lstStyle/>
          <a:p>
            <a:r>
              <a:rPr lang="en-US" altLang="tr-TR" sz="2400" smtClean="0"/>
              <a:t>The response time to light applications can be shortened by the combination of a synthetic progesterone, Altrenogest (Allyl trenbolone, Regumate-Hoechst</a:t>
            </a:r>
            <a:r>
              <a:rPr lang="tr-TR" altLang="tr-TR" sz="2400" smtClean="0"/>
              <a:t>)</a:t>
            </a:r>
            <a:r>
              <a:rPr lang="en-US" altLang="tr-TR" sz="2400" smtClean="0"/>
              <a:t>.</a:t>
            </a:r>
          </a:p>
          <a:p>
            <a:r>
              <a:rPr lang="en-US" altLang="tr-TR" sz="2400" smtClean="0"/>
              <a:t>After</a:t>
            </a:r>
            <a:r>
              <a:rPr lang="tr-TR" altLang="tr-TR" sz="2400" smtClean="0"/>
              <a:t> </a:t>
            </a:r>
            <a:r>
              <a:rPr lang="en-US" altLang="tr-TR" sz="2400" smtClean="0"/>
              <a:t>60 days </a:t>
            </a:r>
            <a:r>
              <a:rPr lang="tr-TR" altLang="tr-TR" sz="2400" smtClean="0"/>
              <a:t>of </a:t>
            </a:r>
            <a:r>
              <a:rPr lang="en-US" altLang="tr-TR" sz="2400" smtClean="0"/>
              <a:t>artificial light</a:t>
            </a:r>
            <a:r>
              <a:rPr lang="tr-TR" altLang="tr-TR" sz="2400" smtClean="0"/>
              <a:t>;</a:t>
            </a:r>
            <a:r>
              <a:rPr lang="en-US" altLang="tr-TR" sz="2400" smtClean="0"/>
              <a:t> 20 mg/day progest</a:t>
            </a:r>
            <a:r>
              <a:rPr lang="tr-TR" altLang="tr-TR" sz="2400" smtClean="0"/>
              <a:t>agen</a:t>
            </a:r>
            <a:r>
              <a:rPr lang="en-US" altLang="tr-TR" sz="2400" smtClean="0"/>
              <a:t> for 10 days, </a:t>
            </a:r>
            <a:r>
              <a:rPr lang="tr-TR" altLang="tr-TR" sz="2400" smtClean="0"/>
              <a:t>p</a:t>
            </a:r>
            <a:r>
              <a:rPr lang="en-US" altLang="tr-TR" sz="2400" smtClean="0"/>
              <a:t>rostoglandin on the last day of progesterone administration an</a:t>
            </a:r>
            <a:r>
              <a:rPr lang="tr-TR" altLang="tr-TR" sz="2400" smtClean="0"/>
              <a:t>d </a:t>
            </a:r>
            <a:r>
              <a:rPr lang="en-US" altLang="tr-TR" sz="2400" smtClean="0"/>
              <a:t>10 days</a:t>
            </a:r>
            <a:r>
              <a:rPr lang="tr-TR" altLang="tr-TR" sz="2400" smtClean="0"/>
              <a:t> </a:t>
            </a:r>
            <a:r>
              <a:rPr lang="en-US" altLang="tr-TR" sz="2400" smtClean="0"/>
              <a:t>after</a:t>
            </a:r>
            <a:r>
              <a:rPr lang="tr-TR" altLang="tr-TR" sz="2400" smtClean="0"/>
              <a:t> this application </a:t>
            </a:r>
            <a:r>
              <a:rPr lang="en-US" altLang="tr-TR" sz="2400" smtClean="0"/>
              <a:t>2500 IU HCG combination </a:t>
            </a:r>
            <a:r>
              <a:rPr lang="tr-TR" altLang="tr-TR" sz="2400" smtClean="0"/>
              <a:t>are recommended</a:t>
            </a:r>
            <a:r>
              <a:rPr lang="en-US" altLang="tr-TR" sz="2400" smtClean="0"/>
              <a:t>.</a:t>
            </a:r>
          </a:p>
          <a:p>
            <a:r>
              <a:rPr lang="en-US" altLang="tr-TR" sz="2400" smtClean="0"/>
              <a:t>The ovulation </a:t>
            </a:r>
            <a:r>
              <a:rPr lang="tr-TR" altLang="tr-TR" sz="2400" smtClean="0"/>
              <a:t>occurs</a:t>
            </a:r>
            <a:r>
              <a:rPr lang="en-US" altLang="tr-TR" sz="2400" smtClean="0"/>
              <a:t> about 10 days after the application of Altrenogest. HCG application </a:t>
            </a:r>
            <a:r>
              <a:rPr lang="tr-TR" altLang="tr-TR" sz="2400" smtClean="0"/>
              <a:t>can also be helpful.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1 Başlık"/>
          <p:cNvSpPr>
            <a:spLocks noGrp="1" noChangeArrowheads="1"/>
          </p:cNvSpPr>
          <p:nvPr>
            <p:ph type="title"/>
          </p:nvPr>
        </p:nvSpPr>
        <p:spPr>
          <a:xfrm>
            <a:off x="611188" y="685800"/>
            <a:ext cx="7993062" cy="942975"/>
          </a:xfrm>
        </p:spPr>
        <p:txBody>
          <a:bodyPr/>
          <a:lstStyle/>
          <a:p>
            <a:pPr marL="484188"/>
            <a:r>
              <a:rPr lang="tr-TR" altLang="tr-TR" b="1" smtClean="0">
                <a:solidFill>
                  <a:schemeClr val="tx1"/>
                </a:solidFill>
              </a:rPr>
              <a:t>Approaches in Breeding Season</a:t>
            </a:r>
          </a:p>
        </p:txBody>
      </p:sp>
      <p:sp>
        <p:nvSpPr>
          <p:cNvPr id="199683" name="2 İçerik Yer Tutucusu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826000"/>
          </a:xfrm>
        </p:spPr>
        <p:txBody>
          <a:bodyPr/>
          <a:lstStyle/>
          <a:p>
            <a:pPr marL="447675" indent="-382588">
              <a:buFont typeface="Wingdings 2" pitchFamily="18" charset="2"/>
              <a:buChar char=""/>
            </a:pPr>
            <a:r>
              <a:rPr lang="en-US" altLang="tr-TR" sz="2400" smtClean="0"/>
              <a:t>As in cows</a:t>
            </a:r>
            <a:r>
              <a:rPr lang="tr-TR" altLang="tr-TR" sz="2400" smtClean="0"/>
              <a:t>,</a:t>
            </a:r>
            <a:r>
              <a:rPr lang="en-US" altLang="tr-TR" sz="2400" smtClean="0"/>
              <a:t> in cyclic mare</a:t>
            </a:r>
            <a:r>
              <a:rPr lang="tr-TR" altLang="tr-TR" sz="2400" smtClean="0"/>
              <a:t>s</a:t>
            </a:r>
            <a:r>
              <a:rPr lang="en-US" altLang="tr-TR" sz="2400" smtClean="0"/>
              <a:t>, the luteal phase of the </a:t>
            </a:r>
            <a:r>
              <a:rPr lang="tr-TR" altLang="tr-TR" sz="2400" smtClean="0"/>
              <a:t>sexual </a:t>
            </a:r>
            <a:r>
              <a:rPr lang="en-US" altLang="tr-TR" sz="2400" smtClean="0"/>
              <a:t>cycle can be terminated by PGF2</a:t>
            </a:r>
            <a:r>
              <a:rPr lang="tr-TR" altLang="tr-TR" sz="2400" smtClean="0"/>
              <a:t>a</a:t>
            </a:r>
            <a:r>
              <a:rPr lang="en-US" altLang="tr-TR" sz="2400" smtClean="0"/>
              <a:t> or its analogues</a:t>
            </a:r>
            <a:r>
              <a:rPr lang="tr-TR" altLang="tr-TR" sz="2400" smtClean="0"/>
              <a:t>. Estrus </a:t>
            </a:r>
            <a:r>
              <a:rPr lang="en-US" altLang="tr-TR" sz="2400" smtClean="0"/>
              <a:t>can be suppressed</a:t>
            </a:r>
            <a:r>
              <a:rPr lang="tr-TR" altLang="tr-TR" sz="2400" smtClean="0"/>
              <a:t> by </a:t>
            </a:r>
            <a:r>
              <a:rPr lang="en-US" altLang="tr-TR" sz="2400" smtClean="0"/>
              <a:t>short-</a:t>
            </a:r>
            <a:r>
              <a:rPr lang="tr-TR" altLang="tr-TR" sz="2400" smtClean="0"/>
              <a:t>long term</a:t>
            </a:r>
            <a:r>
              <a:rPr lang="en-US" altLang="tr-TR" sz="2400" smtClean="0"/>
              <a:t> progest</a:t>
            </a:r>
            <a:r>
              <a:rPr lang="tr-TR" altLang="tr-TR" sz="2400" smtClean="0"/>
              <a:t>agen or </a:t>
            </a:r>
            <a:r>
              <a:rPr lang="en-US" altLang="tr-TR" sz="2400" smtClean="0"/>
              <a:t>by combining </a:t>
            </a:r>
            <a:r>
              <a:rPr lang="tr-TR" altLang="tr-TR" sz="2400" smtClean="0"/>
              <a:t>with </a:t>
            </a:r>
            <a:r>
              <a:rPr lang="en-US" altLang="tr-TR" sz="2400" smtClean="0"/>
              <a:t>a luteolytic hormone (PG) administration.</a:t>
            </a:r>
          </a:p>
          <a:p>
            <a:pPr marL="447675" indent="-382588">
              <a:buFont typeface="Wingdings 2" pitchFamily="18" charset="2"/>
              <a:buChar char=""/>
            </a:pPr>
            <a:r>
              <a:rPr lang="en-US" altLang="tr-TR" sz="2400" smtClean="0"/>
              <a:t>Ovulation can be stimulated</a:t>
            </a:r>
            <a:r>
              <a:rPr lang="tr-TR" altLang="tr-TR" sz="2400" smtClean="0"/>
              <a:t> </a:t>
            </a:r>
            <a:r>
              <a:rPr lang="en-US" altLang="tr-TR" sz="2400" smtClean="0"/>
              <a:t>with HCG. 2000-3300 IU HCG in a single dose can provide ovulation within 24-48 hours.</a:t>
            </a:r>
          </a:p>
          <a:p>
            <a:pPr marL="447675" indent="-382588">
              <a:buFont typeface="Wingdings 2" pitchFamily="18" charset="2"/>
              <a:buChar char=""/>
            </a:pPr>
            <a:r>
              <a:rPr lang="en-US" altLang="tr-TR" sz="2400" smtClean="0"/>
              <a:t>When 35 mm follicles are detected in ovaries, 2500 IU HCG injections (iv) may provide ovulation within 48 hours.</a:t>
            </a:r>
            <a:endParaRPr lang="tr-TR" altLang="tr-T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928</Words>
  <Application>Microsoft Office PowerPoint</Application>
  <PresentationFormat>Ekran Gösterisi (4:3)</PresentationFormat>
  <Paragraphs>93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Synchronization Methods in Mares</vt:lpstr>
      <vt:lpstr>Sexual Synchronization in Mares</vt:lpstr>
      <vt:lpstr>Estrus Synchronization in Mares</vt:lpstr>
      <vt:lpstr>Estrus Synchronization in Mares</vt:lpstr>
      <vt:lpstr>Approaches in Anestrus and Transition Periods</vt:lpstr>
      <vt:lpstr>Slayt 6</vt:lpstr>
      <vt:lpstr>Slayt 7</vt:lpstr>
      <vt:lpstr>Slayt 8</vt:lpstr>
      <vt:lpstr>Approaches in Breeding Season</vt:lpstr>
      <vt:lpstr>Use of Prostaglandins</vt:lpstr>
      <vt:lpstr>Estrus Synchronization in Mares</vt:lpstr>
      <vt:lpstr>Use of Progestagens</vt:lpstr>
      <vt:lpstr>Slayt 13</vt:lpstr>
      <vt:lpstr>Approaches in Early Post-Partum Period</vt:lpstr>
      <vt:lpstr>Slayt 15</vt:lpstr>
      <vt:lpstr>Control of Sexual Cycle in Carnivores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Synchronization Methods in Mares</dc:title>
  <dc:creator>Borga TIRPAN</dc:creator>
  <cp:lastModifiedBy>masa üstü</cp:lastModifiedBy>
  <cp:revision>2</cp:revision>
  <dcterms:created xsi:type="dcterms:W3CDTF">2019-10-01T12:45:51Z</dcterms:created>
  <dcterms:modified xsi:type="dcterms:W3CDTF">2019-10-01T12:47:30Z</dcterms:modified>
</cp:coreProperties>
</file>