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83" r:id="rId1"/>
  </p:sldMasterIdLst>
  <p:notesMasterIdLst>
    <p:notesMasterId r:id="rId18"/>
  </p:notesMasterIdLst>
  <p:handoutMasterIdLst>
    <p:handoutMasterId r:id="rId19"/>
  </p:handoutMasterIdLst>
  <p:sldIdLst>
    <p:sldId id="256" r:id="rId2"/>
    <p:sldId id="360" r:id="rId3"/>
    <p:sldId id="371" r:id="rId4"/>
    <p:sldId id="362" r:id="rId5"/>
    <p:sldId id="361" r:id="rId6"/>
    <p:sldId id="331" r:id="rId7"/>
    <p:sldId id="351" r:id="rId8"/>
    <p:sldId id="369" r:id="rId9"/>
    <p:sldId id="370" r:id="rId10"/>
    <p:sldId id="340" r:id="rId11"/>
    <p:sldId id="372" r:id="rId12"/>
    <p:sldId id="364" r:id="rId13"/>
    <p:sldId id="353" r:id="rId14"/>
    <p:sldId id="355" r:id="rId15"/>
    <p:sldId id="394" r:id="rId16"/>
    <p:sldId id="395"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2D11"/>
    <a:srgbClr val="FDFEFC"/>
    <a:srgbClr val="0A01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0" d="100"/>
          <a:sy n="90" d="100"/>
        </p:scale>
        <p:origin x="76" y="92"/>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466137D-E862-4FF3-9B2B-DCE0B3858F6E}" type="datetime1">
              <a:rPr lang="tr-TR" smtClean="0"/>
              <a:t>5.11.2021</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9E4930F-B05A-4AAF-AEB8-8DEF2E0B7496}" type="slidenum">
              <a:rPr lang="tr-TR" smtClean="0"/>
              <a:t>‹#›</a:t>
            </a:fld>
            <a:endParaRPr lang="tr-T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0B4184-6084-4AA4-868E-C71099F5CB37}" type="datetime1">
              <a:rPr lang="tr-TR" smtClean="0"/>
              <a:t>5.11.2021</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CB0CFD-288C-4EF9-A7B8-E5A04CBC6495}" type="slidenum">
              <a:rPr lang="tr-TR" smtClean="0"/>
              <a:t>‹#›</a:t>
            </a:fld>
            <a:endParaRPr lang="tr-TR"/>
          </a:p>
        </p:txBody>
      </p:sp>
    </p:spTree>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4CB0CFD-288C-4EF9-A7B8-E5A04CBC6495}" type="slidenum">
              <a:rPr lang="tr-TR" smtClean="0"/>
              <a:t>1</a:t>
            </a:fld>
            <a:endParaRPr lang="tr-TR"/>
          </a:p>
        </p:txBody>
      </p:sp>
      <p:sp>
        <p:nvSpPr>
          <p:cNvPr id="5" name="4 Veri Yer Tutucusu"/>
          <p:cNvSpPr>
            <a:spLocks noGrp="1"/>
          </p:cNvSpPr>
          <p:nvPr>
            <p:ph type="dt" idx="11"/>
          </p:nvPr>
        </p:nvSpPr>
        <p:spPr/>
        <p:txBody>
          <a:bodyPr/>
          <a:lstStyle/>
          <a:p>
            <a:fld id="{8F05EE6E-CC67-42C9-A1A9-A0AB346BA638}" type="datetime1">
              <a:rPr lang="tr-TR" smtClean="0"/>
              <a:t>5.11.2021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6CA9836-7AF8-48AD-96F7-E56380BC7992}"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35813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56A6A2F-4D81-4863-900B-5A937E269C96}"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608421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853B3A0A-7F4A-47F9-94E8-0B87F2DE373B}"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831207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50FC9E3C-4132-4248-A793-CA0FBB925175}"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5460204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6EC20C28-8DEA-4098-A5FC-BC5CB71A2980}"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202624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72E67BC-09CC-4945-9C44-0F376E00F714}"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9904827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CA99142-A3A4-47F0-9844-ECB1D89FE013}"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5370311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B829F6D-25C6-44A9-A3DC-C24833091B00}"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835032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8FD1A3F-7062-4CEE-B459-7733F4641A67}"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130472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7B016E6-AF6F-4379-837A-934346D468BC}"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978539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CA1C6CD-CEAC-44EF-95E5-6DB5F5CE6504}"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365174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A503074-0035-433B-B564-F1EFE9C10614}" type="datetime1">
              <a:rPr lang="tr-TR" smtClean="0"/>
              <a:t>5.11.2021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901423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71050A6-F44A-4EB4-9FE9-1CF06AA8E419}" type="datetime1">
              <a:rPr lang="tr-TR" smtClean="0"/>
              <a:t>5.11.2021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46476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97F8A8-ADE3-44C2-A432-2F32328EAC7D}" type="datetime1">
              <a:rPr lang="tr-TR" smtClean="0"/>
              <a:t>5.11.2021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664068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6DDF06CC-150D-4A99-A8B9-FCDB0CBC59D3}"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8426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E47D52E2-790D-4CD6-902D-5CCC1E685C84}"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716895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1309A4C-E77E-4983-8CC3-D932F8EC170E}" type="datetime1">
              <a:rPr lang="tr-TR" smtClean="0"/>
              <a:t>5.11.2021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3374205076"/>
      </p:ext>
    </p:extLst>
  </p:cSld>
  <p:clrMap bg1="lt1" tx1="dk1" bg2="lt2" tx2="dk2" accent1="accent1" accent2="accent2" accent3="accent3" accent4="accent4" accent5="accent5" accent6="accent6" hlink="hlink" folHlink="folHlink"/>
  <p:sldLayoutIdLst>
    <p:sldLayoutId id="2147483784" r:id="rId1"/>
    <p:sldLayoutId id="2147483785" r:id="rId2"/>
    <p:sldLayoutId id="2147483786" r:id="rId3"/>
    <p:sldLayoutId id="2147483787" r:id="rId4"/>
    <p:sldLayoutId id="2147483788" r:id="rId5"/>
    <p:sldLayoutId id="2147483789" r:id="rId6"/>
    <p:sldLayoutId id="2147483790" r:id="rId7"/>
    <p:sldLayoutId id="2147483791" r:id="rId8"/>
    <p:sldLayoutId id="2147483792" r:id="rId9"/>
    <p:sldLayoutId id="2147483793" r:id="rId10"/>
    <p:sldLayoutId id="2147483794" r:id="rId11"/>
    <p:sldLayoutId id="2147483795" r:id="rId12"/>
    <p:sldLayoutId id="2147483796" r:id="rId13"/>
    <p:sldLayoutId id="2147483797" r:id="rId14"/>
    <p:sldLayoutId id="2147483798" r:id="rId15"/>
    <p:sldLayoutId id="2147483799"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071664" y="836712"/>
            <a:ext cx="6480720" cy="2214246"/>
          </a:xfrm>
        </p:spPr>
        <p:txBody>
          <a:bodyPr anchor="ctr">
            <a:normAutofit/>
          </a:bodyPr>
          <a:lstStyle/>
          <a:p>
            <a:pPr algn="ctr"/>
            <a:r>
              <a:rPr lang="tr-TR" sz="2700" b="1" spc="-1" dirty="0">
                <a:solidFill>
                  <a:schemeClr val="tx1"/>
                </a:solidFill>
                <a:uFill>
                  <a:solidFill>
                    <a:srgbClr val="FFFFFF"/>
                  </a:solidFill>
                </a:uFill>
                <a:latin typeface="Times New Roman" pitchFamily="18" charset="0"/>
                <a:cs typeface="Times New Roman" pitchFamily="18" charset="0"/>
              </a:rPr>
              <a:t>ANKARA ÜNİVERSİTESİ</a:t>
            </a: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SAĞLIK BİLİMLERİ FAKÜLTESİ</a:t>
            </a: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ÇOCUK GELİŞİMİ BÖLÜMÜ</a:t>
            </a:r>
            <a:br>
              <a:rPr lang="tr-TR" sz="2700" b="1" spc="-1" dirty="0">
                <a:solidFill>
                  <a:schemeClr val="tx1"/>
                </a:solidFill>
                <a:uFill>
                  <a:solidFill>
                    <a:srgbClr val="FFFFFF"/>
                  </a:solidFill>
                </a:uFill>
                <a:latin typeface="Times New Roman" pitchFamily="18" charset="0"/>
                <a:cs typeface="Times New Roman" pitchFamily="18" charset="0"/>
              </a:rPr>
            </a:br>
            <a:endParaRPr lang="tr-TR" sz="2700" dirty="0">
              <a:solidFill>
                <a:schemeClr val="tx1"/>
              </a:solidFill>
              <a:latin typeface="Times New Roman" pitchFamily="18" charset="0"/>
              <a:cs typeface="Times New Roman" pitchFamily="18" charset="0"/>
            </a:endParaRPr>
          </a:p>
        </p:txBody>
      </p:sp>
      <p:sp>
        <p:nvSpPr>
          <p:cNvPr id="3" name="2 Alt Başlık"/>
          <p:cNvSpPr>
            <a:spLocks noGrp="1"/>
          </p:cNvSpPr>
          <p:nvPr>
            <p:ph type="subTitle" idx="1"/>
          </p:nvPr>
        </p:nvSpPr>
        <p:spPr>
          <a:xfrm>
            <a:off x="3773742" y="3158970"/>
            <a:ext cx="5554980" cy="2376264"/>
          </a:xfrm>
        </p:spPr>
        <p:txBody>
          <a:bodyPr>
            <a:normAutofit/>
          </a:bodyPr>
          <a:lstStyle/>
          <a:p>
            <a:pPr marL="257310" indent="-256770" algn="ctr">
              <a:spcBef>
                <a:spcPts val="751"/>
              </a:spcBef>
            </a:pPr>
            <a:endParaRPr lang="tr-TR" sz="2700" b="1" spc="-1" dirty="0">
              <a:solidFill>
                <a:srgbClr val="FF0000"/>
              </a:solidFill>
              <a:uFill>
                <a:solidFill>
                  <a:srgbClr val="FFFFFF"/>
                </a:solidFill>
              </a:uFill>
              <a:latin typeface="Times New Roman" pitchFamily="18" charset="0"/>
              <a:cs typeface="Times New Roman" pitchFamily="18" charset="0"/>
            </a:endParaRP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Dersin adı: Toplum ve Sağlık</a:t>
            </a: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Öğretim Elemanı: Satı GÜL KAPISIZ</a:t>
            </a: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Konu: Halk Sağlığı ve Sağlığın Geliştirilmesi</a:t>
            </a:r>
          </a:p>
          <a:p>
            <a:pPr marL="257310" indent="-256770" algn="ctr">
              <a:spcBef>
                <a:spcPts val="751"/>
              </a:spcBef>
            </a:pPr>
            <a:endParaRPr lang="tr-TR" spc="-1" dirty="0">
              <a:solidFill>
                <a:schemeClr val="tx1"/>
              </a:solidFill>
              <a:uFill>
                <a:solidFill>
                  <a:srgbClr val="FFFFFF"/>
                </a:solidFill>
              </a:u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marL="34344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Bireysel düzeyde hastalıkların dünyevi nedenlere </a:t>
            </a:r>
            <a:r>
              <a:rPr lang="tr-TR" sz="2400" dirty="0">
                <a:latin typeface="Times New Roman" panose="02020603050405020304" pitchFamily="18" charset="0"/>
                <a:ea typeface="Times New Roman" panose="02020603050405020304" pitchFamily="18" charset="0"/>
              </a:rPr>
              <a:t>bağlı olduğu anlaşılıyor.</a:t>
            </a:r>
          </a:p>
          <a:p>
            <a:pPr marL="34344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Sosyal bilimler alanındaki ilerlemeler-sosyal yapının sağlık üzerindeki etkisi bilimsel olarak irdelenmeye başlıyor.</a:t>
            </a:r>
          </a:p>
          <a:p>
            <a:pPr marL="34344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Tıbbın bir sosyal bilim olarak ele alındığı "</a:t>
            </a:r>
            <a:r>
              <a:rPr lang="tr-TR" sz="2400" b="1" dirty="0">
                <a:effectLst/>
                <a:latin typeface="Times New Roman" panose="02020603050405020304" pitchFamily="18" charset="0"/>
                <a:ea typeface="Times New Roman" panose="02020603050405020304" pitchFamily="18" charset="0"/>
              </a:rPr>
              <a:t>sosyal tıp</a:t>
            </a:r>
            <a:r>
              <a:rPr lang="tr-TR" sz="2400" dirty="0">
                <a:effectLst/>
                <a:latin typeface="Times New Roman" panose="02020603050405020304" pitchFamily="18" charset="0"/>
                <a:ea typeface="Times New Roman" panose="02020603050405020304" pitchFamily="18" charset="0"/>
              </a:rPr>
              <a:t>” yaklaşımı bu bağlamda ortaya çıkıyor.</a:t>
            </a:r>
          </a:p>
          <a:p>
            <a:pPr marL="34344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1848 yılında Prusya’nın oldukça yoksul Yukarı </a:t>
            </a:r>
            <a:r>
              <a:rPr lang="tr-TR" sz="2400" dirty="0" err="1">
                <a:effectLst/>
                <a:latin typeface="Times New Roman" panose="02020603050405020304" pitchFamily="18" charset="0"/>
                <a:ea typeface="Times New Roman" panose="02020603050405020304" pitchFamily="18" charset="0"/>
              </a:rPr>
              <a:t>Silezya</a:t>
            </a:r>
            <a:r>
              <a:rPr lang="tr-TR" sz="2400" dirty="0">
                <a:effectLst/>
                <a:latin typeface="Times New Roman" panose="02020603050405020304" pitchFamily="18" charset="0"/>
                <a:ea typeface="Times New Roman" panose="02020603050405020304" pitchFamily="18" charset="0"/>
              </a:rPr>
              <a:t> bölgesinde meydana gelen büyük tifüs salgını, hekim hem de aktif bir politikacı olan </a:t>
            </a:r>
            <a:r>
              <a:rPr lang="tr-TR" sz="2400" b="1" dirty="0" err="1">
                <a:effectLst/>
                <a:latin typeface="Times New Roman" panose="02020603050405020304" pitchFamily="18" charset="0"/>
                <a:ea typeface="Times New Roman" panose="02020603050405020304" pitchFamily="18" charset="0"/>
              </a:rPr>
              <a:t>Rudolf</a:t>
            </a:r>
            <a:r>
              <a:rPr lang="tr-TR" sz="2400" b="1" dirty="0">
                <a:effectLst/>
                <a:latin typeface="Times New Roman" panose="02020603050405020304" pitchFamily="18" charset="0"/>
                <a:ea typeface="Times New Roman" panose="02020603050405020304" pitchFamily="18" charset="0"/>
              </a:rPr>
              <a:t> </a:t>
            </a:r>
            <a:r>
              <a:rPr lang="tr-TR" sz="2400" b="1" dirty="0" err="1">
                <a:effectLst/>
                <a:latin typeface="Times New Roman" panose="02020603050405020304" pitchFamily="18" charset="0"/>
                <a:ea typeface="Times New Roman" panose="02020603050405020304" pitchFamily="18" charset="0"/>
              </a:rPr>
              <a:t>Virchow</a:t>
            </a:r>
            <a:r>
              <a:rPr lang="tr-TR" sz="2400" b="1" dirty="0">
                <a:effectLst/>
                <a:latin typeface="Times New Roman" panose="02020603050405020304" pitchFamily="18" charset="0"/>
                <a:ea typeface="Times New Roman" panose="02020603050405020304" pitchFamily="18" charset="0"/>
              </a:rPr>
              <a:t> </a:t>
            </a:r>
            <a:r>
              <a:rPr lang="tr-TR" sz="2400" dirty="0">
                <a:effectLst/>
                <a:latin typeface="Times New Roman" panose="02020603050405020304" pitchFamily="18" charset="0"/>
                <a:ea typeface="Times New Roman" panose="02020603050405020304" pitchFamily="18" charset="0"/>
              </a:rPr>
              <a:t>raporunda sağlık sorunlarının sosyal sorunlar tarafından nasıl belirlendiğini ortaya koyarak halk sağlığı tarihindeki yerini almıştır.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10</a:t>
            </a:fld>
            <a:endParaRPr lang="tr-TR" dirty="0"/>
          </a:p>
        </p:txBody>
      </p:sp>
    </p:spTree>
    <p:extLst>
      <p:ext uri="{BB962C8B-B14F-4D97-AF65-F5344CB8AC3E}">
        <p14:creationId xmlns:p14="http://schemas.microsoft.com/office/powerpoint/2010/main" val="881496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marL="540" indent="0" algn="just">
              <a:buClr>
                <a:srgbClr val="B31166"/>
              </a:buClr>
              <a:buNone/>
            </a:pPr>
            <a:r>
              <a:rPr lang="tr-TR" sz="2400" b="1" dirty="0" err="1">
                <a:effectLst/>
                <a:latin typeface="Times New Roman" panose="02020603050405020304" pitchFamily="18" charset="0"/>
                <a:ea typeface="Times New Roman" panose="02020603050405020304" pitchFamily="18" charset="0"/>
              </a:rPr>
              <a:t>Virchow</a:t>
            </a:r>
            <a:r>
              <a:rPr lang="tr-TR" sz="2400" b="1" dirty="0">
                <a:effectLst/>
                <a:latin typeface="Times New Roman" panose="02020603050405020304" pitchFamily="18" charset="0"/>
                <a:ea typeface="Times New Roman" panose="02020603050405020304" pitchFamily="18" charset="0"/>
              </a:rPr>
              <a:t>’ a göre  "sosyal tıp” yaklaşımının temel ilkeleri</a:t>
            </a:r>
          </a:p>
          <a:p>
            <a:pPr marL="34344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	Toplum sağlığında sosyal etmenlerin belirleyici önemi vardır.</a:t>
            </a:r>
          </a:p>
          <a:p>
            <a:pPr marL="343440" algn="just">
              <a:buClr>
                <a:srgbClr val="B31166"/>
              </a:buClr>
              <a:buFont typeface="Wingdings" panose="05000000000000000000" pitchFamily="2" charset="2"/>
              <a:buChar char="ü"/>
            </a:pPr>
            <a:r>
              <a:rPr lang="tr-TR" sz="2400" dirty="0">
                <a:latin typeface="Times New Roman" panose="02020603050405020304" pitchFamily="18" charset="0"/>
                <a:ea typeface="Times New Roman" panose="02020603050405020304" pitchFamily="18" charset="0"/>
              </a:rPr>
              <a:t> </a:t>
            </a:r>
            <a:r>
              <a:rPr lang="tr-TR" sz="2400" dirty="0">
                <a:effectLst/>
                <a:latin typeface="Times New Roman" panose="02020603050405020304" pitchFamily="18" charset="0"/>
                <a:ea typeface="Times New Roman" panose="02020603050405020304" pitchFamily="18" charset="0"/>
              </a:rPr>
              <a:t>Sağlığı korumak ve hastalıklarla savaşmak için sadece tıbbi önlemler yetmez; sosyal önlemler de alınmalıdır.</a:t>
            </a:r>
          </a:p>
          <a:p>
            <a:pPr marL="34344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Sağlığı etkileyen sosyal ve ekonomik koşullar bilimsel olarak incelenmelidir.</a:t>
            </a:r>
          </a:p>
          <a:p>
            <a:pPr marL="34344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Toplumun sağlığını korumak bir kamu görevidir.</a:t>
            </a:r>
          </a:p>
          <a:p>
            <a:pPr marL="34344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Hükümet programında halkın sağlığına yönelik değişiklikler yapılmalıdır.</a:t>
            </a:r>
          </a:p>
          <a:p>
            <a:pPr marL="343440" algn="just">
              <a:buClr>
                <a:srgbClr val="B31166"/>
              </a:buClr>
              <a:buFont typeface="Wingdings" panose="05000000000000000000" pitchFamily="2" charset="2"/>
              <a:buChar char="ü"/>
            </a:pPr>
            <a:endParaRPr lang="tr-TR" sz="2400" dirty="0">
              <a:effectLst/>
              <a:latin typeface="Times New Roman" panose="02020603050405020304" pitchFamily="18" charset="0"/>
              <a:ea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11</a:t>
            </a:fld>
            <a:endParaRPr lang="tr-TR" dirty="0"/>
          </a:p>
        </p:txBody>
      </p:sp>
    </p:spTree>
    <p:extLst>
      <p:ext uri="{BB962C8B-B14F-4D97-AF65-F5344CB8AC3E}">
        <p14:creationId xmlns:p14="http://schemas.microsoft.com/office/powerpoint/2010/main" val="29116061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marL="343440" algn="just">
              <a:buClr>
                <a:srgbClr val="B31166"/>
              </a:buClr>
              <a:buFont typeface="Wingdings" panose="05000000000000000000" pitchFamily="2" charset="2"/>
              <a:buChar char="ü"/>
            </a:pPr>
            <a:r>
              <a:rPr lang="tr-TR" sz="2400" b="1" dirty="0">
                <a:effectLst/>
                <a:latin typeface="Times New Roman" panose="02020603050405020304" pitchFamily="18" charset="0"/>
                <a:ea typeface="Times New Roman" panose="02020603050405020304" pitchFamily="18" charset="0"/>
              </a:rPr>
              <a:t>Epidemiyoloji,</a:t>
            </a:r>
            <a:r>
              <a:rPr lang="tr-TR" sz="2400" dirty="0">
                <a:effectLst/>
                <a:latin typeface="Times New Roman" panose="02020603050405020304" pitchFamily="18" charset="0"/>
                <a:ea typeface="Times New Roman" panose="02020603050405020304" pitchFamily="18" charset="0"/>
              </a:rPr>
              <a:t> toplumda gözlenen hastalıkların ve sağlıkla ilgili olayların sıklığı, dağılımı ve nedenlerini inceleyen bilimsel çalışma alanıdır. </a:t>
            </a:r>
          </a:p>
          <a:p>
            <a:pPr marL="34344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Eğitim, istihdam, sınıfsal yapı, sosyal güvence ve toplumsal cinsiyet gibi toplumsal yapı ile ilgili etkenlerin sağlık sonuçlarını inceleyen çalışmalar da </a:t>
            </a:r>
            <a:r>
              <a:rPr lang="tr-TR" sz="2400" b="1" dirty="0">
                <a:effectLst/>
                <a:latin typeface="Times New Roman" panose="02020603050405020304" pitchFamily="18" charset="0"/>
                <a:ea typeface="Times New Roman" panose="02020603050405020304" pitchFamily="18" charset="0"/>
              </a:rPr>
              <a:t>sosyal epidemiyoloji </a:t>
            </a:r>
            <a:r>
              <a:rPr lang="tr-TR" sz="2400" dirty="0">
                <a:effectLst/>
                <a:latin typeface="Times New Roman" panose="02020603050405020304" pitchFamily="18" charset="0"/>
                <a:ea typeface="Times New Roman" panose="02020603050405020304" pitchFamily="18" charset="0"/>
              </a:rPr>
              <a:t>alanını oluşturmaktadır.</a:t>
            </a:r>
          </a:p>
          <a:p>
            <a:pPr marL="34344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Bilimsel anlamda ilk epidemiyolojik çalışmalar arasında </a:t>
            </a:r>
            <a:r>
              <a:rPr lang="tr-TR" sz="2400" dirty="0" err="1">
                <a:effectLst/>
                <a:latin typeface="Times New Roman" panose="02020603050405020304" pitchFamily="18" charset="0"/>
                <a:ea typeface="Times New Roman" panose="02020603050405020304" pitchFamily="18" charset="0"/>
              </a:rPr>
              <a:t>Chadwick'in</a:t>
            </a:r>
            <a:r>
              <a:rPr lang="tr-TR" sz="2400" dirty="0">
                <a:effectLst/>
                <a:latin typeface="Times New Roman" panose="02020603050405020304" pitchFamily="18" charset="0"/>
                <a:ea typeface="Times New Roman" panose="02020603050405020304" pitchFamily="18" charset="0"/>
              </a:rPr>
              <a:t> raporunu ve </a:t>
            </a:r>
            <a:r>
              <a:rPr lang="tr-TR" sz="2400" dirty="0" err="1">
                <a:effectLst/>
                <a:latin typeface="Times New Roman" panose="02020603050405020304" pitchFamily="18" charset="0"/>
                <a:ea typeface="Times New Roman" panose="02020603050405020304" pitchFamily="18" charset="0"/>
              </a:rPr>
              <a:t>Snow'un</a:t>
            </a:r>
            <a:r>
              <a:rPr lang="tr-TR" sz="2400" dirty="0">
                <a:effectLst/>
                <a:latin typeface="Times New Roman" panose="02020603050405020304" pitchFamily="18" charset="0"/>
                <a:ea typeface="Times New Roman" panose="02020603050405020304" pitchFamily="18" charset="0"/>
              </a:rPr>
              <a:t> kolera çalışması vardır.</a:t>
            </a:r>
          </a:p>
          <a:p>
            <a:pPr marL="343440" algn="just">
              <a:buClr>
                <a:srgbClr val="B31166"/>
              </a:buClr>
              <a:buFont typeface="Wingdings" panose="05000000000000000000" pitchFamily="2" charset="2"/>
              <a:buChar char="ü"/>
            </a:pPr>
            <a:endParaRPr lang="tr-TR" sz="2400" dirty="0">
              <a:effectLst/>
              <a:latin typeface="Times New Roman" panose="02020603050405020304" pitchFamily="18" charset="0"/>
              <a:ea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12</a:t>
            </a:fld>
            <a:endParaRPr lang="tr-TR" dirty="0"/>
          </a:p>
        </p:txBody>
      </p:sp>
    </p:spTree>
    <p:extLst>
      <p:ext uri="{BB962C8B-B14F-4D97-AF65-F5344CB8AC3E}">
        <p14:creationId xmlns:p14="http://schemas.microsoft.com/office/powerpoint/2010/main" val="11905877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marL="34344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Mikroorganizmalar hakkındaki bilgilerin artması sonucunda, hastalıkların önlenmesi için </a:t>
            </a:r>
            <a:r>
              <a:rPr lang="tr-TR" sz="2400" b="1" dirty="0">
                <a:effectLst/>
                <a:latin typeface="Times New Roman" panose="02020603050405020304" pitchFamily="18" charset="0"/>
                <a:ea typeface="Times New Roman" panose="02020603050405020304" pitchFamily="18" charset="0"/>
              </a:rPr>
              <a:t>"hijyen” </a:t>
            </a:r>
            <a:r>
              <a:rPr lang="tr-TR" sz="2400" dirty="0">
                <a:effectLst/>
                <a:latin typeface="Times New Roman" panose="02020603050405020304" pitchFamily="18" charset="0"/>
                <a:ea typeface="Times New Roman" panose="02020603050405020304" pitchFamily="18" charset="0"/>
              </a:rPr>
              <a:t>yaklaşımı gelişmeye başladı.</a:t>
            </a:r>
          </a:p>
          <a:p>
            <a:pPr marL="343440" algn="just">
              <a:buClr>
                <a:srgbClr val="B31166"/>
              </a:buClr>
              <a:buFont typeface="Wingdings" panose="05000000000000000000" pitchFamily="2" charset="2"/>
              <a:buChar char="ü"/>
            </a:pPr>
            <a:r>
              <a:rPr lang="tr-TR" sz="2400" dirty="0">
                <a:latin typeface="Times New Roman" panose="02020603050405020304" pitchFamily="18" charset="0"/>
                <a:ea typeface="Times New Roman" panose="02020603050405020304" pitchFamily="18" charset="0"/>
              </a:rPr>
              <a:t>M</a:t>
            </a:r>
            <a:r>
              <a:rPr lang="tr-TR" sz="2400" dirty="0">
                <a:effectLst/>
                <a:latin typeface="Times New Roman" panose="02020603050405020304" pitchFamily="18" charset="0"/>
                <a:ea typeface="Times New Roman" panose="02020603050405020304" pitchFamily="18" charset="0"/>
              </a:rPr>
              <a:t>ikroorganizmalara </a:t>
            </a:r>
            <a:r>
              <a:rPr lang="tr-TR" sz="2400" dirty="0" err="1">
                <a:effectLst/>
                <a:latin typeface="Times New Roman" panose="02020603050405020304" pitchFamily="18" charset="0"/>
                <a:ea typeface="Times New Roman" panose="02020603050405020304" pitchFamily="18" charset="0"/>
              </a:rPr>
              <a:t>maruziyetin</a:t>
            </a:r>
            <a:r>
              <a:rPr lang="tr-TR" sz="2400" dirty="0">
                <a:effectLst/>
                <a:latin typeface="Times New Roman" panose="02020603050405020304" pitchFamily="18" charset="0"/>
                <a:ea typeface="Times New Roman" panose="02020603050405020304" pitchFamily="18" charset="0"/>
              </a:rPr>
              <a:t> azaltılması ve </a:t>
            </a:r>
            <a:r>
              <a:rPr lang="tr-TR" sz="2400" b="1" dirty="0">
                <a:effectLst/>
                <a:latin typeface="Times New Roman" panose="02020603050405020304" pitchFamily="18" charset="0"/>
                <a:ea typeface="Times New Roman" panose="02020603050405020304" pitchFamily="18" charset="0"/>
              </a:rPr>
              <a:t>sanitasyon</a:t>
            </a:r>
            <a:r>
              <a:rPr lang="tr-TR" sz="2400" dirty="0">
                <a:effectLst/>
                <a:latin typeface="Times New Roman" panose="02020603050405020304" pitchFamily="18" charset="0"/>
                <a:ea typeface="Times New Roman" panose="02020603050405020304" pitchFamily="18" charset="0"/>
              </a:rPr>
              <a:t> (tuvalet atıklarının sağlığa uygun olarak uzaklaştırılması) uygulamaları sayesinde kentsel altyapılarda iyileşmeler sağlanmıştır.</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13</a:t>
            </a:fld>
            <a:endParaRPr lang="tr-TR" dirty="0"/>
          </a:p>
        </p:txBody>
      </p:sp>
    </p:spTree>
    <p:extLst>
      <p:ext uri="{BB962C8B-B14F-4D97-AF65-F5344CB8AC3E}">
        <p14:creationId xmlns:p14="http://schemas.microsoft.com/office/powerpoint/2010/main" val="16875968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Autofit/>
          </a:bodyPr>
          <a:lstStyle/>
          <a:p>
            <a:pPr marL="572040" indent="-57150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	Ekosistemde ve iklim yapısında görülen hızlı değişim ve bozulma, </a:t>
            </a:r>
          </a:p>
          <a:p>
            <a:pPr marL="572040" indent="-571500" algn="just">
              <a:buClr>
                <a:srgbClr val="B31166"/>
              </a:buClr>
              <a:buFont typeface="Wingdings" panose="05000000000000000000" pitchFamily="2" charset="2"/>
              <a:buChar char="ü"/>
            </a:pPr>
            <a:r>
              <a:rPr lang="tr-TR" sz="2400" dirty="0">
                <a:latin typeface="Times New Roman" panose="02020603050405020304" pitchFamily="18" charset="0"/>
                <a:ea typeface="Times New Roman" panose="02020603050405020304" pitchFamily="18" charset="0"/>
              </a:rPr>
              <a:t>	H</a:t>
            </a:r>
            <a:r>
              <a:rPr lang="tr-TR" sz="2400" dirty="0">
                <a:effectLst/>
                <a:latin typeface="Times New Roman" panose="02020603050405020304" pitchFamily="18" charset="0"/>
                <a:ea typeface="Times New Roman" panose="02020603050405020304" pitchFamily="18" charset="0"/>
              </a:rPr>
              <a:t>ızlı nüfus hareketleri,</a:t>
            </a:r>
          </a:p>
          <a:p>
            <a:pPr marL="572040" indent="-57150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	Tarım ve hayvancılıktaki gelişmeler </a:t>
            </a:r>
          </a:p>
          <a:p>
            <a:pPr marL="572040" indent="-57150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	Özellikle yoksul ülkelerin sağlık ve çevre altyapılarının bozulması sonucunda, </a:t>
            </a:r>
          </a:p>
          <a:p>
            <a:pPr marL="540" indent="0" algn="just">
              <a:buClr>
                <a:srgbClr val="B31166"/>
              </a:buClr>
              <a:buNone/>
            </a:pPr>
            <a:r>
              <a:rPr lang="tr-TR" sz="2400" dirty="0">
                <a:effectLst/>
                <a:latin typeface="Times New Roman" panose="02020603050405020304" pitchFamily="18" charset="0"/>
                <a:ea typeface="Times New Roman" panose="02020603050405020304" pitchFamily="18" charset="0"/>
              </a:rPr>
              <a:t>yeni ve beklenmedik bulaşıcı hastalık salgınları ve eskiden beri bilinen hastalıkların yeni formlarda karşımıza çıktığı durumlar yeni yüzyılın başlıca halk sağlığı sorunları arasındadır.</a:t>
            </a:r>
          </a:p>
          <a:p>
            <a:pPr marL="572040" indent="-57150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Mikroorganizmaların antibiyotiklere karşı giderek artan hızla direnç kazanmaları elde edilen başarının sürdürülebilirliği konusunda kuşkular doğurmaktadır.</a:t>
            </a:r>
          </a:p>
          <a:p>
            <a:pPr marL="540" indent="0" algn="just">
              <a:buClr>
                <a:srgbClr val="B31166"/>
              </a:buClr>
              <a:buNone/>
            </a:pPr>
            <a:endParaRPr lang="tr-TR" sz="2400" dirty="0">
              <a:effectLst/>
              <a:latin typeface="Times New Roman" panose="02020603050405020304" pitchFamily="18" charset="0"/>
              <a:ea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14</a:t>
            </a:fld>
            <a:endParaRPr lang="tr-TR" dirty="0"/>
          </a:p>
        </p:txBody>
      </p:sp>
    </p:spTree>
    <p:extLst>
      <p:ext uri="{BB962C8B-B14F-4D97-AF65-F5344CB8AC3E}">
        <p14:creationId xmlns:p14="http://schemas.microsoft.com/office/powerpoint/2010/main" val="7174528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9496" y="692696"/>
            <a:ext cx="9721080" cy="5760640"/>
          </a:xfrm>
        </p:spPr>
        <p:txBody>
          <a:bodyPr anchor="ctr">
            <a:normAutofit lnSpcReduction="10000"/>
          </a:bodyPr>
          <a:lstStyle/>
          <a:p>
            <a:pPr marL="540" indent="0" algn="just">
              <a:buClr>
                <a:srgbClr val="B31166"/>
              </a:buClr>
              <a:buNone/>
            </a:pPr>
            <a:r>
              <a:rPr lang="tr-TR" sz="2000" b="1" dirty="0">
                <a:effectLst/>
                <a:latin typeface="Times New Roman" panose="02020603050405020304" pitchFamily="18" charset="0"/>
                <a:ea typeface="Times New Roman" panose="02020603050405020304" pitchFamily="18" charset="0"/>
              </a:rPr>
              <a:t>Türkiye Halk Sağlığı Politikaları</a:t>
            </a:r>
          </a:p>
          <a:p>
            <a:pPr marL="540" indent="0" algn="just">
              <a:buClr>
                <a:srgbClr val="B31166"/>
              </a:buClr>
              <a:buNone/>
            </a:pPr>
            <a:r>
              <a:rPr lang="tr-TR" sz="2000" dirty="0">
                <a:effectLst/>
                <a:latin typeface="Times New Roman" panose="02020603050405020304" pitchFamily="18" charset="0"/>
                <a:ea typeface="Times New Roman" panose="02020603050405020304" pitchFamily="18" charset="0"/>
              </a:rPr>
              <a:t>Sağlık Bakanlığının yürüttüğü halk sağlığı politikaları genel hatlarıyla şöyle özetlenebilir:</a:t>
            </a:r>
          </a:p>
          <a:p>
            <a:pPr marL="343440" algn="just">
              <a:buClr>
                <a:srgbClr val="B31166"/>
              </a:buClr>
              <a:buFont typeface="Wingdings" panose="05000000000000000000" pitchFamily="2" charset="2"/>
              <a:buChar char="ü"/>
            </a:pPr>
            <a:r>
              <a:rPr lang="tr-TR" sz="2000" dirty="0">
                <a:effectLst/>
                <a:latin typeface="Times New Roman" panose="02020603050405020304" pitchFamily="18" charset="0"/>
                <a:ea typeface="Times New Roman" panose="02020603050405020304" pitchFamily="18" charset="0"/>
              </a:rPr>
              <a:t>	Aile hekimliği uygulamasının tüm ülkede yaygınlaştırılması yoluyla koruyucu sağlık hizmeti ile ilk kademedeki teşhis, tedavi ve rehabilitasyon hizmetlerini sağlamak,</a:t>
            </a:r>
          </a:p>
          <a:p>
            <a:pPr marL="343440" algn="just">
              <a:buClr>
                <a:srgbClr val="B31166"/>
              </a:buClr>
              <a:buFont typeface="Wingdings" panose="05000000000000000000" pitchFamily="2" charset="2"/>
              <a:buChar char="ü"/>
            </a:pPr>
            <a:r>
              <a:rPr lang="tr-TR" sz="2000" dirty="0">
                <a:effectLst/>
                <a:latin typeface="Times New Roman" panose="02020603050405020304" pitchFamily="18" charset="0"/>
                <a:ea typeface="Times New Roman" panose="02020603050405020304" pitchFamily="18" charset="0"/>
              </a:rPr>
              <a:t>Toplum sağlığı merkezleri de toplumsal koruyucu sağlık görevi yürütmektedir. </a:t>
            </a:r>
          </a:p>
          <a:p>
            <a:pPr marL="343440" algn="just">
              <a:buClr>
                <a:srgbClr val="B31166"/>
              </a:buClr>
              <a:buFont typeface="Wingdings" panose="05000000000000000000" pitchFamily="2" charset="2"/>
              <a:buChar char="ü"/>
            </a:pPr>
            <a:r>
              <a:rPr lang="tr-TR" sz="2000" dirty="0">
                <a:effectLst/>
                <a:latin typeface="Times New Roman" panose="02020603050405020304" pitchFamily="18" charset="0"/>
                <a:ea typeface="Times New Roman" panose="02020603050405020304" pitchFamily="18" charset="0"/>
              </a:rPr>
              <a:t>Anne ve çocuk sağlığının iyileştirilmesi için düzenli takipler yapılmaktadır. </a:t>
            </a:r>
          </a:p>
          <a:p>
            <a:pPr marL="343440" algn="just">
              <a:buClr>
                <a:srgbClr val="B31166"/>
              </a:buClr>
              <a:buFont typeface="Wingdings" panose="05000000000000000000" pitchFamily="2" charset="2"/>
              <a:buChar char="ü"/>
            </a:pPr>
            <a:r>
              <a:rPr lang="tr-TR" sz="2000" dirty="0" err="1">
                <a:effectLst/>
                <a:latin typeface="Times New Roman" panose="02020603050405020304" pitchFamily="18" charset="0"/>
                <a:ea typeface="Times New Roman" panose="02020603050405020304" pitchFamily="18" charset="0"/>
              </a:rPr>
              <a:t>Yenidoğan</a:t>
            </a:r>
            <a:r>
              <a:rPr lang="tr-TR" sz="2000" dirty="0">
                <a:effectLst/>
                <a:latin typeface="Times New Roman" panose="02020603050405020304" pitchFamily="18" charset="0"/>
                <a:ea typeface="Times New Roman" panose="02020603050405020304" pitchFamily="18" charset="0"/>
              </a:rPr>
              <a:t> bebeklerin sağlıklı gelişmeleri için ulusal düzeyde </a:t>
            </a:r>
            <a:r>
              <a:rPr lang="tr-TR" sz="2000" dirty="0" err="1">
                <a:effectLst/>
                <a:latin typeface="Times New Roman" panose="02020603050405020304" pitchFamily="18" charset="0"/>
                <a:ea typeface="Times New Roman" panose="02020603050405020304" pitchFamily="18" charset="0"/>
              </a:rPr>
              <a:t>yenidoğan</a:t>
            </a:r>
            <a:r>
              <a:rPr lang="tr-TR" sz="2000" dirty="0">
                <a:effectLst/>
                <a:latin typeface="Times New Roman" panose="02020603050405020304" pitchFamily="18" charset="0"/>
                <a:ea typeface="Times New Roman" panose="02020603050405020304" pitchFamily="18" charset="0"/>
              </a:rPr>
              <a:t> tarama programı yapılmaktadır.</a:t>
            </a:r>
          </a:p>
          <a:p>
            <a:pPr marL="343440" algn="just">
              <a:buClr>
                <a:srgbClr val="B31166"/>
              </a:buClr>
              <a:buFont typeface="Wingdings" panose="05000000000000000000" pitchFamily="2" charset="2"/>
              <a:buChar char="ü"/>
            </a:pPr>
            <a:r>
              <a:rPr lang="tr-TR" sz="2000" dirty="0">
                <a:effectLst/>
                <a:latin typeface="Times New Roman" panose="02020603050405020304" pitchFamily="18" charset="0"/>
                <a:ea typeface="Times New Roman" panose="02020603050405020304" pitchFamily="18" charset="0"/>
              </a:rPr>
              <a:t> Kanser Tarama Erken Teşhis ve Eğitim Merkezleri (KETEM) bütün illerde hizmet vermektedir. </a:t>
            </a:r>
          </a:p>
          <a:p>
            <a:pPr marL="343440" algn="just">
              <a:buClr>
                <a:srgbClr val="B31166"/>
              </a:buClr>
              <a:buFont typeface="Wingdings" panose="05000000000000000000" pitchFamily="2" charset="2"/>
              <a:buChar char="ü"/>
            </a:pPr>
            <a:r>
              <a:rPr lang="tr-TR" sz="2000" dirty="0">
                <a:effectLst/>
                <a:latin typeface="Times New Roman" panose="02020603050405020304" pitchFamily="18" charset="0"/>
                <a:ea typeface="Times New Roman" panose="02020603050405020304" pitchFamily="18" charset="0"/>
              </a:rPr>
              <a:t>Tütün kullanımını azaltmaya yönelik yasa ve uygulamalar ile Türkiye tütün mücadelesinde dünyada dördüncü ülke olmuştur.</a:t>
            </a:r>
          </a:p>
          <a:p>
            <a:pPr marL="343440" algn="just">
              <a:buClr>
                <a:srgbClr val="B31166"/>
              </a:buClr>
              <a:buFont typeface="Wingdings" panose="05000000000000000000" pitchFamily="2" charset="2"/>
              <a:buChar char="ü"/>
            </a:pPr>
            <a:r>
              <a:rPr lang="tr-TR" sz="2000" dirty="0" err="1">
                <a:effectLst/>
                <a:latin typeface="Times New Roman" panose="02020603050405020304" pitchFamily="18" charset="0"/>
                <a:ea typeface="Times New Roman" panose="02020603050405020304" pitchFamily="18" charset="0"/>
              </a:rPr>
              <a:t>Obezite</a:t>
            </a:r>
            <a:r>
              <a:rPr lang="tr-TR" sz="2000" dirty="0">
                <a:effectLst/>
                <a:latin typeface="Times New Roman" panose="02020603050405020304" pitchFamily="18" charset="0"/>
                <a:ea typeface="Times New Roman" panose="02020603050405020304" pitchFamily="18" charset="0"/>
              </a:rPr>
              <a:t> ile mücadele</a:t>
            </a:r>
          </a:p>
          <a:p>
            <a:pPr marL="343440" algn="just">
              <a:buClr>
                <a:srgbClr val="B31166"/>
              </a:buClr>
              <a:buFont typeface="Wingdings" panose="05000000000000000000" pitchFamily="2" charset="2"/>
              <a:buChar char="ü"/>
            </a:pPr>
            <a:r>
              <a:rPr lang="tr-TR" sz="2000" dirty="0">
                <a:effectLst/>
                <a:latin typeface="Times New Roman" panose="02020603050405020304" pitchFamily="18" charset="0"/>
                <a:ea typeface="Times New Roman" panose="02020603050405020304" pitchFamily="18" charset="0"/>
              </a:rPr>
              <a:t>Türkiye Sağlıklı Yaşlanma Eylem Planı ve Uygulama Programı (2015-2020)- sağlıklı yaşlanmaya yönelik politikalar geliştirilmekte, uygulanmakta, izlemekte ve değerlendirmektedir. </a:t>
            </a:r>
          </a:p>
          <a:p>
            <a:pPr marL="540" indent="0" algn="just">
              <a:buClr>
                <a:srgbClr val="B31166"/>
              </a:buClr>
              <a:buNone/>
            </a:pPr>
            <a:endParaRPr lang="tr-TR" sz="2000" dirty="0">
              <a:effectLst/>
              <a:latin typeface="Times New Roman" panose="02020603050405020304" pitchFamily="18" charset="0"/>
              <a:ea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15</a:t>
            </a:fld>
            <a:endParaRPr lang="tr-TR" dirty="0"/>
          </a:p>
        </p:txBody>
      </p:sp>
    </p:spTree>
    <p:extLst>
      <p:ext uri="{BB962C8B-B14F-4D97-AF65-F5344CB8AC3E}">
        <p14:creationId xmlns:p14="http://schemas.microsoft.com/office/powerpoint/2010/main" val="3003380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9496" y="692696"/>
            <a:ext cx="9721080" cy="5760640"/>
          </a:xfrm>
        </p:spPr>
        <p:txBody>
          <a:bodyPr anchor="ctr">
            <a:normAutofit/>
          </a:bodyPr>
          <a:lstStyle/>
          <a:p>
            <a:pPr marL="540" indent="0" algn="just">
              <a:buClr>
                <a:srgbClr val="B31166"/>
              </a:buClr>
              <a:buNone/>
            </a:pPr>
            <a:r>
              <a:rPr lang="tr-TR" sz="2000" b="1" dirty="0">
                <a:effectLst/>
                <a:latin typeface="Times New Roman" panose="02020603050405020304" pitchFamily="18" charset="0"/>
                <a:ea typeface="Times New Roman" panose="02020603050405020304" pitchFamily="18" charset="0"/>
              </a:rPr>
              <a:t>Kaynaklar </a:t>
            </a:r>
          </a:p>
          <a:p>
            <a:pPr marL="540" indent="0" algn="just">
              <a:buClr>
                <a:srgbClr val="B31166"/>
              </a:buClr>
              <a:buNone/>
            </a:pPr>
            <a:r>
              <a:rPr lang="tr-TR" sz="2000" dirty="0">
                <a:effectLst/>
                <a:latin typeface="Times New Roman" panose="02020603050405020304" pitchFamily="18" charset="0"/>
                <a:ea typeface="Times New Roman" panose="02020603050405020304" pitchFamily="18" charset="0"/>
              </a:rPr>
              <a:t>1.Erbaydar, T. “Halk Sağlığı ve Sosyal Hizmet”. İç. Tıbbi Sosyal Hizmet Kitabı, Nobel Akademik Yayıncılık, 2020.</a:t>
            </a:r>
          </a:p>
          <a:p>
            <a:pPr marL="540" indent="0" algn="just">
              <a:buClr>
                <a:srgbClr val="B31166"/>
              </a:buClr>
              <a:buNone/>
            </a:pPr>
            <a:r>
              <a:rPr lang="tr-TR" sz="2000" dirty="0">
                <a:latin typeface="Times New Roman" panose="02020603050405020304" pitchFamily="18" charset="0"/>
                <a:ea typeface="Times New Roman" panose="02020603050405020304" pitchFamily="18" charset="0"/>
              </a:rPr>
              <a:t>2.</a:t>
            </a:r>
            <a:r>
              <a:rPr lang="tr-TR" sz="2000" dirty="0">
                <a:effectLst/>
                <a:latin typeface="Times New Roman" panose="02020603050405020304" pitchFamily="18" charset="0"/>
                <a:ea typeface="Times New Roman" panose="02020603050405020304" pitchFamily="18" charset="0"/>
              </a:rPr>
              <a:t>Balçık, P.-Bayın Donar, G. “Halk Sağlığı Politikaları”. İç. Sağlık Politikası Kitabı, Nobel Akademik Yayıncılık, 2020.</a:t>
            </a:r>
          </a:p>
          <a:p>
            <a:pPr marL="540" indent="0" algn="just">
              <a:buClr>
                <a:srgbClr val="B31166"/>
              </a:buClr>
              <a:buNone/>
            </a:pPr>
            <a:r>
              <a:rPr lang="tr-TR" sz="2000" dirty="0">
                <a:effectLst/>
                <a:latin typeface="Times New Roman" panose="02020603050405020304" pitchFamily="18" charset="0"/>
                <a:ea typeface="Times New Roman" panose="02020603050405020304" pitchFamily="18" charset="0"/>
              </a:rPr>
              <a:t>3.Pala, K. (2020) COVID-19 </a:t>
            </a:r>
            <a:r>
              <a:rPr lang="tr-TR" sz="2000" dirty="0" err="1">
                <a:effectLst/>
                <a:latin typeface="Times New Roman" panose="02020603050405020304" pitchFamily="18" charset="0"/>
                <a:ea typeface="Times New Roman" panose="02020603050405020304" pitchFamily="18" charset="0"/>
              </a:rPr>
              <a:t>Pandemisi</a:t>
            </a:r>
            <a:r>
              <a:rPr lang="tr-TR" sz="2000" dirty="0">
                <a:effectLst/>
                <a:latin typeface="Times New Roman" panose="02020603050405020304" pitchFamily="18" charset="0"/>
                <a:ea typeface="Times New Roman" panose="02020603050405020304" pitchFamily="18" charset="0"/>
              </a:rPr>
              <a:t> ve Türkiye’de Halk Sağlığı Yönetimi. Sağlık ve Toplum Özel Sayı Temmuz – 2020</a:t>
            </a:r>
          </a:p>
          <a:p>
            <a:pPr marL="540" indent="0" algn="just">
              <a:buClr>
                <a:srgbClr val="B31166"/>
              </a:buClr>
              <a:buNone/>
            </a:pPr>
            <a:r>
              <a:rPr lang="tr-TR" sz="2000">
                <a:latin typeface="Times New Roman" panose="02020603050405020304" pitchFamily="18" charset="0"/>
                <a:ea typeface="Times New Roman" panose="02020603050405020304" pitchFamily="18" charset="0"/>
              </a:rPr>
              <a:t>4</a:t>
            </a:r>
            <a:r>
              <a:rPr lang="tr-TR" sz="2000">
                <a:effectLst/>
                <a:latin typeface="Times New Roman" panose="02020603050405020304" pitchFamily="18" charset="0"/>
                <a:ea typeface="Times New Roman" panose="02020603050405020304" pitchFamily="18" charset="0"/>
              </a:rPr>
              <a:t>.Bulut</a:t>
            </a:r>
            <a:r>
              <a:rPr lang="tr-TR" sz="2000" dirty="0">
                <a:effectLst/>
                <a:latin typeface="Times New Roman" panose="02020603050405020304" pitchFamily="18" charset="0"/>
                <a:ea typeface="Times New Roman" panose="02020603050405020304" pitchFamily="18" charset="0"/>
              </a:rPr>
              <a:t>, A. (2020). “COVID-19 Salgını, Halk Sağlığı Uzmanlığı ve Yeni Hayat”. Sağlık ve Toplum Özel Sayı Temmuz- 2020</a:t>
            </a:r>
          </a:p>
          <a:p>
            <a:pPr marL="540" indent="0" algn="just">
              <a:buClr>
                <a:srgbClr val="B31166"/>
              </a:buClr>
              <a:buNone/>
            </a:pPr>
            <a:endParaRPr lang="tr-TR" sz="2000" dirty="0">
              <a:effectLst/>
              <a:latin typeface="Times New Roman" panose="02020603050405020304" pitchFamily="18" charset="0"/>
              <a:ea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16</a:t>
            </a:fld>
            <a:endParaRPr lang="tr-TR" dirty="0"/>
          </a:p>
        </p:txBody>
      </p:sp>
    </p:spTree>
    <p:extLst>
      <p:ext uri="{BB962C8B-B14F-4D97-AF65-F5344CB8AC3E}">
        <p14:creationId xmlns:p14="http://schemas.microsoft.com/office/powerpoint/2010/main" val="11261073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03512" y="465457"/>
            <a:ext cx="9956676" cy="644650"/>
          </a:xfrm>
        </p:spPr>
        <p:txBody>
          <a:bodyPr anchor="ctr">
            <a:normAutofit fontScale="90000"/>
          </a:bodyPr>
          <a:lstStyle/>
          <a:p>
            <a:r>
              <a:rPr lang="tr-TR" sz="2800" b="1" dirty="0">
                <a:latin typeface="Times New Roman" panose="02020603050405020304" pitchFamily="18" charset="0"/>
                <a:cs typeface="Times New Roman" panose="02020603050405020304" pitchFamily="18" charset="0"/>
              </a:rPr>
              <a:t>HALK SAĞLIĞI VE SAĞLIĞIN GELİŞTİRİLMESİ KAVRAMI</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434975" algn="just">
              <a:buFont typeface="Wingdings" panose="05000000000000000000" pitchFamily="2" charset="2"/>
              <a:buChar char="Ø"/>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a:p>
            <a:pPr marL="434975" algn="just">
              <a:buFont typeface="Wingdings" panose="05000000000000000000" pitchFamily="2" charset="2"/>
              <a:buChar char="Ø"/>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Halk sağlığı toplumun sağlığını iyileştirmek üzere yapılması gerekenleri saptamak, uygulamaları planlamak, yönetmek ve değerlendirmek amacıyla yapılan çalışmaların yöntembilimidir. </a:t>
            </a:r>
          </a:p>
          <a:p>
            <a:pPr marL="434975" algn="just">
              <a:buFont typeface="Wingdings" panose="05000000000000000000" pitchFamily="2" charset="2"/>
              <a:buChar char="Ø"/>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Halk sağlığı; sağlığın belirleyicileri, sağlıkla ilgili gelişmeler ve değişimlerin etkileri gibi konularda bilgi sağlayarak sağlık politikalarının oluşturulması, değerlendirilmesi ve gözden geçirilmesi süreçlerinde önemli rol oynamaktadır.</a:t>
            </a:r>
          </a:p>
          <a:p>
            <a:pPr marL="434975" algn="just">
              <a:buFont typeface="Wingdings" panose="05000000000000000000" pitchFamily="2" charset="2"/>
              <a:buChar char="Ø"/>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Halk sağlığı </a:t>
            </a:r>
            <a:r>
              <a:rPr lang="tr-TR" sz="2400" dirty="0" err="1">
                <a:latin typeface="Times New Roman" panose="02020603050405020304" pitchFamily="18" charset="0"/>
                <a:ea typeface="Times New Roman" panose="02020603050405020304" pitchFamily="18" charset="0"/>
                <a:cs typeface="Times New Roman" panose="02020603050405020304" pitchFamily="18" charset="0"/>
              </a:rPr>
              <a:t>disiplinlerarası</a:t>
            </a:r>
            <a:r>
              <a:rPr lang="tr-TR" sz="2400" dirty="0">
                <a:latin typeface="Times New Roman" panose="02020603050405020304" pitchFamily="18" charset="0"/>
                <a:ea typeface="Times New Roman" panose="02020603050405020304" pitchFamily="18" charset="0"/>
                <a:cs typeface="Times New Roman" panose="02020603050405020304" pitchFamily="18" charset="0"/>
              </a:rPr>
              <a:t> bir bilim alanıdır.</a:t>
            </a:r>
          </a:p>
          <a:p>
            <a:pPr marL="434975" algn="just">
              <a:buFont typeface="Wingdings" panose="05000000000000000000" pitchFamily="2" charset="2"/>
              <a:buChar char="Ø"/>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a:p>
            <a:pPr marL="92075" indent="0" algn="just">
              <a:buNone/>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a:t>
            </a:fld>
            <a:endParaRPr lang="tr-TR"/>
          </a:p>
        </p:txBody>
      </p:sp>
    </p:spTree>
    <p:extLst>
      <p:ext uri="{BB962C8B-B14F-4D97-AF65-F5344CB8AC3E}">
        <p14:creationId xmlns:p14="http://schemas.microsoft.com/office/powerpoint/2010/main" val="21982032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03512" y="465457"/>
            <a:ext cx="9956676" cy="644650"/>
          </a:xfrm>
        </p:spPr>
        <p:txBody>
          <a:bodyPr anchor="ctr">
            <a:normAutofit/>
          </a:bodyPr>
          <a:lstStyle/>
          <a:p>
            <a:r>
              <a:rPr lang="tr-TR" sz="2800" b="1" dirty="0">
                <a:latin typeface="Times New Roman" panose="02020603050405020304" pitchFamily="18" charset="0"/>
                <a:cs typeface="Times New Roman" panose="02020603050405020304" pitchFamily="18" charset="0"/>
              </a:rPr>
              <a:t>Halk Sağlığı Sınıflandırmasının Belirleyicileri</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92075" indent="0" algn="just">
              <a:buNone/>
              <a:tabLst>
                <a:tab pos="0" algn="l"/>
              </a:tabLst>
            </a:pPr>
            <a:r>
              <a:rPr lang="tr-TR" sz="2400" b="1" dirty="0">
                <a:latin typeface="Times New Roman" panose="02020603050405020304" pitchFamily="18" charset="0"/>
                <a:ea typeface="Times New Roman" panose="02020603050405020304" pitchFamily="18" charset="0"/>
                <a:cs typeface="Times New Roman" panose="02020603050405020304" pitchFamily="18" charset="0"/>
              </a:rPr>
              <a:t>1.Davranışsal belirleyiciler</a:t>
            </a:r>
            <a:r>
              <a:rPr lang="tr-TR" sz="2400" dirty="0">
                <a:latin typeface="Times New Roman" panose="02020603050405020304" pitchFamily="18" charset="0"/>
                <a:ea typeface="Times New Roman" panose="02020603050405020304" pitchFamily="18" charset="0"/>
                <a:cs typeface="Times New Roman" panose="02020603050405020304" pitchFamily="18" charset="0"/>
              </a:rPr>
              <a:t> </a:t>
            </a:r>
          </a:p>
          <a:p>
            <a:pPr marL="434975" algn="just">
              <a:buFont typeface="Wingdings" panose="05000000000000000000" pitchFamily="2" charset="2"/>
              <a:buChar char="ü"/>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Bireylerin sağlığı geliştirmek, korumak ve sürdürmek gibi sağlığı etkileme potansiyeli olan davranışlardır.</a:t>
            </a:r>
          </a:p>
          <a:p>
            <a:pPr marL="434975" algn="just">
              <a:buFont typeface="Wingdings" panose="05000000000000000000" pitchFamily="2" charset="2"/>
              <a:buChar char="ü"/>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Risk ve/veya koruyucu davranışlar ve sağlık sorunlarına verilen cevaplar olmak üzere iki bölümde incelenmektedir. </a:t>
            </a:r>
          </a:p>
          <a:p>
            <a:pPr marL="434975" algn="just">
              <a:buFont typeface="Wingdings" panose="05000000000000000000" pitchFamily="2" charset="2"/>
              <a:buChar char="ü"/>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Diyet, tütün kullanımı, fiziksel aktivite, ilaç kullanımı; halk sağlığının risk ve/veya koruyucu davranışsal belirleyicilerine örnek olarak verilebilir. </a:t>
            </a:r>
          </a:p>
          <a:p>
            <a:pPr marL="434975" algn="just">
              <a:buFont typeface="Wingdings" panose="05000000000000000000" pitchFamily="2" charset="2"/>
              <a:buChar char="ü"/>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Bakım arayışı, kendi kendine tedavi, tedavi rejimlerine uyma ve geleneksel tıp tedavilerine başvurma ise sağlık sorunlarına verilen cevaplara yönelik davranışsal belirleyicilerine örnek olarak verilmektedir.</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3</a:t>
            </a:fld>
            <a:endParaRPr lang="tr-TR"/>
          </a:p>
        </p:txBody>
      </p:sp>
    </p:spTree>
    <p:extLst>
      <p:ext uri="{BB962C8B-B14F-4D97-AF65-F5344CB8AC3E}">
        <p14:creationId xmlns:p14="http://schemas.microsoft.com/office/powerpoint/2010/main" val="3914621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D5F47E9-C050-4151-A57E-0785D7C87358}"/>
              </a:ext>
            </a:extLst>
          </p:cNvPr>
          <p:cNvSpPr>
            <a:spLocks noGrp="1"/>
          </p:cNvSpPr>
          <p:nvPr>
            <p:ph idx="1"/>
          </p:nvPr>
        </p:nvSpPr>
        <p:spPr>
          <a:xfrm>
            <a:off x="1703512" y="476672"/>
            <a:ext cx="9793088" cy="5904656"/>
          </a:xfrm>
        </p:spPr>
        <p:txBody>
          <a:bodyPr>
            <a:noAutofit/>
          </a:bodyPr>
          <a:lstStyle/>
          <a:p>
            <a:pPr marL="0" indent="0" algn="just">
              <a:buNone/>
            </a:pPr>
            <a:r>
              <a:rPr lang="tr-TR" sz="2800" b="1" dirty="0">
                <a:latin typeface="Times New Roman" panose="02020603050405020304" pitchFamily="18" charset="0"/>
                <a:cs typeface="Times New Roman" panose="02020603050405020304" pitchFamily="18" charset="0"/>
              </a:rPr>
              <a:t>2.Biyolojik belirleyiciler</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Genetik, vücut yapısı ya da vücut işleyişi ile ilişkili olabilmektedir. </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Genetik belirleyici, kökeni genetik olan ya da sağlık veya sakatlığı doğrudan ve ölçülebilir şekilde belirleyebilen genetik bir bileşeni olan vücudun etkileri veya özelliklerini içermektedir. </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Vücut yapısı ve işleyişi ise sağlık, hastalık, sakatlık ya da yaralanma eğilimi ile </a:t>
            </a:r>
            <a:r>
              <a:rPr lang="tr-TR" sz="2800" dirty="0" err="1">
                <a:latin typeface="Times New Roman" panose="02020603050405020304" pitchFamily="18" charset="0"/>
                <a:cs typeface="Times New Roman" panose="02020603050405020304" pitchFamily="18" charset="0"/>
              </a:rPr>
              <a:t>nedensel</a:t>
            </a:r>
            <a:r>
              <a:rPr lang="tr-TR" sz="2800" dirty="0">
                <a:latin typeface="Times New Roman" panose="02020603050405020304" pitchFamily="18" charset="0"/>
                <a:cs typeface="Times New Roman" panose="02020603050405020304" pitchFamily="18" charset="0"/>
              </a:rPr>
              <a:t> olarak ilişkili olan etkileri, işlevi veya özellikleri kapsamaktadır.</a:t>
            </a:r>
          </a:p>
        </p:txBody>
      </p:sp>
      <p:sp>
        <p:nvSpPr>
          <p:cNvPr id="4" name="Slayt Numarası Yer Tutucusu 3">
            <a:extLst>
              <a:ext uri="{FF2B5EF4-FFF2-40B4-BE49-F238E27FC236}">
                <a16:creationId xmlns:a16="http://schemas.microsoft.com/office/drawing/2014/main" id="{49E6ABC6-899A-4FA1-A72B-D31B89BD197E}"/>
              </a:ext>
            </a:extLst>
          </p:cNvPr>
          <p:cNvSpPr>
            <a:spLocks noGrp="1"/>
          </p:cNvSpPr>
          <p:nvPr>
            <p:ph type="sldNum" sz="quarter" idx="12"/>
          </p:nvPr>
        </p:nvSpPr>
        <p:spPr/>
        <p:txBody>
          <a:bodyPr/>
          <a:lstStyle/>
          <a:p>
            <a:fld id="{B1DEFA8C-F947-479F-BE07-76B6B3F80BF1}" type="slidenum">
              <a:rPr lang="tr-TR" smtClean="0"/>
              <a:pPr/>
              <a:t>4</a:t>
            </a:fld>
            <a:endParaRPr lang="tr-TR"/>
          </a:p>
        </p:txBody>
      </p:sp>
    </p:spTree>
    <p:extLst>
      <p:ext uri="{BB962C8B-B14F-4D97-AF65-F5344CB8AC3E}">
        <p14:creationId xmlns:p14="http://schemas.microsoft.com/office/powerpoint/2010/main" val="521217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D5F47E9-C050-4151-A57E-0785D7C87358}"/>
              </a:ext>
            </a:extLst>
          </p:cNvPr>
          <p:cNvSpPr>
            <a:spLocks noGrp="1"/>
          </p:cNvSpPr>
          <p:nvPr>
            <p:ph idx="1"/>
          </p:nvPr>
        </p:nvSpPr>
        <p:spPr>
          <a:xfrm>
            <a:off x="1703512" y="476672"/>
            <a:ext cx="9793088" cy="5904656"/>
          </a:xfrm>
        </p:spPr>
        <p:txBody>
          <a:bodyPr>
            <a:noAutofit/>
          </a:bodyPr>
          <a:lstStyle/>
          <a:p>
            <a:pPr marL="0" indent="0" algn="just">
              <a:buNone/>
            </a:pPr>
            <a:r>
              <a:rPr lang="tr-TR" sz="2400" b="1" dirty="0">
                <a:latin typeface="Times New Roman" panose="02020603050405020304" pitchFamily="18" charset="0"/>
                <a:cs typeface="Times New Roman" panose="02020603050405020304" pitchFamily="18" charset="0"/>
              </a:rPr>
              <a:t>3.Çevresel (Fiziksel) belirleyiciler</a:t>
            </a:r>
            <a:endParaRPr lang="tr-TR" sz="24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Biyolojik, kimyasal ve fiziksel değişimlerin, sağlık durumunda oluşturacağı istemsiz değişimleri içermektedir. </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Bunlar; su, hava, toprak kalitesi, gıda güvenliği, çevre, iklim ve coğrafya olarak sınıflandırılmaktadır.</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b="1" dirty="0">
                <a:latin typeface="Times New Roman" panose="02020603050405020304" pitchFamily="18" charset="0"/>
                <a:cs typeface="Times New Roman" panose="02020603050405020304" pitchFamily="18" charset="0"/>
              </a:rPr>
              <a:t>4.Sosyo-ekonomik belirleyiciler</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İnsanların doğduğu, büyüdüğü, yaşadığı, çalıştığı ortamlar hatta içinde yaşadığı sağlık sistemi halk sağlığının sosyal, kültürel ve ekonomik belirleyicilerini oluşturmaktadır.</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Halk sağlığını belirleyen bu faktörler; para, güç ve kaynakların küresel, ulusal ve yerel düzeylerde dağılımı ile şekillenmekte ve politika tercihleri ve kararlarından etkilenmektedir.</a:t>
            </a:r>
          </a:p>
        </p:txBody>
      </p:sp>
      <p:sp>
        <p:nvSpPr>
          <p:cNvPr id="4" name="Slayt Numarası Yer Tutucusu 3">
            <a:extLst>
              <a:ext uri="{FF2B5EF4-FFF2-40B4-BE49-F238E27FC236}">
                <a16:creationId xmlns:a16="http://schemas.microsoft.com/office/drawing/2014/main" id="{49E6ABC6-899A-4FA1-A72B-D31B89BD197E}"/>
              </a:ext>
            </a:extLst>
          </p:cNvPr>
          <p:cNvSpPr>
            <a:spLocks noGrp="1"/>
          </p:cNvSpPr>
          <p:nvPr>
            <p:ph type="sldNum" sz="quarter" idx="12"/>
          </p:nvPr>
        </p:nvSpPr>
        <p:spPr/>
        <p:txBody>
          <a:bodyPr/>
          <a:lstStyle/>
          <a:p>
            <a:fld id="{B1DEFA8C-F947-479F-BE07-76B6B3F80BF1}" type="slidenum">
              <a:rPr lang="tr-TR" smtClean="0"/>
              <a:pPr/>
              <a:t>5</a:t>
            </a:fld>
            <a:endParaRPr lang="tr-TR"/>
          </a:p>
        </p:txBody>
      </p:sp>
    </p:spTree>
    <p:extLst>
      <p:ext uri="{BB962C8B-B14F-4D97-AF65-F5344CB8AC3E}">
        <p14:creationId xmlns:p14="http://schemas.microsoft.com/office/powerpoint/2010/main" val="36515057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910466" y="508257"/>
            <a:ext cx="9721080" cy="644650"/>
          </a:xfrm>
        </p:spPr>
        <p:txBody>
          <a:bodyPr anchor="ctr">
            <a:normAutofit/>
          </a:bodyPr>
          <a:lstStyle/>
          <a:p>
            <a:r>
              <a:rPr lang="tr-TR" sz="2800" b="1" dirty="0">
                <a:latin typeface="Times New Roman" panose="02020603050405020304" pitchFamily="18" charset="0"/>
                <a:cs typeface="Times New Roman" panose="02020603050405020304" pitchFamily="18" charset="0"/>
              </a:rPr>
              <a:t>Halk Sağlığının Tarihçesi</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92075" indent="12700" algn="just">
              <a:buNone/>
              <a:tabLst>
                <a:tab pos="0" algn="l"/>
              </a:tabLst>
            </a:pPr>
            <a:endParaRPr lang="tr-TR" sz="2000" b="1" dirty="0">
              <a:latin typeface="Times New Roman" panose="02020603050405020304" pitchFamily="18" charset="0"/>
              <a:ea typeface="Times New Roman" panose="02020603050405020304" pitchFamily="18" charset="0"/>
              <a:cs typeface="Times New Roman" panose="02020603050405020304" pitchFamily="18" charset="0"/>
            </a:endParaRPr>
          </a:p>
          <a:p>
            <a:pPr marL="434975"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Bulaşıcı hastalıklar, olumsuz yaşam koşulları, kötü beslenmeye bağlı hastalıklar, kıtlıklar, savaşlar ve felaketlere bağlı kitlesel ölümler orta çağ boyunca insan yaşamının bugünkünden çok daha kısa ve sağlıksız geçmesine neden olmuştur.</a:t>
            </a:r>
          </a:p>
          <a:p>
            <a:pPr marL="434975"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Kara ölüm veba salgını-Avrupa nüfusunun dörtte biri yok olmuş.</a:t>
            </a:r>
          </a:p>
          <a:p>
            <a:pPr marL="434975"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18. yüzyıldan itibaren hızlanan sanayileşme ile birlikte kötü çalışma koşulları, kentlerde nüfusun hızlı artışı ve kalabalık kent yaşamının ortaya çıkardığı sorunlar toplumun sağlığının daha da olumsuz etkilenmesine yol açmıştır.</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6</a:t>
            </a:fld>
            <a:endParaRPr lang="tr-TR"/>
          </a:p>
        </p:txBody>
      </p:sp>
    </p:spTree>
    <p:extLst>
      <p:ext uri="{BB962C8B-B14F-4D97-AF65-F5344CB8AC3E}">
        <p14:creationId xmlns:p14="http://schemas.microsoft.com/office/powerpoint/2010/main" val="19278876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19" y="548680"/>
            <a:ext cx="9743085" cy="5760640"/>
          </a:xfrm>
        </p:spPr>
        <p:txBody>
          <a:bodyPr>
            <a:normAutofit/>
          </a:bodyPr>
          <a:lstStyle/>
          <a:p>
            <a:pPr marL="0" indent="0" algn="just">
              <a:buNone/>
            </a:pPr>
            <a:endParaRPr lang="tr-TR" sz="2400" b="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tr-TR" sz="2400" dirty="0">
                <a:latin typeface="Times New Roman" panose="02020603050405020304" pitchFamily="18" charset="0"/>
                <a:cs typeface="Times New Roman" panose="02020603050405020304" pitchFamily="18" charset="0"/>
              </a:rPr>
              <a:t>Modern tıbbın gelişmesi ile birlikte hastalıkların mistik nedenlere değil somut ve açıklanabilir etkenlere bağlı olduğu anlaşılmaya başlandı. </a:t>
            </a:r>
          </a:p>
          <a:p>
            <a:pPr algn="just">
              <a:buFont typeface="Wingdings" panose="05000000000000000000" pitchFamily="2" charset="2"/>
              <a:buChar char="Ø"/>
            </a:pPr>
            <a:r>
              <a:rPr lang="tr-TR" sz="2400" dirty="0">
                <a:latin typeface="Times New Roman" panose="02020603050405020304" pitchFamily="18" charset="0"/>
                <a:cs typeface="Times New Roman" panose="02020603050405020304" pitchFamily="18" charset="0"/>
              </a:rPr>
              <a:t>Veba, tifüs, kuduz, verem gibi bulaşıcı hastalıkların mikroorganizmalardan kaynaklandığı, işçilerde görülen hastalıkların çalışma ortamındaki maden tozları, cıva, kurşun ve benzeri metaller ve ağır fiziksel koşulların sonucu olduğu, yoksul halk kesimlerinde sık görülen </a:t>
            </a:r>
            <a:r>
              <a:rPr lang="tr-TR" sz="2400" dirty="0" err="1">
                <a:latin typeface="Times New Roman" panose="02020603050405020304" pitchFamily="18" charset="0"/>
                <a:cs typeface="Times New Roman" panose="02020603050405020304" pitchFamily="18" charset="0"/>
              </a:rPr>
              <a:t>skorbüt</a:t>
            </a:r>
            <a:r>
              <a:rPr lang="tr-TR" sz="2400" dirty="0">
                <a:latin typeface="Times New Roman" panose="02020603050405020304" pitchFamily="18" charset="0"/>
                <a:cs typeface="Times New Roman" panose="02020603050405020304" pitchFamily="18" charset="0"/>
              </a:rPr>
              <a:t> hastalığının besin yetersizliğinden ileri geldiği anlaşılmıştır.</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7</a:t>
            </a:fld>
            <a:endParaRPr lang="tr-TR" dirty="0"/>
          </a:p>
        </p:txBody>
      </p:sp>
      <p:sp>
        <p:nvSpPr>
          <p:cNvPr id="5" name="3 Slayt Numarası Yer Tutucusu"/>
          <p:cNvSpPr txBox="1">
            <a:spLocks/>
          </p:cNvSpPr>
          <p:nvPr/>
        </p:nvSpPr>
        <p:spPr>
          <a:xfrm>
            <a:off x="8882082" y="5586412"/>
            <a:ext cx="588054"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40577570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19" y="548680"/>
            <a:ext cx="9743085" cy="5760640"/>
          </a:xfrm>
        </p:spPr>
        <p:txBody>
          <a:bodyPr>
            <a:normAutofit/>
          </a:bodyPr>
          <a:lstStyle/>
          <a:p>
            <a:pPr algn="just">
              <a:buFont typeface="Wingdings" panose="05000000000000000000" pitchFamily="2" charset="2"/>
              <a:buChar char="ü"/>
            </a:pPr>
            <a:r>
              <a:rPr lang="tr-TR" sz="2000" b="1" dirty="0">
                <a:latin typeface="Times New Roman" panose="02020603050405020304" pitchFamily="18" charset="0"/>
                <a:cs typeface="Times New Roman" panose="02020603050405020304" pitchFamily="18" charset="0"/>
              </a:rPr>
              <a:t>"Akıl hastalığı" </a:t>
            </a:r>
            <a:r>
              <a:rPr lang="tr-TR" sz="2000" dirty="0">
                <a:latin typeface="Times New Roman" panose="02020603050405020304" pitchFamily="18" charset="0"/>
                <a:cs typeface="Times New Roman" panose="02020603050405020304" pitchFamily="18" charset="0"/>
              </a:rPr>
              <a:t>olarak adlandırılan psikiyatrik sorunlar cinlerden veya büyülerden değil, kişinin yaşam deneyimlerinden,</a:t>
            </a:r>
          </a:p>
          <a:p>
            <a:pPr algn="just">
              <a:buFont typeface="Wingdings" panose="05000000000000000000" pitchFamily="2" charset="2"/>
              <a:buChar char="ü"/>
            </a:pPr>
            <a:r>
              <a:rPr lang="tr-TR" sz="2000" dirty="0">
                <a:latin typeface="Times New Roman" panose="02020603050405020304" pitchFamily="18" charset="0"/>
                <a:cs typeface="Times New Roman" panose="02020603050405020304" pitchFamily="18" charset="0"/>
              </a:rPr>
              <a:t>Salgın hastalıklar kentin üzerine çöken lanetten değil kentte insanların sefil yaşam koşullarından kaynaklanıyordu.</a:t>
            </a:r>
          </a:p>
          <a:p>
            <a:pPr algn="just">
              <a:buFont typeface="Wingdings" panose="05000000000000000000" pitchFamily="2" charset="2"/>
              <a:buChar char="ü"/>
            </a:pPr>
            <a:r>
              <a:rPr lang="tr-TR" sz="2000" dirty="0">
                <a:latin typeface="Times New Roman" panose="02020603050405020304" pitchFamily="18" charset="0"/>
                <a:cs typeface="Times New Roman" panose="02020603050405020304" pitchFamily="18" charset="0"/>
              </a:rPr>
              <a:t> Giderek, sağlıkla ilgili bütün sorunların çözümü için mistik yaklaşımlar yerine 	</a:t>
            </a:r>
          </a:p>
          <a:p>
            <a:pPr lvl="1" algn="just">
              <a:buFont typeface="Wingdings" panose="05000000000000000000" pitchFamily="2" charset="2"/>
              <a:buChar char="ü"/>
            </a:pPr>
            <a:r>
              <a:rPr lang="tr-TR" sz="1800" dirty="0">
                <a:latin typeface="Times New Roman" panose="02020603050405020304" pitchFamily="18" charset="0"/>
                <a:cs typeface="Times New Roman" panose="02020603050405020304" pitchFamily="18" charset="0"/>
              </a:rPr>
              <a:t>hastalıkların sebeplerine yönelik önlemler almak, </a:t>
            </a:r>
          </a:p>
          <a:p>
            <a:pPr lvl="1" algn="just">
              <a:buFont typeface="Wingdings" panose="05000000000000000000" pitchFamily="2" charset="2"/>
              <a:buChar char="ü"/>
            </a:pPr>
            <a:r>
              <a:rPr lang="tr-TR" sz="1800" dirty="0">
                <a:latin typeface="Times New Roman" panose="02020603050405020304" pitchFamily="18" charset="0"/>
                <a:cs typeface="Times New Roman" panose="02020603050405020304" pitchFamily="18" charset="0"/>
              </a:rPr>
              <a:t>bulaşıcı hastalık etkeni olan mikroorganizmalarla mücadele etmek,</a:t>
            </a:r>
          </a:p>
          <a:p>
            <a:pPr lvl="1" algn="just">
              <a:buFont typeface="Wingdings" panose="05000000000000000000" pitchFamily="2" charset="2"/>
              <a:buChar char="ü"/>
            </a:pPr>
            <a:r>
              <a:rPr lang="tr-TR" sz="1800" dirty="0">
                <a:latin typeface="Times New Roman" panose="02020603050405020304" pitchFamily="18" charset="0"/>
                <a:cs typeface="Times New Roman" panose="02020603050405020304" pitchFamily="18" charset="0"/>
              </a:rPr>
              <a:t> kentlerin ve iş yerlerinin koşullarını iyileştirmek, </a:t>
            </a:r>
          </a:p>
          <a:p>
            <a:pPr lvl="1" algn="just">
              <a:buFont typeface="Wingdings" panose="05000000000000000000" pitchFamily="2" charset="2"/>
              <a:buChar char="ü"/>
            </a:pPr>
            <a:r>
              <a:rPr lang="tr-TR" sz="1800" dirty="0">
                <a:latin typeface="Times New Roman" panose="02020603050405020304" pitchFamily="18" charset="0"/>
                <a:cs typeface="Times New Roman" panose="02020603050405020304" pitchFamily="18" charset="0"/>
              </a:rPr>
              <a:t>sağlıklı ve yeterli beslenmeyi sağlamak vb. gerektiği algısı güçlendi.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8</a:t>
            </a:fld>
            <a:endParaRPr lang="tr-TR" dirty="0"/>
          </a:p>
        </p:txBody>
      </p:sp>
      <p:sp>
        <p:nvSpPr>
          <p:cNvPr id="5" name="3 Slayt Numarası Yer Tutucusu"/>
          <p:cNvSpPr txBox="1">
            <a:spLocks/>
          </p:cNvSpPr>
          <p:nvPr/>
        </p:nvSpPr>
        <p:spPr>
          <a:xfrm>
            <a:off x="8882082" y="5586412"/>
            <a:ext cx="588054"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38241479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19" y="548680"/>
            <a:ext cx="9743085" cy="5760640"/>
          </a:xfrm>
        </p:spPr>
        <p:txBody>
          <a:bodyPr>
            <a:normAutofit/>
          </a:bodyPr>
          <a:lstStyle/>
          <a:p>
            <a:pPr algn="just">
              <a:buFont typeface="Wingdings" panose="05000000000000000000" pitchFamily="2" charset="2"/>
              <a:buChar char="Ø"/>
            </a:pPr>
            <a:r>
              <a:rPr lang="tr-TR" sz="2800" dirty="0">
                <a:latin typeface="Times New Roman" panose="02020603050405020304" pitchFamily="18" charset="0"/>
                <a:cs typeface="Times New Roman" panose="02020603050405020304" pitchFamily="18" charset="0"/>
              </a:rPr>
              <a:t>İş sağlığı biliminin kurucusu olarak kabul edilen Dr. </a:t>
            </a:r>
            <a:r>
              <a:rPr lang="tr-TR" sz="2800" dirty="0" err="1">
                <a:latin typeface="Times New Roman" panose="02020603050405020304" pitchFamily="18" charset="0"/>
                <a:cs typeface="Times New Roman" panose="02020603050405020304" pitchFamily="18" charset="0"/>
              </a:rPr>
              <a:t>Bernardino</a:t>
            </a:r>
            <a:r>
              <a:rPr lang="tr-TR" sz="2800" dirty="0">
                <a:latin typeface="Times New Roman" panose="02020603050405020304" pitchFamily="18" charset="0"/>
                <a:cs typeface="Times New Roman" panose="02020603050405020304" pitchFamily="18" charset="0"/>
              </a:rPr>
              <a:t> </a:t>
            </a:r>
            <a:r>
              <a:rPr lang="tr-TR" sz="2800" dirty="0" err="1">
                <a:latin typeface="Times New Roman" panose="02020603050405020304" pitchFamily="18" charset="0"/>
                <a:cs typeface="Times New Roman" panose="02020603050405020304" pitchFamily="18" charset="0"/>
              </a:rPr>
              <a:t>Ramazzini</a:t>
            </a:r>
            <a:r>
              <a:rPr lang="tr-TR" sz="2800" dirty="0">
                <a:latin typeface="Times New Roman" panose="02020603050405020304" pitchFamily="18" charset="0"/>
                <a:cs typeface="Times New Roman" panose="02020603050405020304" pitchFamily="18" charset="0"/>
              </a:rPr>
              <a:t>, eserinde bütün hekimlere şu öğüdü vermiştir:</a:t>
            </a:r>
          </a:p>
          <a:p>
            <a:pPr algn="just">
              <a:buFont typeface="Wingdings" panose="05000000000000000000" pitchFamily="2" charset="2"/>
              <a:buChar char="Ø"/>
            </a:pPr>
            <a:r>
              <a:rPr lang="tr-TR" sz="2800" i="1" dirty="0">
                <a:latin typeface="Times New Roman" panose="02020603050405020304" pitchFamily="18" charset="0"/>
                <a:cs typeface="Times New Roman" panose="02020603050405020304" pitchFamily="18" charset="0"/>
              </a:rPr>
              <a:t>"Bir hastanın evine gittiğinizde ona neresinin ağrıdığını, ne zamandan beri hasta olduğunu, bağırsaklarının düzenli çalışıp çalışmadığını, son günlerde ne tür yiyecekler yediğini sorarsınız. Bu sorulara ben bir soru daha eklemek İsterim; hastaya ne iş yaptığını da sorunuz”.</a:t>
            </a:r>
          </a:p>
          <a:p>
            <a:pPr algn="just">
              <a:buFont typeface="Wingdings" panose="05000000000000000000" pitchFamily="2" charset="2"/>
              <a:buChar char="Ø"/>
            </a:pPr>
            <a:endParaRPr lang="tr-TR" sz="2800" b="1" dirty="0">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9</a:t>
            </a:fld>
            <a:endParaRPr lang="tr-TR" dirty="0"/>
          </a:p>
        </p:txBody>
      </p:sp>
      <p:sp>
        <p:nvSpPr>
          <p:cNvPr id="5" name="3 Slayt Numarası Yer Tutucusu"/>
          <p:cNvSpPr txBox="1">
            <a:spLocks/>
          </p:cNvSpPr>
          <p:nvPr/>
        </p:nvSpPr>
        <p:spPr>
          <a:xfrm>
            <a:off x="8882082" y="5586412"/>
            <a:ext cx="588054"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2906259888"/>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4204</TotalTime>
  <Words>1192</Words>
  <Application>Microsoft Office PowerPoint</Application>
  <PresentationFormat>Geniş ekran</PresentationFormat>
  <Paragraphs>97</Paragraphs>
  <Slides>16</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16</vt:i4>
      </vt:variant>
    </vt:vector>
  </HeadingPairs>
  <TitlesOfParts>
    <vt:vector size="23" baseType="lpstr">
      <vt:lpstr>Arial</vt:lpstr>
      <vt:lpstr>Calibri</vt:lpstr>
      <vt:lpstr>Century Gothic</vt:lpstr>
      <vt:lpstr>Times New Roman</vt:lpstr>
      <vt:lpstr>Wingdings</vt:lpstr>
      <vt:lpstr>Wingdings 3</vt:lpstr>
      <vt:lpstr>Duman</vt:lpstr>
      <vt:lpstr>ANKARA ÜNİVERSİTESİ SAĞLIK BİLİMLERİ FAKÜLTESİ ÇOCUK GELİŞİMİ BÖLÜMÜ </vt:lpstr>
      <vt:lpstr>HALK SAĞLIĞI VE SAĞLIĞIN GELİŞTİRİLMESİ KAVRAMI</vt:lpstr>
      <vt:lpstr>Halk Sağlığı Sınıflandırmasının Belirleyicileri</vt:lpstr>
      <vt:lpstr>PowerPoint Sunusu</vt:lpstr>
      <vt:lpstr>PowerPoint Sunusu</vt:lpstr>
      <vt:lpstr>Halk Sağlığının Tarihçesi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CİNSEL ŞİDDET MAĞDURLARINA SOSYAL HİZMET YAKLAŞIMI</dc:title>
  <dc:creator>hkn</dc:creator>
  <cp:lastModifiedBy>SATI KAPISIZ</cp:lastModifiedBy>
  <cp:revision>242</cp:revision>
  <dcterms:created xsi:type="dcterms:W3CDTF">2019-12-10T17:31:29Z</dcterms:created>
  <dcterms:modified xsi:type="dcterms:W3CDTF">2021-11-05T18:31:28Z</dcterms:modified>
</cp:coreProperties>
</file>