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81" r:id="rId4"/>
    <p:sldId id="316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713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5596" autoAdjust="0"/>
  </p:normalViewPr>
  <p:slideViewPr>
    <p:cSldViewPr>
      <p:cViewPr varScale="1">
        <p:scale>
          <a:sx n="74" d="100"/>
          <a:sy n="74" d="100"/>
        </p:scale>
        <p:origin x="6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FE611-2AE4-4435-B184-7C8A2D172911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02EB7-87F9-40F3-A480-B3DA765708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479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tr-TR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0F8C21-A6CD-483D-9A6D-77A0ED6D0DF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45248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1B0AC-CCBB-41C9-A945-477E194322FD}" type="slidenum">
              <a:rPr lang="en-US" altLang="tr-TR"/>
              <a:pPr/>
              <a:t>1</a:t>
            </a:fld>
            <a:endParaRPr lang="en-US" altLang="tr-TR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81794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564C8-6BC0-42F5-9C00-25DDFF9A10A0}" type="slidenum">
              <a:rPr lang="en-US" altLang="tr-TR"/>
              <a:pPr/>
              <a:t>2</a:t>
            </a:fld>
            <a:endParaRPr lang="en-US" altLang="tr-T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04747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76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59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8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4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10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31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32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73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36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51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262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1369-CE7A-4DDC-9902-899CC32FD8A5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6F49F-B6ED-46E4-8150-C352AB34B5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25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576" y="2852936"/>
            <a:ext cx="7776864" cy="704850"/>
          </a:xfrm>
        </p:spPr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rgbClr val="FF0000"/>
                </a:solidFill>
              </a:rPr>
              <a:t>BAHÇE ÜRÜNLERİNİN </a:t>
            </a:r>
            <a:r>
              <a:rPr lang="tr-TR" sz="5400" b="1" dirty="0" smtClean="0">
                <a:solidFill>
                  <a:srgbClr val="FF0000"/>
                </a:solidFill>
              </a:rPr>
              <a:t/>
            </a:r>
            <a:br>
              <a:rPr lang="tr-TR" sz="5400" b="1" dirty="0" smtClean="0">
                <a:solidFill>
                  <a:srgbClr val="FF0000"/>
                </a:solidFill>
              </a:rPr>
            </a:br>
            <a:r>
              <a:rPr lang="tr-TR" sz="5400" b="1" dirty="0" smtClean="0">
                <a:solidFill>
                  <a:srgbClr val="FF0000"/>
                </a:solidFill>
              </a:rPr>
              <a:t>BİLEŞİMİ</a:t>
            </a:r>
            <a:endParaRPr lang="ru-RU" altLang="tr-TR" sz="5400" b="1" dirty="0">
              <a:solidFill>
                <a:srgbClr val="FF000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347864" y="5445224"/>
            <a:ext cx="7086600" cy="441325"/>
          </a:xfrm>
        </p:spPr>
        <p:txBody>
          <a:bodyPr/>
          <a:lstStyle/>
          <a:p>
            <a:r>
              <a:rPr lang="tr-TR" altLang="tr-TR" dirty="0" err="1" smtClean="0"/>
              <a:t>Öğr</a:t>
            </a:r>
            <a:r>
              <a:rPr lang="tr-TR" altLang="tr-TR" dirty="0" smtClean="0"/>
              <a:t>. Gör. Ozan ZAMBİ</a:t>
            </a:r>
            <a:endParaRPr lang="en-US" altLang="tr-TR" dirty="0"/>
          </a:p>
          <a:p>
            <a:endParaRPr lang="ru-RU" alt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79512" y="1342586"/>
            <a:ext cx="8072782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Meyve ve sebze bileşimindeki </a:t>
            </a:r>
            <a:r>
              <a:rPr lang="tr-TR" sz="2400" b="1" i="1" dirty="0"/>
              <a:t>proteinlerin son derece önemli etkileri </a:t>
            </a:r>
            <a:r>
              <a:rPr lang="tr-TR" sz="2400" dirty="0" smtClean="0"/>
              <a:t>vardır;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Proteinler </a:t>
            </a:r>
            <a:r>
              <a:rPr lang="tr-TR" sz="2400" dirty="0"/>
              <a:t>yaşayan dokularda yalnız nükleotidlerin ve </a:t>
            </a:r>
            <a:r>
              <a:rPr lang="tr-TR" sz="2400" dirty="0" err="1"/>
              <a:t>stoplazmanın</a:t>
            </a:r>
            <a:r>
              <a:rPr lang="tr-TR" sz="2400" dirty="0"/>
              <a:t> yapısını oluşturmazlar, aynı zamanda büyüme, olgunlaşma, hasat sonrasında meyve ve sebzede oluşan </a:t>
            </a:r>
            <a:r>
              <a:rPr lang="tr-TR" sz="2400" dirty="0" err="1"/>
              <a:t>metabolik</a:t>
            </a:r>
            <a:r>
              <a:rPr lang="tr-TR" sz="2400" dirty="0"/>
              <a:t> değişikliklerde enzim faaliyetleri üzerine de etkilidirler.</a:t>
            </a:r>
          </a:p>
        </p:txBody>
      </p:sp>
    </p:spTree>
    <p:extLst>
      <p:ext uri="{BB962C8B-B14F-4D97-AF65-F5344CB8AC3E}">
        <p14:creationId xmlns:p14="http://schemas.microsoft.com/office/powerpoint/2010/main" val="38521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4. Mineral Maddeler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Meyve ve sebzelerin suda çözünür bileşikleri olan önemli mineral maddelerin en </a:t>
            </a:r>
            <a:r>
              <a:rPr lang="tr-TR" sz="2400" dirty="0" smtClean="0"/>
              <a:t>önemlileri</a:t>
            </a:r>
          </a:p>
          <a:p>
            <a:pPr algn="just"/>
            <a:r>
              <a:rPr lang="tr-TR" sz="2400" dirty="0" err="1" smtClean="0"/>
              <a:t>Ca</a:t>
            </a:r>
            <a:r>
              <a:rPr lang="tr-TR" sz="2400" dirty="0" smtClean="0"/>
              <a:t> </a:t>
            </a:r>
          </a:p>
          <a:p>
            <a:pPr algn="just"/>
            <a:r>
              <a:rPr lang="tr-TR" sz="2400" dirty="0" smtClean="0"/>
              <a:t>K</a:t>
            </a:r>
          </a:p>
          <a:p>
            <a:pPr algn="just"/>
            <a:r>
              <a:rPr lang="tr-TR" sz="2400" dirty="0" err="1" smtClean="0"/>
              <a:t>Na</a:t>
            </a:r>
            <a:endParaRPr lang="tr-TR" sz="2400" dirty="0" smtClean="0"/>
          </a:p>
          <a:p>
            <a:pPr algn="just"/>
            <a:r>
              <a:rPr lang="tr-TR" sz="2400" dirty="0" smtClean="0"/>
              <a:t>Fe</a:t>
            </a:r>
          </a:p>
          <a:p>
            <a:pPr algn="just"/>
            <a:r>
              <a:rPr lang="tr-TR" sz="2400" dirty="0" smtClean="0"/>
              <a:t>P</a:t>
            </a:r>
          </a:p>
          <a:p>
            <a:pPr algn="just"/>
            <a:r>
              <a:rPr lang="tr-TR" sz="2400" dirty="0" smtClean="0"/>
              <a:t>Mg</a:t>
            </a:r>
          </a:p>
          <a:p>
            <a:pPr algn="just"/>
            <a:r>
              <a:rPr lang="tr-TR" sz="2400" dirty="0" err="1" smtClean="0"/>
              <a:t>Mn’dır</a:t>
            </a:r>
            <a:r>
              <a:rPr lang="tr-TR" sz="2400" dirty="0"/>
              <a:t>.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426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47573" y="1229853"/>
            <a:ext cx="8470011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/>
              <a:t>Meyve </a:t>
            </a:r>
            <a:r>
              <a:rPr lang="tr-TR" sz="2400" dirty="0"/>
              <a:t>ve sebzelerde mineral maddelerin </a:t>
            </a:r>
            <a:r>
              <a:rPr lang="tr-TR" sz="2400" dirty="0" smtClean="0"/>
              <a:t>oranı </a:t>
            </a:r>
            <a:r>
              <a:rPr lang="tr-TR" sz="2400" dirty="0"/>
              <a:t>türe göre değişmekle birlikte %0.1-4.4 arasında değişmektedir</a:t>
            </a:r>
            <a:r>
              <a:rPr lang="tr-TR" sz="2400" dirty="0" smtClean="0"/>
              <a:t>. 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Örneğin </a:t>
            </a:r>
            <a:r>
              <a:rPr lang="tr-TR" sz="2400" dirty="0"/>
              <a:t>maydanozda taze ağırlığın %1 kadarını yalnız K oluşturur.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79164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500" y="1371600"/>
            <a:ext cx="8839200" cy="5486400"/>
          </a:xfrm>
        </p:spPr>
        <p:txBody>
          <a:bodyPr/>
          <a:lstStyle/>
          <a:p>
            <a:pPr algn="just"/>
            <a:r>
              <a:rPr lang="tr-TR" sz="2800" b="1" dirty="0">
                <a:solidFill>
                  <a:srgbClr val="FF0000"/>
                </a:solidFill>
              </a:rPr>
              <a:t>K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organik asitlerle kombine olarak K/asit oranı dengesi ile bitki dokularındaki </a:t>
            </a:r>
            <a:r>
              <a:rPr lang="tr-TR" sz="2800" dirty="0" err="1"/>
              <a:t>pH’yı</a:t>
            </a:r>
            <a:r>
              <a:rPr lang="tr-TR" sz="2800" dirty="0"/>
              <a:t> kontrol eder. </a:t>
            </a:r>
          </a:p>
          <a:p>
            <a:pPr algn="just"/>
            <a:r>
              <a:rPr lang="tr-TR" sz="2800" b="1" dirty="0" err="1">
                <a:solidFill>
                  <a:srgbClr val="FF0000"/>
                </a:solidFill>
              </a:rPr>
              <a:t>Ca</a:t>
            </a:r>
            <a:r>
              <a:rPr lang="tr-TR" sz="2800" dirty="0"/>
              <a:t> önemli bir mineral madde olup hücre duvarının yapısına girer. </a:t>
            </a:r>
          </a:p>
          <a:p>
            <a:pPr algn="just"/>
            <a:r>
              <a:rPr lang="tr-TR" sz="2800" b="1" dirty="0">
                <a:solidFill>
                  <a:srgbClr val="FF0000"/>
                </a:solidFill>
              </a:rPr>
              <a:t>Mg</a:t>
            </a:r>
            <a:r>
              <a:rPr lang="tr-TR" sz="2800" dirty="0"/>
              <a:t> klorofil molekülünün yapısında yer alır</a:t>
            </a:r>
          </a:p>
          <a:p>
            <a:pPr algn="just"/>
            <a:r>
              <a:rPr lang="tr-TR" sz="2800" b="1" dirty="0">
                <a:solidFill>
                  <a:srgbClr val="FF0000"/>
                </a:solidFill>
              </a:rPr>
              <a:t>P</a:t>
            </a:r>
            <a:r>
              <a:rPr lang="tr-TR" sz="2800" dirty="0"/>
              <a:t> </a:t>
            </a:r>
            <a:r>
              <a:rPr lang="tr-TR" sz="2800" dirty="0" err="1"/>
              <a:t>stoplazma</a:t>
            </a:r>
            <a:r>
              <a:rPr lang="tr-TR" sz="2800" dirty="0"/>
              <a:t> ve çekirdek proteinlerinin oluşmasında etkili olur,  karbonhidrat metabolizmasında ve enerji değişimlerinde önemli rol oynar.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5928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50825" y="1371600"/>
            <a:ext cx="8588375" cy="5486400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Mineral maddelerin meyve ve sebzelerin kalitesi üzerine önemli etkileri vardır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 </a:t>
            </a:r>
            <a:r>
              <a:rPr lang="tr-TR" sz="2400" dirty="0"/>
              <a:t>Meyve ve sebzedeki mineral madde </a:t>
            </a:r>
            <a:r>
              <a:rPr lang="tr-TR" sz="2400" dirty="0" smtClean="0"/>
              <a:t>düzeyinin hasattan </a:t>
            </a:r>
            <a:r>
              <a:rPr lang="tr-TR" sz="2400" dirty="0"/>
              <a:t>sonraki dayanıklılık ve depolama ömrü üzerine önemli etkileri vardır.</a:t>
            </a:r>
          </a:p>
        </p:txBody>
      </p:sp>
    </p:spTree>
    <p:extLst>
      <p:ext uri="{BB962C8B-B14F-4D97-AF65-F5344CB8AC3E}">
        <p14:creationId xmlns:p14="http://schemas.microsoft.com/office/powerpoint/2010/main" val="225448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188640"/>
            <a:ext cx="8458200" cy="715962"/>
          </a:xfrm>
        </p:spPr>
        <p:txBody>
          <a:bodyPr/>
          <a:lstStyle/>
          <a:p>
            <a:pPr algn="l"/>
            <a:r>
              <a:rPr lang="tr-TR" sz="4000" dirty="0" smtClean="0">
                <a:solidFill>
                  <a:srgbClr val="FF0000"/>
                </a:solidFill>
              </a:rPr>
              <a:t>5. Yağlar ve Yağ bezleri (</a:t>
            </a:r>
            <a:r>
              <a:rPr lang="tr-TR" sz="4000" dirty="0" err="1" smtClean="0">
                <a:solidFill>
                  <a:srgbClr val="FF0000"/>
                </a:solidFill>
              </a:rPr>
              <a:t>Lipoidler</a:t>
            </a:r>
            <a:r>
              <a:rPr lang="tr-TR" sz="4000" dirty="0" smtClean="0">
                <a:solidFill>
                  <a:srgbClr val="FF0000"/>
                </a:solidFill>
              </a:rPr>
              <a:t>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07504" y="1484784"/>
            <a:ext cx="8731696" cy="51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Azot içermeyen bileşikler olup, meyve ve sebzelerde kalitenin oluşmasında önemli bir yer tutarlar.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Bu </a:t>
            </a:r>
            <a:r>
              <a:rPr lang="tr-TR" sz="2400" dirty="0"/>
              <a:t>bileşikler üç değerli bir alkol olan gliserinle yağ asitlerinin birleşmesiyle meydana gelirler.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Yağlar </a:t>
            </a:r>
            <a:r>
              <a:rPr lang="tr-TR" sz="2400" dirty="0"/>
              <a:t>doymuş ve doymamış yağ asidi içermesine göre katı ve sıvı halde bulunurlar.</a:t>
            </a:r>
          </a:p>
        </p:txBody>
      </p:sp>
    </p:spTree>
    <p:extLst>
      <p:ext uri="{BB962C8B-B14F-4D97-AF65-F5344CB8AC3E}">
        <p14:creationId xmlns:p14="http://schemas.microsoft.com/office/powerpoint/2010/main" val="325797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Meyve ve sebzenin çeşidine bağlı olarak bileşimindeki yağ oranları farklıdır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Örneğin </a:t>
            </a:r>
            <a:r>
              <a:rPr lang="tr-TR" sz="2400" dirty="0"/>
              <a:t>kabuklu meyveler (</a:t>
            </a:r>
            <a:r>
              <a:rPr lang="tr-TR" sz="2400" dirty="0" err="1"/>
              <a:t>antep</a:t>
            </a:r>
            <a:r>
              <a:rPr lang="tr-TR" sz="2400" dirty="0"/>
              <a:t> fıstığı, ceviz, badem, fındık) ile zeytin ve avokado gibi meyvelerde yağ birikimi diğer birçok meyve türüne göre çok daha fazladır.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Taze </a:t>
            </a:r>
            <a:r>
              <a:rPr lang="tr-TR" sz="2400" dirty="0"/>
              <a:t>avokado %</a:t>
            </a:r>
            <a:r>
              <a:rPr lang="tr-TR" sz="2400" dirty="0" smtClean="0"/>
              <a:t>20</a:t>
            </a:r>
          </a:p>
          <a:p>
            <a:pPr algn="just"/>
            <a:r>
              <a:rPr lang="tr-TR" sz="2400" dirty="0" smtClean="0"/>
              <a:t>Zeytinde %15-30 </a:t>
            </a:r>
            <a:r>
              <a:rPr lang="tr-TR" sz="2400" dirty="0"/>
              <a:t>oranında yağ vardır. </a:t>
            </a:r>
            <a:endParaRPr lang="tr-TR" sz="2400" dirty="0" smtClean="0"/>
          </a:p>
          <a:p>
            <a:pPr algn="just"/>
            <a:r>
              <a:rPr lang="tr-TR" sz="2400" dirty="0" smtClean="0"/>
              <a:t>Sert </a:t>
            </a:r>
            <a:r>
              <a:rPr lang="tr-TR" sz="2400" dirty="0"/>
              <a:t>kabuklu meyvelerde kuru maddenin %70’i yağ içerir.</a:t>
            </a:r>
          </a:p>
        </p:txBody>
      </p:sp>
    </p:spTree>
    <p:extLst>
      <p:ext uri="{BB962C8B-B14F-4D97-AF65-F5344CB8AC3E}">
        <p14:creationId xmlns:p14="http://schemas.microsoft.com/office/powerpoint/2010/main" val="15483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6. Vitaminler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79512" y="1122928"/>
            <a:ext cx="8659688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Vitaminler canlıların sağlıklı olması, yaşaması ve üremesi gibi en önemli işlevlerini yerine getirebilmeleri için mutlaka almak zorunda oldukları organik bileşiklerdir</a:t>
            </a:r>
            <a:r>
              <a:rPr lang="tr-TR" sz="2400" dirty="0" smtClean="0"/>
              <a:t>. </a:t>
            </a:r>
          </a:p>
          <a:p>
            <a:pPr marL="0" indent="0" algn="just">
              <a:buNone/>
            </a:pPr>
            <a:r>
              <a:rPr lang="tr-TR" sz="2400" dirty="0"/>
              <a:t>Genel olarak hayvansal organizmaların hücresinde sentezlenmez, bitki hücrelerinde oluşur</a:t>
            </a:r>
            <a:r>
              <a:rPr lang="tr-TR" sz="2400" dirty="0" smtClean="0"/>
              <a:t>. Meyve </a:t>
            </a:r>
            <a:r>
              <a:rPr lang="tr-TR" sz="2400" dirty="0"/>
              <a:t>ve sebzelerde en önemli vitamin kaynaklarıdır. </a:t>
            </a:r>
          </a:p>
        </p:txBody>
      </p:sp>
    </p:spTree>
    <p:extLst>
      <p:ext uri="{BB962C8B-B14F-4D97-AF65-F5344CB8AC3E}">
        <p14:creationId xmlns:p14="http://schemas.microsoft.com/office/powerpoint/2010/main" val="4654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275272"/>
            <a:ext cx="8731696" cy="5486400"/>
          </a:xfrm>
        </p:spPr>
        <p:txBody>
          <a:bodyPr/>
          <a:lstStyle/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/>
              <a:t>Tür ve çeşitlere göre vitamin içerikleri ve miktarı farklılık göstermekle birlikte en fazla bulunan vitamin C vitamini olup, bunu B, A, D, E, K vitaminleri izler.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Suda eriyen vitaminler vücutta depo edilmez, yağda eriyen vitaminler ise depolanırlar.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0656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13466" y="1374910"/>
            <a:ext cx="8659688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Vitaminler iki grupta incelenirler: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it-IT" sz="2400" b="1" dirty="0" smtClean="0"/>
              <a:t>1</a:t>
            </a:r>
            <a:r>
              <a:rPr lang="it-IT" sz="2400" b="1" dirty="0"/>
              <a:t>. Yağda eriyen vitaminler: A, D, E, K </a:t>
            </a:r>
            <a:endParaRPr lang="it-IT" sz="2400" dirty="0"/>
          </a:p>
          <a:p>
            <a:pPr marL="0" indent="0">
              <a:buNone/>
            </a:pPr>
            <a:r>
              <a:rPr lang="sv-SE" sz="2400" b="1" dirty="0"/>
              <a:t>2. Suda eriyen vitaminler : B1, B2, B3, B4, B5, B6, B7, B12, C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958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xfrm>
            <a:off x="323528" y="1524000"/>
            <a:ext cx="8568952" cy="4648200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/>
              <a:t>Bileşimleri yönünden meyve ve sebzeler başlıca iki ana maddeden oluşur. 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b="1" dirty="0"/>
              <a:t>1. Kuru madde </a:t>
            </a:r>
            <a:endParaRPr lang="tr-TR" sz="2800" dirty="0"/>
          </a:p>
          <a:p>
            <a:pPr marL="0" indent="0">
              <a:buNone/>
            </a:pPr>
            <a:r>
              <a:rPr lang="tr-TR" sz="2800" b="1" dirty="0"/>
              <a:t>2. Su</a:t>
            </a:r>
          </a:p>
          <a:p>
            <a:endParaRPr lang="tr-TR" sz="2800" dirty="0"/>
          </a:p>
          <a:p>
            <a:pPr marL="0" indent="0">
              <a:buNone/>
            </a:pPr>
            <a:r>
              <a:rPr lang="tr-TR" sz="2800" dirty="0"/>
              <a:t>Kuru madde de suda eriyebilir toplam kuru madde ve suda erimez kuru madde diye ikiye ayrılmaktadır.</a:t>
            </a:r>
            <a:endParaRPr lang="ru-RU" alt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A vitamini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43000"/>
            <a:ext cx="8659688" cy="5486400"/>
          </a:xfrm>
        </p:spPr>
        <p:txBody>
          <a:bodyPr/>
          <a:lstStyle/>
          <a:p>
            <a:pPr algn="just"/>
            <a:r>
              <a:rPr lang="tr-TR" sz="2400" dirty="0"/>
              <a:t>A vitaminin önemli </a:t>
            </a:r>
            <a:r>
              <a:rPr lang="tr-TR" sz="2400" dirty="0" err="1"/>
              <a:t>provitamini</a:t>
            </a:r>
            <a:r>
              <a:rPr lang="tr-TR" sz="2400" dirty="0"/>
              <a:t> olan </a:t>
            </a:r>
            <a:r>
              <a:rPr lang="tr-TR" sz="2400" dirty="0" err="1">
                <a:solidFill>
                  <a:srgbClr val="FF0000"/>
                </a:solidFill>
              </a:rPr>
              <a:t>karoten</a:t>
            </a:r>
            <a:r>
              <a:rPr lang="tr-TR" sz="2400" dirty="0"/>
              <a:t> bitkilerin en çok </a:t>
            </a:r>
            <a:r>
              <a:rPr lang="tr-TR" sz="2400" dirty="0" err="1"/>
              <a:t>klorofilli</a:t>
            </a:r>
            <a:r>
              <a:rPr lang="tr-TR" sz="2400" dirty="0"/>
              <a:t> yeşil kısımlarında bulunur. Bu vitaminin </a:t>
            </a:r>
            <a:r>
              <a:rPr lang="tr-TR" sz="2400" dirty="0" err="1"/>
              <a:t>provitaminleri</a:t>
            </a:r>
            <a:r>
              <a:rPr lang="tr-TR" sz="2400" dirty="0"/>
              <a:t> arasında en önemlisi beta-</a:t>
            </a:r>
            <a:r>
              <a:rPr lang="tr-TR" sz="2400" dirty="0" err="1"/>
              <a:t>karotendir</a:t>
            </a:r>
            <a:r>
              <a:rPr lang="tr-TR" sz="2400" dirty="0"/>
              <a:t>. Vücutta karaciğerde birikir. </a:t>
            </a:r>
          </a:p>
          <a:p>
            <a:pPr algn="just"/>
            <a:r>
              <a:rPr lang="tr-TR" sz="2400" dirty="0"/>
              <a:t>Sarı renkli sebze ve meyvelerde </a:t>
            </a:r>
            <a:r>
              <a:rPr lang="tr-TR" sz="2400" dirty="0" err="1"/>
              <a:t>karoten</a:t>
            </a:r>
            <a:r>
              <a:rPr lang="tr-TR" sz="2400" dirty="0"/>
              <a:t> çok bulunur. </a:t>
            </a:r>
          </a:p>
          <a:p>
            <a:pPr algn="just"/>
            <a:r>
              <a:rPr lang="tr-TR" sz="2400" dirty="0"/>
              <a:t>Örneğin</a:t>
            </a:r>
            <a:r>
              <a:rPr lang="tr-TR" sz="2400" b="1" i="1" dirty="0"/>
              <a:t> havuç, kayısı, zerdali.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1441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D vitamini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200" b="1" dirty="0" smtClean="0">
              <a:solidFill>
                <a:srgbClr val="FF0000"/>
              </a:solidFill>
            </a:endParaRPr>
          </a:p>
          <a:p>
            <a:pPr algn="just"/>
            <a:r>
              <a:rPr lang="tr-TR" sz="2400" dirty="0" smtClean="0"/>
              <a:t>Kemik </a:t>
            </a:r>
            <a:r>
              <a:rPr lang="tr-TR" sz="2400" dirty="0"/>
              <a:t>oluşumu </a:t>
            </a:r>
            <a:r>
              <a:rPr lang="tr-TR" sz="2400" dirty="0" smtClean="0"/>
              <a:t>sağlar</a:t>
            </a:r>
          </a:p>
          <a:p>
            <a:pPr algn="just"/>
            <a:r>
              <a:rPr lang="tr-TR" sz="2400" dirty="0"/>
              <a:t>D</a:t>
            </a:r>
            <a:r>
              <a:rPr lang="tr-TR" sz="2400" dirty="0" smtClean="0"/>
              <a:t>eri </a:t>
            </a:r>
            <a:r>
              <a:rPr lang="tr-TR" sz="2400" dirty="0"/>
              <a:t>hastalıklarını </a:t>
            </a:r>
            <a:r>
              <a:rPr lang="tr-TR" sz="2400" dirty="0" smtClean="0"/>
              <a:t>önler</a:t>
            </a:r>
          </a:p>
          <a:p>
            <a:pPr marL="0" indent="0" algn="just">
              <a:buNone/>
            </a:pPr>
            <a:r>
              <a:rPr lang="tr-TR" sz="2400" dirty="0" smtClean="0"/>
              <a:t>Canlılarda </a:t>
            </a:r>
            <a:r>
              <a:rPr lang="tr-TR" sz="2400" dirty="0"/>
              <a:t>D </a:t>
            </a:r>
            <a:r>
              <a:rPr lang="tr-TR" sz="2400" dirty="0" err="1"/>
              <a:t>provitaminlerinin</a:t>
            </a:r>
            <a:r>
              <a:rPr lang="tr-TR" sz="2400" dirty="0"/>
              <a:t> güneş ışınlarıyla ile aktifleşmeleri hayvansal bünyede olur. Bitkilerde ya bu durum oluşmaz yada önemsizdir. Bitkilerde s</a:t>
            </a:r>
            <a:r>
              <a:rPr lang="tr-TR" sz="2400" b="1" dirty="0"/>
              <a:t>ebze ve meyve kesilip kurutulduğunda</a:t>
            </a:r>
            <a:r>
              <a:rPr lang="tr-TR" sz="2400" dirty="0"/>
              <a:t> D vitamini oluşur. 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193876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E Vitamini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248" y="1556792"/>
            <a:ext cx="8659688" cy="5486400"/>
          </a:xfrm>
        </p:spPr>
        <p:txBody>
          <a:bodyPr/>
          <a:lstStyle/>
          <a:p>
            <a:pPr algn="just"/>
            <a:r>
              <a:rPr lang="tr-TR" dirty="0" smtClean="0"/>
              <a:t>Kısırlığı </a:t>
            </a:r>
            <a:r>
              <a:rPr lang="tr-TR" dirty="0"/>
              <a:t>önleyen bir vitamindir. </a:t>
            </a:r>
          </a:p>
          <a:p>
            <a:pPr algn="just"/>
            <a:r>
              <a:rPr lang="tr-TR" dirty="0"/>
              <a:t>Bu vitaminin en zengin kaynağı </a:t>
            </a:r>
            <a:r>
              <a:rPr lang="tr-TR" b="1" dirty="0"/>
              <a:t>tahıllardan çıkartılan yağlar</a:t>
            </a:r>
            <a:r>
              <a:rPr lang="tr-TR" dirty="0"/>
              <a:t>dır. Sebzede az, meyvede oldukça azdır.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44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188640"/>
            <a:ext cx="8458200" cy="715962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K Vitamini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51520" y="1371600"/>
            <a:ext cx="858768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Birçok </a:t>
            </a:r>
            <a:r>
              <a:rPr lang="tr-TR" sz="2400" dirty="0"/>
              <a:t>sebzede bulunur. </a:t>
            </a:r>
            <a:r>
              <a:rPr lang="tr-TR" sz="2400" dirty="0" smtClean="0"/>
              <a:t>Koyu yeşil renkli sebzelerde bulunduğu bilinmektedir. </a:t>
            </a:r>
            <a:r>
              <a:rPr lang="tr-TR" sz="2400" dirty="0"/>
              <a:t>Meyvelerde bulunuşu ise sebzelerinkinden daha fazladır. </a:t>
            </a:r>
          </a:p>
          <a:p>
            <a:pPr marL="0" indent="0" algn="just">
              <a:buNone/>
            </a:pPr>
            <a:r>
              <a:rPr lang="tr-TR" sz="2400" dirty="0" smtClean="0"/>
              <a:t>Örneğin; </a:t>
            </a:r>
            <a:r>
              <a:rPr lang="tr-TR" sz="2400" b="1" dirty="0" smtClean="0"/>
              <a:t>ıspanak, brokoli, taze soğan</a:t>
            </a:r>
          </a:p>
          <a:p>
            <a:pPr marL="0" indent="0" algn="just">
              <a:buNone/>
            </a:pPr>
            <a:endParaRPr lang="tr-TR" sz="1100" dirty="0"/>
          </a:p>
        </p:txBody>
      </p:sp>
    </p:spTree>
    <p:extLst>
      <p:ext uri="{BB962C8B-B14F-4D97-AF65-F5344CB8AC3E}">
        <p14:creationId xmlns:p14="http://schemas.microsoft.com/office/powerpoint/2010/main" val="1051178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480790"/>
            <a:ext cx="84582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B Vitamini</a:t>
            </a:r>
            <a:br>
              <a:rPr lang="tr-TR" b="1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00250" y="980728"/>
            <a:ext cx="78486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2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2400" dirty="0" smtClean="0"/>
              <a:t>Meyve </a:t>
            </a:r>
            <a:r>
              <a:rPr lang="tr-TR" sz="2400" dirty="0"/>
              <a:t>ve sebzelerin birçoğunda bulunur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r>
              <a:rPr lang="tr-TR" sz="2400" dirty="0" smtClean="0"/>
              <a:t>Örneğin; </a:t>
            </a:r>
            <a:r>
              <a:rPr lang="tr-TR" sz="2400" b="1" dirty="0" smtClean="0"/>
              <a:t>fındık, ceviz, maydanoz, ıspanak, domates… </a:t>
            </a:r>
            <a:endParaRPr lang="tr-TR" sz="1000" b="1" dirty="0"/>
          </a:p>
        </p:txBody>
      </p:sp>
    </p:spTree>
    <p:extLst>
      <p:ext uri="{BB962C8B-B14F-4D97-AF65-F5344CB8AC3E}">
        <p14:creationId xmlns:p14="http://schemas.microsoft.com/office/powerpoint/2010/main" val="547485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4812" y="548680"/>
            <a:ext cx="84582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C Vitamini</a:t>
            </a:r>
            <a:br>
              <a:rPr lang="tr-TR" b="1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 bwMode="auto">
          <a:xfrm>
            <a:off x="384812" y="1255790"/>
            <a:ext cx="7886700" cy="541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tr-TR" sz="2400" b="1" u="sng" dirty="0" smtClean="0"/>
              <a:t>C vitamini yönünden meyveler üç grupta toplanmaktadır.</a:t>
            </a:r>
            <a:r>
              <a:rPr lang="tr-TR" sz="2400" dirty="0" smtClean="0"/>
              <a:t> </a:t>
            </a:r>
          </a:p>
          <a:p>
            <a:pPr marL="0" indent="0" algn="just">
              <a:buFontTx/>
              <a:buNone/>
            </a:pPr>
            <a:endParaRPr lang="tr-TR" sz="2400" dirty="0" smtClean="0"/>
          </a:p>
          <a:p>
            <a:pPr marL="0" indent="0" algn="just">
              <a:buFontTx/>
              <a:buNone/>
            </a:pPr>
            <a:r>
              <a:rPr lang="tr-TR" sz="2400" b="1" dirty="0" smtClean="0"/>
              <a:t>1.Grup C vitaminince zengin türler : </a:t>
            </a:r>
            <a:r>
              <a:rPr lang="tr-TR" sz="2400" dirty="0" err="1" smtClean="0"/>
              <a:t>Turunçgil</a:t>
            </a:r>
            <a:r>
              <a:rPr lang="tr-TR" sz="2400" dirty="0" smtClean="0"/>
              <a:t> meyveleri, çilek, ahududu, böğürtlen gibi </a:t>
            </a:r>
            <a:r>
              <a:rPr lang="tr-TR" sz="2400" dirty="0" err="1" smtClean="0"/>
              <a:t>üzümsü</a:t>
            </a:r>
            <a:r>
              <a:rPr lang="tr-TR" sz="2400" dirty="0" smtClean="0"/>
              <a:t> meyve türleri Trabzon hurması 200mg/100gr, Kivi 300mg/100gr, Kuşburnu 1000mg/100gr, </a:t>
            </a:r>
          </a:p>
          <a:p>
            <a:pPr marL="0" indent="0" algn="just">
              <a:buFontTx/>
              <a:buNone/>
            </a:pPr>
            <a:r>
              <a:rPr lang="tr-TR" sz="2400" b="1" dirty="0" smtClean="0"/>
              <a:t>2.Grup orta düzeyde C vitamini içeren türler </a:t>
            </a:r>
            <a:r>
              <a:rPr lang="tr-TR" sz="2400" dirty="0" smtClean="0"/>
              <a:t>(15-30mg/100gr) : Muz, ayva, incir, vişne, kestane </a:t>
            </a:r>
          </a:p>
          <a:p>
            <a:pPr marL="0" indent="0" algn="just">
              <a:buFontTx/>
              <a:buNone/>
            </a:pPr>
            <a:r>
              <a:rPr lang="tr-TR" sz="2400" b="1" dirty="0" smtClean="0"/>
              <a:t>3.Grup C vitaminince fakir olan türler (5-15 mg/100gr): </a:t>
            </a:r>
            <a:r>
              <a:rPr lang="tr-TR" sz="2400" dirty="0" smtClean="0"/>
              <a:t>Elma, armut, şeftali, kaysı, erik, üzüm, nar. </a:t>
            </a:r>
          </a:p>
          <a:p>
            <a:pPr marL="0" indent="0" algn="just">
              <a:buFontTx/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41802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275272"/>
            <a:ext cx="8964488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b="1" u="sng" dirty="0"/>
              <a:t>C vitamini yönünden sebzeler iki grupta toplanmaktadır. </a:t>
            </a:r>
          </a:p>
          <a:p>
            <a:pPr marL="0" indent="0" algn="just">
              <a:buNone/>
            </a:pPr>
            <a:endParaRPr lang="tr-TR" sz="2400" b="1" u="sng" dirty="0"/>
          </a:p>
          <a:p>
            <a:pPr marL="0" indent="0" algn="just">
              <a:buNone/>
            </a:pPr>
            <a:r>
              <a:rPr lang="tr-TR" sz="2400" b="1" dirty="0"/>
              <a:t>1.Grup C vitaminince zengin türler (50-150mg/100gr): </a:t>
            </a:r>
            <a:r>
              <a:rPr lang="tr-TR" sz="2400" dirty="0"/>
              <a:t>Biber, maydanoz, lahana, karnabahar, alabaş, ıspanak, kuşkonmaz, yaprak kerevizi. </a:t>
            </a:r>
          </a:p>
          <a:p>
            <a:pPr marL="0" indent="0" algn="just">
              <a:buNone/>
            </a:pPr>
            <a:r>
              <a:rPr lang="tr-TR" sz="2400" b="1" dirty="0"/>
              <a:t>2.Grup C vitaminince fakir olan türler (15-30 mg/100gr): </a:t>
            </a:r>
            <a:r>
              <a:rPr lang="tr-TR" sz="2400" dirty="0"/>
              <a:t>Domates, </a:t>
            </a:r>
            <a:r>
              <a:rPr lang="tr-TR" sz="2400" dirty="0" err="1"/>
              <a:t>patetes</a:t>
            </a:r>
            <a:r>
              <a:rPr lang="tr-TR" sz="2400" dirty="0"/>
              <a:t>, soğan, turp, kök sebzeleri. 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13065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7. Organik Asitler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14" y="1628800"/>
            <a:ext cx="8659688" cy="5486400"/>
          </a:xfrm>
        </p:spPr>
        <p:txBody>
          <a:bodyPr/>
          <a:lstStyle/>
          <a:p>
            <a:pPr algn="just"/>
            <a:r>
              <a:rPr lang="tr-TR" sz="2400" dirty="0"/>
              <a:t>Birçok bitki dokusunda metabolizmasının bir sonucu olarak organik asitler meydana gelir. Şekerlerle birlikte çeşide özgü tadı belirleyen maddelerdir. </a:t>
            </a:r>
          </a:p>
          <a:p>
            <a:pPr algn="just"/>
            <a:r>
              <a:rPr lang="tr-TR" sz="2400" dirty="0"/>
              <a:t>Tür ve çeşitlere göre miktarı değişmektedir. </a:t>
            </a:r>
          </a:p>
          <a:p>
            <a:pPr algn="just"/>
            <a:r>
              <a:rPr lang="tr-TR" sz="2400" dirty="0"/>
              <a:t>Limonda olduğu gibi bazı meyvelerde asit oranı %7, </a:t>
            </a:r>
            <a:r>
              <a:rPr lang="tr-TR" sz="2400" dirty="0" err="1"/>
              <a:t>Laymda</a:t>
            </a:r>
            <a:r>
              <a:rPr lang="tr-TR" sz="2400" dirty="0"/>
              <a:t> %9, elma, armut, domates gibi türlerde %0.5 oranında asit bulunmaktadır.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75035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43000"/>
            <a:ext cx="883920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/>
              <a:t>Bahçe ürünlerinde en çok bulunan asitler malik asit, sitrik asit, tartarik asittir. 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b="1" dirty="0"/>
              <a:t>Malik asitçe zengin olan türler</a:t>
            </a:r>
            <a:r>
              <a:rPr lang="tr-TR" sz="2400" dirty="0"/>
              <a:t>: Elma, armut, şeftali, kaysı, kiraz, </a:t>
            </a:r>
            <a:r>
              <a:rPr lang="tr-TR" sz="2400" dirty="0" err="1"/>
              <a:t>vişne,erik</a:t>
            </a:r>
            <a:r>
              <a:rPr lang="tr-TR" sz="2400" dirty="0"/>
              <a:t>, muz, domates, havuç, soğan, kereviz. </a:t>
            </a:r>
          </a:p>
          <a:p>
            <a:pPr marL="0" indent="0" algn="just">
              <a:buNone/>
            </a:pPr>
            <a:r>
              <a:rPr lang="tr-TR" sz="2400" b="1" dirty="0"/>
              <a:t>Sitrik asitçe zengin türler: </a:t>
            </a:r>
            <a:r>
              <a:rPr lang="tr-TR" sz="2400" dirty="0" err="1"/>
              <a:t>Turunçgil</a:t>
            </a:r>
            <a:r>
              <a:rPr lang="tr-TR" sz="2400" dirty="0"/>
              <a:t> meyveleri, nar, incir, ahududu, böğürtlen, ananas, yapraklı ve baklalı sebzeler. </a:t>
            </a:r>
          </a:p>
          <a:p>
            <a:pPr marL="0" indent="0" algn="just">
              <a:buNone/>
            </a:pPr>
            <a:r>
              <a:rPr lang="tr-TR" sz="2400" b="1" dirty="0"/>
              <a:t>Tartarik asitçe zengin türler: </a:t>
            </a:r>
            <a:r>
              <a:rPr lang="tr-TR" sz="2400" dirty="0"/>
              <a:t>Üzüm ve bazı </a:t>
            </a:r>
            <a:r>
              <a:rPr lang="tr-TR" sz="2400" dirty="0" err="1"/>
              <a:t>üzümsü</a:t>
            </a:r>
            <a:r>
              <a:rPr lang="tr-TR" sz="2400" dirty="0"/>
              <a:t> türler.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71982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4252" y="116632"/>
            <a:ext cx="8458200" cy="715962"/>
          </a:xfrm>
        </p:spPr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44252" y="1844824"/>
            <a:ext cx="8731696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/>
              <a:t>Oksalik asit : </a:t>
            </a:r>
            <a:r>
              <a:rPr lang="tr-TR" sz="2400" dirty="0"/>
              <a:t>Hemen hemen her meyve ve sebzede değişik oranlarda </a:t>
            </a:r>
            <a:r>
              <a:rPr lang="tr-TR" sz="2400" dirty="0" err="1"/>
              <a:t>okzalik</a:t>
            </a:r>
            <a:r>
              <a:rPr lang="tr-TR" sz="2400" dirty="0"/>
              <a:t> asit vardır. Kolay eritici özelliği vardır. Bu da konserve de korozyon sorununa neden olur. Oksalik asittin suda eriyen kısmı ise </a:t>
            </a:r>
            <a:r>
              <a:rPr lang="tr-TR" sz="2400" dirty="0" err="1"/>
              <a:t>Ca</a:t>
            </a:r>
            <a:r>
              <a:rPr lang="tr-TR" sz="2400" dirty="0"/>
              <a:t> birleşerek </a:t>
            </a:r>
            <a:r>
              <a:rPr lang="tr-TR" sz="2400" dirty="0" err="1"/>
              <a:t>Ca</a:t>
            </a:r>
            <a:r>
              <a:rPr lang="tr-TR" sz="2400" dirty="0"/>
              <a:t> azalmasına neden olur. Gelişme çağında kemik oluşumunu kötü etkiler.</a:t>
            </a:r>
          </a:p>
        </p:txBody>
      </p:sp>
    </p:spTree>
    <p:extLst>
      <p:ext uri="{BB962C8B-B14F-4D97-AF65-F5344CB8AC3E}">
        <p14:creationId xmlns:p14="http://schemas.microsoft.com/office/powerpoint/2010/main" val="189933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 bwMode="auto">
          <a:xfrm>
            <a:off x="381000" y="1340768"/>
            <a:ext cx="7886700" cy="51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tr-TR" sz="2400" u="sng" dirty="0" smtClean="0"/>
              <a:t>Meyve ve sebzeler başlıca on ana bileşikten oluşmaktadır.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1. </a:t>
            </a:r>
            <a:r>
              <a:rPr lang="tr-TR" sz="2400" dirty="0" smtClean="0"/>
              <a:t>Su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2. </a:t>
            </a:r>
            <a:r>
              <a:rPr lang="tr-TR" sz="2400" dirty="0" smtClean="0"/>
              <a:t>Karbonhidrat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3. </a:t>
            </a:r>
            <a:r>
              <a:rPr lang="tr-TR" sz="2400" dirty="0" smtClean="0"/>
              <a:t>Azotlu Maddeler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4. </a:t>
            </a:r>
            <a:r>
              <a:rPr lang="tr-TR" sz="2400" dirty="0" smtClean="0"/>
              <a:t>Mineral Maddeler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5. </a:t>
            </a:r>
            <a:r>
              <a:rPr lang="tr-TR" sz="2400" dirty="0" smtClean="0"/>
              <a:t>Yağlar ve yağ benzerleri (</a:t>
            </a:r>
            <a:r>
              <a:rPr lang="tr-TR" sz="2400" dirty="0" err="1" smtClean="0"/>
              <a:t>Lipoidler</a:t>
            </a:r>
            <a:r>
              <a:rPr lang="tr-TR" sz="2400" dirty="0" smtClean="0"/>
              <a:t>)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6. </a:t>
            </a:r>
            <a:r>
              <a:rPr lang="tr-TR" sz="2400" dirty="0" smtClean="0"/>
              <a:t>Vitaminler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7. </a:t>
            </a:r>
            <a:r>
              <a:rPr lang="tr-TR" sz="2400" dirty="0" smtClean="0"/>
              <a:t>Asitler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8. </a:t>
            </a:r>
            <a:r>
              <a:rPr lang="tr-TR" sz="2400" dirty="0" smtClean="0"/>
              <a:t>Enzimler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9. </a:t>
            </a:r>
            <a:r>
              <a:rPr lang="tr-TR" sz="2400" dirty="0" smtClean="0"/>
              <a:t>Renk Maddeleri</a:t>
            </a:r>
          </a:p>
          <a:p>
            <a:pPr marL="0" indent="0" algn="just">
              <a:buFontTx/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10. </a:t>
            </a:r>
            <a:r>
              <a:rPr lang="tr-TR" sz="2400" dirty="0" smtClean="0"/>
              <a:t>Aroma Maddeleri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7051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8. Enzimler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43000"/>
            <a:ext cx="858768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/>
              <a:t>Sebze ve meyvelerin yapısında çok sayıda enzim vardır.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Yaşayan dokuda birçok kimyasal değişimin oluşmasında aktif rol oynarlar. Muhafaza sırasında </a:t>
            </a:r>
            <a:r>
              <a:rPr lang="tr-TR" sz="2400" dirty="0" err="1"/>
              <a:t>inaktif</a:t>
            </a:r>
            <a:r>
              <a:rPr lang="tr-TR" sz="2400" dirty="0"/>
              <a:t> hale getirilmezlerse zamanla gözle görülür ve kaliteyi olumsuz yönde etkileyen değişmeler meydana gelir. 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Örneğin muhafaza veya donma ya da haşlama yeterli olmazsa renk değişimi başlar ve istenmeyen tat ve kokular ortaya çıkar.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 </a:t>
            </a:r>
            <a:r>
              <a:rPr lang="tr-TR" sz="2400" dirty="0" smtClean="0"/>
              <a:t>Isı, </a:t>
            </a:r>
            <a:r>
              <a:rPr lang="tr-TR" sz="2400" dirty="0"/>
              <a:t>enzimleri </a:t>
            </a:r>
            <a:r>
              <a:rPr lang="tr-TR" sz="2400" dirty="0" err="1"/>
              <a:t>inaktif</a:t>
            </a:r>
            <a:r>
              <a:rPr lang="tr-TR" sz="2400" dirty="0"/>
              <a:t> hale getirir. Birçokları 56 derecenin üstünde iş göremezler.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6458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9. Renk Maddeleri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25352"/>
            <a:ext cx="8659688" cy="481196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/>
              <a:t>Renk veren maddeye pigment denir. Her pigmentin kendine özgü rengi vardır. 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b="1" dirty="0"/>
              <a:t>Klorofil: </a:t>
            </a:r>
            <a:r>
              <a:rPr lang="tr-TR" sz="2400" dirty="0"/>
              <a:t>Yeşil renk vere maddedir.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b="1" dirty="0" err="1"/>
              <a:t>Karotenoidler</a:t>
            </a:r>
            <a:r>
              <a:rPr lang="tr-TR" sz="2400" b="1" dirty="0"/>
              <a:t>: </a:t>
            </a:r>
            <a:r>
              <a:rPr lang="tr-TR" sz="2400" dirty="0"/>
              <a:t>Sarıdan kırmızıya kadar değişen renkleri belirler. Miktarı tür, çeşit, ekoloji ve bakım işlemlerine göre değişir. Genellikle kabuktaki miktarı meyve etinden birkaç kat daha fazladır.</a:t>
            </a:r>
          </a:p>
        </p:txBody>
      </p:sp>
    </p:spTree>
    <p:extLst>
      <p:ext uri="{BB962C8B-B14F-4D97-AF65-F5344CB8AC3E}">
        <p14:creationId xmlns:p14="http://schemas.microsoft.com/office/powerpoint/2010/main" val="2068673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23" y="1196752"/>
            <a:ext cx="8659688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b="1" dirty="0" err="1"/>
              <a:t>Flavonoidler</a:t>
            </a:r>
            <a:r>
              <a:rPr lang="tr-TR" sz="2400" b="1" dirty="0"/>
              <a:t>: </a:t>
            </a:r>
            <a:r>
              <a:rPr lang="tr-TR" sz="2400" dirty="0"/>
              <a:t>Sarı rengi verirler. Kabuğun güneş gören kısmında daha fazla oluşur. Özellikle sert ve yumuşak çekirdekli meyve türlerinde bulunurlar, olgunlaşmayla birlikte bir miktar azalır (erik, şeftali). 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b="1" dirty="0" err="1"/>
              <a:t>Antosiyaninler</a:t>
            </a:r>
            <a:r>
              <a:rPr lang="tr-TR" sz="2400" b="1" dirty="0"/>
              <a:t> : </a:t>
            </a:r>
            <a:r>
              <a:rPr lang="tr-TR" sz="2400" dirty="0"/>
              <a:t>Kırmızı , mor ve siyaha kadar değişen renkleri verir. Meyve ve sebzelerde çiçek, meyve, yaprak, kök ve yumru gibi çeşitli organlarda bulunmaktadırlar. Meyve kabuğunda daha fazla bulunur. (Kara kiraz)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59966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10. Aroma maddeleri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340404"/>
            <a:ext cx="8659688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dirty="0"/>
              <a:t>Meyve ve sebzelerde lezzet, tat ve koku yönünden insanda duyusal etkiler oluşturan maddelerin tümüne </a:t>
            </a:r>
            <a:r>
              <a:rPr lang="tr-TR" sz="2800" b="1" dirty="0"/>
              <a:t>aroma veya aromatik maddeler </a:t>
            </a:r>
            <a:r>
              <a:rPr lang="tr-TR" sz="2800" dirty="0"/>
              <a:t>denir. </a:t>
            </a:r>
          </a:p>
          <a:p>
            <a:pPr marL="0" indent="0" algn="just">
              <a:buNone/>
            </a:pPr>
            <a:r>
              <a:rPr lang="tr-TR" sz="2800" dirty="0"/>
              <a:t>Sebze ve meyvelerde her çeşide özgü aromatik madde vardır.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46273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1000" y="1556792"/>
            <a:ext cx="8458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Aromatik maddeler, türler arasında, türün çeşitleri arasında farklılık gösterir.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i="1" dirty="0" smtClean="0"/>
              <a:t>Örneğin</a:t>
            </a:r>
            <a:r>
              <a:rPr lang="tr-TR" sz="2400" i="1" dirty="0"/>
              <a:t>: Kaysı, çilek, şeftali, hıyarda aromatik maddeler faklı yapıda olduğu gibi, çilek çeşitleri arasında da aroma zenginliği yönünden farklılık vardır. </a:t>
            </a:r>
            <a:endParaRPr lang="tr-TR" sz="2400" i="1" dirty="0" smtClean="0"/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41471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1608" y="2060848"/>
            <a:ext cx="8856984" cy="3528392"/>
          </a:xfrm>
        </p:spPr>
        <p:txBody>
          <a:bodyPr/>
          <a:lstStyle/>
          <a:p>
            <a:pPr algn="just"/>
            <a:r>
              <a:rPr lang="tr-TR" sz="2800" dirty="0"/>
              <a:t>Aromatik maddeler uçucu nitelikte olan </a:t>
            </a:r>
            <a:r>
              <a:rPr lang="tr-TR" sz="2800" b="1" dirty="0"/>
              <a:t>alkoller, aldehitler, esterler ve eteri yağlardır</a:t>
            </a:r>
            <a:r>
              <a:rPr lang="tr-TR" sz="2800" dirty="0"/>
              <a:t>. Aromatik maddelerin hasattan sonra kalmaları veya hemen kaybolmaları kaliteyi önemli ölçüde etkilemektedir.</a:t>
            </a:r>
          </a:p>
        </p:txBody>
      </p:sp>
    </p:spTree>
    <p:extLst>
      <p:ext uri="{BB962C8B-B14F-4D97-AF65-F5344CB8AC3E}">
        <p14:creationId xmlns:p14="http://schemas.microsoft.com/office/powerpoint/2010/main" val="151468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1. Su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48002"/>
            <a:ext cx="8839200" cy="5486400"/>
          </a:xfrm>
        </p:spPr>
        <p:txBody>
          <a:bodyPr/>
          <a:lstStyle/>
          <a:p>
            <a:r>
              <a:rPr lang="tr-TR" sz="2400" dirty="0"/>
              <a:t>Meyve ve sebzelerde ağırlığın %90-96’sını su </a:t>
            </a:r>
            <a:r>
              <a:rPr lang="tr-TR" sz="2400" dirty="0" smtClean="0"/>
              <a:t>oluşturmaktadır</a:t>
            </a:r>
          </a:p>
          <a:p>
            <a:pPr marL="342900" indent="-342900" algn="just"/>
            <a:r>
              <a:rPr lang="tr-TR" sz="2400" dirty="0" smtClean="0"/>
              <a:t>Su, sebze ve meyvelerde turgor basıncının sağlanmasında en önemli etmendir. </a:t>
            </a:r>
          </a:p>
          <a:p>
            <a:pPr marL="342900" indent="-342900" algn="just"/>
            <a:endParaRPr lang="tr-TR" sz="2400" dirty="0" smtClean="0"/>
          </a:p>
          <a:p>
            <a:pPr marL="342900" indent="-342900" algn="just"/>
            <a:r>
              <a:rPr lang="tr-TR" sz="2400" dirty="0" smtClean="0"/>
              <a:t>Meyve ve sebzeler ne kadar fazla oranda su içerirlerse mikroorganizmaların bozucu etkileri de o derece artmaktadır. Çünkü fazla rutubet </a:t>
            </a:r>
            <a:r>
              <a:rPr lang="tr-TR" sz="2400" dirty="0" err="1" smtClean="0"/>
              <a:t>mikrobiyal</a:t>
            </a:r>
            <a:r>
              <a:rPr lang="tr-TR" sz="2400" dirty="0" smtClean="0"/>
              <a:t> bozulmalar için uygun bir ortam oluşturur.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327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0" y="1268760"/>
            <a:ext cx="8839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Meyve ve sebzedeki su, doku ile çevre havası arasındaki buhar basınca farkına bağlı olarak terleme yoluyla kolaylıkla havaya karışır.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Meyve </a:t>
            </a:r>
            <a:r>
              <a:rPr lang="tr-TR" sz="2400" dirty="0"/>
              <a:t>ve sebzede yüzeyin </a:t>
            </a:r>
            <a:r>
              <a:rPr lang="tr-TR" sz="2400" dirty="0" err="1" smtClean="0"/>
              <a:t>hacime</a:t>
            </a:r>
            <a:r>
              <a:rPr lang="tr-TR" sz="2400" dirty="0" smtClean="0"/>
              <a:t> </a:t>
            </a:r>
            <a:r>
              <a:rPr lang="tr-TR" sz="2400" dirty="0"/>
              <a:t>olan oranının büyük </a:t>
            </a:r>
            <a:r>
              <a:rPr lang="tr-TR" sz="2400" dirty="0" smtClean="0"/>
              <a:t>olması</a:t>
            </a:r>
          </a:p>
          <a:p>
            <a:pPr algn="just"/>
            <a:r>
              <a:rPr lang="tr-TR" sz="2400" dirty="0" smtClean="0"/>
              <a:t>kalınlaşmış </a:t>
            </a:r>
            <a:r>
              <a:rPr lang="tr-TR" sz="2400" dirty="0" err="1"/>
              <a:t>kütikulanın</a:t>
            </a:r>
            <a:r>
              <a:rPr lang="tr-TR" sz="2400" dirty="0"/>
              <a:t> </a:t>
            </a:r>
            <a:r>
              <a:rPr lang="tr-TR" sz="2400" dirty="0" smtClean="0"/>
              <a:t>bulunması</a:t>
            </a:r>
          </a:p>
          <a:p>
            <a:pPr algn="just"/>
            <a:r>
              <a:rPr lang="tr-TR" sz="2400" dirty="0" smtClean="0"/>
              <a:t>meyve </a:t>
            </a:r>
            <a:r>
              <a:rPr lang="tr-TR" sz="2400" dirty="0"/>
              <a:t>yüzeyi üzerindeki </a:t>
            </a:r>
            <a:r>
              <a:rPr lang="tr-TR" sz="2400" dirty="0" err="1"/>
              <a:t>tüysü</a:t>
            </a:r>
            <a:r>
              <a:rPr lang="tr-TR" sz="2400" dirty="0"/>
              <a:t> </a:t>
            </a:r>
            <a:r>
              <a:rPr lang="tr-TR" sz="2400" dirty="0" smtClean="0"/>
              <a:t>yapıların bulunması</a:t>
            </a:r>
          </a:p>
          <a:p>
            <a:pPr algn="just"/>
            <a:r>
              <a:rPr lang="tr-TR" sz="2400" dirty="0" err="1" smtClean="0"/>
              <a:t>stomaların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err="1"/>
              <a:t>lentisellerin</a:t>
            </a:r>
            <a:r>
              <a:rPr lang="tr-TR" sz="2400" dirty="0"/>
              <a:t> az sayıda </a:t>
            </a:r>
            <a:r>
              <a:rPr lang="tr-TR" sz="2400" dirty="0" smtClean="0"/>
              <a:t>olması</a:t>
            </a:r>
          </a:p>
          <a:p>
            <a:pPr algn="just"/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gibi </a:t>
            </a:r>
            <a:r>
              <a:rPr lang="tr-TR" sz="2400" dirty="0"/>
              <a:t>etmenler meyve ve sebzelerde su kaybını azaltmaktadır. </a:t>
            </a:r>
          </a:p>
        </p:txBody>
      </p:sp>
    </p:spTree>
    <p:extLst>
      <p:ext uri="{BB962C8B-B14F-4D97-AF65-F5344CB8AC3E}">
        <p14:creationId xmlns:p14="http://schemas.microsoft.com/office/powerpoint/2010/main" val="368537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2. Karbonhidrat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Bitki </a:t>
            </a:r>
            <a:r>
              <a:rPr lang="tr-TR" sz="2400" dirty="0" err="1"/>
              <a:t>metebolizmasında</a:t>
            </a:r>
            <a:r>
              <a:rPr lang="tr-TR" sz="2400" dirty="0"/>
              <a:t> önemli olan </a:t>
            </a:r>
            <a:r>
              <a:rPr lang="tr-TR" sz="2400" dirty="0" smtClean="0"/>
              <a:t>karbonhidratlar başlıca;</a:t>
            </a:r>
          </a:p>
          <a:p>
            <a:pPr algn="just"/>
            <a:r>
              <a:rPr lang="tr-TR" sz="2400" dirty="0" smtClean="0"/>
              <a:t>şekerler</a:t>
            </a:r>
          </a:p>
          <a:p>
            <a:pPr algn="just"/>
            <a:r>
              <a:rPr lang="tr-TR" sz="2400" dirty="0" smtClean="0"/>
              <a:t>şeker </a:t>
            </a:r>
            <a:r>
              <a:rPr lang="tr-TR" sz="2400" dirty="0"/>
              <a:t>olmayanlar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olmak </a:t>
            </a:r>
            <a:r>
              <a:rPr lang="tr-TR" sz="2400" dirty="0"/>
              <a:t>üzere iki ana gruba ayrılırlar.</a:t>
            </a:r>
          </a:p>
        </p:txBody>
      </p:sp>
    </p:spTree>
    <p:extLst>
      <p:ext uri="{BB962C8B-B14F-4D97-AF65-F5344CB8AC3E}">
        <p14:creationId xmlns:p14="http://schemas.microsoft.com/office/powerpoint/2010/main" val="6576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85474" y="1395160"/>
            <a:ext cx="858768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Meyve ve sebzelerdeki hücre duvarının yapısı </a:t>
            </a:r>
            <a:r>
              <a:rPr lang="tr-TR" sz="2400" b="1" dirty="0">
                <a:solidFill>
                  <a:srgbClr val="00B0F0"/>
                </a:solidFill>
              </a:rPr>
              <a:t>selüloz</a:t>
            </a:r>
            <a:r>
              <a:rPr lang="tr-TR" sz="2400" b="1" dirty="0"/>
              <a:t>, </a:t>
            </a:r>
            <a:r>
              <a:rPr lang="tr-TR" sz="2400" b="1" dirty="0" err="1">
                <a:solidFill>
                  <a:srgbClr val="7030A0"/>
                </a:solidFill>
              </a:rPr>
              <a:t>hemi</a:t>
            </a:r>
            <a:r>
              <a:rPr lang="tr-TR" sz="2400" b="1" dirty="0">
                <a:solidFill>
                  <a:srgbClr val="7030A0"/>
                </a:solidFill>
              </a:rPr>
              <a:t>-selüloz</a:t>
            </a:r>
            <a:r>
              <a:rPr lang="tr-TR" sz="2400" b="1" dirty="0"/>
              <a:t> ve </a:t>
            </a:r>
            <a:r>
              <a:rPr lang="tr-TR" sz="2400" b="1" dirty="0">
                <a:solidFill>
                  <a:srgbClr val="096713"/>
                </a:solidFill>
              </a:rPr>
              <a:t>pektik maddeler</a:t>
            </a:r>
            <a:r>
              <a:rPr lang="tr-TR" sz="2400" dirty="0">
                <a:solidFill>
                  <a:srgbClr val="096713"/>
                </a:solidFill>
              </a:rPr>
              <a:t>in</a:t>
            </a:r>
            <a:r>
              <a:rPr lang="tr-TR" sz="2400" dirty="0"/>
              <a:t> kompleks moleküllerinden yapılmıştır.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Pektin,</a:t>
            </a:r>
            <a:r>
              <a:rPr lang="tr-TR" sz="2400" dirty="0" smtClean="0"/>
              <a:t> meyve </a:t>
            </a:r>
            <a:r>
              <a:rPr lang="tr-TR" sz="2400" dirty="0"/>
              <a:t>ile sebzelerin gövde ve yumrularında bulunan yüksek moleküllü bir maddedir. Pektin bitkilerde çözünebilen </a:t>
            </a:r>
            <a:r>
              <a:rPr lang="tr-TR" sz="2400" dirty="0" err="1"/>
              <a:t>proto</a:t>
            </a:r>
            <a:r>
              <a:rPr lang="tr-TR" sz="2400" dirty="0"/>
              <a:t>-pektin halinde bulunur.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Genellikle </a:t>
            </a:r>
            <a:r>
              <a:rPr lang="tr-TR" sz="2400" dirty="0"/>
              <a:t>pektin maddeleri hücrelerin orta lamellerinde bulunur ve hücreleri birbirine bağlamak için çimento görevi görür, sağlam bir meyve formunu ortaya </a:t>
            </a:r>
            <a:r>
              <a:rPr lang="tr-TR" sz="2400" dirty="0" smtClean="0"/>
              <a:t>çıkarmaktadır.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2388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685800" y="1137450"/>
            <a:ext cx="78486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Bazı meyve ve sebzelerde bulunan pektin oranı aşağıda gösterilmiştir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Elma %0.82-1.29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Kayısı %0.96-1.14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Havuç %2.50</a:t>
            </a:r>
          </a:p>
        </p:txBody>
      </p:sp>
    </p:spTree>
    <p:extLst>
      <p:ext uri="{BB962C8B-B14F-4D97-AF65-F5344CB8AC3E}">
        <p14:creationId xmlns:p14="http://schemas.microsoft.com/office/powerpoint/2010/main" val="162791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3. Azotlu Maddeler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51520" y="1404877"/>
            <a:ext cx="858768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Bitkilerde azotlu organik bileşikler, diğer organik bileşiklerde yer alan C,H, ve O</a:t>
            </a:r>
            <a:r>
              <a:rPr lang="tr-TR" sz="2400" dirty="0" smtClean="0"/>
              <a:t>’ </a:t>
            </a:r>
            <a:r>
              <a:rPr lang="tr-TR" sz="2400" dirty="0" err="1" smtClean="0"/>
              <a:t>nin</a:t>
            </a:r>
            <a:r>
              <a:rPr lang="tr-TR" sz="2400" dirty="0" smtClean="0"/>
              <a:t> </a:t>
            </a:r>
            <a:r>
              <a:rPr lang="tr-TR" sz="2400" dirty="0"/>
              <a:t>yanı sıra N</a:t>
            </a:r>
            <a:r>
              <a:rPr lang="tr-TR" sz="2400" dirty="0" smtClean="0"/>
              <a:t>’ da </a:t>
            </a:r>
            <a:r>
              <a:rPr lang="tr-TR" sz="2400" dirty="0"/>
              <a:t>içerirler. Özellikle yüksek moleküllü organik bileşiklerde S ve P</a:t>
            </a:r>
            <a:r>
              <a:rPr lang="tr-TR" sz="2400" dirty="0" smtClean="0"/>
              <a:t>’ da </a:t>
            </a:r>
            <a:r>
              <a:rPr lang="tr-TR" sz="2400" dirty="0"/>
              <a:t>bulunur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174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</TotalTime>
  <Words>1525</Words>
  <Application>Microsoft Office PowerPoint</Application>
  <PresentationFormat>Ekran Gösterisi (4:3)</PresentationFormat>
  <Paragraphs>159</Paragraphs>
  <Slides>35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Wingdings</vt:lpstr>
      <vt:lpstr>Office Teması</vt:lpstr>
      <vt:lpstr>BAHÇE ÜRÜNLERİNİN  BİLEŞİMİ</vt:lpstr>
      <vt:lpstr>PowerPoint Sunusu</vt:lpstr>
      <vt:lpstr>PowerPoint Sunusu</vt:lpstr>
      <vt:lpstr>1. Su</vt:lpstr>
      <vt:lpstr>PowerPoint Sunusu</vt:lpstr>
      <vt:lpstr>2. Karbonhidrat</vt:lpstr>
      <vt:lpstr>PowerPoint Sunusu</vt:lpstr>
      <vt:lpstr>PowerPoint Sunusu</vt:lpstr>
      <vt:lpstr>3. Azotlu Maddeler</vt:lpstr>
      <vt:lpstr>PowerPoint Sunusu</vt:lpstr>
      <vt:lpstr>4. Mineral Maddeler</vt:lpstr>
      <vt:lpstr>PowerPoint Sunusu</vt:lpstr>
      <vt:lpstr>PowerPoint Sunusu</vt:lpstr>
      <vt:lpstr>PowerPoint Sunusu</vt:lpstr>
      <vt:lpstr>5. Yağlar ve Yağ bezleri (Lipoidler)</vt:lpstr>
      <vt:lpstr>PowerPoint Sunusu</vt:lpstr>
      <vt:lpstr>6. Vitaminler</vt:lpstr>
      <vt:lpstr>PowerPoint Sunusu</vt:lpstr>
      <vt:lpstr>PowerPoint Sunusu</vt:lpstr>
      <vt:lpstr>A vitamini</vt:lpstr>
      <vt:lpstr>D vitamini</vt:lpstr>
      <vt:lpstr>E Vitamini</vt:lpstr>
      <vt:lpstr>K Vitamini</vt:lpstr>
      <vt:lpstr>B Vitamini </vt:lpstr>
      <vt:lpstr>C Vitamini </vt:lpstr>
      <vt:lpstr>PowerPoint Sunusu</vt:lpstr>
      <vt:lpstr>7. Organik Asitler</vt:lpstr>
      <vt:lpstr>PowerPoint Sunusu</vt:lpstr>
      <vt:lpstr>PowerPoint Sunusu</vt:lpstr>
      <vt:lpstr>8. Enzimler</vt:lpstr>
      <vt:lpstr>9. Renk Maddeleri</vt:lpstr>
      <vt:lpstr>PowerPoint Sunusu</vt:lpstr>
      <vt:lpstr>10. Aroma maddeleri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ve Organların  Gelişimi</dc:title>
  <dc:creator>Hulya</dc:creator>
  <cp:lastModifiedBy>yoneticii</cp:lastModifiedBy>
  <cp:revision>42</cp:revision>
  <dcterms:created xsi:type="dcterms:W3CDTF">2017-10-03T11:21:06Z</dcterms:created>
  <dcterms:modified xsi:type="dcterms:W3CDTF">2019-12-07T13:16:17Z</dcterms:modified>
</cp:coreProperties>
</file>