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sldIdLst>
    <p:sldId id="256" r:id="rId2"/>
    <p:sldId id="263" r:id="rId3"/>
    <p:sldId id="281" r:id="rId4"/>
    <p:sldId id="300" r:id="rId5"/>
    <p:sldId id="282" r:id="rId6"/>
    <p:sldId id="284" r:id="rId7"/>
    <p:sldId id="286" r:id="rId8"/>
    <p:sldId id="30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1" autoAdjust="0"/>
    <p:restoredTop sz="94660"/>
  </p:normalViewPr>
  <p:slideViewPr>
    <p:cSldViewPr>
      <p:cViewPr varScale="1">
        <p:scale>
          <a:sx n="83" d="100"/>
          <a:sy n="83" d="100"/>
        </p:scale>
        <p:origin x="147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9314" y="596019"/>
            <a:ext cx="7510506" cy="3213982"/>
          </a:xfrm>
        </p:spPr>
        <p:txBody>
          <a:bodyPr anchor="b">
            <a:normAutofit/>
          </a:bodyPr>
          <a:lstStyle>
            <a:lvl1pPr algn="ctr">
              <a:defRPr sz="4000">
                <a:effectLst>
                  <a:glow rad="38100">
                    <a:schemeClr val="bg1">
                      <a:lumMod val="65000"/>
                      <a:lumOff val="35000"/>
                      <a:alpha val="50000"/>
                    </a:schemeClr>
                  </a:glow>
                  <a:outerShdw blurRad="28575" dist="31750" dir="132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314" y="3886200"/>
            <a:ext cx="7510506" cy="2219108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1B089B-F6EB-4F86-A2DA-EBF6E85901E4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B398F-6A3B-4800-96DD-77E2F741F089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9886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677" y="4377485"/>
            <a:ext cx="7413007" cy="907505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7678" y="996188"/>
            <a:ext cx="7301427" cy="298112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677" y="5284990"/>
            <a:ext cx="7413007" cy="81707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033CA1-3CAE-499B-9A9B-17C46B24299C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7678" y="6181344"/>
            <a:ext cx="5337278" cy="365125"/>
          </a:xfrm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CCC24-8936-476A-9D8A-F5ACEB4DB709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813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4" cy="3137782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343400"/>
            <a:ext cx="7511474" cy="175866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033CA1-3CAE-499B-9A9B-17C46B24299C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CCC24-8936-476A-9D8A-F5ACEB4DB709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75775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83818" y="86027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88822" y="29859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2" y="596018"/>
            <a:ext cx="6974115" cy="3044079"/>
          </a:xfrm>
        </p:spPr>
        <p:txBody>
          <a:bodyPr anchor="ctr">
            <a:normAutofit/>
          </a:bodyPr>
          <a:lstStyle>
            <a:lvl1pPr algn="l">
              <a:defRPr sz="2800" b="0" cap="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56436" y="3650606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4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641206"/>
            <a:ext cx="7511473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033CA1-3CAE-499B-9A9B-17C46B24299C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CCC24-8936-476A-9D8A-F5ACEB4DB709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77468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3603566"/>
            <a:ext cx="7512338" cy="14688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015" y="5072366"/>
            <a:ext cx="7512339" cy="102969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033CA1-3CAE-499B-9A9B-17C46B24299C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CCC24-8936-476A-9D8A-F5ACEB4DB709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30501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83818" y="75385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accent1"/>
                </a:solidFill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87556" y="287949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accent1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942" y="596018"/>
            <a:ext cx="6974115" cy="2844369"/>
          </a:xfrm>
        </p:spPr>
        <p:txBody>
          <a:bodyPr anchor="ctr">
            <a:normAutofit/>
          </a:bodyPr>
          <a:lstStyle>
            <a:lvl1pPr algn="l">
              <a:defRPr sz="2800" b="0" cap="all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8347" y="3886200"/>
            <a:ext cx="7512338" cy="105366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0" scaled="1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939862"/>
            <a:ext cx="7512338" cy="1162198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033CA1-3CAE-499B-9A9B-17C46B24299C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CCC24-8936-476A-9D8A-F5ACEB4DB709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45952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6" y="596018"/>
            <a:ext cx="7511473" cy="275678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8346" y="3682941"/>
            <a:ext cx="7511473" cy="104928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7" y="4732224"/>
            <a:ext cx="7511472" cy="1369836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033CA1-3CAE-499B-9A9B-17C46B24299C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CCC24-8936-476A-9D8A-F5ACEB4DB709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7169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3" cy="131248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033CA1-3CAE-499B-9A9B-17C46B24299C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1CCC24-8936-476A-9D8A-F5ACEB4DB709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93050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1708" y="596018"/>
            <a:ext cx="1778112" cy="550604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8347" y="596018"/>
            <a:ext cx="5624137" cy="5506042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1E6D51-1362-4735-B241-8962B68F8582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79FE97-9731-4D3D-91D6-C9064312B036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91184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E6CBBD-ECBD-4B59-8C8D-176580CE9E11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B567EF-8712-4E89-9DAC-03C5A50F9403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224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9314" y="3270698"/>
            <a:ext cx="7510506" cy="1823305"/>
          </a:xfrm>
        </p:spPr>
        <p:txBody>
          <a:bodyPr anchor="b">
            <a:normAutofit/>
          </a:bodyPr>
          <a:lstStyle>
            <a:lvl1pPr algn="r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9314" y="5103810"/>
            <a:ext cx="7510506" cy="99825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>
                        <a:lumMod val="75000"/>
                      </a:schemeClr>
                    </a:gs>
                  </a:gsLst>
                  <a:lin ang="5400000" scaled="0"/>
                  <a:tileRect/>
                </a:gra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96B6E4-1E4B-4773-B7EE-D850364A42B2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5BF208-52CB-462C-AAA8-DF9C42C7F5C7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10882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347" y="2060898"/>
            <a:ext cx="3685073" cy="403133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060898"/>
            <a:ext cx="3689239" cy="403133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2C06B5-6BCA-4CC9-BBB1-483553AFB3C9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946F82-9060-4908-8BE0-1A1EDF738D8F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97393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6306" y="2060898"/>
            <a:ext cx="3397113" cy="733596"/>
          </a:xfrm>
        </p:spPr>
        <p:txBody>
          <a:bodyPr anchor="b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347" y="2786027"/>
            <a:ext cx="3685073" cy="3316033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150" y="2060898"/>
            <a:ext cx="3419670" cy="725129"/>
          </a:xfrm>
        </p:spPr>
        <p:txBody>
          <a:bodyPr anchor="b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65" y="2786027"/>
            <a:ext cx="3701520" cy="3316033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6B3F88-26D4-4E46-B76E-71F54AC0735C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9F2050-FF84-4CE5-AE18-47432144E73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84426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E18682-E359-40C9-AD46-E7FFDC882E5E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8491ED-59EE-434A-AF74-1DAEEE2FD35A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76196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4DB246-EDA2-4445-ACAD-2D5D861317EE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DF46E4-EAAE-4D02-8A13-765ED3970045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9304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1754928"/>
            <a:ext cx="2729523" cy="1371600"/>
          </a:xfrm>
        </p:spPr>
        <p:txBody>
          <a:bodyPr anchor="b">
            <a:normAutofit/>
          </a:bodyPr>
          <a:lstStyle>
            <a:lvl1pPr algn="l">
              <a:defRPr sz="2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8856" y="596018"/>
            <a:ext cx="4500964" cy="5506041"/>
          </a:xfrm>
        </p:spPr>
        <p:txBody>
          <a:bodyPr anchor="ctr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347" y="3126528"/>
            <a:ext cx="2729523" cy="1828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71768D-6577-4EDF-9AB8-3400D5CA495E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D3CA78-F403-4A28-BE5F-595CAB6F7A22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69184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347" y="1898269"/>
            <a:ext cx="4423803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15442" y="-18288"/>
            <a:ext cx="2500062" cy="6903720"/>
          </a:xfr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080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7318" y="3269869"/>
            <a:ext cx="4423803" cy="18288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23649" y="6181344"/>
            <a:ext cx="718502" cy="365125"/>
          </a:xfrm>
        </p:spPr>
        <p:txBody>
          <a:bodyPr/>
          <a:lstStyle/>
          <a:p>
            <a:pPr>
              <a:defRPr/>
            </a:pPr>
            <a:fld id="{ADA90A84-029A-47C0-B696-F6B536FDE287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18348" y="6181344"/>
            <a:ext cx="3705300" cy="365125"/>
          </a:xfrm>
        </p:spPr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24262" y="6181344"/>
            <a:ext cx="305186" cy="329250"/>
          </a:xfrm>
        </p:spPr>
        <p:txBody>
          <a:bodyPr/>
          <a:lstStyle/>
          <a:p>
            <a:pPr>
              <a:defRPr/>
            </a:pPr>
            <a:fld id="{21B8B0B8-9155-40AD-958B-56D2A820EBE3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6572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8347" y="596018"/>
            <a:ext cx="7511473" cy="1312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348" y="2060898"/>
            <a:ext cx="7511472" cy="4041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1708" y="6178260"/>
            <a:ext cx="12874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98033CA1-3CAE-499B-9A9B-17C46B24299C}" type="datetimeFigureOut">
              <a:rPr lang="tr-TR" smtClean="0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8347" y="6178260"/>
            <a:ext cx="5624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7202" y="617826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1" i="0">
                <a:solidFill>
                  <a:schemeClr val="tx1">
                    <a:lumMod val="75000"/>
                  </a:schemeClr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1CCC24-8936-476A-9D8A-F5ACEB4DB709}" type="slidenum">
              <a:rPr lang="tr-TR" altLang="tr-TR" smtClean="0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325867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  <p:sldLayoutId id="2147483872" r:id="rId12"/>
    <p:sldLayoutId id="2147483873" r:id="rId13"/>
    <p:sldLayoutId id="2147483874" r:id="rId14"/>
    <p:sldLayoutId id="2147483875" r:id="rId15"/>
    <p:sldLayoutId id="2147483876" r:id="rId16"/>
    <p:sldLayoutId id="21474838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 cap="all">
          <a:ln w="3175" cmpd="sng">
            <a:noFill/>
          </a:ln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65000"/>
                <a:lumOff val="35000"/>
                <a:alpha val="40000"/>
              </a:schemeClr>
            </a:glow>
            <a:outerShdw blurRad="28575" dist="38100" dir="1404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8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6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4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4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2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3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100000"/>
        <a:buFont typeface="Arial"/>
        <a:buChar char="•"/>
        <a:defRPr sz="1100" kern="1200" cap="small">
          <a:gradFill flip="none" rotWithShape="1">
            <a:gsLst>
              <a:gs pos="0">
                <a:schemeClr val="tx1"/>
              </a:gs>
              <a:gs pos="100000">
                <a:schemeClr val="tx1">
                  <a:lumMod val="75000"/>
                </a:schemeClr>
              </a:gs>
            </a:gsLst>
            <a:lin ang="5400000" scaled="0"/>
            <a:tileRect/>
          </a:gradFill>
          <a:effectLst>
            <a:glow rad="38100">
              <a:schemeClr val="bg1">
                <a:lumMod val="50000"/>
                <a:lumOff val="50000"/>
                <a:alpha val="20000"/>
              </a:schemeClr>
            </a:glow>
            <a:outerShdw blurRad="44450" dist="12700" dir="13860000" algn="tl" rotWithShape="0">
              <a:srgbClr val="000000">
                <a:alpha val="20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SANAYİ Kenti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KAMUSAL ALAN VE KENT</a:t>
            </a:r>
            <a:endParaRPr lang="tr-TR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>
                <a:solidFill>
                  <a:srgbClr val="FFC000"/>
                </a:solidFill>
              </a:rPr>
              <a:t>Endüstri Devrimi </a:t>
            </a:r>
            <a:endParaRPr lang="tr-TR">
              <a:solidFill>
                <a:srgbClr val="FFC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400675"/>
          </a:xfrm>
        </p:spPr>
        <p:txBody>
          <a:bodyPr rtlCol="0"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rgbClr val="92D050"/>
                </a:solidFill>
              </a:rPr>
              <a:t>Göç ve aşırı nüfus artışı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rgbClr val="92D050"/>
                </a:solidFill>
              </a:rPr>
              <a:t>Fabrikalar, maden ocakları, demiryolu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rgbClr val="92D050"/>
                </a:solidFill>
              </a:rPr>
              <a:t>.. ve işçiler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rgbClr val="92D050"/>
                </a:solidFill>
              </a:rPr>
              <a:t>Kentleşme ve sanayileşme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rgbClr val="92D050"/>
                </a:solidFill>
              </a:rPr>
              <a:t>Çöp ve sanayi atıkları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rgbClr val="92D050"/>
                </a:solidFill>
              </a:rPr>
              <a:t>Yıkım, düzensizlik ve yeniden yapım süreci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rgbClr val="92D050"/>
                </a:solidFill>
              </a:rPr>
              <a:t>Ormanların, yeşil alanların ve tarım alanlarının katledilmesi, burada yaşayan canlı türlerine zarar verilmesi ve ekolojik dengenin bozulması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rgbClr val="92D050"/>
                </a:solidFill>
              </a:rPr>
              <a:t>Kapitalizmin kentin her parçası alınıp satılabilir bir meta haline getirmesi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rgbClr val="92D050"/>
                </a:solidFill>
              </a:rPr>
              <a:t>İnsani ihtiyaçların önemsenmediği kent yapısı</a:t>
            </a:r>
          </a:p>
          <a:p>
            <a:pPr marL="274320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b="1" dirty="0" smtClean="0">
                <a:solidFill>
                  <a:srgbClr val="92D050"/>
                </a:solidFill>
              </a:rPr>
              <a:t>Kentlerin herhangi bir planlama olmadan hızla büyümesi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316835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>
                <a:solidFill>
                  <a:srgbClr val="FFC000"/>
                </a:solidFill>
              </a:rPr>
              <a:t>Fabrikalar bir su kenarına ya da demiryolu yakınına inşa ediliyor, yaşam  alanlarından uzak olması, çevreye zarar vermemesi </a:t>
            </a:r>
            <a:r>
              <a:rPr lang="tr-TR" sz="2000" dirty="0" err="1" smtClean="0">
                <a:solidFill>
                  <a:srgbClr val="FFC000"/>
                </a:solidFill>
              </a:rPr>
              <a:t>vs</a:t>
            </a:r>
            <a:r>
              <a:rPr lang="tr-TR" sz="2000" dirty="0" smtClean="0">
                <a:solidFill>
                  <a:srgbClr val="FFC000"/>
                </a:solidFill>
              </a:rPr>
              <a:t> gibi konular asla  düşünülmüyordu</a:t>
            </a:r>
            <a:endParaRPr lang="tr-TR" sz="2000" dirty="0">
              <a:solidFill>
                <a:srgbClr val="FFC00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99592" y="4509120"/>
            <a:ext cx="7551076" cy="1282080"/>
          </a:xfrm>
        </p:spPr>
        <p:txBody>
          <a:bodyPr/>
          <a:lstStyle/>
          <a:p>
            <a:r>
              <a:rPr lang="tr-TR" dirty="0" smtClean="0"/>
              <a:t>Sanayi Kenti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755576" y="980728"/>
            <a:ext cx="7765321" cy="3096344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Örneğin yükleme istasyonları kentin göbeğinde yer alabiliyor, yük trenleri kentin içinden geçebiliyordu. Böylece kentin göbeğinde kirlilik, gürültü, pislik, çirkinlik ve çarpık yapılaşmaya yol açıyordu</a:t>
            </a:r>
            <a:endParaRPr lang="tr-TR" sz="20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85346" y="4437112"/>
            <a:ext cx="7765322" cy="1354088"/>
          </a:xfrm>
        </p:spPr>
        <p:txBody>
          <a:bodyPr/>
          <a:lstStyle/>
          <a:p>
            <a:r>
              <a:rPr lang="tr-TR" dirty="0"/>
              <a:t>Sanayi Kenti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755576" y="836712"/>
            <a:ext cx="7765321" cy="3528392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Kentin diğer işlevleri, konut inşası, sağlık ve eğitim hizmetleri, kent içi ulaşım, çöplerin toplanması, elektrik üretim ve dağıtımı, içme suyu dağıtımı ek mali yük getirdiğinden yapılmıyordu.</a:t>
            </a:r>
            <a:endParaRPr lang="tr-TR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85346" y="3861048"/>
            <a:ext cx="7765322" cy="1930152"/>
          </a:xfrm>
        </p:spPr>
        <p:txBody>
          <a:bodyPr/>
          <a:lstStyle/>
          <a:p>
            <a:r>
              <a:rPr lang="tr-TR" dirty="0"/>
              <a:t>Sanayi Kenti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1944216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20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Su tesisatı ya da hıfzıssıhha çalışmaları oldukça düşük düzeyde kalıyordu. Yeterli ve temiz suyun olmaması hijyen olanağını ortadan kaldırdı. </a:t>
            </a:r>
            <a:endParaRPr lang="tr-TR" sz="20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763688" y="3356992"/>
            <a:ext cx="6686980" cy="2434208"/>
          </a:xfrm>
        </p:spPr>
        <p:txBody>
          <a:bodyPr/>
          <a:lstStyle/>
          <a:p>
            <a:r>
              <a:rPr lang="tr-TR" dirty="0"/>
              <a:t>Sanayi Kenti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685347" y="1556792"/>
            <a:ext cx="7765321" cy="2520279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tr-TR" sz="1800" dirty="0" smtClean="0">
                <a:solidFill>
                  <a:schemeClr val="tx1"/>
                </a:solidFill>
              </a:rPr>
              <a:t>İşçi ve orta sınıf konutları da çoğunlukla fabrika çevresinde yoğunlaştığından, gürültü ve kirlilik gibi olumsuz çevre koşullarında yaşamlarını sürdürüyorlardı. </a:t>
            </a:r>
            <a:endParaRPr lang="tr-TR" sz="1800" dirty="0">
              <a:solidFill>
                <a:schemeClr val="tx1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85346" y="4005064"/>
            <a:ext cx="7765322" cy="1786136"/>
          </a:xfrm>
        </p:spPr>
        <p:txBody>
          <a:bodyPr/>
          <a:lstStyle/>
          <a:p>
            <a:r>
              <a:rPr lang="tr-TR" dirty="0"/>
              <a:t>Sanayi Kenti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Sanayi Kenti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İşçi evleri, küçük bir alana olabildiğince insan sığdırmak mantığı ile yapılmıştır. Sokaklar dar, çöp yığınlarıyla dolu, evler karanlık, dar ve havasızdır. </a:t>
            </a:r>
          </a:p>
        </p:txBody>
      </p:sp>
    </p:spTree>
    <p:extLst>
      <p:ext uri="{BB962C8B-B14F-4D97-AF65-F5344CB8AC3E}">
        <p14:creationId xmlns:p14="http://schemas.microsoft.com/office/powerpoint/2010/main" val="24332105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ğ Gözü">
  <a:themeElements>
    <a:clrScheme name="Ağ Gözü">
      <a:dk1>
        <a:sysClr val="windowText" lastClr="000000"/>
      </a:dk1>
      <a:lt1>
        <a:sysClr val="window" lastClr="FFFFFF"/>
      </a:lt1>
      <a:dk2>
        <a:srgbClr val="363D46"/>
      </a:dk2>
      <a:lt2>
        <a:srgbClr val="EBEBEB"/>
      </a:lt2>
      <a:accent1>
        <a:srgbClr val="6F6F6F"/>
      </a:accent1>
      <a:accent2>
        <a:srgbClr val="BFBFA5"/>
      </a:accent2>
      <a:accent3>
        <a:srgbClr val="DCD084"/>
      </a:accent3>
      <a:accent4>
        <a:srgbClr val="E7BF5F"/>
      </a:accent4>
      <a:accent5>
        <a:srgbClr val="E9A039"/>
      </a:accent5>
      <a:accent6>
        <a:srgbClr val="CF7133"/>
      </a:accent6>
      <a:hlink>
        <a:srgbClr val="F28943"/>
      </a:hlink>
      <a:folHlink>
        <a:srgbClr val="F1B76C"/>
      </a:folHlink>
    </a:clrScheme>
    <a:fontScheme name="Ağ Gözü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ğ Gözü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84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000000">
                <a:alpha val="5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25400" h="25400" prst="slop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28000"/>
                <a:satMod val="94000"/>
                <a:lumMod val="20000"/>
              </a:schemeClr>
              <a:schemeClr val="phClr">
                <a:tint val="94000"/>
                <a:shade val="84000"/>
                <a:satMod val="148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sh" id="{789EC3FE-34FD-429C-9918-760025E6C145}" vid="{B8BE45C0-8141-4D58-8C71-A009BC26FBB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TM03457485[[fn=Ağ Gözü]]</Template>
  <TotalTime>1342</TotalTime>
  <Words>244</Words>
  <Application>Microsoft Office PowerPoint</Application>
  <PresentationFormat>Ekran Gösterisi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Ağ Gözü</vt:lpstr>
      <vt:lpstr>SANAYİ Kenti</vt:lpstr>
      <vt:lpstr>Endüstri Devrimi </vt:lpstr>
      <vt:lpstr>Fabrikalar bir su kenarına ya da demiryolu yakınına inşa ediliyor, yaşam  alanlarından uzak olması, çevreye zarar vermemesi vs gibi konular asla  düşünülmüyordu</vt:lpstr>
      <vt:lpstr>Örneğin yükleme istasyonları kentin göbeğinde yer alabiliyor, yük trenleri kentin içinden geçebiliyordu. Böylece kentin göbeğinde kirlilik, gürültü, pislik, çirkinlik ve çarpık yapılaşmaya yol açıyordu</vt:lpstr>
      <vt:lpstr>Kentin diğer işlevleri, konut inşası, sağlık ve eğitim hizmetleri, kent içi ulaşım, çöplerin toplanması, elektrik üretim ve dağıtımı, içme suyu dağıtımı ek mali yük getirdiğinden yapılmıyordu.</vt:lpstr>
      <vt:lpstr>Su tesisatı ya da hıfzıssıhha çalışmaları oldukça düşük düzeyde kalıyordu. Yeterli ve temiz suyun olmaması hijyen olanağını ortadan kaldırdı. </vt:lpstr>
      <vt:lpstr>İşçi ve orta sınıf konutları da çoğunlukla fabrika çevresinde yoğunlaştığından, gürültü ve kirlilik gibi olumsuz çevre koşullarında yaşamlarını sürdürüyorlardı. </vt:lpstr>
      <vt:lpstr>Sanayi Kenti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w</dc:creator>
  <cp:lastModifiedBy>user</cp:lastModifiedBy>
  <cp:revision>81</cp:revision>
  <dcterms:created xsi:type="dcterms:W3CDTF">2016-05-08T11:37:39Z</dcterms:created>
  <dcterms:modified xsi:type="dcterms:W3CDTF">2020-02-02T15:00:21Z</dcterms:modified>
</cp:coreProperties>
</file>