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0" r:id="rId1"/>
  </p:sldMasterIdLst>
  <p:sldIdLst>
    <p:sldId id="256" r:id="rId2"/>
    <p:sldId id="263" r:id="rId3"/>
    <p:sldId id="281" r:id="rId4"/>
    <p:sldId id="300" r:id="rId5"/>
    <p:sldId id="282" r:id="rId6"/>
    <p:sldId id="284" r:id="rId7"/>
    <p:sldId id="286" r:id="rId8"/>
    <p:sldId id="302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1" autoAdjust="0"/>
    <p:restoredTop sz="94660"/>
  </p:normalViewPr>
  <p:slideViewPr>
    <p:cSldViewPr>
      <p:cViewPr varScale="1">
        <p:scale>
          <a:sx n="83" d="100"/>
          <a:sy n="83" d="100"/>
        </p:scale>
        <p:origin x="147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9314" y="596019"/>
            <a:ext cx="7510506" cy="3213982"/>
          </a:xfrm>
        </p:spPr>
        <p:txBody>
          <a:bodyPr anchor="b">
            <a:normAutofit/>
          </a:bodyPr>
          <a:lstStyle>
            <a:lvl1pPr algn="ctr">
              <a:defRPr sz="40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314" y="3886200"/>
            <a:ext cx="7510506" cy="2219108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1B089B-F6EB-4F86-A2DA-EBF6E85901E4}" type="datetimeFigureOut">
              <a:rPr lang="tr-TR" smtClean="0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DB398F-6A3B-4800-96DD-77E2F741F089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98867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677" y="4377485"/>
            <a:ext cx="7413007" cy="907505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7678" y="996188"/>
            <a:ext cx="7301427" cy="298112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677" y="5284990"/>
            <a:ext cx="7413007" cy="81707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8033CA1-3CAE-499B-9A9B-17C46B24299C}" type="datetimeFigureOut">
              <a:rPr lang="tr-TR" smtClean="0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7678" y="6181344"/>
            <a:ext cx="5337278" cy="365125"/>
          </a:xfrm>
        </p:spPr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1CCC24-8936-476A-9D8A-F5ACEB4DB709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8132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4" cy="3137782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343400"/>
            <a:ext cx="7511474" cy="175866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8033CA1-3CAE-499B-9A9B-17C46B24299C}" type="datetimeFigureOut">
              <a:rPr lang="tr-TR" smtClean="0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1CCC24-8936-476A-9D8A-F5ACEB4DB709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757759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583818" y="86027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88822" y="29859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942" y="596018"/>
            <a:ext cx="6974115" cy="3044079"/>
          </a:xfrm>
        </p:spPr>
        <p:txBody>
          <a:bodyPr anchor="ctr">
            <a:normAutofit/>
          </a:bodyPr>
          <a:lstStyle>
            <a:lvl1pPr algn="l">
              <a:defRPr sz="28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56436" y="3650606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641206"/>
            <a:ext cx="7511473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8033CA1-3CAE-499B-9A9B-17C46B24299C}" type="datetimeFigureOut">
              <a:rPr lang="tr-TR" smtClean="0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1CCC24-8936-476A-9D8A-F5ACEB4DB709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774687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3603566"/>
            <a:ext cx="7512338" cy="14688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015" y="5072366"/>
            <a:ext cx="7512339" cy="102969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8033CA1-3CAE-499B-9A9B-17C46B24299C}" type="datetimeFigureOut">
              <a:rPr lang="tr-TR" smtClean="0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1CCC24-8936-476A-9D8A-F5ACEB4DB709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305019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83818" y="75385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87556" y="287949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942" y="596018"/>
            <a:ext cx="6974115" cy="2844369"/>
          </a:xfrm>
        </p:spPr>
        <p:txBody>
          <a:bodyPr anchor="ctr">
            <a:normAutofit/>
          </a:bodyPr>
          <a:lstStyle>
            <a:lvl1pPr algn="l">
              <a:defRPr sz="28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8347" y="3886200"/>
            <a:ext cx="7512338" cy="105366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939862"/>
            <a:ext cx="7512338" cy="1162198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8033CA1-3CAE-499B-9A9B-17C46B24299C}" type="datetimeFigureOut">
              <a:rPr lang="tr-TR" smtClean="0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1CCC24-8936-476A-9D8A-F5ACEB4DB709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459526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6" y="596018"/>
            <a:ext cx="7511473" cy="275678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8346" y="3682941"/>
            <a:ext cx="7511473" cy="1049283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732224"/>
            <a:ext cx="7511472" cy="1369836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8033CA1-3CAE-499B-9A9B-17C46B24299C}" type="datetimeFigureOut">
              <a:rPr lang="tr-TR" smtClean="0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1CCC24-8936-476A-9D8A-F5ACEB4DB709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71696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3" cy="131248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8033CA1-3CAE-499B-9A9B-17C46B24299C}" type="datetimeFigureOut">
              <a:rPr lang="tr-TR" smtClean="0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1CCC24-8936-476A-9D8A-F5ACEB4DB709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930505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1708" y="596018"/>
            <a:ext cx="1778112" cy="550604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8347" y="596018"/>
            <a:ext cx="5624137" cy="5506042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1E6D51-1362-4735-B241-8962B68F8582}" type="datetimeFigureOut">
              <a:rPr lang="tr-TR" smtClean="0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79FE97-9731-4D3D-91D6-C9064312B036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91184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E6CBBD-ECBD-4B59-8C8D-176580CE9E11}" type="datetimeFigureOut">
              <a:rPr lang="tr-TR" smtClean="0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B567EF-8712-4E89-9DAC-03C5A50F9403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12249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9314" y="3270698"/>
            <a:ext cx="7510506" cy="1823305"/>
          </a:xfrm>
        </p:spPr>
        <p:txBody>
          <a:bodyPr anchor="b">
            <a:normAutofit/>
          </a:bodyPr>
          <a:lstStyle>
            <a:lvl1pPr algn="r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9314" y="5103810"/>
            <a:ext cx="7510506" cy="99825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96B6E4-1E4B-4773-B7EE-D850364A42B2}" type="datetimeFigureOut">
              <a:rPr lang="tr-TR" smtClean="0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5BF208-52CB-462C-AAA8-DF9C42C7F5C7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10882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347" y="2060898"/>
            <a:ext cx="3685073" cy="4031331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0" y="2060898"/>
            <a:ext cx="3689239" cy="403133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2C06B5-6BCA-4CC9-BBB1-483553AFB3C9}" type="datetimeFigureOut">
              <a:rPr lang="tr-TR" smtClean="0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946F82-9060-4908-8BE0-1A1EDF738D8F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97393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6306" y="2060898"/>
            <a:ext cx="3397113" cy="733596"/>
          </a:xfrm>
        </p:spPr>
        <p:txBody>
          <a:bodyPr anchor="b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347" y="2786027"/>
            <a:ext cx="3685073" cy="3316033"/>
          </a:xfrm>
        </p:spPr>
        <p:txBody>
          <a:bodyPr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150" y="2060898"/>
            <a:ext cx="3419670" cy="725129"/>
          </a:xfrm>
        </p:spPr>
        <p:txBody>
          <a:bodyPr anchor="b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65" y="2786027"/>
            <a:ext cx="3701520" cy="3316033"/>
          </a:xfrm>
        </p:spPr>
        <p:txBody>
          <a:bodyPr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F6B3F88-26D4-4E46-B76E-71F54AC0735C}" type="datetimeFigureOut">
              <a:rPr lang="tr-TR" smtClean="0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9F2050-FF84-4CE5-AE18-47432144E73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84426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1E18682-E359-40C9-AD46-E7FFDC882E5E}" type="datetimeFigureOut">
              <a:rPr lang="tr-TR" smtClean="0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8491ED-59EE-434A-AF74-1DAEEE2FD35A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76196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4DB246-EDA2-4445-ACAD-2D5D861317EE}" type="datetimeFigureOut">
              <a:rPr lang="tr-TR" smtClean="0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DF46E4-EAAE-4D02-8A13-765ED397004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93048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1754928"/>
            <a:ext cx="2729523" cy="1371600"/>
          </a:xfrm>
        </p:spPr>
        <p:txBody>
          <a:bodyPr anchor="b">
            <a:normAutofit/>
          </a:bodyPr>
          <a:lstStyle>
            <a:lvl1pPr algn="l">
              <a:defRPr sz="22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8856" y="596018"/>
            <a:ext cx="4500964" cy="5506041"/>
          </a:xfrm>
        </p:spPr>
        <p:txBody>
          <a:bodyPr anchor="ctr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8347" y="3126528"/>
            <a:ext cx="2729523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71768D-6577-4EDF-9AB8-3400D5CA495E}" type="datetimeFigureOut">
              <a:rPr lang="tr-TR" smtClean="0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D3CA78-F403-4A28-BE5F-595CAB6F7A22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69184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1898269"/>
            <a:ext cx="4423803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15442" y="-18288"/>
            <a:ext cx="2500062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7318" y="3269869"/>
            <a:ext cx="4423803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23649" y="6181344"/>
            <a:ext cx="718502" cy="365125"/>
          </a:xfrm>
        </p:spPr>
        <p:txBody>
          <a:bodyPr/>
          <a:lstStyle/>
          <a:p>
            <a:pPr>
              <a:defRPr/>
            </a:pPr>
            <a:fld id="{ADA90A84-029A-47C0-B696-F6B536FDE287}" type="datetimeFigureOut">
              <a:rPr lang="tr-TR" smtClean="0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18348" y="6181344"/>
            <a:ext cx="3705300" cy="365125"/>
          </a:xfrm>
        </p:spPr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24262" y="6181344"/>
            <a:ext cx="305186" cy="329250"/>
          </a:xfrm>
        </p:spPr>
        <p:txBody>
          <a:bodyPr/>
          <a:lstStyle/>
          <a:p>
            <a:pPr>
              <a:defRPr/>
            </a:pPr>
            <a:fld id="{21B8B0B8-9155-40AD-958B-56D2A820EBE3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65729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3" cy="13124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8" y="2060898"/>
            <a:ext cx="7511472" cy="4041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1708" y="6178260"/>
            <a:ext cx="12874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98033CA1-3CAE-499B-9A9B-17C46B24299C}" type="datetimeFigureOut">
              <a:rPr lang="tr-TR" smtClean="0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8347" y="6178260"/>
            <a:ext cx="56241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17202" y="617826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BB1CCC24-8936-476A-9D8A-F5ACEB4DB709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325867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  <p:sldLayoutId id="2147483864" r:id="rId4"/>
    <p:sldLayoutId id="2147483865" r:id="rId5"/>
    <p:sldLayoutId id="2147483866" r:id="rId6"/>
    <p:sldLayoutId id="2147483867" r:id="rId7"/>
    <p:sldLayoutId id="2147483868" r:id="rId8"/>
    <p:sldLayoutId id="2147483869" r:id="rId9"/>
    <p:sldLayoutId id="2147483870" r:id="rId10"/>
    <p:sldLayoutId id="2147483871" r:id="rId11"/>
    <p:sldLayoutId id="2147483872" r:id="rId12"/>
    <p:sldLayoutId id="2147483873" r:id="rId13"/>
    <p:sldLayoutId id="2147483874" r:id="rId14"/>
    <p:sldLayoutId id="2147483875" r:id="rId15"/>
    <p:sldLayoutId id="2147483876" r:id="rId16"/>
    <p:sldLayoutId id="21474838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28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SANAYİ Kenti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KAMUSAL ALAN VE KENT</a:t>
            </a:r>
            <a:endParaRPr lang="tr-TR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>
                <a:solidFill>
                  <a:srgbClr val="FFC000"/>
                </a:solidFill>
              </a:rPr>
              <a:t>Endüstri Devrimi </a:t>
            </a:r>
            <a:endParaRPr lang="tr-TR">
              <a:solidFill>
                <a:srgbClr val="FFC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400675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b="1" dirty="0" smtClean="0">
                <a:solidFill>
                  <a:srgbClr val="92D050"/>
                </a:solidFill>
              </a:rPr>
              <a:t>Göç ve aşırı nüfus artışı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b="1" dirty="0" smtClean="0">
                <a:solidFill>
                  <a:srgbClr val="92D050"/>
                </a:solidFill>
              </a:rPr>
              <a:t>Fabrikalar, maden ocakları, demiryolu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b="1" dirty="0" smtClean="0">
                <a:solidFill>
                  <a:srgbClr val="92D050"/>
                </a:solidFill>
              </a:rPr>
              <a:t>.. ve işçiler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b="1" dirty="0" smtClean="0">
                <a:solidFill>
                  <a:srgbClr val="92D050"/>
                </a:solidFill>
              </a:rPr>
              <a:t>Kentleşme ve sanayileşme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b="1" dirty="0" smtClean="0">
                <a:solidFill>
                  <a:srgbClr val="92D050"/>
                </a:solidFill>
              </a:rPr>
              <a:t>Çöp ve sanayi atıkları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b="1" dirty="0" smtClean="0">
                <a:solidFill>
                  <a:srgbClr val="92D050"/>
                </a:solidFill>
              </a:rPr>
              <a:t>Yıkım, düzensizlik ve yeniden yapım süreci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b="1" dirty="0" smtClean="0">
                <a:solidFill>
                  <a:srgbClr val="92D050"/>
                </a:solidFill>
              </a:rPr>
              <a:t>Ormanların, yeşil alanların ve tarım alanlarının katledilmesi, burada yaşayan canlı türlerine zarar verilmesi ve ekolojik dengenin bozulması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b="1" dirty="0" smtClean="0">
                <a:solidFill>
                  <a:srgbClr val="92D050"/>
                </a:solidFill>
              </a:rPr>
              <a:t>Kapitalizmin kentin her parçası alınıp satılabilir bir meta haline getirmesi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b="1" dirty="0" smtClean="0">
                <a:solidFill>
                  <a:srgbClr val="92D050"/>
                </a:solidFill>
              </a:rPr>
              <a:t>İnsani ihtiyaçların önemsenmediği kent yapısı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b="1" dirty="0" smtClean="0">
                <a:solidFill>
                  <a:srgbClr val="92D050"/>
                </a:solidFill>
              </a:rPr>
              <a:t>Kentlerin herhangi bir planlama olmadan hızla büyümesi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95536" y="1052736"/>
            <a:ext cx="8229600" cy="3168352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tr-TR" sz="2000" dirty="0" smtClean="0">
                <a:solidFill>
                  <a:srgbClr val="FFC000"/>
                </a:solidFill>
              </a:rPr>
              <a:t>Fabrikalar bir su kenarına ya da demiryolu yakınına inşa ediliyor, yaşam  alanlarından uzak olması, çevreye zarar vermemesi </a:t>
            </a:r>
            <a:r>
              <a:rPr lang="tr-TR" sz="2000" dirty="0" err="1" smtClean="0">
                <a:solidFill>
                  <a:srgbClr val="FFC000"/>
                </a:solidFill>
              </a:rPr>
              <a:t>vs</a:t>
            </a:r>
            <a:r>
              <a:rPr lang="tr-TR" sz="2000" dirty="0" smtClean="0">
                <a:solidFill>
                  <a:srgbClr val="FFC000"/>
                </a:solidFill>
              </a:rPr>
              <a:t> gibi konular asla  düşünülmüyordu</a:t>
            </a:r>
            <a:endParaRPr lang="tr-TR" sz="2000" dirty="0">
              <a:solidFill>
                <a:srgbClr val="FFC000"/>
              </a:solidFill>
            </a:endParaRP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899592" y="4509120"/>
            <a:ext cx="7551076" cy="1282080"/>
          </a:xfrm>
        </p:spPr>
        <p:txBody>
          <a:bodyPr/>
          <a:lstStyle/>
          <a:p>
            <a:r>
              <a:rPr lang="tr-TR" dirty="0" smtClean="0"/>
              <a:t>Sanayi Kenti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755576" y="980728"/>
            <a:ext cx="7765321" cy="3096344"/>
          </a:xfrm>
        </p:spPr>
        <p:txBody>
          <a:bodyPr>
            <a:no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tr-TR" sz="2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Örneğin yükleme istasyonları kentin göbeğinde yer alabiliyor, yük trenleri kentin içinden geçebiliyordu. Böylece kentin göbeğinde kirlilik, gürültü, pislik, çirkinlik ve çarpık yapılaşmaya yol açıyordu</a:t>
            </a:r>
            <a:endParaRPr lang="tr-TR" sz="2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685346" y="4437112"/>
            <a:ext cx="7765322" cy="1354088"/>
          </a:xfrm>
        </p:spPr>
        <p:txBody>
          <a:bodyPr/>
          <a:lstStyle/>
          <a:p>
            <a:r>
              <a:rPr lang="tr-TR" dirty="0"/>
              <a:t>Sanayi Kenti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755576" y="836712"/>
            <a:ext cx="7765321" cy="3528392"/>
          </a:xfrm>
        </p:spPr>
        <p:txBody>
          <a:bodyPr>
            <a:no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tr-TR" sz="2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Kentin diğer işlevleri, konut inşası, sağlık ve eğitim hizmetleri, kent içi ulaşım, çöplerin toplanması, elektrik üretim ve dağıtımı, içme suyu dağıtımı ek mali yük getirdiğinden yapılmıyordu.</a:t>
            </a:r>
            <a:endParaRPr lang="tr-TR" sz="20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685346" y="3861048"/>
            <a:ext cx="7765322" cy="1930152"/>
          </a:xfrm>
        </p:spPr>
        <p:txBody>
          <a:bodyPr/>
          <a:lstStyle/>
          <a:p>
            <a:r>
              <a:rPr lang="tr-TR" dirty="0"/>
              <a:t>Sanayi Kenti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457200" y="1340768"/>
            <a:ext cx="8229600" cy="1944216"/>
          </a:xfrm>
        </p:spPr>
        <p:txBody>
          <a:bodyPr>
            <a:no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tr-TR" sz="2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Su tesisatı ya da hıfzıssıhha çalışmaları oldukça düşük düzeyde kalıyordu. Yeterli ve temiz suyun olmaması hijyen olanağını ortadan kaldırdı. </a:t>
            </a:r>
            <a:endParaRPr lang="tr-TR" sz="20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763688" y="3356992"/>
            <a:ext cx="6686980" cy="2434208"/>
          </a:xfrm>
        </p:spPr>
        <p:txBody>
          <a:bodyPr/>
          <a:lstStyle/>
          <a:p>
            <a:r>
              <a:rPr lang="tr-TR" dirty="0"/>
              <a:t>Sanayi Kenti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685347" y="1556792"/>
            <a:ext cx="7765321" cy="2520279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tr-TR" sz="1800" dirty="0" smtClean="0">
                <a:solidFill>
                  <a:schemeClr val="tx1"/>
                </a:solidFill>
              </a:rPr>
              <a:t>İşçi ve orta sınıf konutları da çoğunlukla fabrika çevresinde yoğunlaştığından, gürültü ve kirlilik gibi olumsuz çevre koşullarında yaşamlarını sürdürüyorlardı. </a:t>
            </a:r>
            <a:endParaRPr lang="tr-TR" sz="1800" dirty="0">
              <a:solidFill>
                <a:schemeClr val="tx1"/>
              </a:solidFill>
            </a:endParaRP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685346" y="4005064"/>
            <a:ext cx="7765322" cy="1786136"/>
          </a:xfrm>
        </p:spPr>
        <p:txBody>
          <a:bodyPr/>
          <a:lstStyle/>
          <a:p>
            <a:r>
              <a:rPr lang="tr-TR" dirty="0"/>
              <a:t>Sanayi Kenti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Sanayi Kenti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400" dirty="0"/>
              <a:t>İşçi evleri, küçük bir alana olabildiğince insan sığdırmak mantığı ile yapılmıştır. Sokaklar dar, çöp yığınlarıyla dolu, evler karanlık, dar ve havasızdır. </a:t>
            </a:r>
          </a:p>
        </p:txBody>
      </p:sp>
    </p:spTree>
    <p:extLst>
      <p:ext uri="{BB962C8B-B14F-4D97-AF65-F5344CB8AC3E}">
        <p14:creationId xmlns:p14="http://schemas.microsoft.com/office/powerpoint/2010/main" val="24332105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ğ Gözü">
  <a:themeElements>
    <a:clrScheme name="Ağ Gözü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Ağ Gözü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ğ Gözü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TM03457485[[fn=Ağ Gözü]]</Template>
  <TotalTime>1342</TotalTime>
  <Words>244</Words>
  <Application>Microsoft Office PowerPoint</Application>
  <PresentationFormat>Ekran Gösterisi (4:3)</PresentationFormat>
  <Paragraphs>25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Century Gothic</vt:lpstr>
      <vt:lpstr>Ağ Gözü</vt:lpstr>
      <vt:lpstr>SANAYİ Kenti</vt:lpstr>
      <vt:lpstr>Endüstri Devrimi </vt:lpstr>
      <vt:lpstr>Fabrikalar bir su kenarına ya da demiryolu yakınına inşa ediliyor, yaşam  alanlarından uzak olması, çevreye zarar vermemesi vs gibi konular asla  düşünülmüyordu</vt:lpstr>
      <vt:lpstr>Örneğin yükleme istasyonları kentin göbeğinde yer alabiliyor, yük trenleri kentin içinden geçebiliyordu. Böylece kentin göbeğinde kirlilik, gürültü, pislik, çirkinlik ve çarpık yapılaşmaya yol açıyordu</vt:lpstr>
      <vt:lpstr>Kentin diğer işlevleri, konut inşası, sağlık ve eğitim hizmetleri, kent içi ulaşım, çöplerin toplanması, elektrik üretim ve dağıtımı, içme suyu dağıtımı ek mali yük getirdiğinden yapılmıyordu.</vt:lpstr>
      <vt:lpstr>Su tesisatı ya da hıfzıssıhha çalışmaları oldukça düşük düzeyde kalıyordu. Yeterli ve temiz suyun olmaması hijyen olanağını ortadan kaldırdı. </vt:lpstr>
      <vt:lpstr>İşçi ve orta sınıf konutları da çoğunlukla fabrika çevresinde yoğunlaştığından, gürültü ve kirlilik gibi olumsuz çevre koşullarında yaşamlarını sürdürüyorlardı. </vt:lpstr>
      <vt:lpstr>Sanayi Kenti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w</dc:creator>
  <cp:lastModifiedBy>user</cp:lastModifiedBy>
  <cp:revision>81</cp:revision>
  <dcterms:created xsi:type="dcterms:W3CDTF">2016-05-08T11:37:39Z</dcterms:created>
  <dcterms:modified xsi:type="dcterms:W3CDTF">2020-02-02T15:00:21Z</dcterms:modified>
</cp:coreProperties>
</file>