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91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1332" y="51739"/>
            <a:ext cx="5501335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8375" y="1188568"/>
            <a:ext cx="6467249" cy="282956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8418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5934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1332" y="51739"/>
            <a:ext cx="5501335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890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  <p:sldLayoutId id="2147483699" r:id="rId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5" y="1188568"/>
            <a:ext cx="6318885" cy="28295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35" dirty="0">
                <a:latin typeface="Trebuchet MS"/>
                <a:cs typeface="Trebuchet MS"/>
              </a:rPr>
              <a:t>ÇEVRESEL </a:t>
            </a:r>
            <a:r>
              <a:rPr sz="1800" b="1" spc="-75" dirty="0">
                <a:latin typeface="Trebuchet MS"/>
                <a:cs typeface="Trebuchet MS"/>
              </a:rPr>
              <a:t>DEĞERLENDİRME</a:t>
            </a:r>
            <a:r>
              <a:rPr sz="1800" b="1" spc="-145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ARAÇLARI</a:t>
            </a:r>
            <a:endParaRPr sz="1800">
              <a:latin typeface="Trebuchet MS"/>
              <a:cs typeface="Trebuchet MS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229" dirty="0">
                <a:latin typeface="Arial"/>
                <a:cs typeface="Arial"/>
              </a:rPr>
              <a:t>BREEAM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Modeli</a:t>
            </a:r>
            <a:endParaRPr sz="180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275" dirty="0">
                <a:latin typeface="Arial"/>
                <a:cs typeface="Arial"/>
              </a:rPr>
              <a:t>LEED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Modeli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20" dirty="0">
                <a:latin typeface="Trebuchet MS"/>
                <a:cs typeface="Trebuchet MS"/>
              </a:rPr>
              <a:t>TÜRKİYE’DE</a:t>
            </a:r>
            <a:r>
              <a:rPr sz="1800" b="1" spc="-150" dirty="0">
                <a:latin typeface="Trebuchet MS"/>
                <a:cs typeface="Trebuchet MS"/>
              </a:rPr>
              <a:t> </a:t>
            </a:r>
            <a:r>
              <a:rPr sz="1800" b="1" spc="-95" dirty="0">
                <a:latin typeface="Trebuchet MS"/>
                <a:cs typeface="Trebuchet MS"/>
              </a:rPr>
              <a:t>SÜRDÜRÜLEBİLİRLİK</a:t>
            </a:r>
            <a:endParaRPr sz="1800">
              <a:latin typeface="Trebuchet MS"/>
              <a:cs typeface="Trebuchet MS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800" b="1" spc="-120" dirty="0">
                <a:latin typeface="Trebuchet MS"/>
                <a:cs typeface="Trebuchet MS"/>
              </a:rPr>
              <a:t>TÜRKİYE’DE </a:t>
            </a:r>
            <a:r>
              <a:rPr sz="1800" b="1" spc="-135" dirty="0">
                <a:latin typeface="Trebuchet MS"/>
                <a:cs typeface="Trebuchet MS"/>
              </a:rPr>
              <a:t>ÇEVRESEL </a:t>
            </a:r>
            <a:r>
              <a:rPr sz="1800" b="1" spc="-75" dirty="0">
                <a:latin typeface="Trebuchet MS"/>
                <a:cs typeface="Trebuchet MS"/>
              </a:rPr>
              <a:t>DEĞERLENDİRME </a:t>
            </a:r>
            <a:r>
              <a:rPr sz="1800" b="1" spc="-95" dirty="0">
                <a:latin typeface="Trebuchet MS"/>
                <a:cs typeface="Trebuchet MS"/>
              </a:rPr>
              <a:t>ARAÇLARI</a:t>
            </a:r>
            <a:r>
              <a:rPr sz="1800" b="1" spc="-260" dirty="0">
                <a:latin typeface="Trebuchet MS"/>
                <a:cs typeface="Trebuchet MS"/>
              </a:rPr>
              <a:t> </a:t>
            </a:r>
            <a:r>
              <a:rPr sz="1800" b="1" spc="-80" dirty="0">
                <a:latin typeface="Trebuchet MS"/>
                <a:cs typeface="Trebuchet MS"/>
              </a:rPr>
              <a:t>DENEMELERİ</a:t>
            </a:r>
            <a:endParaRPr sz="1800">
              <a:latin typeface="Trebuchet MS"/>
              <a:cs typeface="Trebuchet MS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800" spc="-100" dirty="0">
                <a:latin typeface="Arial"/>
                <a:cs typeface="Arial"/>
              </a:rPr>
              <a:t>Askeri </a:t>
            </a:r>
            <a:r>
              <a:rPr sz="1800" spc="-75" dirty="0">
                <a:latin typeface="Arial"/>
                <a:cs typeface="Arial"/>
              </a:rPr>
              <a:t>Binalar </a:t>
            </a:r>
            <a:r>
              <a:rPr sz="1800" spc="-45" dirty="0">
                <a:latin typeface="Arial"/>
                <a:cs typeface="Arial"/>
              </a:rPr>
              <a:t>için </a:t>
            </a:r>
            <a:r>
              <a:rPr sz="1800" spc="-120" dirty="0">
                <a:latin typeface="Arial"/>
                <a:cs typeface="Arial"/>
              </a:rPr>
              <a:t>Çevresel </a:t>
            </a:r>
            <a:r>
              <a:rPr sz="1800" spc="-70" dirty="0">
                <a:latin typeface="Arial"/>
                <a:cs typeface="Arial"/>
              </a:rPr>
              <a:t>Değerlendirme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Aracı</a:t>
            </a:r>
            <a:endParaRPr sz="1800">
              <a:latin typeface="Arial"/>
              <a:cs typeface="Arial"/>
            </a:endParaRPr>
          </a:p>
          <a:p>
            <a:pPr marL="629285" lvl="1" indent="-16002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9920" algn="l"/>
              </a:tabLst>
            </a:pPr>
            <a:r>
              <a:rPr sz="1800" spc="-50" dirty="0">
                <a:latin typeface="Arial"/>
                <a:cs typeface="Arial"/>
              </a:rPr>
              <a:t>Mahalli </a:t>
            </a:r>
            <a:r>
              <a:rPr sz="1800" spc="-120" dirty="0">
                <a:latin typeface="Arial"/>
                <a:cs typeface="Arial"/>
              </a:rPr>
              <a:t>Çevresel </a:t>
            </a:r>
            <a:r>
              <a:rPr sz="1800" spc="-70" dirty="0">
                <a:latin typeface="Arial"/>
                <a:cs typeface="Arial"/>
              </a:rPr>
              <a:t>Değerlendirme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Aracı</a:t>
            </a:r>
            <a:endParaRPr sz="18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93040" algn="l"/>
              </a:tabLst>
            </a:pPr>
            <a:r>
              <a:rPr sz="1800" b="1" spc="-70" dirty="0">
                <a:latin typeface="Trebuchet MS"/>
                <a:cs typeface="Trebuchet MS"/>
              </a:rPr>
              <a:t>SONUÇ </a:t>
            </a:r>
            <a:r>
              <a:rPr sz="1800" b="1" spc="-125" dirty="0">
                <a:latin typeface="Trebuchet MS"/>
                <a:cs typeface="Trebuchet MS"/>
              </a:rPr>
              <a:t>ve</a:t>
            </a:r>
            <a:r>
              <a:rPr sz="1800" b="1" spc="-229" dirty="0">
                <a:latin typeface="Trebuchet MS"/>
                <a:cs typeface="Trebuchet MS"/>
              </a:rPr>
              <a:t> </a:t>
            </a:r>
            <a:r>
              <a:rPr sz="1800" b="1" spc="-100" dirty="0">
                <a:latin typeface="Trebuchet MS"/>
                <a:cs typeface="Trebuchet MS"/>
              </a:rPr>
              <a:t>ÖNERİLER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479250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TAKDİM</a:t>
            </a:r>
            <a:r>
              <a:rPr spc="-310" dirty="0"/>
              <a:t> </a:t>
            </a:r>
            <a:r>
              <a:rPr spc="-155" dirty="0"/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166704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10" y="328308"/>
            <a:ext cx="8843645" cy="340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175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12700" marR="6985" algn="just">
              <a:lnSpc>
                <a:spcPct val="100000"/>
              </a:lnSpc>
            </a:pPr>
            <a:r>
              <a:rPr sz="3200" spc="-220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Araçları</a:t>
            </a:r>
            <a:r>
              <a:rPr sz="3200" spc="-140" dirty="0">
                <a:latin typeface="Arial"/>
                <a:cs typeface="Arial"/>
              </a:rPr>
              <a:t>,</a:t>
            </a:r>
            <a:r>
              <a:rPr sz="3200" spc="60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Yaşam </a:t>
            </a:r>
            <a:r>
              <a:rPr sz="3200" spc="-195" dirty="0">
                <a:latin typeface="Arial"/>
                <a:cs typeface="Arial"/>
              </a:rPr>
              <a:t>Döngüsü  </a:t>
            </a:r>
            <a:r>
              <a:rPr sz="3200" spc="-130" dirty="0">
                <a:latin typeface="Arial"/>
                <a:cs typeface="Arial"/>
              </a:rPr>
              <a:t>Değerlendirmesine </a:t>
            </a:r>
            <a:r>
              <a:rPr sz="3200" spc="-100" dirty="0">
                <a:latin typeface="Arial"/>
                <a:cs typeface="Arial"/>
              </a:rPr>
              <a:t>yönelik </a:t>
            </a:r>
            <a:r>
              <a:rPr sz="3200" spc="-80" dirty="0">
                <a:latin typeface="Arial"/>
                <a:cs typeface="Arial"/>
              </a:rPr>
              <a:t>geliştirilmiş, 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kontrol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listesi  </a:t>
            </a:r>
            <a:r>
              <a:rPr sz="3200" spc="-55" dirty="0">
                <a:solidFill>
                  <a:srgbClr val="C00000"/>
                </a:solidFill>
                <a:latin typeface="Arial"/>
                <a:cs typeface="Arial"/>
              </a:rPr>
              <a:t>ile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3200" spc="-180" dirty="0">
                <a:solidFill>
                  <a:srgbClr val="C00000"/>
                </a:solidFill>
                <a:latin typeface="Arial"/>
                <a:cs typeface="Arial"/>
              </a:rPr>
              <a:t>yapan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bina 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değerlendirme  sistemleridir</a:t>
            </a:r>
            <a:r>
              <a:rPr sz="3200" spc="-10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3200" spc="-185" dirty="0">
                <a:latin typeface="Arial"/>
                <a:cs typeface="Arial"/>
              </a:rPr>
              <a:t>Günümüzde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yeşil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bina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sertifikasyon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ve</a:t>
            </a:r>
            <a:r>
              <a:rPr sz="3200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değerlendirme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833" y="3752300"/>
            <a:ext cx="883920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614170" algn="l"/>
                <a:tab pos="1924050" algn="l"/>
                <a:tab pos="3256915" algn="l"/>
                <a:tab pos="3982720" algn="l"/>
                <a:tab pos="6533515" algn="l"/>
                <a:tab pos="7277734" algn="l"/>
              </a:tabLst>
            </a:pPr>
            <a:r>
              <a:rPr sz="3200" spc="-25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200" spc="-3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4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	</a:t>
            </a:r>
            <a:r>
              <a:rPr sz="3200" spc="-90" dirty="0">
                <a:latin typeface="Arial"/>
                <a:cs typeface="Arial"/>
              </a:rPr>
              <a:t>o</a:t>
            </a:r>
            <a:r>
              <a:rPr sz="3200" spc="10" dirty="0">
                <a:latin typeface="Arial"/>
                <a:cs typeface="Arial"/>
              </a:rPr>
              <a:t>l</a:t>
            </a:r>
            <a:r>
              <a:rPr sz="3200" spc="-165" dirty="0">
                <a:latin typeface="Arial"/>
                <a:cs typeface="Arial"/>
              </a:rPr>
              <a:t>a</a:t>
            </a:r>
            <a:r>
              <a:rPr sz="3200" spc="-160" dirty="0">
                <a:latin typeface="Arial"/>
                <a:cs typeface="Arial"/>
              </a:rPr>
              <a:t>r</a:t>
            </a:r>
            <a:r>
              <a:rPr sz="3200" spc="-215" dirty="0">
                <a:latin typeface="Arial"/>
                <a:cs typeface="Arial"/>
              </a:rPr>
              <a:t>a</a:t>
            </a:r>
            <a:r>
              <a:rPr sz="3200" spc="-190" dirty="0">
                <a:latin typeface="Arial"/>
                <a:cs typeface="Arial"/>
              </a:rPr>
              <a:t>k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70" dirty="0">
                <a:latin typeface="Arial"/>
                <a:cs typeface="Arial"/>
              </a:rPr>
              <a:t>d</a:t>
            </a:r>
            <a:r>
              <a:rPr sz="3200" spc="-17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5" dirty="0">
                <a:latin typeface="Arial"/>
                <a:cs typeface="Arial"/>
              </a:rPr>
              <a:t>i</a:t>
            </a:r>
            <a:r>
              <a:rPr sz="3200" spc="-350" dirty="0">
                <a:latin typeface="Arial"/>
                <a:cs typeface="Arial"/>
              </a:rPr>
              <a:t>s</a:t>
            </a:r>
            <a:r>
              <a:rPr sz="3200" spc="-35" dirty="0">
                <a:latin typeface="Arial"/>
                <a:cs typeface="Arial"/>
              </a:rPr>
              <a:t>im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spc="-80" dirty="0">
                <a:latin typeface="Arial"/>
                <a:cs typeface="Arial"/>
              </a:rPr>
              <a:t>nd</a:t>
            </a:r>
            <a:r>
              <a:rPr sz="3200" spc="-40" dirty="0">
                <a:latin typeface="Arial"/>
                <a:cs typeface="Arial"/>
              </a:rPr>
              <a:t>i</a:t>
            </a:r>
            <a:r>
              <a:rPr sz="3200" spc="25" dirty="0">
                <a:latin typeface="Arial"/>
                <a:cs typeface="Arial"/>
              </a:rPr>
              <a:t>ri</a:t>
            </a:r>
            <a:r>
              <a:rPr sz="3200" spc="20" dirty="0">
                <a:latin typeface="Arial"/>
                <a:cs typeface="Arial"/>
              </a:rPr>
              <a:t>l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spc="-10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0" dirty="0">
                <a:latin typeface="Arial"/>
                <a:cs typeface="Arial"/>
              </a:rPr>
              <a:t>b</a:t>
            </a:r>
            <a:r>
              <a:rPr sz="3200" spc="-10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10" dirty="0">
                <a:latin typeface="Arial"/>
                <a:cs typeface="Arial"/>
              </a:rPr>
              <a:t>m</a:t>
            </a:r>
            <a:r>
              <a:rPr sz="3200" spc="-90" dirty="0">
                <a:latin typeface="Arial"/>
                <a:cs typeface="Arial"/>
              </a:rPr>
              <a:t>o</a:t>
            </a:r>
            <a:r>
              <a:rPr sz="3200" spc="-145" dirty="0">
                <a:latin typeface="Arial"/>
                <a:cs typeface="Arial"/>
              </a:rPr>
              <a:t>d</a:t>
            </a:r>
            <a:r>
              <a:rPr sz="3200" spc="-150" dirty="0">
                <a:latin typeface="Arial"/>
                <a:cs typeface="Arial"/>
              </a:rPr>
              <a:t>e</a:t>
            </a:r>
            <a:r>
              <a:rPr sz="3200" spc="10" dirty="0">
                <a:latin typeface="Arial"/>
                <a:cs typeface="Arial"/>
              </a:rPr>
              <a:t>l</a:t>
            </a:r>
            <a:r>
              <a:rPr sz="3200" spc="-45" dirty="0">
                <a:latin typeface="Arial"/>
                <a:cs typeface="Arial"/>
              </a:rPr>
              <a:t>l</a:t>
            </a:r>
            <a:r>
              <a:rPr sz="3200" spc="-130" dirty="0">
                <a:latin typeface="Arial"/>
                <a:cs typeface="Arial"/>
              </a:rPr>
              <a:t>e</a:t>
            </a:r>
            <a:r>
              <a:rPr sz="3200" spc="-260" dirty="0">
                <a:latin typeface="Arial"/>
                <a:cs typeface="Arial"/>
              </a:rPr>
              <a:t>r</a:t>
            </a:r>
            <a:r>
              <a:rPr sz="3200" spc="-90" dirty="0">
                <a:latin typeface="Arial"/>
                <a:cs typeface="Arial"/>
              </a:rPr>
              <a:t>,  </a:t>
            </a:r>
            <a:r>
              <a:rPr sz="3200" spc="-40" dirty="0">
                <a:solidFill>
                  <a:srgbClr val="C00000"/>
                </a:solidFill>
                <a:latin typeface="Arial"/>
                <a:cs typeface="Arial"/>
              </a:rPr>
              <a:t>kriterler	</a:t>
            </a:r>
            <a:r>
              <a:rPr sz="3200" spc="-204" dirty="0">
                <a:latin typeface="Arial"/>
                <a:cs typeface="Arial"/>
              </a:rPr>
              <a:t>ve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903" y="4225866"/>
            <a:ext cx="656970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30400" algn="l"/>
                <a:tab pos="3776345" algn="l"/>
                <a:tab pos="5110480" algn="l"/>
              </a:tabLst>
            </a:pP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puanlama	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sistemine	</a:t>
            </a: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dayalı</a:t>
            </a:r>
            <a:r>
              <a:rPr sz="3200" spc="-155" dirty="0">
                <a:latin typeface="Arial"/>
                <a:cs typeface="Arial"/>
              </a:rPr>
              <a:t>,	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niteliksel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88" y="4738946"/>
            <a:ext cx="16529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araçlardır</a:t>
            </a:r>
            <a:r>
              <a:rPr sz="3200" spc="-15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166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357" y="360495"/>
            <a:ext cx="8844915" cy="5355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0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12700" marR="5080" indent="1905" algn="just">
              <a:lnSpc>
                <a:spcPct val="100000"/>
              </a:lnSpc>
            </a:pPr>
            <a:r>
              <a:rPr sz="3200" spc="-145" dirty="0">
                <a:latin typeface="Arial"/>
                <a:cs typeface="Arial"/>
              </a:rPr>
              <a:t>Özellikle </a:t>
            </a:r>
            <a:r>
              <a:rPr sz="3200" spc="-155" dirty="0">
                <a:latin typeface="Arial"/>
                <a:cs typeface="Arial"/>
              </a:rPr>
              <a:t>gelişmiş </a:t>
            </a:r>
            <a:r>
              <a:rPr sz="3200" spc="-105" dirty="0">
                <a:latin typeface="Arial"/>
                <a:cs typeface="Arial"/>
              </a:rPr>
              <a:t>ülkeler </a:t>
            </a:r>
            <a:r>
              <a:rPr sz="3200" spc="-100" dirty="0">
                <a:latin typeface="Arial"/>
                <a:cs typeface="Arial"/>
              </a:rPr>
              <a:t>tarafından </a:t>
            </a:r>
            <a:r>
              <a:rPr sz="3200" spc="-135" dirty="0">
                <a:latin typeface="Arial"/>
                <a:cs typeface="Arial"/>
              </a:rPr>
              <a:t>ortaya </a:t>
            </a:r>
            <a:r>
              <a:rPr sz="3200" spc="-160" dirty="0">
                <a:latin typeface="Arial"/>
                <a:cs typeface="Arial"/>
              </a:rPr>
              <a:t>konan </a:t>
            </a:r>
            <a:r>
              <a:rPr sz="3200" spc="-215" dirty="0">
                <a:latin typeface="Arial"/>
                <a:cs typeface="Arial"/>
              </a:rPr>
              <a:t>ve  </a:t>
            </a:r>
            <a:r>
              <a:rPr sz="3200" spc="-145" dirty="0">
                <a:latin typeface="Arial"/>
                <a:cs typeface="Arial"/>
              </a:rPr>
              <a:t>yaygınlıkları </a:t>
            </a:r>
            <a:r>
              <a:rPr sz="3200" spc="-155" dirty="0">
                <a:latin typeface="Arial"/>
                <a:cs typeface="Arial"/>
              </a:rPr>
              <a:t>gün </a:t>
            </a:r>
            <a:r>
              <a:rPr sz="3200" spc="-165" dirty="0">
                <a:latin typeface="Arial"/>
                <a:cs typeface="Arial"/>
              </a:rPr>
              <a:t>geçtikçe </a:t>
            </a:r>
            <a:r>
              <a:rPr sz="3200" spc="-90" dirty="0">
                <a:latin typeface="Arial"/>
                <a:cs typeface="Arial"/>
              </a:rPr>
              <a:t>artan </a:t>
            </a:r>
            <a:r>
              <a:rPr sz="3200" spc="-100" dirty="0">
                <a:latin typeface="Arial"/>
                <a:cs typeface="Arial"/>
              </a:rPr>
              <a:t>bu </a:t>
            </a:r>
            <a:r>
              <a:rPr sz="3200" spc="-110" dirty="0">
                <a:latin typeface="Arial"/>
                <a:cs typeface="Arial"/>
              </a:rPr>
              <a:t>modeller, </a:t>
            </a:r>
            <a:r>
              <a:rPr sz="3200" spc="-125" dirty="0">
                <a:latin typeface="Arial"/>
                <a:cs typeface="Arial"/>
              </a:rPr>
              <a:t>yapıların 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65" dirty="0">
                <a:latin typeface="Arial"/>
                <a:cs typeface="Arial"/>
              </a:rPr>
              <a:t>yapım </a:t>
            </a:r>
            <a:r>
              <a:rPr sz="3200" spc="-75" dirty="0">
                <a:latin typeface="Arial"/>
                <a:cs typeface="Arial"/>
              </a:rPr>
              <a:t>faaliyetlerinin, </a:t>
            </a:r>
            <a:r>
              <a:rPr sz="3200" spc="-235" dirty="0">
                <a:solidFill>
                  <a:srgbClr val="C00000"/>
                </a:solidFill>
                <a:latin typeface="Arial"/>
                <a:cs typeface="Arial"/>
              </a:rPr>
              <a:t>yaşam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döngüsü 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yaklaşımıyla  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çevresel </a:t>
            </a:r>
            <a:r>
              <a:rPr sz="3200" spc="-45" dirty="0">
                <a:solidFill>
                  <a:srgbClr val="C00000"/>
                </a:solidFill>
                <a:latin typeface="Arial"/>
                <a:cs typeface="Arial"/>
              </a:rPr>
              <a:t>etkilerini 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azaltmak</a:t>
            </a:r>
            <a:r>
              <a:rPr sz="3200" spc="5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yönünde </a:t>
            </a:r>
            <a:r>
              <a:rPr sz="3200" spc="-80" dirty="0">
                <a:latin typeface="Arial"/>
                <a:cs typeface="Arial"/>
              </a:rPr>
              <a:t>önemli </a:t>
            </a:r>
            <a:r>
              <a:rPr sz="3200" spc="-35" dirty="0">
                <a:latin typeface="Arial"/>
                <a:cs typeface="Arial"/>
              </a:rPr>
              <a:t>rol  </a:t>
            </a:r>
            <a:r>
              <a:rPr sz="3200" spc="-145" dirty="0">
                <a:latin typeface="Arial"/>
                <a:cs typeface="Arial"/>
              </a:rPr>
              <a:t>oynamaktadır.</a:t>
            </a:r>
            <a:endParaRPr sz="3200" dirty="0">
              <a:latin typeface="Arial"/>
              <a:cs typeface="Arial"/>
            </a:endParaRPr>
          </a:p>
          <a:p>
            <a:pPr marL="12700" marR="6350" indent="-635" algn="just">
              <a:lnSpc>
                <a:spcPct val="100000"/>
              </a:lnSpc>
              <a:spcBef>
                <a:spcPts val="605"/>
              </a:spcBef>
            </a:pPr>
            <a:r>
              <a:rPr sz="3200" spc="-75" dirty="0">
                <a:latin typeface="Arial"/>
                <a:cs typeface="Arial"/>
              </a:rPr>
              <a:t>İlk </a:t>
            </a:r>
            <a:r>
              <a:rPr sz="3200" spc="-135" dirty="0">
                <a:latin typeface="Arial"/>
                <a:cs typeface="Arial"/>
              </a:rPr>
              <a:t>olarak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bulundukları 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ülkelerin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koşullarına </a:t>
            </a: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uygun 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olarak </a:t>
            </a:r>
            <a:r>
              <a:rPr sz="3200" spc="-70" dirty="0">
                <a:solidFill>
                  <a:srgbClr val="C00000"/>
                </a:solidFill>
                <a:latin typeface="Arial"/>
                <a:cs typeface="Arial"/>
              </a:rPr>
              <a:t>geliştirilen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modeller</a:t>
            </a:r>
            <a:r>
              <a:rPr sz="3200" spc="-110" dirty="0">
                <a:latin typeface="Arial"/>
                <a:cs typeface="Arial"/>
              </a:rPr>
              <a:t>, </a:t>
            </a:r>
            <a:r>
              <a:rPr sz="3200" spc="-190" dirty="0">
                <a:latin typeface="Arial"/>
                <a:cs typeface="Arial"/>
              </a:rPr>
              <a:t>zamanla </a:t>
            </a:r>
            <a:r>
              <a:rPr sz="3200" spc="-135" dirty="0">
                <a:latin typeface="Arial"/>
                <a:cs typeface="Arial"/>
              </a:rPr>
              <a:t>gelişmekte </a:t>
            </a:r>
            <a:r>
              <a:rPr sz="3200" spc="-110" dirty="0">
                <a:latin typeface="Arial"/>
                <a:cs typeface="Arial"/>
              </a:rPr>
              <a:t>olan  </a:t>
            </a:r>
            <a:r>
              <a:rPr sz="3200" spc="-114" dirty="0">
                <a:latin typeface="Arial"/>
                <a:cs typeface="Arial"/>
              </a:rPr>
              <a:t>ülkelerde </a:t>
            </a:r>
            <a:r>
              <a:rPr sz="3200" spc="-145" dirty="0">
                <a:latin typeface="Arial"/>
                <a:cs typeface="Arial"/>
              </a:rPr>
              <a:t>de </a:t>
            </a:r>
            <a:r>
              <a:rPr sz="3200" spc="-120" dirty="0">
                <a:latin typeface="Arial"/>
                <a:cs typeface="Arial"/>
              </a:rPr>
              <a:t>doğrudan </a:t>
            </a:r>
            <a:r>
              <a:rPr sz="3200" spc="-225" dirty="0">
                <a:latin typeface="Arial"/>
                <a:cs typeface="Arial"/>
              </a:rPr>
              <a:t>ya </a:t>
            </a:r>
            <a:r>
              <a:rPr sz="3200" spc="-175" dirty="0">
                <a:latin typeface="Arial"/>
                <a:cs typeface="Arial"/>
              </a:rPr>
              <a:t>da </a:t>
            </a:r>
            <a:r>
              <a:rPr sz="3200" spc="-135" dirty="0">
                <a:latin typeface="Arial"/>
                <a:cs typeface="Arial"/>
              </a:rPr>
              <a:t>uyarlama </a:t>
            </a:r>
            <a:r>
              <a:rPr sz="3200" spc="-150" dirty="0">
                <a:latin typeface="Arial"/>
                <a:cs typeface="Arial"/>
              </a:rPr>
              <a:t>yapılarak  </a:t>
            </a:r>
            <a:r>
              <a:rPr sz="3200" spc="-170" dirty="0">
                <a:latin typeface="Arial"/>
                <a:cs typeface="Arial"/>
              </a:rPr>
              <a:t>uygulanmaya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başlamıştır.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40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8218" y="491126"/>
            <a:ext cx="54419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7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72" y="1407199"/>
            <a:ext cx="2028189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220" dirty="0">
                <a:latin typeface="Arial"/>
                <a:cs typeface="Arial"/>
              </a:rPr>
              <a:t>Çevresel  </a:t>
            </a:r>
            <a:r>
              <a:rPr sz="3200" spc="1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254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28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3200" spc="-3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4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165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26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254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23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90" dirty="0"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4668" y="1409373"/>
            <a:ext cx="6763384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7980" marR="5080" indent="-335915">
              <a:lnSpc>
                <a:spcPct val="100000"/>
              </a:lnSpc>
              <a:spcBef>
                <a:spcPts val="95"/>
              </a:spcBef>
              <a:tabLst>
                <a:tab pos="2603500" algn="l"/>
                <a:tab pos="3134360" algn="l"/>
                <a:tab pos="3398520" algn="l"/>
                <a:tab pos="5040630" algn="l"/>
                <a:tab pos="6226810" algn="l"/>
              </a:tabLst>
            </a:pPr>
            <a:r>
              <a:rPr sz="3200" spc="-150" dirty="0">
                <a:latin typeface="Arial"/>
                <a:cs typeface="Arial"/>
              </a:rPr>
              <a:t>d</a:t>
            </a:r>
            <a:r>
              <a:rPr sz="3200" spc="-145" dirty="0">
                <a:latin typeface="Arial"/>
                <a:cs typeface="Arial"/>
              </a:rPr>
              <a:t>e</a:t>
            </a:r>
            <a:r>
              <a:rPr sz="3200" spc="-295" dirty="0">
                <a:latin typeface="Arial"/>
                <a:cs typeface="Arial"/>
              </a:rPr>
              <a:t>ğ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-30" dirty="0">
                <a:latin typeface="Arial"/>
                <a:cs typeface="Arial"/>
              </a:rPr>
              <a:t>rl</a:t>
            </a:r>
            <a:r>
              <a:rPr sz="3200" spc="-65" dirty="0">
                <a:latin typeface="Arial"/>
                <a:cs typeface="Arial"/>
              </a:rPr>
              <a:t>e</a:t>
            </a:r>
            <a:r>
              <a:rPr sz="3200" spc="-95" dirty="0">
                <a:latin typeface="Arial"/>
                <a:cs typeface="Arial"/>
              </a:rPr>
              <a:t>nd</a:t>
            </a:r>
            <a:r>
              <a:rPr sz="3200" spc="20" dirty="0">
                <a:latin typeface="Arial"/>
                <a:cs typeface="Arial"/>
              </a:rPr>
              <a:t>i</a:t>
            </a:r>
            <a:r>
              <a:rPr sz="3200" spc="40" dirty="0">
                <a:latin typeface="Arial"/>
                <a:cs typeface="Arial"/>
              </a:rPr>
              <a:t>r</a:t>
            </a:r>
            <a:r>
              <a:rPr sz="3200" spc="-150" dirty="0">
                <a:latin typeface="Arial"/>
                <a:cs typeface="Arial"/>
              </a:rPr>
              <a:t>me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30" dirty="0">
                <a:latin typeface="Arial"/>
                <a:cs typeface="Arial"/>
              </a:rPr>
              <a:t>a</a:t>
            </a:r>
            <a:r>
              <a:rPr sz="3200" spc="-140" dirty="0">
                <a:latin typeface="Arial"/>
                <a:cs typeface="Arial"/>
              </a:rPr>
              <a:t>r</a:t>
            </a:r>
            <a:r>
              <a:rPr sz="3200" spc="-270" dirty="0">
                <a:latin typeface="Arial"/>
                <a:cs typeface="Arial"/>
              </a:rPr>
              <a:t>a</a:t>
            </a:r>
            <a:r>
              <a:rPr sz="3200" spc="-235" dirty="0">
                <a:latin typeface="Arial"/>
                <a:cs typeface="Arial"/>
              </a:rPr>
              <a:t>ç</a:t>
            </a:r>
            <a:r>
              <a:rPr sz="3200" spc="20" dirty="0">
                <a:latin typeface="Arial"/>
                <a:cs typeface="Arial"/>
              </a:rPr>
              <a:t>l</a:t>
            </a:r>
            <a:r>
              <a:rPr sz="3200" spc="-130" dirty="0">
                <a:latin typeface="Arial"/>
                <a:cs typeface="Arial"/>
              </a:rPr>
              <a:t>a</a:t>
            </a:r>
            <a:r>
              <a:rPr sz="3200" spc="-70" dirty="0">
                <a:latin typeface="Arial"/>
                <a:cs typeface="Arial"/>
              </a:rPr>
              <a:t>r</a:t>
            </a:r>
            <a:r>
              <a:rPr sz="3200" spc="-160" dirty="0">
                <a:latin typeface="Arial"/>
                <a:cs typeface="Arial"/>
              </a:rPr>
              <a:t>ı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00" dirty="0">
                <a:latin typeface="Arial"/>
                <a:cs typeface="Arial"/>
              </a:rPr>
              <a:t>y</a:t>
            </a:r>
            <a:r>
              <a:rPr sz="3200" spc="-254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95" dirty="0">
                <a:latin typeface="Arial"/>
                <a:cs typeface="Arial"/>
              </a:rPr>
              <a:t>d</a:t>
            </a:r>
            <a:r>
              <a:rPr sz="3200" spc="-160" dirty="0">
                <a:latin typeface="Arial"/>
                <a:cs typeface="Arial"/>
              </a:rPr>
              <a:t>ı</a:t>
            </a:r>
            <a:r>
              <a:rPr sz="3200" spc="-110" dirty="0">
                <a:latin typeface="Arial"/>
                <a:cs typeface="Arial"/>
              </a:rPr>
              <a:t>m</a:t>
            </a:r>
            <a:r>
              <a:rPr sz="3200" spc="-160" dirty="0">
                <a:latin typeface="Arial"/>
                <a:cs typeface="Arial"/>
              </a:rPr>
              <a:t>ı</a:t>
            </a:r>
            <a:r>
              <a:rPr sz="3200" spc="-90" dirty="0">
                <a:latin typeface="Arial"/>
                <a:cs typeface="Arial"/>
              </a:rPr>
              <a:t>y</a:t>
            </a:r>
            <a:r>
              <a:rPr sz="3200" spc="-35" dirty="0">
                <a:latin typeface="Arial"/>
                <a:cs typeface="Arial"/>
              </a:rPr>
              <a:t>l</a:t>
            </a:r>
            <a:r>
              <a:rPr sz="3200" spc="-170" dirty="0">
                <a:latin typeface="Arial"/>
                <a:cs typeface="Arial"/>
              </a:rPr>
              <a:t>a  </a:t>
            </a:r>
            <a:r>
              <a:rPr sz="3200" spc="-19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ö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8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5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195" dirty="0">
                <a:latin typeface="Arial"/>
                <a:cs typeface="Arial"/>
              </a:rPr>
              <a:t>v</a:t>
            </a:r>
            <a:r>
              <a:rPr sz="3200" spc="-18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şar</a:t>
            </a:r>
            <a:r>
              <a:rPr sz="3200" spc="18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25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1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21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772" y="2449721"/>
            <a:ext cx="8844280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almayan </a:t>
            </a:r>
            <a:r>
              <a:rPr sz="3200" spc="-70" dirty="0">
                <a:solidFill>
                  <a:srgbClr val="C00000"/>
                </a:solidFill>
                <a:latin typeface="Arial"/>
                <a:cs typeface="Arial"/>
              </a:rPr>
              <a:t>sürdürülebilir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tasarım </a:t>
            </a:r>
            <a:r>
              <a:rPr sz="3200" spc="-175" dirty="0">
                <a:solidFill>
                  <a:srgbClr val="C00000"/>
                </a:solidFill>
                <a:latin typeface="Arial"/>
                <a:cs typeface="Arial"/>
              </a:rPr>
              <a:t>esaslarını </a:t>
            </a:r>
            <a:r>
              <a:rPr sz="3200" spc="-130" dirty="0">
                <a:latin typeface="Arial"/>
                <a:cs typeface="Arial"/>
              </a:rPr>
              <a:t>sistematik  </a:t>
            </a:r>
            <a:r>
              <a:rPr sz="3200" spc="-30" dirty="0">
                <a:latin typeface="Arial"/>
                <a:cs typeface="Arial"/>
              </a:rPr>
              <a:t>bir </a:t>
            </a:r>
            <a:r>
              <a:rPr sz="3200" spc="-185" dirty="0">
                <a:latin typeface="Arial"/>
                <a:cs typeface="Arial"/>
              </a:rPr>
              <a:t>çerçeve </a:t>
            </a:r>
            <a:r>
              <a:rPr sz="3200" spc="-190" dirty="0">
                <a:latin typeface="Arial"/>
                <a:cs typeface="Arial"/>
              </a:rPr>
              <a:t>kapsamında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dikkate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almakta</a:t>
            </a:r>
            <a:r>
              <a:rPr sz="3200" spc="-135" dirty="0">
                <a:latin typeface="Arial"/>
                <a:cs typeface="Arial"/>
              </a:rPr>
              <a:t>, </a:t>
            </a:r>
            <a:r>
              <a:rPr sz="3200" spc="-60" dirty="0">
                <a:solidFill>
                  <a:srgbClr val="C00000"/>
                </a:solidFill>
                <a:latin typeface="Arial"/>
                <a:cs typeface="Arial"/>
              </a:rPr>
              <a:t>üreticiler  </a:t>
            </a:r>
            <a:r>
              <a:rPr sz="3200" spc="-45" dirty="0">
                <a:solidFill>
                  <a:srgbClr val="C00000"/>
                </a:solidFill>
                <a:latin typeface="Arial"/>
                <a:cs typeface="Arial"/>
              </a:rPr>
              <a:t>ürünlerini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3200" spc="-55" dirty="0">
                <a:solidFill>
                  <a:srgbClr val="C00000"/>
                </a:solidFill>
                <a:latin typeface="Arial"/>
                <a:cs typeface="Arial"/>
              </a:rPr>
              <a:t>üretim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süreçlerini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bu 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doğrultuda 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geliştirebilmekte</a:t>
            </a:r>
            <a:r>
              <a:rPr sz="3200" spc="-85" dirty="0">
                <a:latin typeface="Arial"/>
                <a:cs typeface="Arial"/>
              </a:rPr>
              <a:t>, 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yükleniciler </a:t>
            </a:r>
            <a:r>
              <a:rPr sz="3200" spc="-80" dirty="0">
                <a:solidFill>
                  <a:srgbClr val="C00000"/>
                </a:solidFill>
                <a:latin typeface="Arial"/>
                <a:cs typeface="Arial"/>
              </a:rPr>
              <a:t>faaliyetlerini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bu 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açıdan  </a:t>
            </a:r>
            <a:r>
              <a:rPr sz="3200" spc="-210" dirty="0">
                <a:solidFill>
                  <a:srgbClr val="C00000"/>
                </a:solidFill>
                <a:latin typeface="Arial"/>
                <a:cs typeface="Arial"/>
              </a:rPr>
              <a:t>gözden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geçirmektedirler </a:t>
            </a:r>
            <a:r>
              <a:rPr sz="2000" spc="-180" dirty="0">
                <a:latin typeface="Arial"/>
                <a:cs typeface="Arial"/>
              </a:rPr>
              <a:t>(Sev </a:t>
            </a:r>
            <a:r>
              <a:rPr sz="2000" spc="-120" dirty="0">
                <a:latin typeface="Arial"/>
                <a:cs typeface="Arial"/>
              </a:rPr>
              <a:t>ve</a:t>
            </a:r>
            <a:r>
              <a:rPr sz="2000" spc="-405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Canbay, </a:t>
            </a:r>
            <a:r>
              <a:rPr sz="2000" spc="-95" dirty="0">
                <a:latin typeface="Arial"/>
                <a:cs typeface="Arial"/>
              </a:rPr>
              <a:t>2010)</a:t>
            </a:r>
            <a:r>
              <a:rPr sz="3200" spc="-9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272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36" y="455498"/>
            <a:ext cx="8842375" cy="53290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080" algn="ctr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4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tabLst>
                <a:tab pos="982344" algn="l"/>
                <a:tab pos="2374900" algn="l"/>
                <a:tab pos="3712845" algn="l"/>
                <a:tab pos="4787265" algn="l"/>
                <a:tab pos="6085840" algn="l"/>
                <a:tab pos="6706234" algn="l"/>
                <a:tab pos="7334884" algn="l"/>
              </a:tabLst>
            </a:pPr>
            <a:r>
              <a:rPr sz="3200" spc="-240" dirty="0">
                <a:solidFill>
                  <a:srgbClr val="C00000"/>
                </a:solidFill>
                <a:latin typeface="Arial"/>
                <a:cs typeface="Arial"/>
              </a:rPr>
              <a:t>Arsa	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seçimi</a:t>
            </a:r>
            <a:r>
              <a:rPr sz="3200" spc="-140" dirty="0">
                <a:latin typeface="Arial"/>
                <a:cs typeface="Arial"/>
              </a:rPr>
              <a:t>,	</a:t>
            </a:r>
            <a:r>
              <a:rPr sz="3200" spc="-175" dirty="0">
                <a:latin typeface="Arial"/>
                <a:cs typeface="Arial"/>
              </a:rPr>
              <a:t>yapıda	</a:t>
            </a:r>
            <a:r>
              <a:rPr sz="3200" spc="-55" dirty="0">
                <a:latin typeface="Arial"/>
                <a:cs typeface="Arial"/>
              </a:rPr>
              <a:t>etkin	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enerji</a:t>
            </a:r>
            <a:r>
              <a:rPr sz="3200" spc="-75" dirty="0">
                <a:latin typeface="Arial"/>
                <a:cs typeface="Arial"/>
              </a:rPr>
              <a:t>,	</a:t>
            </a:r>
            <a:r>
              <a:rPr sz="3200" spc="-229" dirty="0">
                <a:solidFill>
                  <a:srgbClr val="C00000"/>
                </a:solidFill>
                <a:latin typeface="Arial"/>
                <a:cs typeface="Arial"/>
              </a:rPr>
              <a:t>su	</a:t>
            </a:r>
            <a:r>
              <a:rPr sz="3200" spc="-190" dirty="0">
                <a:latin typeface="Arial"/>
                <a:cs typeface="Arial"/>
              </a:rPr>
              <a:t>ve	</a:t>
            </a:r>
            <a:r>
              <a:rPr sz="3200" spc="-180" dirty="0" err="1" smtClean="0">
                <a:solidFill>
                  <a:srgbClr val="C00000"/>
                </a:solidFill>
                <a:latin typeface="Arial"/>
                <a:cs typeface="Arial"/>
              </a:rPr>
              <a:t>malzeme</a:t>
            </a:r>
            <a:r>
              <a:rPr lang="tr-TR" sz="3200" spc="-1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kullanımı, </a:t>
            </a:r>
            <a:r>
              <a:rPr lang="tr-TR" sz="3200" spc="-180" dirty="0" smtClean="0">
                <a:latin typeface="Arial"/>
                <a:cs typeface="Arial"/>
              </a:rPr>
              <a:t>yapı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 iç çevre kalitesi, </a:t>
            </a:r>
            <a:r>
              <a:rPr lang="tr-TR" sz="3200" spc="-180" dirty="0" smtClean="0">
                <a:latin typeface="Arial"/>
                <a:cs typeface="Arial"/>
              </a:rPr>
              <a:t>yapı kaynaklı 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kirliliklerin oluşumu, atık yönetimi </a:t>
            </a:r>
            <a:r>
              <a:rPr lang="tr-TR" sz="3200" u="sng" spc="-180" dirty="0" smtClean="0">
                <a:latin typeface="Arial"/>
                <a:cs typeface="Arial"/>
              </a:rPr>
              <a:t>vb. modelden modele farklılık gösteren 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parametreler </a:t>
            </a:r>
            <a:r>
              <a:rPr lang="tr-TR" sz="3200" spc="-180" dirty="0" smtClean="0">
                <a:latin typeface="Arial"/>
                <a:cs typeface="Arial"/>
              </a:rPr>
              <a:t>ve bu parametrelere ait 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kriterlere </a:t>
            </a:r>
            <a:r>
              <a:rPr lang="tr-TR" sz="3200" spc="-180" dirty="0" smtClean="0">
                <a:latin typeface="Arial"/>
                <a:cs typeface="Arial"/>
              </a:rPr>
              <a:t>göre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 mevcut veya yeni yapılar </a:t>
            </a:r>
            <a:r>
              <a:rPr lang="tr-TR" sz="3200" spc="-180" dirty="0" smtClean="0">
                <a:latin typeface="Arial"/>
                <a:cs typeface="Arial"/>
              </a:rPr>
              <a:t>değerlendirilmekte ve sonucunda gerekli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 minimum değerleme puan değerinin sağlanması durumunda, </a:t>
            </a:r>
            <a:r>
              <a:rPr lang="tr-TR" sz="3200" spc="-180" dirty="0" smtClean="0">
                <a:latin typeface="Arial"/>
                <a:cs typeface="Arial"/>
              </a:rPr>
              <a:t>alınan puan düzeyine göre 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yapı sertifikalandırılmaktadır. </a:t>
            </a:r>
            <a:r>
              <a:rPr lang="tr-TR" sz="3200" spc="-180" dirty="0" smtClean="0">
                <a:latin typeface="Arial"/>
                <a:cs typeface="Arial"/>
              </a:rPr>
              <a:t>Bu sertifikaların yapıların </a:t>
            </a:r>
            <a:r>
              <a:rPr lang="tr-TR" sz="3200" spc="-18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azar payını </a:t>
            </a:r>
            <a:r>
              <a:rPr lang="tr-TR" sz="3200" spc="-180" dirty="0" smtClean="0">
                <a:latin typeface="Arial"/>
                <a:cs typeface="Arial"/>
              </a:rPr>
              <a:t>ve</a:t>
            </a:r>
            <a:r>
              <a:rPr lang="tr-TR" sz="3200" spc="-180" dirty="0" smtClean="0">
                <a:solidFill>
                  <a:srgbClr val="C00000"/>
                </a:solidFill>
                <a:latin typeface="Arial"/>
                <a:cs typeface="Arial"/>
              </a:rPr>
              <a:t> değerini artırdığı </a:t>
            </a:r>
            <a:r>
              <a:rPr lang="tr-TR" sz="3200" spc="-180" dirty="0" smtClean="0">
                <a:latin typeface="Arial"/>
                <a:cs typeface="Arial"/>
              </a:rPr>
              <a:t>bilinmektedir.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47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0717" y="514877"/>
            <a:ext cx="54419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15" dirty="0">
                <a:latin typeface="Trebuchet MS"/>
                <a:cs typeface="Trebuchet MS"/>
              </a:rPr>
              <a:t>Çevresel </a:t>
            </a:r>
            <a:r>
              <a:rPr sz="3200" b="1" spc="-185" dirty="0">
                <a:latin typeface="Trebuchet MS"/>
                <a:cs typeface="Trebuchet MS"/>
              </a:rPr>
              <a:t>Değerlendirme</a:t>
            </a:r>
            <a:r>
              <a:rPr sz="3200" b="1" spc="-275" dirty="0">
                <a:latin typeface="Trebuchet MS"/>
                <a:cs typeface="Trebuchet MS"/>
              </a:rPr>
              <a:t> </a:t>
            </a:r>
            <a:r>
              <a:rPr sz="3200" b="1" spc="-195" dirty="0">
                <a:latin typeface="Trebuchet MS"/>
                <a:cs typeface="Trebuchet MS"/>
              </a:rPr>
              <a:t>Araçları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26" y="1338456"/>
            <a:ext cx="6242685" cy="439799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spc="-190" dirty="0">
                <a:latin typeface="Arial"/>
                <a:cs typeface="Arial"/>
              </a:rPr>
              <a:t>Günümüzde </a:t>
            </a:r>
            <a:r>
              <a:rPr sz="2400" spc="-150" dirty="0">
                <a:latin typeface="Arial"/>
                <a:cs typeface="Arial"/>
              </a:rPr>
              <a:t>en </a:t>
            </a:r>
            <a:r>
              <a:rPr sz="2400" spc="-210" dirty="0">
                <a:latin typeface="Arial"/>
                <a:cs typeface="Arial"/>
              </a:rPr>
              <a:t>yaygın </a:t>
            </a:r>
            <a:r>
              <a:rPr sz="2400" spc="-135" dirty="0">
                <a:latin typeface="Arial"/>
                <a:cs typeface="Arial"/>
              </a:rPr>
              <a:t>kabul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görenler;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405" dirty="0">
                <a:latin typeface="Arial"/>
                <a:cs typeface="Arial"/>
              </a:rPr>
              <a:t>BREEAM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(İngiltere),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484" dirty="0">
                <a:latin typeface="Arial"/>
                <a:cs typeface="Arial"/>
              </a:rPr>
              <a:t>LEED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(Amerika),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520" dirty="0">
                <a:latin typeface="Arial"/>
                <a:cs typeface="Arial"/>
              </a:rPr>
              <a:t>CASBEE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(Japonya),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535" dirty="0">
                <a:latin typeface="Arial"/>
                <a:cs typeface="Arial"/>
              </a:rPr>
              <a:t>SB </a:t>
            </a:r>
            <a:r>
              <a:rPr sz="2400" spc="-220" dirty="0">
                <a:latin typeface="Arial"/>
                <a:cs typeface="Arial"/>
              </a:rPr>
              <a:t>Tool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(Uluslararası),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310" dirty="0">
                <a:latin typeface="Arial"/>
                <a:cs typeface="Arial"/>
              </a:rPr>
              <a:t>HK-BEAM </a:t>
            </a:r>
            <a:r>
              <a:rPr sz="2400" spc="-180" dirty="0">
                <a:latin typeface="Arial"/>
                <a:cs typeface="Arial"/>
              </a:rPr>
              <a:t>(Hong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00" dirty="0">
                <a:latin typeface="Arial"/>
                <a:cs typeface="Arial"/>
              </a:rPr>
              <a:t>Kong),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525" dirty="0">
                <a:latin typeface="Arial"/>
                <a:cs typeface="Arial"/>
              </a:rPr>
              <a:t>BEPAC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(Canada),</a:t>
            </a:r>
            <a:endParaRPr sz="24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2400" spc="-490" dirty="0">
                <a:latin typeface="Arial"/>
                <a:cs typeface="Arial"/>
              </a:rPr>
              <a:t>GREEN </a:t>
            </a:r>
            <a:r>
              <a:rPr sz="2400" spc="-555" dirty="0">
                <a:latin typeface="Arial"/>
                <a:cs typeface="Arial"/>
              </a:rPr>
              <a:t>STAR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(Avusturalya)</a:t>
            </a:r>
            <a:endParaRPr sz="2400" dirty="0">
              <a:latin typeface="Arial"/>
              <a:cs typeface="Arial"/>
            </a:endParaRPr>
          </a:p>
          <a:p>
            <a:pPr marL="12700" marR="135890" indent="-635">
              <a:lnSpc>
                <a:spcPct val="100000"/>
              </a:lnSpc>
              <a:spcBef>
                <a:spcPts val="600"/>
              </a:spcBef>
              <a:buChar char="•"/>
              <a:tabLst>
                <a:tab pos="248285" algn="l"/>
                <a:tab pos="1561465" algn="l"/>
                <a:tab pos="2447290" algn="l"/>
                <a:tab pos="3749040" algn="l"/>
                <a:tab pos="4758690" algn="l"/>
              </a:tabLst>
            </a:pPr>
            <a:r>
              <a:rPr sz="2400" spc="-425" dirty="0">
                <a:latin typeface="Arial"/>
                <a:cs typeface="Arial"/>
              </a:rPr>
              <a:t>SPIR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40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5" dirty="0">
                <a:latin typeface="Arial"/>
                <a:cs typeface="Arial"/>
              </a:rPr>
              <a:t>gib</a:t>
            </a:r>
            <a:r>
              <a:rPr sz="2400" spc="-5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0" dirty="0">
                <a:latin typeface="Arial"/>
                <a:cs typeface="Arial"/>
              </a:rPr>
              <a:t>b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125" dirty="0">
                <a:latin typeface="Arial"/>
                <a:cs typeface="Arial"/>
              </a:rPr>
              <a:t>r</a:t>
            </a:r>
            <a:r>
              <a:rPr sz="2400" spc="-155" dirty="0">
                <a:latin typeface="Arial"/>
                <a:cs typeface="Arial"/>
              </a:rPr>
              <a:t>ç</a:t>
            </a:r>
            <a:r>
              <a:rPr sz="2400" spc="-95" dirty="0">
                <a:latin typeface="Arial"/>
                <a:cs typeface="Arial"/>
              </a:rPr>
              <a:t>o</a:t>
            </a:r>
            <a:r>
              <a:rPr sz="2400" spc="-14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5" dirty="0">
                <a:latin typeface="Arial"/>
                <a:cs typeface="Arial"/>
              </a:rPr>
              <a:t>bin</a:t>
            </a:r>
            <a:r>
              <a:rPr sz="2400" spc="-13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215" dirty="0" err="1">
                <a:latin typeface="Arial"/>
                <a:cs typeface="Arial"/>
              </a:rPr>
              <a:t>ç</a:t>
            </a:r>
            <a:r>
              <a:rPr sz="2400" spc="-254" dirty="0" err="1">
                <a:latin typeface="Arial"/>
                <a:cs typeface="Arial"/>
              </a:rPr>
              <a:t>e</a:t>
            </a:r>
            <a:r>
              <a:rPr sz="2400" spc="-155" dirty="0" err="1">
                <a:latin typeface="Arial"/>
                <a:cs typeface="Arial"/>
              </a:rPr>
              <a:t>v</a:t>
            </a:r>
            <a:r>
              <a:rPr sz="2400" spc="-25" dirty="0" err="1">
                <a:latin typeface="Arial"/>
                <a:cs typeface="Arial"/>
              </a:rPr>
              <a:t>r</a:t>
            </a:r>
            <a:r>
              <a:rPr sz="2400" spc="-165" dirty="0" err="1">
                <a:latin typeface="Arial"/>
                <a:cs typeface="Arial"/>
              </a:rPr>
              <a:t>esel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lang="tr-TR" sz="2400" spc="-165" dirty="0" smtClean="0">
                <a:latin typeface="Arial"/>
                <a:cs typeface="Arial"/>
              </a:rPr>
              <a:t>değerlendirme</a:t>
            </a:r>
            <a:r>
              <a:rPr sz="2400" spc="-165" dirty="0" smtClean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sistemi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bulunmaktadır.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56911" y="3688587"/>
            <a:ext cx="2730531" cy="2179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12686" y="1763428"/>
            <a:ext cx="2631314" cy="15001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833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332" y="455495"/>
            <a:ext cx="55013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95"/>
              </a:spcBef>
            </a:pPr>
            <a:r>
              <a:rPr spc="-215" dirty="0"/>
              <a:t>Çevresel </a:t>
            </a:r>
            <a:r>
              <a:rPr spc="-185" dirty="0"/>
              <a:t>Değerlendirme</a:t>
            </a:r>
            <a:r>
              <a:rPr spc="-275" dirty="0"/>
              <a:t> </a:t>
            </a:r>
            <a:r>
              <a:rPr spc="-195" dirty="0"/>
              <a:t>Araçları</a:t>
            </a:r>
          </a:p>
        </p:txBody>
      </p:sp>
      <p:sp>
        <p:nvSpPr>
          <p:cNvPr id="3" name="object 3"/>
          <p:cNvSpPr/>
          <p:nvPr/>
        </p:nvSpPr>
        <p:spPr>
          <a:xfrm>
            <a:off x="3491877" y="1196759"/>
            <a:ext cx="5400598" cy="4657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6634" y="2420886"/>
            <a:ext cx="2038348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2878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12446</TotalTime>
  <Words>216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TAKDİM PLANI</vt:lpstr>
      <vt:lpstr>PowerPoint Sunusu</vt:lpstr>
      <vt:lpstr>PowerPoint Sunusu</vt:lpstr>
      <vt:lpstr>PowerPoint Sunusu</vt:lpstr>
      <vt:lpstr>PowerPoint Sunusu</vt:lpstr>
      <vt:lpstr>PowerPoint Sunusu</vt:lpstr>
      <vt:lpstr>Çevresel Değerlendirme Araçları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2020-02-27T08:03:32Z</dcterms:modified>
</cp:coreProperties>
</file>