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91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1332" y="51739"/>
            <a:ext cx="5501335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38375" y="1188568"/>
            <a:ext cx="6467249" cy="2829560"/>
          </a:xfrm>
          <a:prstGeom prst="rect">
            <a:avLst/>
          </a:prstGeom>
        </p:spPr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841845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59342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21332" y="51739"/>
            <a:ext cx="5501335" cy="513080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8900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  <p:sldLayoutId id="2147483699" r:id="rId6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83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38375" y="1188568"/>
            <a:ext cx="6318885" cy="28295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43204" indent="-231140">
              <a:lnSpc>
                <a:spcPct val="100000"/>
              </a:lnSpc>
              <a:spcBef>
                <a:spcPts val="7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35" dirty="0">
                <a:latin typeface="Trebuchet MS"/>
                <a:cs typeface="Trebuchet MS"/>
              </a:rPr>
              <a:t>ÇEVRESEL </a:t>
            </a:r>
            <a:r>
              <a:rPr sz="1800" b="1" spc="-75" dirty="0">
                <a:latin typeface="Trebuchet MS"/>
                <a:cs typeface="Trebuchet MS"/>
              </a:rPr>
              <a:t>DEĞERLENDİRME</a:t>
            </a:r>
            <a:r>
              <a:rPr sz="1800" b="1" spc="-145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ARAÇLARI</a:t>
            </a:r>
            <a:endParaRPr sz="1800">
              <a:latin typeface="Trebuchet MS"/>
              <a:cs typeface="Trebuchet MS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229" dirty="0">
                <a:latin typeface="Arial"/>
                <a:cs typeface="Arial"/>
              </a:rPr>
              <a:t>BREEAM</a:t>
            </a:r>
            <a:r>
              <a:rPr sz="1800" spc="-9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Modeli</a:t>
            </a:r>
            <a:endParaRPr sz="1800">
              <a:latin typeface="Arial"/>
              <a:cs typeface="Arial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275" dirty="0">
                <a:latin typeface="Arial"/>
                <a:cs typeface="Arial"/>
              </a:rPr>
              <a:t>LEED</a:t>
            </a:r>
            <a:r>
              <a:rPr sz="1800" spc="-65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Modeli</a:t>
            </a:r>
            <a:endParaRPr sz="1800">
              <a:latin typeface="Arial"/>
              <a:cs typeface="Arial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20" dirty="0">
                <a:latin typeface="Trebuchet MS"/>
                <a:cs typeface="Trebuchet MS"/>
              </a:rPr>
              <a:t>TÜRKİYE’DE</a:t>
            </a:r>
            <a:r>
              <a:rPr sz="1800" b="1" spc="-150" dirty="0">
                <a:latin typeface="Trebuchet MS"/>
                <a:cs typeface="Trebuchet MS"/>
              </a:rPr>
              <a:t> </a:t>
            </a:r>
            <a:r>
              <a:rPr sz="1800" b="1" spc="-95" dirty="0">
                <a:latin typeface="Trebuchet MS"/>
                <a:cs typeface="Trebuchet MS"/>
              </a:rPr>
              <a:t>SÜRDÜRÜLEBİLİRLİK</a:t>
            </a:r>
            <a:endParaRPr sz="1800">
              <a:latin typeface="Trebuchet MS"/>
              <a:cs typeface="Trebuchet MS"/>
            </a:endParaRPr>
          </a:p>
          <a:p>
            <a:pPr marL="243204" indent="-2311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243840" algn="l"/>
              </a:tabLst>
            </a:pPr>
            <a:r>
              <a:rPr sz="1800" b="1" spc="-120" dirty="0">
                <a:latin typeface="Trebuchet MS"/>
                <a:cs typeface="Trebuchet MS"/>
              </a:rPr>
              <a:t>TÜRKİYE’DE </a:t>
            </a:r>
            <a:r>
              <a:rPr sz="1800" b="1" spc="-135" dirty="0">
                <a:latin typeface="Trebuchet MS"/>
                <a:cs typeface="Trebuchet MS"/>
              </a:rPr>
              <a:t>ÇEVRESEL </a:t>
            </a:r>
            <a:r>
              <a:rPr sz="1800" b="1" spc="-75" dirty="0">
                <a:latin typeface="Trebuchet MS"/>
                <a:cs typeface="Trebuchet MS"/>
              </a:rPr>
              <a:t>DEĞERLENDİRME </a:t>
            </a:r>
            <a:r>
              <a:rPr sz="1800" b="1" spc="-95" dirty="0">
                <a:latin typeface="Trebuchet MS"/>
                <a:cs typeface="Trebuchet MS"/>
              </a:rPr>
              <a:t>ARAÇLARI</a:t>
            </a:r>
            <a:r>
              <a:rPr sz="1800" b="1" spc="-260" dirty="0">
                <a:latin typeface="Trebuchet MS"/>
                <a:cs typeface="Trebuchet MS"/>
              </a:rPr>
              <a:t> </a:t>
            </a:r>
            <a:r>
              <a:rPr sz="1800" b="1" spc="-80" dirty="0">
                <a:latin typeface="Trebuchet MS"/>
                <a:cs typeface="Trebuchet MS"/>
              </a:rPr>
              <a:t>DENEMELERİ</a:t>
            </a:r>
            <a:endParaRPr sz="1800">
              <a:latin typeface="Trebuchet MS"/>
              <a:cs typeface="Trebuchet MS"/>
            </a:endParaRPr>
          </a:p>
          <a:p>
            <a:pPr marL="626745" lvl="1" indent="-15748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7380" algn="l"/>
              </a:tabLst>
            </a:pPr>
            <a:r>
              <a:rPr sz="1800" spc="-100" dirty="0">
                <a:latin typeface="Arial"/>
                <a:cs typeface="Arial"/>
              </a:rPr>
              <a:t>Askeri </a:t>
            </a:r>
            <a:r>
              <a:rPr sz="1800" spc="-75" dirty="0">
                <a:latin typeface="Arial"/>
                <a:cs typeface="Arial"/>
              </a:rPr>
              <a:t>Binalar </a:t>
            </a:r>
            <a:r>
              <a:rPr sz="1800" spc="-45" dirty="0">
                <a:latin typeface="Arial"/>
                <a:cs typeface="Arial"/>
              </a:rPr>
              <a:t>için </a:t>
            </a:r>
            <a:r>
              <a:rPr sz="1800" spc="-120" dirty="0">
                <a:latin typeface="Arial"/>
                <a:cs typeface="Arial"/>
              </a:rPr>
              <a:t>Çevresel </a:t>
            </a:r>
            <a:r>
              <a:rPr sz="1800" spc="-70" dirty="0">
                <a:latin typeface="Arial"/>
                <a:cs typeface="Arial"/>
              </a:rPr>
              <a:t>Değerlendirme</a:t>
            </a:r>
            <a:r>
              <a:rPr sz="1800" spc="-100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Aracı</a:t>
            </a:r>
            <a:endParaRPr sz="1800">
              <a:latin typeface="Arial"/>
              <a:cs typeface="Arial"/>
            </a:endParaRPr>
          </a:p>
          <a:p>
            <a:pPr marL="629285" lvl="1" indent="-160020">
              <a:lnSpc>
                <a:spcPct val="100000"/>
              </a:lnSpc>
              <a:spcBef>
                <a:spcPts val="600"/>
              </a:spcBef>
              <a:buFont typeface="Wingdings"/>
              <a:buChar char=""/>
              <a:tabLst>
                <a:tab pos="629920" algn="l"/>
              </a:tabLst>
            </a:pPr>
            <a:r>
              <a:rPr sz="1800" spc="-50" dirty="0">
                <a:latin typeface="Arial"/>
                <a:cs typeface="Arial"/>
              </a:rPr>
              <a:t>Mahalli </a:t>
            </a:r>
            <a:r>
              <a:rPr sz="1800" spc="-120" dirty="0">
                <a:latin typeface="Arial"/>
                <a:cs typeface="Arial"/>
              </a:rPr>
              <a:t>Çevresel </a:t>
            </a:r>
            <a:r>
              <a:rPr sz="1800" spc="-70" dirty="0">
                <a:latin typeface="Arial"/>
                <a:cs typeface="Arial"/>
              </a:rPr>
              <a:t>Değerlendirme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spc="-110" dirty="0">
                <a:latin typeface="Arial"/>
                <a:cs typeface="Arial"/>
              </a:rPr>
              <a:t>Aracı</a:t>
            </a:r>
            <a:endParaRPr sz="1800">
              <a:latin typeface="Arial"/>
              <a:cs typeface="Arial"/>
            </a:endParaRPr>
          </a:p>
          <a:p>
            <a:pPr marL="192405" indent="-180340">
              <a:lnSpc>
                <a:spcPct val="100000"/>
              </a:lnSpc>
              <a:spcBef>
                <a:spcPts val="600"/>
              </a:spcBef>
              <a:buFont typeface="Wingdings"/>
              <a:buChar char=""/>
              <a:tabLst>
                <a:tab pos="193040" algn="l"/>
              </a:tabLst>
            </a:pPr>
            <a:r>
              <a:rPr sz="1800" b="1" spc="-70" dirty="0">
                <a:latin typeface="Trebuchet MS"/>
                <a:cs typeface="Trebuchet MS"/>
              </a:rPr>
              <a:t>SONUÇ </a:t>
            </a:r>
            <a:r>
              <a:rPr sz="1800" b="1" spc="-125" dirty="0">
                <a:latin typeface="Trebuchet MS"/>
                <a:cs typeface="Trebuchet MS"/>
              </a:rPr>
              <a:t>ve</a:t>
            </a:r>
            <a:r>
              <a:rPr sz="1800" b="1" spc="-229" dirty="0">
                <a:latin typeface="Trebuchet MS"/>
                <a:cs typeface="Trebuchet MS"/>
              </a:rPr>
              <a:t> </a:t>
            </a:r>
            <a:r>
              <a:rPr sz="1800" b="1" spc="-100" dirty="0">
                <a:latin typeface="Trebuchet MS"/>
                <a:cs typeface="Trebuchet MS"/>
              </a:rPr>
              <a:t>ÖNERİLER</a:t>
            </a:r>
            <a:endParaRPr sz="18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4" y="479250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TAKDİM</a:t>
            </a:r>
            <a:r>
              <a:rPr spc="-310" dirty="0"/>
              <a:t> </a:t>
            </a:r>
            <a:r>
              <a:rPr spc="-155" dirty="0"/>
              <a:t>PLANI</a:t>
            </a:r>
          </a:p>
        </p:txBody>
      </p:sp>
    </p:spTree>
    <p:extLst>
      <p:ext uri="{BB962C8B-B14F-4D97-AF65-F5344CB8AC3E}">
        <p14:creationId xmlns:p14="http://schemas.microsoft.com/office/powerpoint/2010/main" val="1667046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610" y="328308"/>
            <a:ext cx="8843645" cy="34042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0175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12700" marR="6985" algn="just">
              <a:lnSpc>
                <a:spcPct val="100000"/>
              </a:lnSpc>
            </a:pPr>
            <a:r>
              <a:rPr sz="3200" spc="-220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Araçları</a:t>
            </a:r>
            <a:r>
              <a:rPr sz="3200" spc="-140" dirty="0">
                <a:latin typeface="Arial"/>
                <a:cs typeface="Arial"/>
              </a:rPr>
              <a:t>,</a:t>
            </a:r>
            <a:r>
              <a:rPr sz="3200" spc="605" dirty="0">
                <a:latin typeface="Arial"/>
                <a:cs typeface="Arial"/>
              </a:rPr>
              <a:t> </a:t>
            </a:r>
            <a:r>
              <a:rPr sz="3200" spc="-350" dirty="0">
                <a:latin typeface="Arial"/>
                <a:cs typeface="Arial"/>
              </a:rPr>
              <a:t>Yaşam </a:t>
            </a:r>
            <a:r>
              <a:rPr sz="3200" spc="-195" dirty="0">
                <a:latin typeface="Arial"/>
                <a:cs typeface="Arial"/>
              </a:rPr>
              <a:t>Döngüsü  </a:t>
            </a:r>
            <a:r>
              <a:rPr sz="3200" spc="-130" dirty="0">
                <a:latin typeface="Arial"/>
                <a:cs typeface="Arial"/>
              </a:rPr>
              <a:t>Değerlendirmesine </a:t>
            </a:r>
            <a:r>
              <a:rPr sz="3200" spc="-100" dirty="0">
                <a:latin typeface="Arial"/>
                <a:cs typeface="Arial"/>
              </a:rPr>
              <a:t>yönelik </a:t>
            </a:r>
            <a:r>
              <a:rPr sz="3200" spc="-80" dirty="0">
                <a:latin typeface="Arial"/>
                <a:cs typeface="Arial"/>
              </a:rPr>
              <a:t>geliştirilmiş, 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kontrol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listesi  </a:t>
            </a:r>
            <a:r>
              <a:rPr sz="3200" spc="-55" dirty="0">
                <a:solidFill>
                  <a:srgbClr val="C00000"/>
                </a:solidFill>
                <a:latin typeface="Arial"/>
                <a:cs typeface="Arial"/>
              </a:rPr>
              <a:t>ile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değerlendirme </a:t>
            </a:r>
            <a:r>
              <a:rPr sz="3200" spc="-180" dirty="0">
                <a:solidFill>
                  <a:srgbClr val="C00000"/>
                </a:solidFill>
                <a:latin typeface="Arial"/>
                <a:cs typeface="Arial"/>
              </a:rPr>
              <a:t>yapan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bina 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değerlendirme  sistemleridir</a:t>
            </a:r>
            <a:r>
              <a:rPr sz="3200" spc="-10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600"/>
              </a:spcBef>
            </a:pPr>
            <a:r>
              <a:rPr sz="3200" spc="-185" dirty="0">
                <a:latin typeface="Arial"/>
                <a:cs typeface="Arial"/>
              </a:rPr>
              <a:t>Günümüzde 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yeşil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bina </a:t>
            </a:r>
            <a:r>
              <a:rPr sz="3200" spc="-130" dirty="0">
                <a:solidFill>
                  <a:srgbClr val="C00000"/>
                </a:solidFill>
                <a:latin typeface="Arial"/>
                <a:cs typeface="Arial"/>
              </a:rPr>
              <a:t>sertifikasyon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ve</a:t>
            </a:r>
            <a:r>
              <a:rPr sz="3200" spc="5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değerlendirme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8833" y="3752300"/>
            <a:ext cx="8839200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tabLst>
                <a:tab pos="1614170" algn="l"/>
                <a:tab pos="1924050" algn="l"/>
                <a:tab pos="3256915" algn="l"/>
                <a:tab pos="3982720" algn="l"/>
                <a:tab pos="6533515" algn="l"/>
                <a:tab pos="7277734" algn="l"/>
              </a:tabLst>
            </a:pPr>
            <a:r>
              <a:rPr sz="3200" spc="-250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spc="-300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40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5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	</a:t>
            </a:r>
            <a:r>
              <a:rPr sz="3200" spc="-90" dirty="0">
                <a:latin typeface="Arial"/>
                <a:cs typeface="Arial"/>
              </a:rPr>
              <a:t>o</a:t>
            </a:r>
            <a:r>
              <a:rPr sz="3200" spc="10" dirty="0">
                <a:latin typeface="Arial"/>
                <a:cs typeface="Arial"/>
              </a:rPr>
              <a:t>l</a:t>
            </a:r>
            <a:r>
              <a:rPr sz="3200" spc="-165" dirty="0">
                <a:latin typeface="Arial"/>
                <a:cs typeface="Arial"/>
              </a:rPr>
              <a:t>a</a:t>
            </a:r>
            <a:r>
              <a:rPr sz="3200" spc="-160" dirty="0">
                <a:latin typeface="Arial"/>
                <a:cs typeface="Arial"/>
              </a:rPr>
              <a:t>r</a:t>
            </a:r>
            <a:r>
              <a:rPr sz="3200" spc="-215" dirty="0">
                <a:latin typeface="Arial"/>
                <a:cs typeface="Arial"/>
              </a:rPr>
              <a:t>a</a:t>
            </a:r>
            <a:r>
              <a:rPr sz="3200" spc="-190" dirty="0">
                <a:latin typeface="Arial"/>
                <a:cs typeface="Arial"/>
              </a:rPr>
              <a:t>k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70" dirty="0">
                <a:latin typeface="Arial"/>
                <a:cs typeface="Arial"/>
              </a:rPr>
              <a:t>d</a:t>
            </a:r>
            <a:r>
              <a:rPr sz="3200" spc="-175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5" dirty="0">
                <a:latin typeface="Arial"/>
                <a:cs typeface="Arial"/>
              </a:rPr>
              <a:t>i</a:t>
            </a:r>
            <a:r>
              <a:rPr sz="3200" spc="-350" dirty="0">
                <a:latin typeface="Arial"/>
                <a:cs typeface="Arial"/>
              </a:rPr>
              <a:t>s</a:t>
            </a:r>
            <a:r>
              <a:rPr sz="3200" spc="-35" dirty="0">
                <a:latin typeface="Arial"/>
                <a:cs typeface="Arial"/>
              </a:rPr>
              <a:t>im</a:t>
            </a:r>
            <a:r>
              <a:rPr sz="3200" spc="-10" dirty="0">
                <a:latin typeface="Arial"/>
                <a:cs typeface="Arial"/>
              </a:rPr>
              <a:t>l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spc="-80" dirty="0">
                <a:latin typeface="Arial"/>
                <a:cs typeface="Arial"/>
              </a:rPr>
              <a:t>nd</a:t>
            </a:r>
            <a:r>
              <a:rPr sz="3200" spc="-40" dirty="0">
                <a:latin typeface="Arial"/>
                <a:cs typeface="Arial"/>
              </a:rPr>
              <a:t>i</a:t>
            </a:r>
            <a:r>
              <a:rPr sz="3200" spc="25" dirty="0">
                <a:latin typeface="Arial"/>
                <a:cs typeface="Arial"/>
              </a:rPr>
              <a:t>ri</a:t>
            </a:r>
            <a:r>
              <a:rPr sz="3200" spc="20" dirty="0">
                <a:latin typeface="Arial"/>
                <a:cs typeface="Arial"/>
              </a:rPr>
              <a:t>l</a:t>
            </a:r>
            <a:r>
              <a:rPr sz="3200" spc="-190" dirty="0">
                <a:latin typeface="Arial"/>
                <a:cs typeface="Arial"/>
              </a:rPr>
              <a:t>e</a:t>
            </a:r>
            <a:r>
              <a:rPr sz="3200" spc="-105" dirty="0">
                <a:latin typeface="Arial"/>
                <a:cs typeface="Arial"/>
              </a:rPr>
              <a:t>n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00" dirty="0">
                <a:latin typeface="Arial"/>
                <a:cs typeface="Arial"/>
              </a:rPr>
              <a:t>b</a:t>
            </a:r>
            <a:r>
              <a:rPr sz="3200" spc="-105" dirty="0">
                <a:latin typeface="Arial"/>
                <a:cs typeface="Arial"/>
              </a:rPr>
              <a:t>u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110" dirty="0">
                <a:latin typeface="Arial"/>
                <a:cs typeface="Arial"/>
              </a:rPr>
              <a:t>m</a:t>
            </a:r>
            <a:r>
              <a:rPr sz="3200" spc="-90" dirty="0">
                <a:latin typeface="Arial"/>
                <a:cs typeface="Arial"/>
              </a:rPr>
              <a:t>o</a:t>
            </a:r>
            <a:r>
              <a:rPr sz="3200" spc="-145" dirty="0">
                <a:latin typeface="Arial"/>
                <a:cs typeface="Arial"/>
              </a:rPr>
              <a:t>d</a:t>
            </a:r>
            <a:r>
              <a:rPr sz="3200" spc="-150" dirty="0">
                <a:latin typeface="Arial"/>
                <a:cs typeface="Arial"/>
              </a:rPr>
              <a:t>e</a:t>
            </a:r>
            <a:r>
              <a:rPr sz="3200" spc="10" dirty="0">
                <a:latin typeface="Arial"/>
                <a:cs typeface="Arial"/>
              </a:rPr>
              <a:t>l</a:t>
            </a:r>
            <a:r>
              <a:rPr sz="3200" spc="-45" dirty="0">
                <a:latin typeface="Arial"/>
                <a:cs typeface="Arial"/>
              </a:rPr>
              <a:t>l</a:t>
            </a:r>
            <a:r>
              <a:rPr sz="3200" spc="-130" dirty="0">
                <a:latin typeface="Arial"/>
                <a:cs typeface="Arial"/>
              </a:rPr>
              <a:t>e</a:t>
            </a:r>
            <a:r>
              <a:rPr sz="3200" spc="-260" dirty="0">
                <a:latin typeface="Arial"/>
                <a:cs typeface="Arial"/>
              </a:rPr>
              <a:t>r</a:t>
            </a:r>
            <a:r>
              <a:rPr sz="3200" spc="-90" dirty="0">
                <a:latin typeface="Arial"/>
                <a:cs typeface="Arial"/>
              </a:rPr>
              <a:t>,  </a:t>
            </a:r>
            <a:r>
              <a:rPr sz="3200" spc="-40" dirty="0">
                <a:solidFill>
                  <a:srgbClr val="C00000"/>
                </a:solidFill>
                <a:latin typeface="Arial"/>
                <a:cs typeface="Arial"/>
              </a:rPr>
              <a:t>kriterler	</a:t>
            </a:r>
            <a:r>
              <a:rPr sz="3200" spc="-204" dirty="0">
                <a:latin typeface="Arial"/>
                <a:cs typeface="Arial"/>
              </a:rPr>
              <a:t>ve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273903" y="4225866"/>
            <a:ext cx="6569709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930400" algn="l"/>
                <a:tab pos="3776345" algn="l"/>
                <a:tab pos="5110480" algn="l"/>
              </a:tabLst>
            </a:pP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puanlama	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sistemine	</a:t>
            </a:r>
            <a:r>
              <a:rPr sz="3200" spc="-155" dirty="0">
                <a:solidFill>
                  <a:srgbClr val="C00000"/>
                </a:solidFill>
                <a:latin typeface="Arial"/>
                <a:cs typeface="Arial"/>
              </a:rPr>
              <a:t>dayalı</a:t>
            </a:r>
            <a:r>
              <a:rPr sz="3200" spc="-155" dirty="0">
                <a:latin typeface="Arial"/>
                <a:cs typeface="Arial"/>
              </a:rPr>
              <a:t>,	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niteliksel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4388" y="4738946"/>
            <a:ext cx="165290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araçlardır</a:t>
            </a:r>
            <a:r>
              <a:rPr sz="3200" spc="-150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71661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2357" y="360495"/>
            <a:ext cx="8844915" cy="53555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3350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12700" marR="5080" indent="1905" algn="just">
              <a:lnSpc>
                <a:spcPct val="100000"/>
              </a:lnSpc>
            </a:pPr>
            <a:r>
              <a:rPr sz="3200" spc="-145" dirty="0">
                <a:latin typeface="Arial"/>
                <a:cs typeface="Arial"/>
              </a:rPr>
              <a:t>Özellikle </a:t>
            </a:r>
            <a:r>
              <a:rPr sz="3200" spc="-155" dirty="0">
                <a:latin typeface="Arial"/>
                <a:cs typeface="Arial"/>
              </a:rPr>
              <a:t>gelişmiş </a:t>
            </a:r>
            <a:r>
              <a:rPr sz="3200" spc="-105" dirty="0">
                <a:latin typeface="Arial"/>
                <a:cs typeface="Arial"/>
              </a:rPr>
              <a:t>ülkeler </a:t>
            </a:r>
            <a:r>
              <a:rPr sz="3200" spc="-100" dirty="0">
                <a:latin typeface="Arial"/>
                <a:cs typeface="Arial"/>
              </a:rPr>
              <a:t>tarafından </a:t>
            </a:r>
            <a:r>
              <a:rPr sz="3200" spc="-135" dirty="0">
                <a:latin typeface="Arial"/>
                <a:cs typeface="Arial"/>
              </a:rPr>
              <a:t>ortaya </a:t>
            </a:r>
            <a:r>
              <a:rPr sz="3200" spc="-160" dirty="0">
                <a:latin typeface="Arial"/>
                <a:cs typeface="Arial"/>
              </a:rPr>
              <a:t>konan </a:t>
            </a:r>
            <a:r>
              <a:rPr sz="3200" spc="-215" dirty="0">
                <a:latin typeface="Arial"/>
                <a:cs typeface="Arial"/>
              </a:rPr>
              <a:t>ve  </a:t>
            </a:r>
            <a:r>
              <a:rPr sz="3200" spc="-145" dirty="0">
                <a:latin typeface="Arial"/>
                <a:cs typeface="Arial"/>
              </a:rPr>
              <a:t>yaygınlıkları </a:t>
            </a:r>
            <a:r>
              <a:rPr sz="3200" spc="-155" dirty="0">
                <a:latin typeface="Arial"/>
                <a:cs typeface="Arial"/>
              </a:rPr>
              <a:t>gün </a:t>
            </a:r>
            <a:r>
              <a:rPr sz="3200" spc="-165" dirty="0">
                <a:latin typeface="Arial"/>
                <a:cs typeface="Arial"/>
              </a:rPr>
              <a:t>geçtikçe </a:t>
            </a:r>
            <a:r>
              <a:rPr sz="3200" spc="-90" dirty="0">
                <a:latin typeface="Arial"/>
                <a:cs typeface="Arial"/>
              </a:rPr>
              <a:t>artan </a:t>
            </a:r>
            <a:r>
              <a:rPr sz="3200" spc="-100" dirty="0">
                <a:latin typeface="Arial"/>
                <a:cs typeface="Arial"/>
              </a:rPr>
              <a:t>bu </a:t>
            </a:r>
            <a:r>
              <a:rPr sz="3200" spc="-110" dirty="0">
                <a:latin typeface="Arial"/>
                <a:cs typeface="Arial"/>
              </a:rPr>
              <a:t>modeller, </a:t>
            </a:r>
            <a:r>
              <a:rPr sz="3200" spc="-125" dirty="0">
                <a:latin typeface="Arial"/>
                <a:cs typeface="Arial"/>
              </a:rPr>
              <a:t>yapıların  </a:t>
            </a:r>
            <a:r>
              <a:rPr sz="3200" spc="-190" dirty="0">
                <a:latin typeface="Arial"/>
                <a:cs typeface="Arial"/>
              </a:rPr>
              <a:t>ve </a:t>
            </a:r>
            <a:r>
              <a:rPr sz="3200" spc="-165" dirty="0">
                <a:latin typeface="Arial"/>
                <a:cs typeface="Arial"/>
              </a:rPr>
              <a:t>yapım </a:t>
            </a:r>
            <a:r>
              <a:rPr sz="3200" spc="-75" dirty="0">
                <a:latin typeface="Arial"/>
                <a:cs typeface="Arial"/>
              </a:rPr>
              <a:t>faaliyetlerinin, </a:t>
            </a:r>
            <a:r>
              <a:rPr sz="3200" spc="-235" dirty="0">
                <a:solidFill>
                  <a:srgbClr val="C00000"/>
                </a:solidFill>
                <a:latin typeface="Arial"/>
                <a:cs typeface="Arial"/>
              </a:rPr>
              <a:t>yaşam </a:t>
            </a:r>
            <a:r>
              <a:rPr sz="3200" spc="-160" dirty="0">
                <a:solidFill>
                  <a:srgbClr val="C00000"/>
                </a:solidFill>
                <a:latin typeface="Arial"/>
                <a:cs typeface="Arial"/>
              </a:rPr>
              <a:t>döngüsü 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yaklaşımıyla  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çevresel </a:t>
            </a:r>
            <a:r>
              <a:rPr sz="3200" spc="-45" dirty="0">
                <a:solidFill>
                  <a:srgbClr val="C00000"/>
                </a:solidFill>
                <a:latin typeface="Arial"/>
                <a:cs typeface="Arial"/>
              </a:rPr>
              <a:t>etkilerini 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azaltmak</a:t>
            </a:r>
            <a:r>
              <a:rPr sz="3200" spc="55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yönünde </a:t>
            </a:r>
            <a:r>
              <a:rPr sz="3200" spc="-80" dirty="0">
                <a:latin typeface="Arial"/>
                <a:cs typeface="Arial"/>
              </a:rPr>
              <a:t>önemli </a:t>
            </a:r>
            <a:r>
              <a:rPr sz="3200" spc="-35" dirty="0">
                <a:latin typeface="Arial"/>
                <a:cs typeface="Arial"/>
              </a:rPr>
              <a:t>rol  </a:t>
            </a:r>
            <a:r>
              <a:rPr sz="3200" spc="-145" dirty="0">
                <a:latin typeface="Arial"/>
                <a:cs typeface="Arial"/>
              </a:rPr>
              <a:t>oynamaktadır.</a:t>
            </a:r>
            <a:endParaRPr sz="3200" dirty="0">
              <a:latin typeface="Arial"/>
              <a:cs typeface="Arial"/>
            </a:endParaRPr>
          </a:p>
          <a:p>
            <a:pPr marL="12700" marR="6350" indent="-635" algn="just">
              <a:lnSpc>
                <a:spcPct val="100000"/>
              </a:lnSpc>
              <a:spcBef>
                <a:spcPts val="605"/>
              </a:spcBef>
            </a:pPr>
            <a:r>
              <a:rPr sz="3200" spc="-75" dirty="0">
                <a:latin typeface="Arial"/>
                <a:cs typeface="Arial"/>
              </a:rPr>
              <a:t>İlk </a:t>
            </a:r>
            <a:r>
              <a:rPr sz="3200" spc="-135" dirty="0">
                <a:latin typeface="Arial"/>
                <a:cs typeface="Arial"/>
              </a:rPr>
              <a:t>olarak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bulundukları 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ülkelerin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koşullarına </a:t>
            </a:r>
            <a:r>
              <a:rPr sz="3200" spc="-150" dirty="0">
                <a:solidFill>
                  <a:srgbClr val="C00000"/>
                </a:solidFill>
                <a:latin typeface="Arial"/>
                <a:cs typeface="Arial"/>
              </a:rPr>
              <a:t>uygun 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olarak </a:t>
            </a:r>
            <a:r>
              <a:rPr sz="3200" spc="-70" dirty="0">
                <a:solidFill>
                  <a:srgbClr val="C00000"/>
                </a:solidFill>
                <a:latin typeface="Arial"/>
                <a:cs typeface="Arial"/>
              </a:rPr>
              <a:t>geliştirilen </a:t>
            </a:r>
            <a:r>
              <a:rPr sz="3200" spc="-110" dirty="0">
                <a:solidFill>
                  <a:srgbClr val="C00000"/>
                </a:solidFill>
                <a:latin typeface="Arial"/>
                <a:cs typeface="Arial"/>
              </a:rPr>
              <a:t>modeller</a:t>
            </a:r>
            <a:r>
              <a:rPr sz="3200" spc="-110" dirty="0">
                <a:latin typeface="Arial"/>
                <a:cs typeface="Arial"/>
              </a:rPr>
              <a:t>, </a:t>
            </a:r>
            <a:r>
              <a:rPr sz="3200" spc="-190" dirty="0">
                <a:latin typeface="Arial"/>
                <a:cs typeface="Arial"/>
              </a:rPr>
              <a:t>zamanla </a:t>
            </a:r>
            <a:r>
              <a:rPr sz="3200" spc="-135" dirty="0">
                <a:latin typeface="Arial"/>
                <a:cs typeface="Arial"/>
              </a:rPr>
              <a:t>gelişmekte </a:t>
            </a:r>
            <a:r>
              <a:rPr sz="3200" spc="-110" dirty="0">
                <a:latin typeface="Arial"/>
                <a:cs typeface="Arial"/>
              </a:rPr>
              <a:t>olan  </a:t>
            </a:r>
            <a:r>
              <a:rPr sz="3200" spc="-114" dirty="0">
                <a:latin typeface="Arial"/>
                <a:cs typeface="Arial"/>
              </a:rPr>
              <a:t>ülkelerde </a:t>
            </a:r>
            <a:r>
              <a:rPr sz="3200" spc="-145" dirty="0">
                <a:latin typeface="Arial"/>
                <a:cs typeface="Arial"/>
              </a:rPr>
              <a:t>de </a:t>
            </a:r>
            <a:r>
              <a:rPr sz="3200" spc="-120" dirty="0">
                <a:latin typeface="Arial"/>
                <a:cs typeface="Arial"/>
              </a:rPr>
              <a:t>doğrudan </a:t>
            </a:r>
            <a:r>
              <a:rPr sz="3200" spc="-225" dirty="0">
                <a:latin typeface="Arial"/>
                <a:cs typeface="Arial"/>
              </a:rPr>
              <a:t>ya </a:t>
            </a:r>
            <a:r>
              <a:rPr sz="3200" spc="-175" dirty="0">
                <a:latin typeface="Arial"/>
                <a:cs typeface="Arial"/>
              </a:rPr>
              <a:t>da </a:t>
            </a:r>
            <a:r>
              <a:rPr sz="3200" spc="-135" dirty="0">
                <a:latin typeface="Arial"/>
                <a:cs typeface="Arial"/>
              </a:rPr>
              <a:t>uyarlama </a:t>
            </a:r>
            <a:r>
              <a:rPr sz="3200" spc="-150" dirty="0">
                <a:latin typeface="Arial"/>
                <a:cs typeface="Arial"/>
              </a:rPr>
              <a:t>yapılarak  </a:t>
            </a:r>
            <a:r>
              <a:rPr sz="3200" spc="-170" dirty="0">
                <a:latin typeface="Arial"/>
                <a:cs typeface="Arial"/>
              </a:rPr>
              <a:t>uygulanmaya</a:t>
            </a:r>
            <a:r>
              <a:rPr sz="3200" spc="-125" dirty="0">
                <a:latin typeface="Arial"/>
                <a:cs typeface="Arial"/>
              </a:rPr>
              <a:t> </a:t>
            </a:r>
            <a:r>
              <a:rPr sz="3200" spc="-160" dirty="0">
                <a:latin typeface="Arial"/>
                <a:cs typeface="Arial"/>
              </a:rPr>
              <a:t>başlamıştır.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40130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928218" y="491126"/>
            <a:ext cx="5441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7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772" y="1407199"/>
            <a:ext cx="2028189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3200" spc="-220" dirty="0">
                <a:latin typeface="Arial"/>
                <a:cs typeface="Arial"/>
              </a:rPr>
              <a:t>Çevresel  </a:t>
            </a:r>
            <a:r>
              <a:rPr sz="3200" spc="14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254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285" dirty="0">
                <a:solidFill>
                  <a:srgbClr val="C00000"/>
                </a:solidFill>
                <a:latin typeface="Arial"/>
                <a:cs typeface="Arial"/>
              </a:rPr>
              <a:t>s</a:t>
            </a:r>
            <a:r>
              <a:rPr sz="3200" spc="-31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4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165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260" dirty="0">
                <a:solidFill>
                  <a:srgbClr val="C00000"/>
                </a:solidFill>
                <a:latin typeface="Arial"/>
                <a:cs typeface="Arial"/>
              </a:rPr>
              <a:t>c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ı</a:t>
            </a:r>
            <a:r>
              <a:rPr sz="3200" spc="2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254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23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90" dirty="0">
                <a:latin typeface="Arial"/>
                <a:cs typeface="Arial"/>
              </a:rPr>
              <a:t>,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4668" y="1409373"/>
            <a:ext cx="6763384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47980" marR="5080" indent="-335915">
              <a:lnSpc>
                <a:spcPct val="100000"/>
              </a:lnSpc>
              <a:spcBef>
                <a:spcPts val="95"/>
              </a:spcBef>
              <a:tabLst>
                <a:tab pos="2603500" algn="l"/>
                <a:tab pos="3134360" algn="l"/>
                <a:tab pos="3398520" algn="l"/>
                <a:tab pos="5040630" algn="l"/>
                <a:tab pos="6226810" algn="l"/>
              </a:tabLst>
            </a:pPr>
            <a:r>
              <a:rPr sz="3200" spc="-150" dirty="0">
                <a:latin typeface="Arial"/>
                <a:cs typeface="Arial"/>
              </a:rPr>
              <a:t>d</a:t>
            </a:r>
            <a:r>
              <a:rPr sz="3200" spc="-145" dirty="0">
                <a:latin typeface="Arial"/>
                <a:cs typeface="Arial"/>
              </a:rPr>
              <a:t>e</a:t>
            </a:r>
            <a:r>
              <a:rPr sz="3200" spc="-295" dirty="0">
                <a:latin typeface="Arial"/>
                <a:cs typeface="Arial"/>
              </a:rPr>
              <a:t>ğ</a:t>
            </a:r>
            <a:r>
              <a:rPr sz="3200" spc="-195" dirty="0">
                <a:latin typeface="Arial"/>
                <a:cs typeface="Arial"/>
              </a:rPr>
              <a:t>e</a:t>
            </a:r>
            <a:r>
              <a:rPr sz="3200" spc="-30" dirty="0">
                <a:latin typeface="Arial"/>
                <a:cs typeface="Arial"/>
              </a:rPr>
              <a:t>rl</a:t>
            </a:r>
            <a:r>
              <a:rPr sz="3200" spc="-65" dirty="0">
                <a:latin typeface="Arial"/>
                <a:cs typeface="Arial"/>
              </a:rPr>
              <a:t>e</a:t>
            </a:r>
            <a:r>
              <a:rPr sz="3200" spc="-95" dirty="0">
                <a:latin typeface="Arial"/>
                <a:cs typeface="Arial"/>
              </a:rPr>
              <a:t>nd</a:t>
            </a:r>
            <a:r>
              <a:rPr sz="3200" spc="20" dirty="0">
                <a:latin typeface="Arial"/>
                <a:cs typeface="Arial"/>
              </a:rPr>
              <a:t>i</a:t>
            </a:r>
            <a:r>
              <a:rPr sz="3200" spc="40" dirty="0">
                <a:latin typeface="Arial"/>
                <a:cs typeface="Arial"/>
              </a:rPr>
              <a:t>r</a:t>
            </a:r>
            <a:r>
              <a:rPr sz="3200" spc="-150" dirty="0">
                <a:latin typeface="Arial"/>
                <a:cs typeface="Arial"/>
              </a:rPr>
              <a:t>me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30" dirty="0">
                <a:latin typeface="Arial"/>
                <a:cs typeface="Arial"/>
              </a:rPr>
              <a:t>a</a:t>
            </a:r>
            <a:r>
              <a:rPr sz="3200" spc="-140" dirty="0">
                <a:latin typeface="Arial"/>
                <a:cs typeface="Arial"/>
              </a:rPr>
              <a:t>r</a:t>
            </a:r>
            <a:r>
              <a:rPr sz="3200" spc="-270" dirty="0">
                <a:latin typeface="Arial"/>
                <a:cs typeface="Arial"/>
              </a:rPr>
              <a:t>a</a:t>
            </a:r>
            <a:r>
              <a:rPr sz="3200" spc="-235" dirty="0">
                <a:latin typeface="Arial"/>
                <a:cs typeface="Arial"/>
              </a:rPr>
              <a:t>ç</a:t>
            </a:r>
            <a:r>
              <a:rPr sz="3200" spc="20" dirty="0">
                <a:latin typeface="Arial"/>
                <a:cs typeface="Arial"/>
              </a:rPr>
              <a:t>l</a:t>
            </a:r>
            <a:r>
              <a:rPr sz="3200" spc="-130" dirty="0">
                <a:latin typeface="Arial"/>
                <a:cs typeface="Arial"/>
              </a:rPr>
              <a:t>a</a:t>
            </a:r>
            <a:r>
              <a:rPr sz="3200" spc="-70" dirty="0">
                <a:latin typeface="Arial"/>
                <a:cs typeface="Arial"/>
              </a:rPr>
              <a:t>r</a:t>
            </a:r>
            <a:r>
              <a:rPr sz="3200" spc="-160" dirty="0">
                <a:latin typeface="Arial"/>
                <a:cs typeface="Arial"/>
              </a:rPr>
              <a:t>ı</a:t>
            </a:r>
            <a:r>
              <a:rPr sz="3200" dirty="0">
                <a:latin typeface="Arial"/>
                <a:cs typeface="Arial"/>
              </a:rPr>
              <a:t>	</a:t>
            </a:r>
            <a:r>
              <a:rPr sz="3200" spc="-200" dirty="0">
                <a:latin typeface="Arial"/>
                <a:cs typeface="Arial"/>
              </a:rPr>
              <a:t>y</a:t>
            </a:r>
            <a:r>
              <a:rPr sz="3200" spc="-254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r</a:t>
            </a:r>
            <a:r>
              <a:rPr sz="3200" spc="-95" dirty="0">
                <a:latin typeface="Arial"/>
                <a:cs typeface="Arial"/>
              </a:rPr>
              <a:t>d</a:t>
            </a:r>
            <a:r>
              <a:rPr sz="3200" spc="-160" dirty="0">
                <a:latin typeface="Arial"/>
                <a:cs typeface="Arial"/>
              </a:rPr>
              <a:t>ı</a:t>
            </a:r>
            <a:r>
              <a:rPr sz="3200" spc="-110" dirty="0">
                <a:latin typeface="Arial"/>
                <a:cs typeface="Arial"/>
              </a:rPr>
              <a:t>m</a:t>
            </a:r>
            <a:r>
              <a:rPr sz="3200" spc="-160" dirty="0">
                <a:latin typeface="Arial"/>
                <a:cs typeface="Arial"/>
              </a:rPr>
              <a:t>ı</a:t>
            </a:r>
            <a:r>
              <a:rPr sz="3200" spc="-90" dirty="0">
                <a:latin typeface="Arial"/>
                <a:cs typeface="Arial"/>
              </a:rPr>
              <a:t>y</a:t>
            </a:r>
            <a:r>
              <a:rPr sz="3200" spc="-35" dirty="0">
                <a:latin typeface="Arial"/>
                <a:cs typeface="Arial"/>
              </a:rPr>
              <a:t>l</a:t>
            </a:r>
            <a:r>
              <a:rPr sz="3200" spc="-170" dirty="0">
                <a:latin typeface="Arial"/>
                <a:cs typeface="Arial"/>
              </a:rPr>
              <a:t>a  </a:t>
            </a:r>
            <a:r>
              <a:rPr sz="3200" spc="-195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ö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12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8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50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10" dirty="0">
                <a:solidFill>
                  <a:srgbClr val="C00000"/>
                </a:solidFill>
                <a:latin typeface="Arial"/>
                <a:cs typeface="Arial"/>
              </a:rPr>
              <a:t>i</a:t>
            </a:r>
            <a:r>
              <a:rPr sz="3200" spc="-145" dirty="0">
                <a:solidFill>
                  <a:srgbClr val="C00000"/>
                </a:solidFill>
                <a:latin typeface="Arial"/>
                <a:cs typeface="Arial"/>
              </a:rPr>
              <a:t>k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195" dirty="0">
                <a:latin typeface="Arial"/>
                <a:cs typeface="Arial"/>
              </a:rPr>
              <a:t>v</a:t>
            </a:r>
            <a:r>
              <a:rPr sz="3200" spc="-18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		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şar</a:t>
            </a:r>
            <a:r>
              <a:rPr sz="3200" spc="185" dirty="0">
                <a:solidFill>
                  <a:srgbClr val="C00000"/>
                </a:solidFill>
                <a:latin typeface="Arial"/>
                <a:cs typeface="Arial"/>
              </a:rPr>
              <a:t>t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n</a:t>
            </a:r>
            <a:r>
              <a:rPr sz="3200" spc="-250" dirty="0">
                <a:solidFill>
                  <a:srgbClr val="C00000"/>
                </a:solidFill>
                <a:latin typeface="Arial"/>
                <a:cs typeface="Arial"/>
              </a:rPr>
              <a:t>a</a:t>
            </a:r>
            <a:r>
              <a:rPr sz="3200" spc="-114" dirty="0">
                <a:solidFill>
                  <a:srgbClr val="C00000"/>
                </a:solidFill>
                <a:latin typeface="Arial"/>
                <a:cs typeface="Arial"/>
              </a:rPr>
              <a:t>m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15" dirty="0">
                <a:solidFill>
                  <a:srgbClr val="C00000"/>
                </a:solidFill>
                <a:latin typeface="Arial"/>
                <a:cs typeface="Arial"/>
              </a:rPr>
              <a:t>l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d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	</a:t>
            </a:r>
            <a:r>
              <a:rPr sz="3200" spc="-210" dirty="0">
                <a:solidFill>
                  <a:srgbClr val="C00000"/>
                </a:solidFill>
                <a:latin typeface="Arial"/>
                <a:cs typeface="Arial"/>
              </a:rPr>
              <a:t>y</a:t>
            </a:r>
            <a:r>
              <a:rPr sz="3200" spc="-185" dirty="0">
                <a:solidFill>
                  <a:srgbClr val="C00000"/>
                </a:solidFill>
                <a:latin typeface="Arial"/>
                <a:cs typeface="Arial"/>
              </a:rPr>
              <a:t>e</a:t>
            </a:r>
            <a:r>
              <a:rPr sz="3200" spc="-5" dirty="0">
                <a:solidFill>
                  <a:srgbClr val="C00000"/>
                </a:solidFill>
                <a:latin typeface="Arial"/>
                <a:cs typeface="Arial"/>
              </a:rPr>
              <a:t>r</a:t>
            </a:r>
            <a:endParaRPr sz="32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3772" y="2449721"/>
            <a:ext cx="8844280" cy="24644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almayan </a:t>
            </a:r>
            <a:r>
              <a:rPr sz="3200" spc="-70" dirty="0">
                <a:solidFill>
                  <a:srgbClr val="C00000"/>
                </a:solidFill>
                <a:latin typeface="Arial"/>
                <a:cs typeface="Arial"/>
              </a:rPr>
              <a:t>sürdürülebilir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tasarım </a:t>
            </a:r>
            <a:r>
              <a:rPr sz="3200" spc="-175" dirty="0">
                <a:solidFill>
                  <a:srgbClr val="C00000"/>
                </a:solidFill>
                <a:latin typeface="Arial"/>
                <a:cs typeface="Arial"/>
              </a:rPr>
              <a:t>esaslarını </a:t>
            </a:r>
            <a:r>
              <a:rPr sz="3200" spc="-130" dirty="0">
                <a:latin typeface="Arial"/>
                <a:cs typeface="Arial"/>
              </a:rPr>
              <a:t>sistematik  </a:t>
            </a:r>
            <a:r>
              <a:rPr sz="3200" spc="-30" dirty="0">
                <a:latin typeface="Arial"/>
                <a:cs typeface="Arial"/>
              </a:rPr>
              <a:t>bir </a:t>
            </a:r>
            <a:r>
              <a:rPr sz="3200" spc="-185" dirty="0">
                <a:latin typeface="Arial"/>
                <a:cs typeface="Arial"/>
              </a:rPr>
              <a:t>çerçeve </a:t>
            </a:r>
            <a:r>
              <a:rPr sz="3200" spc="-190" dirty="0">
                <a:latin typeface="Arial"/>
                <a:cs typeface="Arial"/>
              </a:rPr>
              <a:t>kapsamında </a:t>
            </a:r>
            <a:r>
              <a:rPr sz="3200" spc="-125" dirty="0">
                <a:solidFill>
                  <a:srgbClr val="C00000"/>
                </a:solidFill>
                <a:latin typeface="Arial"/>
                <a:cs typeface="Arial"/>
              </a:rPr>
              <a:t>dikkate </a:t>
            </a:r>
            <a:r>
              <a:rPr sz="3200" spc="-135" dirty="0">
                <a:solidFill>
                  <a:srgbClr val="C00000"/>
                </a:solidFill>
                <a:latin typeface="Arial"/>
                <a:cs typeface="Arial"/>
              </a:rPr>
              <a:t>almakta</a:t>
            </a:r>
            <a:r>
              <a:rPr sz="3200" spc="-135" dirty="0">
                <a:latin typeface="Arial"/>
                <a:cs typeface="Arial"/>
              </a:rPr>
              <a:t>, </a:t>
            </a:r>
            <a:r>
              <a:rPr sz="3200" spc="-60" dirty="0">
                <a:solidFill>
                  <a:srgbClr val="C00000"/>
                </a:solidFill>
                <a:latin typeface="Arial"/>
                <a:cs typeface="Arial"/>
              </a:rPr>
              <a:t>üreticiler  </a:t>
            </a:r>
            <a:r>
              <a:rPr sz="3200" spc="-45" dirty="0">
                <a:solidFill>
                  <a:srgbClr val="C00000"/>
                </a:solidFill>
                <a:latin typeface="Arial"/>
                <a:cs typeface="Arial"/>
              </a:rPr>
              <a:t>ürünlerini </a:t>
            </a:r>
            <a:r>
              <a:rPr sz="3200" spc="-19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3200" spc="-55" dirty="0">
                <a:solidFill>
                  <a:srgbClr val="C00000"/>
                </a:solidFill>
                <a:latin typeface="Arial"/>
                <a:cs typeface="Arial"/>
              </a:rPr>
              <a:t>üretim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süreçlerini 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bu 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doğrultuda  </a:t>
            </a:r>
            <a:r>
              <a:rPr sz="3200" spc="-85" dirty="0">
                <a:solidFill>
                  <a:srgbClr val="C00000"/>
                </a:solidFill>
                <a:latin typeface="Arial"/>
                <a:cs typeface="Arial"/>
              </a:rPr>
              <a:t>geliştirebilmekte</a:t>
            </a:r>
            <a:r>
              <a:rPr sz="3200" spc="-85" dirty="0">
                <a:latin typeface="Arial"/>
                <a:cs typeface="Arial"/>
              </a:rPr>
              <a:t>, </a:t>
            </a:r>
            <a:r>
              <a:rPr sz="3200" spc="-95" dirty="0">
                <a:solidFill>
                  <a:srgbClr val="C00000"/>
                </a:solidFill>
                <a:latin typeface="Arial"/>
                <a:cs typeface="Arial"/>
              </a:rPr>
              <a:t>yükleniciler </a:t>
            </a:r>
            <a:r>
              <a:rPr sz="3200" spc="-80" dirty="0">
                <a:solidFill>
                  <a:srgbClr val="C00000"/>
                </a:solidFill>
                <a:latin typeface="Arial"/>
                <a:cs typeface="Arial"/>
              </a:rPr>
              <a:t>faaliyetlerini </a:t>
            </a:r>
            <a:r>
              <a:rPr sz="3200" spc="-100" dirty="0">
                <a:solidFill>
                  <a:srgbClr val="C00000"/>
                </a:solidFill>
                <a:latin typeface="Arial"/>
                <a:cs typeface="Arial"/>
              </a:rPr>
              <a:t>bu </a:t>
            </a:r>
            <a:r>
              <a:rPr sz="3200" spc="-185" dirty="0">
                <a:solidFill>
                  <a:srgbClr val="C00000"/>
                </a:solidFill>
                <a:latin typeface="Arial"/>
                <a:cs typeface="Arial"/>
              </a:rPr>
              <a:t>açıdan  </a:t>
            </a:r>
            <a:r>
              <a:rPr sz="3200" spc="-210" dirty="0">
                <a:solidFill>
                  <a:srgbClr val="C00000"/>
                </a:solidFill>
                <a:latin typeface="Arial"/>
                <a:cs typeface="Arial"/>
              </a:rPr>
              <a:t>gözden </a:t>
            </a:r>
            <a:r>
              <a:rPr sz="3200" spc="-105" dirty="0">
                <a:solidFill>
                  <a:srgbClr val="C00000"/>
                </a:solidFill>
                <a:latin typeface="Arial"/>
                <a:cs typeface="Arial"/>
              </a:rPr>
              <a:t>geçirmektedirler </a:t>
            </a:r>
            <a:r>
              <a:rPr sz="2000" spc="-180" dirty="0">
                <a:latin typeface="Arial"/>
                <a:cs typeface="Arial"/>
              </a:rPr>
              <a:t>(Sev </a:t>
            </a:r>
            <a:r>
              <a:rPr sz="2000" spc="-120" dirty="0">
                <a:latin typeface="Arial"/>
                <a:cs typeface="Arial"/>
              </a:rPr>
              <a:t>ve</a:t>
            </a:r>
            <a:r>
              <a:rPr sz="2000" spc="-405" dirty="0">
                <a:latin typeface="Arial"/>
                <a:cs typeface="Arial"/>
              </a:rPr>
              <a:t> </a:t>
            </a:r>
            <a:r>
              <a:rPr sz="2000" spc="-165" dirty="0">
                <a:latin typeface="Arial"/>
                <a:cs typeface="Arial"/>
              </a:rPr>
              <a:t>Canbay, </a:t>
            </a:r>
            <a:r>
              <a:rPr sz="2000" spc="-95" dirty="0">
                <a:latin typeface="Arial"/>
                <a:cs typeface="Arial"/>
              </a:rPr>
              <a:t>2010)</a:t>
            </a:r>
            <a:r>
              <a:rPr sz="3200" spc="-95" dirty="0">
                <a:latin typeface="Arial"/>
                <a:cs typeface="Arial"/>
              </a:rPr>
              <a:t>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82725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4236" y="455498"/>
            <a:ext cx="8842375" cy="532902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2080" algn="ctr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4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50" dirty="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tabLst>
                <a:tab pos="982344" algn="l"/>
                <a:tab pos="2374900" algn="l"/>
                <a:tab pos="3712845" algn="l"/>
                <a:tab pos="4787265" algn="l"/>
                <a:tab pos="6085840" algn="l"/>
                <a:tab pos="6706234" algn="l"/>
                <a:tab pos="7334884" algn="l"/>
              </a:tabLst>
            </a:pPr>
            <a:r>
              <a:rPr sz="3200" spc="-240" dirty="0">
                <a:solidFill>
                  <a:srgbClr val="C00000"/>
                </a:solidFill>
                <a:latin typeface="Arial"/>
                <a:cs typeface="Arial"/>
              </a:rPr>
              <a:t>Arsa	</a:t>
            </a:r>
            <a:r>
              <a:rPr sz="3200" spc="-140" dirty="0">
                <a:solidFill>
                  <a:srgbClr val="C00000"/>
                </a:solidFill>
                <a:latin typeface="Arial"/>
                <a:cs typeface="Arial"/>
              </a:rPr>
              <a:t>seçimi</a:t>
            </a:r>
            <a:r>
              <a:rPr sz="3200" spc="-140" dirty="0">
                <a:latin typeface="Arial"/>
                <a:cs typeface="Arial"/>
              </a:rPr>
              <a:t>,	</a:t>
            </a:r>
            <a:r>
              <a:rPr sz="3200" spc="-175" dirty="0">
                <a:latin typeface="Arial"/>
                <a:cs typeface="Arial"/>
              </a:rPr>
              <a:t>yapıda	</a:t>
            </a:r>
            <a:r>
              <a:rPr sz="3200" spc="-55" dirty="0">
                <a:latin typeface="Arial"/>
                <a:cs typeface="Arial"/>
              </a:rPr>
              <a:t>etkin	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enerji</a:t>
            </a:r>
            <a:r>
              <a:rPr sz="3200" spc="-75" dirty="0">
                <a:latin typeface="Arial"/>
                <a:cs typeface="Arial"/>
              </a:rPr>
              <a:t>,	</a:t>
            </a:r>
            <a:r>
              <a:rPr sz="3200" spc="-229" dirty="0">
                <a:solidFill>
                  <a:srgbClr val="C00000"/>
                </a:solidFill>
                <a:latin typeface="Arial"/>
                <a:cs typeface="Arial"/>
              </a:rPr>
              <a:t>su	</a:t>
            </a:r>
            <a:r>
              <a:rPr sz="3200" spc="-190" dirty="0">
                <a:latin typeface="Arial"/>
                <a:cs typeface="Arial"/>
              </a:rPr>
              <a:t>ve	</a:t>
            </a:r>
            <a:r>
              <a:rPr sz="3200" spc="-180" dirty="0" err="1" smtClean="0">
                <a:solidFill>
                  <a:srgbClr val="C00000"/>
                </a:solidFill>
                <a:latin typeface="Arial"/>
                <a:cs typeface="Arial"/>
              </a:rPr>
              <a:t>malzeme</a:t>
            </a:r>
            <a:r>
              <a:rPr lang="tr-TR" sz="3200" spc="-1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kullanımı, </a:t>
            </a:r>
            <a:r>
              <a:rPr lang="tr-TR" sz="3200" spc="-180" dirty="0" smtClean="0">
                <a:latin typeface="Arial"/>
                <a:cs typeface="Arial"/>
              </a:rPr>
              <a:t>yapı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 iç çevre kalitesi, </a:t>
            </a:r>
            <a:r>
              <a:rPr lang="tr-TR" sz="3200" spc="-180" dirty="0" smtClean="0">
                <a:latin typeface="Arial"/>
                <a:cs typeface="Arial"/>
              </a:rPr>
              <a:t>yapı kaynaklı 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kirliliklerin oluşumu, atık yönetimi </a:t>
            </a:r>
            <a:r>
              <a:rPr lang="tr-TR" sz="3200" u="sng" spc="-180" dirty="0" smtClean="0">
                <a:latin typeface="Arial"/>
                <a:cs typeface="Arial"/>
              </a:rPr>
              <a:t>vb. modelden modele farklılık gösteren 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parametreler </a:t>
            </a:r>
            <a:r>
              <a:rPr lang="tr-TR" sz="3200" spc="-180" dirty="0" smtClean="0">
                <a:latin typeface="Arial"/>
                <a:cs typeface="Arial"/>
              </a:rPr>
              <a:t>ve bu parametrelere ait 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kriterlere </a:t>
            </a:r>
            <a:r>
              <a:rPr lang="tr-TR" sz="3200" spc="-180" dirty="0" smtClean="0">
                <a:latin typeface="Arial"/>
                <a:cs typeface="Arial"/>
              </a:rPr>
              <a:t>göre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 mevcut veya yeni yapılar </a:t>
            </a:r>
            <a:r>
              <a:rPr lang="tr-TR" sz="3200" spc="-180" dirty="0" smtClean="0">
                <a:latin typeface="Arial"/>
                <a:cs typeface="Arial"/>
              </a:rPr>
              <a:t>değerlendirilmekte ve sonucunda gerekli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 minimum değerleme puan değerinin sağlanması durumunda, </a:t>
            </a:r>
            <a:r>
              <a:rPr lang="tr-TR" sz="3200" spc="-180" dirty="0" smtClean="0">
                <a:latin typeface="Arial"/>
                <a:cs typeface="Arial"/>
              </a:rPr>
              <a:t>alınan puan düzeyine göre 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yapı sertifikalandırılmaktadır. </a:t>
            </a:r>
            <a:r>
              <a:rPr lang="tr-TR" sz="3200" spc="-180" dirty="0" smtClean="0">
                <a:latin typeface="Arial"/>
                <a:cs typeface="Arial"/>
              </a:rPr>
              <a:t>Bu sertifikaların yapıların </a:t>
            </a:r>
            <a:r>
              <a:rPr lang="tr-TR" sz="3200" spc="-180" dirty="0">
                <a:solidFill>
                  <a:srgbClr val="C00000"/>
                </a:solidFill>
                <a:latin typeface="Arial"/>
                <a:cs typeface="Arial"/>
              </a:rPr>
              <a:t>p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azar payını </a:t>
            </a:r>
            <a:r>
              <a:rPr lang="tr-TR" sz="3200" spc="-180" dirty="0" smtClean="0">
                <a:latin typeface="Arial"/>
                <a:cs typeface="Arial"/>
              </a:rPr>
              <a:t>ve</a:t>
            </a:r>
            <a:r>
              <a:rPr lang="tr-TR" sz="3200" spc="-180" dirty="0" smtClean="0">
                <a:solidFill>
                  <a:srgbClr val="C00000"/>
                </a:solidFill>
                <a:latin typeface="Arial"/>
                <a:cs typeface="Arial"/>
              </a:rPr>
              <a:t> değerini artırdığı </a:t>
            </a:r>
            <a:r>
              <a:rPr lang="tr-TR" sz="3200" spc="-180" dirty="0" smtClean="0">
                <a:latin typeface="Arial"/>
                <a:cs typeface="Arial"/>
              </a:rPr>
              <a:t>bilinmektedir.</a:t>
            </a:r>
            <a:endParaRPr sz="32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2476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80717" y="514877"/>
            <a:ext cx="544195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1" spc="-215" dirty="0">
                <a:latin typeface="Trebuchet MS"/>
                <a:cs typeface="Trebuchet MS"/>
              </a:rPr>
              <a:t>Çevresel </a:t>
            </a:r>
            <a:r>
              <a:rPr sz="3200" b="1" spc="-185" dirty="0">
                <a:latin typeface="Trebuchet MS"/>
                <a:cs typeface="Trebuchet MS"/>
              </a:rPr>
              <a:t>Değerlendirme</a:t>
            </a:r>
            <a:r>
              <a:rPr sz="3200" b="1" spc="-275" dirty="0">
                <a:latin typeface="Trebuchet MS"/>
                <a:cs typeface="Trebuchet MS"/>
              </a:rPr>
              <a:t> </a:t>
            </a:r>
            <a:r>
              <a:rPr sz="3200" b="1" spc="-195" dirty="0">
                <a:latin typeface="Trebuchet MS"/>
                <a:cs typeface="Trebuchet MS"/>
              </a:rPr>
              <a:t>Araçları</a:t>
            </a:r>
            <a:endParaRPr sz="3200" dirty="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4226" y="1338456"/>
            <a:ext cx="6242685" cy="4397999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2400" spc="-190" dirty="0">
                <a:latin typeface="Arial"/>
                <a:cs typeface="Arial"/>
              </a:rPr>
              <a:t>Günümüzde </a:t>
            </a:r>
            <a:r>
              <a:rPr sz="2400" spc="-150" dirty="0">
                <a:latin typeface="Arial"/>
                <a:cs typeface="Arial"/>
              </a:rPr>
              <a:t>en </a:t>
            </a:r>
            <a:r>
              <a:rPr sz="2400" spc="-210" dirty="0">
                <a:latin typeface="Arial"/>
                <a:cs typeface="Arial"/>
              </a:rPr>
              <a:t>yaygın </a:t>
            </a:r>
            <a:r>
              <a:rPr sz="2400" spc="-135" dirty="0">
                <a:latin typeface="Arial"/>
                <a:cs typeface="Arial"/>
              </a:rPr>
              <a:t>kabul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görenler;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405" dirty="0">
                <a:latin typeface="Arial"/>
                <a:cs typeface="Arial"/>
              </a:rPr>
              <a:t>BREEAM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(İngiltere),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484" dirty="0">
                <a:latin typeface="Arial"/>
                <a:cs typeface="Arial"/>
              </a:rPr>
              <a:t>LEED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(Amerika),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520" dirty="0">
                <a:latin typeface="Arial"/>
                <a:cs typeface="Arial"/>
              </a:rPr>
              <a:t>CASBEE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spc="-195" dirty="0">
                <a:latin typeface="Arial"/>
                <a:cs typeface="Arial"/>
              </a:rPr>
              <a:t>(Japonya),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535" dirty="0">
                <a:latin typeface="Arial"/>
                <a:cs typeface="Arial"/>
              </a:rPr>
              <a:t>SB </a:t>
            </a:r>
            <a:r>
              <a:rPr sz="2400" spc="-220" dirty="0">
                <a:latin typeface="Arial"/>
                <a:cs typeface="Arial"/>
              </a:rPr>
              <a:t>Tool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(Uluslararası),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310" dirty="0">
                <a:latin typeface="Arial"/>
                <a:cs typeface="Arial"/>
              </a:rPr>
              <a:t>HK-BEAM </a:t>
            </a:r>
            <a:r>
              <a:rPr sz="2400" spc="-180" dirty="0">
                <a:latin typeface="Arial"/>
                <a:cs typeface="Arial"/>
              </a:rPr>
              <a:t>(Hong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200" dirty="0">
                <a:latin typeface="Arial"/>
                <a:cs typeface="Arial"/>
              </a:rPr>
              <a:t>Kong),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525" dirty="0">
                <a:latin typeface="Arial"/>
                <a:cs typeface="Arial"/>
              </a:rPr>
              <a:t>BEPAC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sz="2400" spc="-204" dirty="0">
                <a:latin typeface="Arial"/>
                <a:cs typeface="Arial"/>
              </a:rPr>
              <a:t>(Canada),</a:t>
            </a:r>
            <a:endParaRPr sz="2400" dirty="0">
              <a:latin typeface="Arial"/>
              <a:cs typeface="Arial"/>
            </a:endParaRPr>
          </a:p>
          <a:p>
            <a:pPr marL="247015" indent="-234950">
              <a:lnSpc>
                <a:spcPct val="100000"/>
              </a:lnSpc>
              <a:spcBef>
                <a:spcPts val="600"/>
              </a:spcBef>
              <a:buChar char="•"/>
              <a:tabLst>
                <a:tab pos="247650" algn="l"/>
              </a:tabLst>
            </a:pPr>
            <a:r>
              <a:rPr sz="2400" spc="-490" dirty="0">
                <a:latin typeface="Arial"/>
                <a:cs typeface="Arial"/>
              </a:rPr>
              <a:t>GREEN </a:t>
            </a:r>
            <a:r>
              <a:rPr sz="2400" spc="-555" dirty="0">
                <a:latin typeface="Arial"/>
                <a:cs typeface="Arial"/>
              </a:rPr>
              <a:t>STAR</a:t>
            </a:r>
            <a:r>
              <a:rPr sz="2400" spc="-225" dirty="0">
                <a:latin typeface="Arial"/>
                <a:cs typeface="Arial"/>
              </a:rPr>
              <a:t> </a:t>
            </a:r>
            <a:r>
              <a:rPr sz="2400" spc="-150" dirty="0">
                <a:latin typeface="Arial"/>
                <a:cs typeface="Arial"/>
              </a:rPr>
              <a:t>(Avusturalya)</a:t>
            </a:r>
            <a:endParaRPr sz="2400" dirty="0">
              <a:latin typeface="Arial"/>
              <a:cs typeface="Arial"/>
            </a:endParaRPr>
          </a:p>
          <a:p>
            <a:pPr marL="12700" marR="135890" indent="-635">
              <a:lnSpc>
                <a:spcPct val="100000"/>
              </a:lnSpc>
              <a:spcBef>
                <a:spcPts val="600"/>
              </a:spcBef>
              <a:buChar char="•"/>
              <a:tabLst>
                <a:tab pos="248285" algn="l"/>
                <a:tab pos="1561465" algn="l"/>
                <a:tab pos="2447290" algn="l"/>
                <a:tab pos="3749040" algn="l"/>
                <a:tab pos="4758690" algn="l"/>
              </a:tabLst>
            </a:pPr>
            <a:r>
              <a:rPr sz="2400" spc="-425" dirty="0">
                <a:latin typeface="Arial"/>
                <a:cs typeface="Arial"/>
              </a:rPr>
              <a:t>SPIR</a:t>
            </a:r>
            <a:r>
              <a:rPr sz="2400" spc="-210" dirty="0">
                <a:latin typeface="Arial"/>
                <a:cs typeface="Arial"/>
              </a:rPr>
              <a:t>I</a:t>
            </a:r>
            <a:r>
              <a:rPr sz="2400" spc="-400" dirty="0">
                <a:latin typeface="Arial"/>
                <a:cs typeface="Arial"/>
              </a:rPr>
              <a:t>T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5" dirty="0">
                <a:latin typeface="Arial"/>
                <a:cs typeface="Arial"/>
              </a:rPr>
              <a:t>gib</a:t>
            </a:r>
            <a:r>
              <a:rPr sz="2400" spc="-55" dirty="0">
                <a:latin typeface="Arial"/>
                <a:cs typeface="Arial"/>
              </a:rPr>
              <a:t>i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0" dirty="0">
                <a:latin typeface="Arial"/>
                <a:cs typeface="Arial"/>
              </a:rPr>
              <a:t>b</a:t>
            </a:r>
            <a:r>
              <a:rPr sz="2400" spc="5" dirty="0">
                <a:latin typeface="Arial"/>
                <a:cs typeface="Arial"/>
              </a:rPr>
              <a:t>i</a:t>
            </a:r>
            <a:r>
              <a:rPr sz="2400" spc="-125" dirty="0">
                <a:latin typeface="Arial"/>
                <a:cs typeface="Arial"/>
              </a:rPr>
              <a:t>r</a:t>
            </a:r>
            <a:r>
              <a:rPr sz="2400" spc="-155" dirty="0">
                <a:latin typeface="Arial"/>
                <a:cs typeface="Arial"/>
              </a:rPr>
              <a:t>ç</a:t>
            </a:r>
            <a:r>
              <a:rPr sz="2400" spc="-95" dirty="0">
                <a:latin typeface="Arial"/>
                <a:cs typeface="Arial"/>
              </a:rPr>
              <a:t>o</a:t>
            </a:r>
            <a:r>
              <a:rPr sz="2400" spc="-145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5" dirty="0">
                <a:latin typeface="Arial"/>
                <a:cs typeface="Arial"/>
              </a:rPr>
              <a:t>bin</a:t>
            </a:r>
            <a:r>
              <a:rPr sz="2400" spc="-135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15" dirty="0" err="1">
                <a:latin typeface="Arial"/>
                <a:cs typeface="Arial"/>
              </a:rPr>
              <a:t>ç</a:t>
            </a:r>
            <a:r>
              <a:rPr sz="2400" spc="-254" dirty="0" err="1">
                <a:latin typeface="Arial"/>
                <a:cs typeface="Arial"/>
              </a:rPr>
              <a:t>e</a:t>
            </a:r>
            <a:r>
              <a:rPr sz="2400" spc="-155" dirty="0" err="1">
                <a:latin typeface="Arial"/>
                <a:cs typeface="Arial"/>
              </a:rPr>
              <a:t>v</a:t>
            </a:r>
            <a:r>
              <a:rPr sz="2400" spc="-25" dirty="0" err="1">
                <a:latin typeface="Arial"/>
                <a:cs typeface="Arial"/>
              </a:rPr>
              <a:t>r</a:t>
            </a:r>
            <a:r>
              <a:rPr sz="2400" spc="-165" dirty="0" err="1">
                <a:latin typeface="Arial"/>
                <a:cs typeface="Arial"/>
              </a:rPr>
              <a:t>esel</a:t>
            </a:r>
            <a:r>
              <a:rPr sz="2400" spc="-165" dirty="0">
                <a:latin typeface="Arial"/>
                <a:cs typeface="Arial"/>
              </a:rPr>
              <a:t> </a:t>
            </a:r>
            <a:r>
              <a:rPr lang="tr-TR" sz="2400" spc="-165" dirty="0" smtClean="0">
                <a:latin typeface="Arial"/>
                <a:cs typeface="Arial"/>
              </a:rPr>
              <a:t>değerlendirme</a:t>
            </a:r>
            <a:r>
              <a:rPr sz="2400" spc="-165" dirty="0" smtClean="0">
                <a:latin typeface="Arial"/>
                <a:cs typeface="Arial"/>
              </a:rPr>
              <a:t> </a:t>
            </a:r>
            <a:r>
              <a:rPr sz="2400" spc="-145" dirty="0">
                <a:latin typeface="Arial"/>
                <a:cs typeface="Arial"/>
              </a:rPr>
              <a:t>sistemi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bulunmaktadır.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356911" y="3688587"/>
            <a:ext cx="2730531" cy="217948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12686" y="1763428"/>
            <a:ext cx="2631314" cy="15001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38336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21332" y="455495"/>
            <a:ext cx="550133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71755">
              <a:lnSpc>
                <a:spcPct val="100000"/>
              </a:lnSpc>
              <a:spcBef>
                <a:spcPts val="95"/>
              </a:spcBef>
            </a:pPr>
            <a:r>
              <a:rPr spc="-215" dirty="0"/>
              <a:t>Çevresel </a:t>
            </a:r>
            <a:r>
              <a:rPr spc="-185" dirty="0"/>
              <a:t>Değerlendirme</a:t>
            </a:r>
            <a:r>
              <a:rPr spc="-275" dirty="0"/>
              <a:t> </a:t>
            </a:r>
            <a:r>
              <a:rPr spc="-195" dirty="0"/>
              <a:t>Araçları</a:t>
            </a:r>
          </a:p>
        </p:txBody>
      </p:sp>
      <p:sp>
        <p:nvSpPr>
          <p:cNvPr id="3" name="object 3"/>
          <p:cNvSpPr/>
          <p:nvPr/>
        </p:nvSpPr>
        <p:spPr>
          <a:xfrm>
            <a:off x="3491877" y="1196759"/>
            <a:ext cx="5400598" cy="46577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6634" y="2420886"/>
            <a:ext cx="2038348" cy="2895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12878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12446</TotalTime>
  <Words>216</Words>
  <Application>Microsoft Office PowerPoint</Application>
  <PresentationFormat>Ekran Gösterisi (4:3)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PowerPoint Sunusu</vt:lpstr>
      <vt:lpstr>PowerPoint Sunusu</vt:lpstr>
      <vt:lpstr>PowerPoint Sunusu</vt:lpstr>
      <vt:lpstr>PowerPoint Sunusu</vt:lpstr>
      <vt:lpstr>PowerPoint Sunusu</vt:lpstr>
      <vt:lpstr>Çevresel Değerlendirme Araçları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2020-02-27T08:03:32Z</dcterms:modified>
</cp:coreProperties>
</file>