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handoutMasterIdLst>
    <p:handoutMasterId r:id="rId41"/>
  </p:handoutMasterIdLst>
  <p:sldIdLst>
    <p:sldId id="256" r:id="rId2"/>
    <p:sldId id="293" r:id="rId3"/>
    <p:sldId id="292" r:id="rId4"/>
    <p:sldId id="259" r:id="rId5"/>
    <p:sldId id="257" r:id="rId6"/>
    <p:sldId id="294" r:id="rId7"/>
    <p:sldId id="258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91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9" r:id="rId38"/>
    <p:sldId id="290" r:id="rId39"/>
    <p:sldId id="288" r:id="rId4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34" autoAdjust="0"/>
    <p:restoredTop sz="88473" autoAdjust="0"/>
  </p:normalViewPr>
  <p:slideViewPr>
    <p:cSldViewPr>
      <p:cViewPr varScale="1">
        <p:scale>
          <a:sx n="73" d="100"/>
          <a:sy n="73" d="100"/>
        </p:scale>
        <p:origin x="-2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1DBDE2-AF6A-42F9-804C-3836CFBB6B41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B2A6DE-1C3B-4803-AE78-D6067D13F33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8E4F-798E-4619-B78C-8F37E4996BCB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28025-6A07-446E-8A56-99C87DD39E5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8E4F-798E-4619-B78C-8F37E4996BCB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28025-6A07-446E-8A56-99C87DD39E5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8E4F-798E-4619-B78C-8F37E4996BCB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28025-6A07-446E-8A56-99C87DD39E5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8E4F-798E-4619-B78C-8F37E4996BCB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28025-6A07-446E-8A56-99C87DD39E5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8E4F-798E-4619-B78C-8F37E4996BCB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28025-6A07-446E-8A56-99C87DD39E5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8E4F-798E-4619-B78C-8F37E4996BCB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28025-6A07-446E-8A56-99C87DD39E5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8E4F-798E-4619-B78C-8F37E4996BCB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28025-6A07-446E-8A56-99C87DD39E5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8E4F-798E-4619-B78C-8F37E4996BCB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28025-6A07-446E-8A56-99C87DD39E5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8E4F-798E-4619-B78C-8F37E4996BCB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28025-6A07-446E-8A56-99C87DD39E5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8E4F-798E-4619-B78C-8F37E4996BCB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28025-6A07-446E-8A56-99C87DD39E5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8E4F-798E-4619-B78C-8F37E4996BCB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E28025-6A07-446E-8A56-99C87DD39E5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5E28025-6A07-446E-8A56-99C87DD39E5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2EA8E4F-798E-4619-B78C-8F37E4996BCB}" type="datetimeFigureOut">
              <a:rPr lang="tr-TR" smtClean="0"/>
              <a:pPr/>
              <a:t>21.12.2017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Periodontitisten</a:t>
            </a:r>
            <a:r>
              <a:rPr lang="tr-TR" dirty="0" smtClean="0"/>
              <a:t> etkilenmiş hastalarda </a:t>
            </a:r>
            <a:r>
              <a:rPr lang="tr-TR" dirty="0" err="1" smtClean="0"/>
              <a:t>implant</a:t>
            </a:r>
            <a:r>
              <a:rPr lang="tr-TR" dirty="0" smtClean="0"/>
              <a:t> uygulamaları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tr-TR" sz="3600" dirty="0" err="1" smtClean="0">
                <a:solidFill>
                  <a:schemeClr val="tx1"/>
                </a:solidFill>
              </a:rPr>
              <a:t>Prof.Dr.Elif</a:t>
            </a:r>
            <a:r>
              <a:rPr lang="tr-TR" sz="3600" dirty="0" smtClean="0">
                <a:solidFill>
                  <a:schemeClr val="tx1"/>
                </a:solidFill>
              </a:rPr>
              <a:t> ÜNSAL</a:t>
            </a:r>
          </a:p>
          <a:p>
            <a:r>
              <a:rPr lang="tr-TR" sz="3600" dirty="0" err="1" smtClean="0">
                <a:solidFill>
                  <a:schemeClr val="tx1"/>
                </a:solidFill>
              </a:rPr>
              <a:t>Periodontoloji</a:t>
            </a:r>
            <a:r>
              <a:rPr lang="tr-TR" sz="3600" dirty="0" smtClean="0">
                <a:solidFill>
                  <a:schemeClr val="tx1"/>
                </a:solidFill>
              </a:rPr>
              <a:t> ABD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5756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2-implant destekli restorasyonların uzun dönem </a:t>
            </a:r>
            <a:r>
              <a:rPr lang="tr-TR" sz="3200" dirty="0" err="1" smtClean="0"/>
              <a:t>prognozunun</a:t>
            </a:r>
            <a:r>
              <a:rPr lang="tr-TR" sz="3200" dirty="0" smtClean="0"/>
              <a:t> diş veya diş destekli restorasyonlara göre daha iyi olması</a:t>
            </a:r>
          </a:p>
          <a:p>
            <a:r>
              <a:rPr lang="tr-TR" sz="3200" dirty="0" smtClean="0"/>
              <a:t>3-dişle kıyaslandığında daha az komplikasyon olması,</a:t>
            </a:r>
          </a:p>
          <a:p>
            <a:r>
              <a:rPr lang="tr-TR" sz="3200" dirty="0" smtClean="0"/>
              <a:t>4-dişten daha iyi fonksiyonu olması</a:t>
            </a:r>
          </a:p>
          <a:p>
            <a:r>
              <a:rPr lang="tr-TR" sz="3200" dirty="0" smtClean="0"/>
              <a:t>5- uzun dönemde  maliyet-yarar açısından  daha avantajlı görünmesi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277666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5- daha estetik sonuçların elde edilmesi</a:t>
            </a:r>
          </a:p>
          <a:p>
            <a:r>
              <a:rPr lang="tr-TR" sz="3200" dirty="0" smtClean="0"/>
              <a:t>6-hasta memnuniyetinin daha iyi olması</a:t>
            </a:r>
          </a:p>
          <a:p>
            <a:endParaRPr lang="tr-TR" sz="3200" dirty="0"/>
          </a:p>
          <a:p>
            <a:r>
              <a:rPr lang="tr-TR" sz="3200" dirty="0" smtClean="0">
                <a:solidFill>
                  <a:srgbClr val="FF0000"/>
                </a:solidFill>
              </a:rPr>
              <a:t>Ancak bu  varsayımların  hangi ölçüde delillere dayandırılıp desteklendiği </a:t>
            </a:r>
            <a:r>
              <a:rPr lang="tr-TR" sz="3200" dirty="0" err="1" smtClean="0">
                <a:solidFill>
                  <a:srgbClr val="FF0000"/>
                </a:solidFill>
              </a:rPr>
              <a:t>tartşmalıdır</a:t>
            </a:r>
            <a:r>
              <a:rPr lang="tr-TR" sz="3200" dirty="0" smtClean="0">
                <a:solidFill>
                  <a:srgbClr val="FF0000"/>
                </a:solidFill>
              </a:rPr>
              <a:t>.</a:t>
            </a:r>
            <a:endParaRPr lang="tr-T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229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>
                <a:solidFill>
                  <a:srgbClr val="0070C0"/>
                </a:solidFill>
              </a:rPr>
              <a:t>Periodontitisten</a:t>
            </a:r>
            <a:r>
              <a:rPr lang="tr-TR" dirty="0" smtClean="0">
                <a:solidFill>
                  <a:srgbClr val="0070C0"/>
                </a:solidFill>
              </a:rPr>
              <a:t> etkilenmiş bir dişin çekimi:.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Konak cevabına bağlı olan problemleri çözmez elimine etmez.ki bu faktörler </a:t>
            </a:r>
            <a:r>
              <a:rPr lang="tr-TR" sz="3200" dirty="0" err="1" smtClean="0"/>
              <a:t>periimplantitis</a:t>
            </a:r>
            <a:r>
              <a:rPr lang="tr-TR" sz="3200" dirty="0" smtClean="0"/>
              <a:t> </a:t>
            </a:r>
            <a:r>
              <a:rPr lang="tr-TR" sz="3200" dirty="0"/>
              <a:t>için </a:t>
            </a:r>
            <a:r>
              <a:rPr lang="tr-TR" sz="3200" dirty="0" err="1"/>
              <a:t>predispozan</a:t>
            </a:r>
            <a:r>
              <a:rPr lang="tr-TR" sz="3200" dirty="0"/>
              <a:t> faktör </a:t>
            </a:r>
            <a:r>
              <a:rPr lang="tr-TR" sz="3200" dirty="0" smtClean="0"/>
              <a:t>olabilir</a:t>
            </a:r>
          </a:p>
          <a:p>
            <a:endParaRPr lang="tr-TR" sz="3200" dirty="0"/>
          </a:p>
          <a:p>
            <a:r>
              <a:rPr lang="tr-TR" sz="3200" dirty="0" err="1" smtClean="0"/>
              <a:t>Periodontal</a:t>
            </a:r>
            <a:r>
              <a:rPr lang="tr-TR" sz="3200" dirty="0" smtClean="0"/>
              <a:t> olarak ekilenmiş bir dişin </a:t>
            </a:r>
            <a:r>
              <a:rPr lang="tr-TR" sz="3200" dirty="0" err="1" smtClean="0"/>
              <a:t>prognozunun</a:t>
            </a:r>
            <a:r>
              <a:rPr lang="tr-TR" sz="3200" dirty="0" smtClean="0"/>
              <a:t> iyi ya da kötü olabileceği </a:t>
            </a:r>
            <a:r>
              <a:rPr lang="tr-TR" sz="3200" dirty="0" err="1" smtClean="0"/>
              <a:t>herzaman</a:t>
            </a:r>
            <a:r>
              <a:rPr lang="tr-TR" sz="3200" dirty="0" smtClean="0"/>
              <a:t> kolaylıkla tahmin edilemez.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269681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İmplant</a:t>
            </a:r>
            <a:r>
              <a:rPr lang="tr-TR" sz="2800" dirty="0" smtClean="0"/>
              <a:t> tedavisi </a:t>
            </a:r>
            <a:r>
              <a:rPr lang="tr-TR" sz="2800" dirty="0" err="1" smtClean="0"/>
              <a:t>varolmadan</a:t>
            </a:r>
            <a:r>
              <a:rPr lang="tr-TR" sz="2800" dirty="0" smtClean="0"/>
              <a:t> önce mevcut dişleri korumak ve tedavi etmek için daha fazla çaba </a:t>
            </a:r>
            <a:r>
              <a:rPr lang="tr-TR" sz="2800" dirty="0" err="1" smtClean="0"/>
              <a:t>sarfediliyordu</a:t>
            </a:r>
            <a:r>
              <a:rPr lang="tr-TR" sz="2800" dirty="0" smtClean="0"/>
              <a:t>.günümüzde dişin </a:t>
            </a:r>
            <a:r>
              <a:rPr lang="tr-TR" sz="2800" dirty="0" err="1" smtClean="0"/>
              <a:t>prognozu</a:t>
            </a:r>
            <a:r>
              <a:rPr lang="tr-TR" sz="2800" dirty="0" smtClean="0"/>
              <a:t> umutsuz yada soru işaretliyse ilk tedavi alternatifi çekim ve </a:t>
            </a:r>
            <a:r>
              <a:rPr lang="tr-TR" sz="2800" dirty="0" err="1" smtClean="0"/>
              <a:t>implant</a:t>
            </a:r>
            <a:r>
              <a:rPr lang="tr-TR" sz="2800" dirty="0" smtClean="0"/>
              <a:t> uygulamasıdır. </a:t>
            </a:r>
          </a:p>
          <a:p>
            <a:r>
              <a:rPr lang="tr-TR" sz="2800" dirty="0" smtClean="0"/>
              <a:t>Bu nedenle </a:t>
            </a:r>
            <a:r>
              <a:rPr lang="tr-TR" sz="2800" dirty="0" err="1" smtClean="0"/>
              <a:t>periodontitis</a:t>
            </a:r>
            <a:r>
              <a:rPr lang="tr-TR" sz="2800" dirty="0" smtClean="0"/>
              <a:t> tedavisi ve </a:t>
            </a:r>
            <a:r>
              <a:rPr lang="tr-TR" sz="2800" dirty="0" err="1" smtClean="0"/>
              <a:t>periodontitis</a:t>
            </a:r>
            <a:r>
              <a:rPr lang="tr-TR" sz="2800" dirty="0" smtClean="0"/>
              <a:t> hastalarının </a:t>
            </a:r>
            <a:r>
              <a:rPr lang="tr-TR" sz="2800" dirty="0" err="1" smtClean="0"/>
              <a:t>implantlarla</a:t>
            </a:r>
            <a:r>
              <a:rPr lang="tr-TR" sz="2800" dirty="0" smtClean="0"/>
              <a:t> tedavisi için dahil olma kriterlerinin değerlendirilmesi yerinde olacaktır.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97194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143000"/>
          </a:xfrm>
        </p:spPr>
        <p:txBody>
          <a:bodyPr>
            <a:noAutofit/>
          </a:bodyPr>
          <a:lstStyle/>
          <a:p>
            <a:r>
              <a:rPr lang="tr-TR" sz="3200" b="1" dirty="0" err="1" smtClean="0">
                <a:solidFill>
                  <a:srgbClr val="0070C0"/>
                </a:solidFill>
              </a:rPr>
              <a:t>Periodontal</a:t>
            </a:r>
            <a:r>
              <a:rPr lang="tr-TR" sz="3200" b="1" dirty="0" smtClean="0">
                <a:solidFill>
                  <a:srgbClr val="0070C0"/>
                </a:solidFill>
              </a:rPr>
              <a:t> tedavi sonuçları önceden tahmin edilebilir mi ve </a:t>
            </a:r>
            <a:r>
              <a:rPr lang="tr-TR" sz="3200" b="1" dirty="0" err="1" smtClean="0">
                <a:solidFill>
                  <a:srgbClr val="0070C0"/>
                </a:solidFill>
              </a:rPr>
              <a:t>periodontal</a:t>
            </a:r>
            <a:r>
              <a:rPr lang="tr-TR" sz="3200" b="1" dirty="0" smtClean="0">
                <a:solidFill>
                  <a:srgbClr val="0070C0"/>
                </a:solidFill>
              </a:rPr>
              <a:t> olarak etkilenmiş dişin </a:t>
            </a:r>
            <a:r>
              <a:rPr lang="tr-TR" sz="3200" b="1" dirty="0" err="1" smtClean="0">
                <a:solidFill>
                  <a:srgbClr val="0070C0"/>
                </a:solidFill>
              </a:rPr>
              <a:t>survivalına</a:t>
            </a:r>
            <a:r>
              <a:rPr lang="tr-TR" sz="3200" b="1" dirty="0" smtClean="0">
                <a:solidFill>
                  <a:srgbClr val="0070C0"/>
                </a:solidFill>
              </a:rPr>
              <a:t> etkisi olur </a:t>
            </a:r>
            <a:r>
              <a:rPr lang="tr-TR" sz="3200" dirty="0" smtClean="0">
                <a:solidFill>
                  <a:srgbClr val="0070C0"/>
                </a:solidFill>
              </a:rPr>
              <a:t>mu</a:t>
            </a:r>
            <a:endParaRPr lang="tr-TR" sz="3200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4000" dirty="0" smtClean="0"/>
          </a:p>
          <a:p>
            <a:endParaRPr lang="tr-TR" sz="4000" dirty="0"/>
          </a:p>
          <a:p>
            <a:r>
              <a:rPr lang="tr-TR" sz="4000" dirty="0" err="1" smtClean="0"/>
              <a:t>Survival</a:t>
            </a:r>
            <a:r>
              <a:rPr lang="tr-TR" sz="4000" dirty="0" smtClean="0"/>
              <a:t> : (yaşamını sürdürme, yürürlüğün devamı)</a:t>
            </a:r>
          </a:p>
          <a:p>
            <a:endParaRPr lang="tr-TR" sz="4000" dirty="0"/>
          </a:p>
          <a:p>
            <a:r>
              <a:rPr lang="tr-TR" sz="4000" dirty="0" err="1" smtClean="0"/>
              <a:t>Success</a:t>
            </a:r>
            <a:r>
              <a:rPr lang="tr-TR" sz="4000" dirty="0" smtClean="0"/>
              <a:t>:  başarı</a:t>
            </a:r>
            <a:endParaRPr lang="tr-TR" sz="4000" dirty="0"/>
          </a:p>
        </p:txBody>
      </p:sp>
    </p:spTree>
    <p:extLst>
      <p:ext uri="{BB962C8B-B14F-4D97-AF65-F5344CB8AC3E}">
        <p14:creationId xmlns="" xmlns:p14="http://schemas.microsoft.com/office/powerpoint/2010/main" val="7588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İmplantlar</a:t>
            </a:r>
            <a:r>
              <a:rPr lang="tr-TR" dirty="0" smtClean="0"/>
              <a:t> için </a:t>
            </a:r>
            <a:r>
              <a:rPr lang="tr-TR" dirty="0" err="1" smtClean="0"/>
              <a:t>survival</a:t>
            </a:r>
            <a:r>
              <a:rPr lang="tr-TR" dirty="0" smtClean="0"/>
              <a:t> ve </a:t>
            </a:r>
            <a:r>
              <a:rPr lang="tr-TR" dirty="0" err="1" smtClean="0"/>
              <a:t>success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060032"/>
          </a:xfrm>
        </p:spPr>
        <p:txBody>
          <a:bodyPr>
            <a:noAutofit/>
          </a:bodyPr>
          <a:lstStyle/>
          <a:p>
            <a:r>
              <a:rPr lang="tr-TR" sz="2800" dirty="0" err="1" smtClean="0">
                <a:solidFill>
                  <a:srgbClr val="C00000"/>
                </a:solidFill>
              </a:rPr>
              <a:t>Survival</a:t>
            </a:r>
            <a:r>
              <a:rPr lang="tr-TR" sz="2800" dirty="0" smtClean="0">
                <a:solidFill>
                  <a:srgbClr val="C00000"/>
                </a:solidFill>
              </a:rPr>
              <a:t>: Gözlem süresi sonunda  </a:t>
            </a:r>
            <a:r>
              <a:rPr lang="tr-TR" sz="2800" dirty="0" err="1" smtClean="0">
                <a:solidFill>
                  <a:srgbClr val="C00000"/>
                </a:solidFill>
              </a:rPr>
              <a:t>implantların</a:t>
            </a:r>
            <a:r>
              <a:rPr lang="tr-TR" sz="2800" dirty="0" smtClean="0">
                <a:solidFill>
                  <a:srgbClr val="C00000"/>
                </a:solidFill>
              </a:rPr>
              <a:t> ağızda kalması</a:t>
            </a:r>
          </a:p>
          <a:p>
            <a:r>
              <a:rPr lang="tr-TR" sz="2800" dirty="0" err="1" smtClean="0">
                <a:solidFill>
                  <a:srgbClr val="00B0F0"/>
                </a:solidFill>
              </a:rPr>
              <a:t>İmplant</a:t>
            </a:r>
            <a:r>
              <a:rPr lang="tr-TR" sz="2800" dirty="0" smtClean="0">
                <a:solidFill>
                  <a:srgbClr val="00B0F0"/>
                </a:solidFill>
              </a:rPr>
              <a:t>  </a:t>
            </a:r>
            <a:r>
              <a:rPr lang="tr-TR" sz="2800" dirty="0" err="1" smtClean="0">
                <a:solidFill>
                  <a:srgbClr val="00B0F0"/>
                </a:solidFill>
              </a:rPr>
              <a:t>başarısı:success</a:t>
            </a:r>
            <a:endParaRPr lang="tr-TR" sz="2800" dirty="0" smtClean="0">
              <a:solidFill>
                <a:srgbClr val="00B0F0"/>
              </a:solidFill>
            </a:endParaRPr>
          </a:p>
          <a:p>
            <a:r>
              <a:rPr lang="tr-TR" sz="2800" dirty="0" smtClean="0"/>
              <a:t>- </a:t>
            </a:r>
            <a:r>
              <a:rPr lang="tr-TR" sz="2800" dirty="0" err="1" smtClean="0"/>
              <a:t>mobilite</a:t>
            </a:r>
            <a:r>
              <a:rPr lang="tr-TR" sz="2800" dirty="0" smtClean="0"/>
              <a:t> yokluğu</a:t>
            </a:r>
          </a:p>
          <a:p>
            <a:r>
              <a:rPr lang="tr-TR" sz="2800" dirty="0" smtClean="0"/>
              <a:t>Hasta şikayetinin </a:t>
            </a:r>
            <a:r>
              <a:rPr lang="tr-TR" sz="2800" dirty="0" err="1" smtClean="0"/>
              <a:t>olmamamsı</a:t>
            </a:r>
            <a:endParaRPr lang="tr-TR" sz="2800" dirty="0" smtClean="0"/>
          </a:p>
          <a:p>
            <a:r>
              <a:rPr lang="tr-TR" sz="2800" dirty="0" err="1" smtClean="0"/>
              <a:t>Rekürent</a:t>
            </a:r>
            <a:r>
              <a:rPr lang="tr-TR" sz="2800" dirty="0" smtClean="0"/>
              <a:t> </a:t>
            </a:r>
            <a:r>
              <a:rPr lang="tr-TR" sz="2800" dirty="0" err="1" smtClean="0"/>
              <a:t>periimplant</a:t>
            </a:r>
            <a:r>
              <a:rPr lang="tr-TR" sz="2800" dirty="0" smtClean="0"/>
              <a:t> enfeksiyonu yokluğu</a:t>
            </a:r>
          </a:p>
          <a:p>
            <a:r>
              <a:rPr lang="tr-TR" sz="2800" dirty="0" err="1" smtClean="0"/>
              <a:t>İmplant</a:t>
            </a:r>
            <a:r>
              <a:rPr lang="tr-TR" sz="2800" dirty="0" smtClean="0"/>
              <a:t> etrafı </a:t>
            </a:r>
            <a:r>
              <a:rPr lang="tr-TR" sz="2800" dirty="0" err="1" smtClean="0"/>
              <a:t>radyolusensi</a:t>
            </a:r>
            <a:r>
              <a:rPr lang="tr-TR" sz="2800" dirty="0" smtClean="0"/>
              <a:t> olmaması</a:t>
            </a:r>
          </a:p>
          <a:p>
            <a:r>
              <a:rPr lang="tr-TR" sz="2800" dirty="0" smtClean="0"/>
              <a:t>&gt;5 mm den fazla cep olmaması</a:t>
            </a:r>
          </a:p>
          <a:p>
            <a:r>
              <a:rPr lang="tr-TR" sz="2800" dirty="0" smtClean="0"/>
              <a:t>BOP+ olmaması</a:t>
            </a:r>
          </a:p>
          <a:p>
            <a:r>
              <a:rPr lang="tr-TR" sz="2800" dirty="0" smtClean="0"/>
              <a:t>İlk senede 0.2 mm den fazla kemik kaybı olmaması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91691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 err="1" smtClean="0">
                <a:solidFill>
                  <a:srgbClr val="0070C0"/>
                </a:solidFill>
              </a:rPr>
              <a:t>Periodontal</a:t>
            </a:r>
            <a:r>
              <a:rPr lang="tr-TR" sz="2800" dirty="0" smtClean="0">
                <a:solidFill>
                  <a:srgbClr val="0070C0"/>
                </a:solidFill>
              </a:rPr>
              <a:t> olarak etkilenmiş bir dişin çekilerek yerine </a:t>
            </a:r>
            <a:r>
              <a:rPr lang="tr-TR" sz="2800" dirty="0" err="1" smtClean="0">
                <a:solidFill>
                  <a:srgbClr val="0070C0"/>
                </a:solidFill>
              </a:rPr>
              <a:t>implant</a:t>
            </a:r>
            <a:r>
              <a:rPr lang="tr-TR" sz="2800" dirty="0" smtClean="0">
                <a:solidFill>
                  <a:srgbClr val="0070C0"/>
                </a:solidFill>
              </a:rPr>
              <a:t> yerleştirilmesi için klinik risk değerlendirmesini içeren  bir rehber yaratılabilir mi???</a:t>
            </a:r>
            <a:endParaRPr lang="tr-TR" sz="2800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Hasta düzeyinde  önerilen risk değerlendirme parametreleri: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tr-TR" sz="2800" dirty="0" smtClean="0"/>
              <a:t> Sondalamada kanama skoru</a:t>
            </a:r>
          </a:p>
          <a:p>
            <a:r>
              <a:rPr lang="tr-TR" sz="2800" dirty="0" smtClean="0"/>
              <a:t>5 mm </a:t>
            </a:r>
            <a:r>
              <a:rPr lang="tr-TR" sz="2800" dirty="0" err="1" smtClean="0"/>
              <a:t>lik</a:t>
            </a:r>
            <a:r>
              <a:rPr lang="tr-TR" sz="2800" dirty="0" smtClean="0"/>
              <a:t> cep varlığı</a:t>
            </a:r>
          </a:p>
          <a:p>
            <a:r>
              <a:rPr lang="tr-TR" sz="2800" dirty="0" smtClean="0"/>
              <a:t>Kaybedilen diş sayısı</a:t>
            </a:r>
          </a:p>
          <a:p>
            <a:r>
              <a:rPr lang="tr-TR" sz="2800" dirty="0" smtClean="0"/>
              <a:t>Hastanın yaşı ile ilişkili </a:t>
            </a:r>
            <a:r>
              <a:rPr lang="tr-TR" sz="2800" dirty="0" err="1"/>
              <a:t>a</a:t>
            </a:r>
            <a:r>
              <a:rPr lang="tr-TR" sz="2800" dirty="0" err="1" smtClean="0"/>
              <a:t>taşman</a:t>
            </a:r>
            <a:r>
              <a:rPr lang="tr-TR" sz="2800" dirty="0" smtClean="0"/>
              <a:t> ve kemik desteği kaybı</a:t>
            </a:r>
          </a:p>
          <a:p>
            <a:r>
              <a:rPr lang="tr-TR" sz="2800" dirty="0" smtClean="0"/>
              <a:t>Sistemik ve genetik durumlar</a:t>
            </a:r>
          </a:p>
          <a:p>
            <a:r>
              <a:rPr lang="tr-TR" sz="2800" dirty="0" smtClean="0"/>
              <a:t>sigara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125566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Risk değerlendirmesi sınıflaması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Düşük</a:t>
            </a:r>
          </a:p>
          <a:p>
            <a:r>
              <a:rPr lang="tr-TR" sz="4000" dirty="0" smtClean="0"/>
              <a:t>Orta</a:t>
            </a:r>
          </a:p>
          <a:p>
            <a:r>
              <a:rPr lang="tr-TR" sz="4000" dirty="0" smtClean="0"/>
              <a:t>Yüksek risk profiline sahip hastalar</a:t>
            </a:r>
            <a:endParaRPr lang="tr-TR" sz="4000" dirty="0"/>
          </a:p>
        </p:txBody>
      </p:sp>
    </p:spTree>
    <p:extLst>
      <p:ext uri="{BB962C8B-B14F-4D97-AF65-F5344CB8AC3E}">
        <p14:creationId xmlns="" xmlns:p14="http://schemas.microsoft.com/office/powerpoint/2010/main" val="179322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Düşük Risk Profiline sahip hasta: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200" dirty="0" smtClean="0"/>
              <a:t>1-Periodontal tedaviye iyi cevap vermiştir</a:t>
            </a:r>
          </a:p>
          <a:p>
            <a:r>
              <a:rPr lang="tr-TR" sz="3200" dirty="0" smtClean="0"/>
              <a:t>2-optimal oral hijyene sahiptir</a:t>
            </a:r>
          </a:p>
          <a:p>
            <a:r>
              <a:rPr lang="tr-TR" sz="3200" dirty="0" smtClean="0"/>
              <a:t>Sigara içmez</a:t>
            </a:r>
          </a:p>
          <a:p>
            <a:r>
              <a:rPr lang="tr-TR" sz="3200" dirty="0" smtClean="0"/>
              <a:t>Sistemik olarak sağlıklıdır.</a:t>
            </a:r>
          </a:p>
          <a:p>
            <a:r>
              <a:rPr lang="tr-TR" sz="3200" dirty="0" err="1" smtClean="0"/>
              <a:t>Periodontal</a:t>
            </a:r>
            <a:r>
              <a:rPr lang="tr-TR" sz="3200" dirty="0" smtClean="0"/>
              <a:t> hastalık için düşük risk grubundadır.</a:t>
            </a:r>
          </a:p>
          <a:p>
            <a:r>
              <a:rPr lang="tr-TR" sz="3200" dirty="0" smtClean="0"/>
              <a:t>Bu hastalarda etkilenmiş dişlerin </a:t>
            </a:r>
            <a:r>
              <a:rPr lang="tr-TR" sz="3200" dirty="0" err="1" smtClean="0"/>
              <a:t>dental</a:t>
            </a:r>
            <a:r>
              <a:rPr lang="tr-TR" sz="3200" dirty="0" smtClean="0"/>
              <a:t> </a:t>
            </a:r>
            <a:r>
              <a:rPr lang="tr-TR" sz="3200" dirty="0" err="1" smtClean="0"/>
              <a:t>implantlar</a:t>
            </a:r>
            <a:r>
              <a:rPr lang="tr-TR" sz="3200" dirty="0" smtClean="0"/>
              <a:t> ile restore edilmesinin riski düşük olacaktır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102653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Orta risk profiline sahip hastalar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</a:t>
            </a:r>
            <a:r>
              <a:rPr lang="tr-TR" sz="3200" dirty="0" err="1" smtClean="0"/>
              <a:t>Periodontal</a:t>
            </a:r>
            <a:r>
              <a:rPr lang="tr-TR" sz="3200" dirty="0" smtClean="0"/>
              <a:t> tedavinin bitirilmesini takiben bazı bölgelerde 5 mm BOP+ alanların olması</a:t>
            </a:r>
          </a:p>
          <a:p>
            <a:r>
              <a:rPr lang="tr-TR" sz="3200" dirty="0" smtClean="0"/>
              <a:t>Oral hijyenin yetersiz olması</a:t>
            </a:r>
          </a:p>
          <a:p>
            <a:r>
              <a:rPr lang="tr-TR" sz="3200" dirty="0" err="1" smtClean="0"/>
              <a:t>İmplant</a:t>
            </a:r>
            <a:r>
              <a:rPr lang="tr-TR" sz="3200" dirty="0" smtClean="0"/>
              <a:t> tedavisine geçilmeden  cep eliminasyonu tamamlanmalı</a:t>
            </a:r>
          </a:p>
          <a:p>
            <a:r>
              <a:rPr lang="tr-TR" sz="3200" dirty="0" err="1" smtClean="0"/>
              <a:t>İmplantlardan</a:t>
            </a:r>
            <a:r>
              <a:rPr lang="tr-TR" sz="3200" dirty="0" smtClean="0"/>
              <a:t> çok </a:t>
            </a:r>
            <a:r>
              <a:rPr lang="tr-TR" sz="3200" dirty="0" err="1" smtClean="0"/>
              <a:t>restoratif</a:t>
            </a:r>
            <a:r>
              <a:rPr lang="tr-TR" sz="3200" dirty="0" smtClean="0"/>
              <a:t> tedavi tercih </a:t>
            </a:r>
            <a:r>
              <a:rPr lang="tr-TR" sz="3200" dirty="0" err="1" smtClean="0"/>
              <a:t>edlme</a:t>
            </a:r>
            <a:r>
              <a:rPr lang="tr-TR" dirty="0" err="1" smtClean="0"/>
              <a:t>li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3523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C:\Users\Pc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348880"/>
            <a:ext cx="4320480" cy="3384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12165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Yüksek risk profiline sahip hastalar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5 mm den daha derin </a:t>
            </a:r>
            <a:r>
              <a:rPr lang="tr-TR" sz="2800" dirty="0" err="1" smtClean="0"/>
              <a:t>periodontal</a:t>
            </a:r>
            <a:r>
              <a:rPr lang="tr-TR" sz="2800" dirty="0" smtClean="0"/>
              <a:t> ceplerin varlığı BOP+</a:t>
            </a:r>
          </a:p>
          <a:p>
            <a:r>
              <a:rPr lang="tr-TR" sz="2800" dirty="0" smtClean="0"/>
              <a:t>Oral hijyen </a:t>
            </a:r>
            <a:r>
              <a:rPr lang="tr-TR" sz="2800" dirty="0" err="1" smtClean="0"/>
              <a:t>suboptimal</a:t>
            </a:r>
            <a:r>
              <a:rPr lang="tr-TR" sz="2800" dirty="0" smtClean="0"/>
              <a:t> düzeyde veya</a:t>
            </a:r>
          </a:p>
          <a:p>
            <a:r>
              <a:rPr lang="tr-TR" sz="2800" dirty="0" smtClean="0"/>
              <a:t>Hasta sigara içiyor </a:t>
            </a:r>
          </a:p>
          <a:p>
            <a:r>
              <a:rPr lang="tr-TR" sz="2800" dirty="0" smtClean="0"/>
              <a:t>Veya hastanın </a:t>
            </a:r>
            <a:r>
              <a:rPr lang="tr-TR" sz="2800" dirty="0" err="1" smtClean="0"/>
              <a:t>diabeti</a:t>
            </a:r>
            <a:r>
              <a:rPr lang="tr-TR" sz="2800" dirty="0" smtClean="0"/>
              <a:t> var</a:t>
            </a:r>
          </a:p>
          <a:p>
            <a:r>
              <a:rPr lang="tr-TR" sz="2800" dirty="0" err="1" smtClean="0"/>
              <a:t>İmplant</a:t>
            </a:r>
            <a:r>
              <a:rPr lang="tr-TR" sz="2800" dirty="0" smtClean="0"/>
              <a:t> uygulanması </a:t>
            </a:r>
            <a:r>
              <a:rPr lang="tr-TR" sz="2800" dirty="0" err="1" smtClean="0"/>
              <a:t>ertelenmeli,periodontal</a:t>
            </a:r>
            <a:r>
              <a:rPr lang="tr-TR" sz="2800" dirty="0" smtClean="0"/>
              <a:t> tedavi tamamlanmalı, tedavi </a:t>
            </a:r>
            <a:r>
              <a:rPr lang="tr-TR" sz="2800" dirty="0" err="1" smtClean="0"/>
              <a:t>implantlardan</a:t>
            </a:r>
            <a:r>
              <a:rPr lang="tr-TR" sz="2800" dirty="0" smtClean="0"/>
              <a:t> çok dişlere dayalı planlanmalı , </a:t>
            </a:r>
            <a:r>
              <a:rPr lang="tr-TR" sz="2800" dirty="0" err="1" smtClean="0"/>
              <a:t>implantlar</a:t>
            </a:r>
            <a:r>
              <a:rPr lang="tr-TR" sz="2800" dirty="0" smtClean="0"/>
              <a:t> yerleştirilirse de başarısızlık görülebilir.</a:t>
            </a:r>
          </a:p>
          <a:p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426144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Risk değerlendirme programı birtakım bilimsel sonuçlarla ortaya koyulmuştur.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1-Peiodontal hastalıklar ve  </a:t>
            </a:r>
            <a:r>
              <a:rPr lang="tr-TR" sz="2800" dirty="0" err="1" smtClean="0"/>
              <a:t>periimplantitis</a:t>
            </a:r>
            <a:r>
              <a:rPr lang="tr-TR" sz="2800" dirty="0" smtClean="0"/>
              <a:t> için risk faktörleri ortaktır.</a:t>
            </a:r>
          </a:p>
          <a:p>
            <a:r>
              <a:rPr lang="tr-TR" sz="2800" dirty="0" err="1" smtClean="0"/>
              <a:t>Periodontits</a:t>
            </a:r>
            <a:r>
              <a:rPr lang="tr-TR" sz="2800" dirty="0" smtClean="0"/>
              <a:t> nedeniyle tedavi edilen hastalar  artmış oranda </a:t>
            </a:r>
            <a:r>
              <a:rPr lang="tr-TR" sz="2800" dirty="0" err="1" smtClean="0"/>
              <a:t>periimplant</a:t>
            </a:r>
            <a:r>
              <a:rPr lang="tr-TR" sz="2800" dirty="0" smtClean="0"/>
              <a:t> komplikasyonlar göstermektedir.</a:t>
            </a:r>
          </a:p>
          <a:p>
            <a:r>
              <a:rPr lang="tr-TR" sz="2800" dirty="0" smtClean="0"/>
              <a:t>Agresif </a:t>
            </a:r>
            <a:r>
              <a:rPr lang="tr-TR" sz="2800" dirty="0" err="1" smtClean="0"/>
              <a:t>periodontitis</a:t>
            </a:r>
            <a:r>
              <a:rPr lang="tr-TR" sz="2800" dirty="0" smtClean="0"/>
              <a:t> hastaları daha düşük </a:t>
            </a:r>
            <a:r>
              <a:rPr lang="tr-TR" sz="2800" dirty="0" err="1" smtClean="0"/>
              <a:t>implant</a:t>
            </a:r>
            <a:r>
              <a:rPr lang="tr-TR" sz="2800" dirty="0" smtClean="0"/>
              <a:t> </a:t>
            </a:r>
            <a:r>
              <a:rPr lang="tr-TR" sz="2800" dirty="0" err="1" smtClean="0"/>
              <a:t>survivalı</a:t>
            </a:r>
            <a:r>
              <a:rPr lang="tr-TR" sz="2800" dirty="0" smtClean="0"/>
              <a:t> gösteriyor.</a:t>
            </a:r>
          </a:p>
          <a:p>
            <a:r>
              <a:rPr lang="tr-TR" sz="2800" dirty="0" smtClean="0"/>
              <a:t>Kronik </a:t>
            </a:r>
            <a:r>
              <a:rPr lang="tr-TR" sz="2800" dirty="0" err="1" smtClean="0"/>
              <a:t>periodontitis</a:t>
            </a:r>
            <a:r>
              <a:rPr lang="tr-TR" sz="2800" dirty="0" smtClean="0"/>
              <a:t> hastalarına göre 3. ve 10 yılda dişler  ve </a:t>
            </a:r>
            <a:r>
              <a:rPr lang="tr-TR" sz="2800" dirty="0" err="1" smtClean="0"/>
              <a:t>implantlar</a:t>
            </a:r>
            <a:r>
              <a:rPr lang="tr-TR" sz="2800" dirty="0" smtClean="0"/>
              <a:t> etrafında daha çok kemik kaybı gösteriyorlar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330828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 smtClean="0"/>
              <a:t>Agresif </a:t>
            </a:r>
            <a:r>
              <a:rPr lang="tr-TR" sz="3200" dirty="0" err="1" smtClean="0"/>
              <a:t>periodontitis</a:t>
            </a:r>
            <a:r>
              <a:rPr lang="tr-TR" sz="3200" dirty="0" smtClean="0"/>
              <a:t> hastaları bu durumda yüksek risk kategorisinde yer almaktadırlar.</a:t>
            </a:r>
          </a:p>
          <a:p>
            <a:endParaRPr lang="tr-TR" sz="3200" dirty="0"/>
          </a:p>
          <a:p>
            <a:r>
              <a:rPr lang="tr-TR" sz="3200" dirty="0" smtClean="0"/>
              <a:t>Bu bilgiler ışığında </a:t>
            </a:r>
            <a:r>
              <a:rPr lang="tr-TR" sz="3200" dirty="0" err="1" smtClean="0"/>
              <a:t>implant</a:t>
            </a:r>
            <a:r>
              <a:rPr lang="tr-TR" sz="3200" dirty="0" smtClean="0"/>
              <a:t> uygulanacak hastaların  </a:t>
            </a:r>
            <a:r>
              <a:rPr lang="tr-TR" sz="3200" dirty="0" err="1" smtClean="0"/>
              <a:t>baseline</a:t>
            </a:r>
            <a:r>
              <a:rPr lang="tr-TR" sz="3200" dirty="0" smtClean="0"/>
              <a:t> değerlendirmelerinde </a:t>
            </a:r>
            <a:r>
              <a:rPr lang="tr-TR" sz="3200" dirty="0" err="1" smtClean="0"/>
              <a:t>periodontal</a:t>
            </a:r>
            <a:r>
              <a:rPr lang="tr-TR" sz="3200" dirty="0"/>
              <a:t> </a:t>
            </a:r>
            <a:r>
              <a:rPr lang="tr-TR" sz="3200" dirty="0" smtClean="0"/>
              <a:t>teşhislerinin önemi açıktır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19435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Önerilen risk değerlendirme parametreleri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Bölgesel düzeyde:</a:t>
            </a:r>
          </a:p>
          <a:p>
            <a:r>
              <a:rPr lang="tr-TR" sz="2800" dirty="0" err="1" smtClean="0"/>
              <a:t>Periapikal</a:t>
            </a:r>
            <a:r>
              <a:rPr lang="tr-TR" sz="2800" dirty="0" smtClean="0"/>
              <a:t> lezyonların varlığı</a:t>
            </a:r>
          </a:p>
          <a:p>
            <a:r>
              <a:rPr lang="tr-TR" sz="2800" dirty="0" smtClean="0"/>
              <a:t>Alveol kemiğinin yüksekliği, genişliği ve kalitesi</a:t>
            </a:r>
          </a:p>
          <a:p>
            <a:r>
              <a:rPr lang="tr-TR" sz="2800" dirty="0" smtClean="0"/>
              <a:t>Yumuşak dokunun </a:t>
            </a:r>
            <a:r>
              <a:rPr lang="tr-TR" sz="2800" dirty="0" err="1" smtClean="0"/>
              <a:t>biyotipi</a:t>
            </a:r>
            <a:endParaRPr lang="tr-TR" sz="2800" dirty="0" smtClean="0"/>
          </a:p>
          <a:p>
            <a:r>
              <a:rPr lang="tr-TR" sz="2800" dirty="0" smtClean="0"/>
              <a:t>Anatomik yapılara </a:t>
            </a:r>
            <a:r>
              <a:rPr lang="tr-TR" sz="2800" dirty="0" err="1" smtClean="0"/>
              <a:t>komşuluk,komşu</a:t>
            </a:r>
            <a:r>
              <a:rPr lang="tr-TR" sz="2800" dirty="0" smtClean="0"/>
              <a:t> dişlerin durumu:</a:t>
            </a:r>
          </a:p>
          <a:p>
            <a:r>
              <a:rPr lang="tr-TR" sz="2800" dirty="0" smtClean="0"/>
              <a:t>Mevcut </a:t>
            </a:r>
            <a:r>
              <a:rPr lang="tr-TR" sz="2800" dirty="0" err="1" smtClean="0"/>
              <a:t>periodontal</a:t>
            </a:r>
            <a:r>
              <a:rPr lang="tr-TR" sz="2800" dirty="0" smtClean="0"/>
              <a:t> cepler BOP ve iltihap varlığı, dişin anatomisi, </a:t>
            </a:r>
            <a:r>
              <a:rPr lang="tr-TR" sz="2800" dirty="0" err="1" smtClean="0"/>
              <a:t>yerleşimi,furkasyon</a:t>
            </a:r>
            <a:r>
              <a:rPr lang="tr-TR" sz="2800" dirty="0" smtClean="0"/>
              <a:t> </a:t>
            </a:r>
            <a:r>
              <a:rPr lang="tr-TR" sz="2800" dirty="0" err="1" smtClean="0"/>
              <a:t>problemleri,iatrojenik</a:t>
            </a:r>
            <a:r>
              <a:rPr lang="tr-TR" sz="2800" dirty="0" smtClean="0"/>
              <a:t> </a:t>
            </a:r>
            <a:r>
              <a:rPr lang="tr-TR" sz="2800" dirty="0" err="1" smtClean="0"/>
              <a:t>faktörler,diş</a:t>
            </a:r>
            <a:r>
              <a:rPr lang="tr-TR" sz="2800" dirty="0" smtClean="0"/>
              <a:t> </a:t>
            </a:r>
            <a:r>
              <a:rPr lang="tr-TR" sz="2800" dirty="0" err="1" smtClean="0"/>
              <a:t>mobilitesi</a:t>
            </a:r>
            <a:r>
              <a:rPr lang="tr-TR" sz="2800" dirty="0" smtClean="0"/>
              <a:t>  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369274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Sonuçta: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Bu iki farklı risk değerlendirme düzeyleri </a:t>
            </a:r>
            <a:r>
              <a:rPr lang="tr-TR" sz="3200" dirty="0" err="1" smtClean="0"/>
              <a:t>periodontal</a:t>
            </a:r>
            <a:r>
              <a:rPr lang="tr-TR" sz="3200" dirty="0" smtClean="0"/>
              <a:t> hastalık ilerlemesi  ve </a:t>
            </a:r>
            <a:r>
              <a:rPr lang="tr-TR" sz="3200" dirty="0" err="1" smtClean="0"/>
              <a:t>implant</a:t>
            </a:r>
            <a:r>
              <a:rPr lang="tr-TR" sz="3200" dirty="0" smtClean="0"/>
              <a:t> uygulaması sonrasında oluşabilecek muhtemel komplikasyonları tanımlayacaktır.</a:t>
            </a:r>
          </a:p>
          <a:p>
            <a:r>
              <a:rPr lang="tr-TR" sz="3200" dirty="0" err="1" smtClean="0">
                <a:solidFill>
                  <a:srgbClr val="0070C0"/>
                </a:solidFill>
              </a:rPr>
              <a:t>Periodontal</a:t>
            </a:r>
            <a:r>
              <a:rPr lang="tr-TR" sz="3200" dirty="0" smtClean="0">
                <a:solidFill>
                  <a:srgbClr val="0070C0"/>
                </a:solidFill>
              </a:rPr>
              <a:t> tedavi sonuçlarının takibi önemli   orta ve yüksek risk grubundaki hastalar konservatif </a:t>
            </a:r>
            <a:r>
              <a:rPr lang="tr-TR" sz="3200" dirty="0" err="1" smtClean="0">
                <a:solidFill>
                  <a:srgbClr val="0070C0"/>
                </a:solidFill>
              </a:rPr>
              <a:t>restoratif</a:t>
            </a:r>
            <a:r>
              <a:rPr lang="tr-TR" sz="3200" dirty="0" smtClean="0">
                <a:solidFill>
                  <a:srgbClr val="0070C0"/>
                </a:solidFill>
              </a:rPr>
              <a:t> </a:t>
            </a:r>
            <a:r>
              <a:rPr lang="tr-TR" sz="3200" dirty="0" err="1" smtClean="0">
                <a:solidFill>
                  <a:srgbClr val="0070C0"/>
                </a:solidFill>
              </a:rPr>
              <a:t>metodlarla</a:t>
            </a:r>
            <a:r>
              <a:rPr lang="tr-TR" sz="3200" dirty="0" smtClean="0">
                <a:solidFill>
                  <a:srgbClr val="0070C0"/>
                </a:solidFill>
              </a:rPr>
              <a:t> tedavi edilmelidir.</a:t>
            </a:r>
            <a:endParaRPr lang="tr-TR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03194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Bilimsel verilerle değerlendirilmiş bazı sorular ve cevaplarını değerlendirelim: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0070C0"/>
                </a:solidFill>
              </a:rPr>
              <a:t>1-Dental </a:t>
            </a:r>
            <a:r>
              <a:rPr lang="tr-TR" sz="3200" dirty="0" err="1" smtClean="0">
                <a:solidFill>
                  <a:srgbClr val="0070C0"/>
                </a:solidFill>
              </a:rPr>
              <a:t>implantlar</a:t>
            </a:r>
            <a:r>
              <a:rPr lang="tr-TR" sz="3200" dirty="0" smtClean="0">
                <a:solidFill>
                  <a:srgbClr val="0070C0"/>
                </a:solidFill>
              </a:rPr>
              <a:t>  </a:t>
            </a:r>
            <a:r>
              <a:rPr lang="tr-TR" sz="3200" dirty="0" err="1" smtClean="0">
                <a:solidFill>
                  <a:srgbClr val="0070C0"/>
                </a:solidFill>
              </a:rPr>
              <a:t>periodontal</a:t>
            </a:r>
            <a:r>
              <a:rPr lang="tr-TR" sz="3200" dirty="0" smtClean="0">
                <a:solidFill>
                  <a:srgbClr val="0070C0"/>
                </a:solidFill>
              </a:rPr>
              <a:t> olarak etkilenmiş ancak tedavi edilmiş dişlere göre daha iyi bir </a:t>
            </a:r>
            <a:r>
              <a:rPr lang="tr-TR" sz="3200" dirty="0" err="1" smtClean="0">
                <a:solidFill>
                  <a:srgbClr val="0070C0"/>
                </a:solidFill>
              </a:rPr>
              <a:t>prognoz</a:t>
            </a:r>
            <a:r>
              <a:rPr lang="tr-TR" sz="3200" dirty="0" smtClean="0">
                <a:solidFill>
                  <a:srgbClr val="0070C0"/>
                </a:solidFill>
              </a:rPr>
              <a:t> ve az komplikasyon gösterebilirler mi ?</a:t>
            </a:r>
          </a:p>
          <a:p>
            <a:r>
              <a:rPr lang="tr-TR" sz="3200" dirty="0" smtClean="0"/>
              <a:t>Yüksek </a:t>
            </a:r>
            <a:r>
              <a:rPr lang="tr-TR" sz="3200" dirty="0" err="1" smtClean="0"/>
              <a:t>survive</a:t>
            </a:r>
            <a:r>
              <a:rPr lang="tr-TR" sz="3200" dirty="0" smtClean="0"/>
              <a:t> göstermesine rağmen </a:t>
            </a:r>
            <a:r>
              <a:rPr lang="tr-TR" sz="3200" dirty="0" err="1" smtClean="0"/>
              <a:t>implant</a:t>
            </a:r>
            <a:r>
              <a:rPr lang="tr-TR" sz="3200" dirty="0" smtClean="0"/>
              <a:t> destekli restorasyonlar diş desteklilere oranla daha fazla teknik komplikasyon göstermektedir.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227984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rgbClr val="0070C0"/>
                </a:solidFill>
              </a:rPr>
              <a:t>Çalışmaların sonuçlarına bakıldığında  dişler daha uzun süreler ağızda kalıyor</a:t>
            </a:r>
            <a:r>
              <a:rPr lang="tr-TR" sz="2800" dirty="0" smtClean="0"/>
              <a:t>. Daha öncesinden </a:t>
            </a:r>
            <a:r>
              <a:rPr lang="tr-TR" sz="2800" dirty="0" err="1" smtClean="0"/>
              <a:t>periodontal</a:t>
            </a:r>
            <a:r>
              <a:rPr lang="tr-TR" sz="2800" dirty="0" smtClean="0"/>
              <a:t> sorunlu ama tedavi edilmiş dişlerde ve idamesi iyi ola hastalarda  </a:t>
            </a:r>
            <a:r>
              <a:rPr lang="tr-TR" sz="2800" dirty="0" err="1" smtClean="0"/>
              <a:t>survival</a:t>
            </a:r>
            <a:r>
              <a:rPr lang="tr-TR" sz="2800" dirty="0" smtClean="0"/>
              <a:t> &gt; %90. </a:t>
            </a:r>
            <a:r>
              <a:rPr lang="tr-TR" sz="2800" dirty="0" err="1" smtClean="0"/>
              <a:t>İmplantlar</a:t>
            </a:r>
            <a:r>
              <a:rPr lang="tr-TR" sz="2800" dirty="0" smtClean="0"/>
              <a:t> için 10 senede </a:t>
            </a:r>
            <a:r>
              <a:rPr lang="tr-TR" sz="2800" dirty="0" err="1" smtClean="0"/>
              <a:t>survival</a:t>
            </a:r>
            <a:r>
              <a:rPr lang="tr-TR" sz="2800" dirty="0" smtClean="0"/>
              <a:t> ise 82%-94% . </a:t>
            </a:r>
            <a:r>
              <a:rPr lang="tr-TR" sz="2800" dirty="0" err="1" smtClean="0"/>
              <a:t>İmplantlar</a:t>
            </a:r>
            <a:r>
              <a:rPr lang="tr-TR" sz="2800" dirty="0" smtClean="0"/>
              <a:t> için bu bulguların çoğu  şu anda mevcut olmayan sistemlere </a:t>
            </a:r>
            <a:r>
              <a:rPr lang="tr-TR" sz="2800" dirty="0" err="1" smtClean="0"/>
              <a:t>aittir.İmplantlara</a:t>
            </a:r>
            <a:r>
              <a:rPr lang="tr-TR" sz="2800" dirty="0" smtClean="0"/>
              <a:t> ait sonuçlar daha iyidir diyen firmaların bilimsel dayanağı genelde yoktur.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39229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Soru: </a:t>
            </a:r>
            <a:r>
              <a:rPr lang="tr-TR" dirty="0" err="1" smtClean="0"/>
              <a:t>Periimplantitisin</a:t>
            </a:r>
            <a:r>
              <a:rPr lang="tr-TR" dirty="0" smtClean="0"/>
              <a:t> tedavisi önceden tahmin edilebilir mi?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Şu ana kadar </a:t>
            </a:r>
            <a:r>
              <a:rPr lang="tr-TR" sz="2800" dirty="0" err="1" smtClean="0"/>
              <a:t>periimplantitisin</a:t>
            </a:r>
            <a:r>
              <a:rPr lang="tr-TR" sz="2800" dirty="0" smtClean="0"/>
              <a:t> önceden tahmin edilebilir şekilde tedavi edilebileceğine dair uzun dönem sonuçları yok.</a:t>
            </a:r>
          </a:p>
          <a:p>
            <a:r>
              <a:rPr lang="tr-TR" sz="2800" dirty="0" smtClean="0"/>
              <a:t>Klinik anlamda cerrahi olmayan tedavilerle tedavi edilmesi </a:t>
            </a:r>
            <a:r>
              <a:rPr lang="tr-TR" sz="2800" dirty="0" err="1" smtClean="0"/>
              <a:t>zor.Tedavi</a:t>
            </a:r>
            <a:r>
              <a:rPr lang="tr-TR" sz="2800" dirty="0" smtClean="0"/>
              <a:t> seçenekleri ile ilgili değişken başarı düzeyleri tanımlanmış</a:t>
            </a:r>
          </a:p>
          <a:p>
            <a:r>
              <a:rPr lang="tr-TR" sz="2800" dirty="0" smtClean="0"/>
              <a:t>Agresif tabiatlı, yüzey </a:t>
            </a:r>
            <a:r>
              <a:rPr lang="tr-TR" sz="2800" dirty="0" err="1" smtClean="0"/>
              <a:t>dekonaminasyonu</a:t>
            </a:r>
            <a:r>
              <a:rPr lang="tr-TR" sz="2800" dirty="0" smtClean="0"/>
              <a:t> tam sağlanamıyor.</a:t>
            </a:r>
          </a:p>
          <a:p>
            <a:r>
              <a:rPr lang="tr-TR" sz="2800" dirty="0" smtClean="0"/>
              <a:t>Zaman geçirmeden müdahale etmek gerekli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307101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400050"/>
            <a:ext cx="8229600" cy="1435646"/>
          </a:xfrm>
        </p:spPr>
        <p:txBody>
          <a:bodyPr>
            <a:normAutofit/>
          </a:bodyPr>
          <a:lstStyle/>
          <a:p>
            <a:r>
              <a:rPr lang="tr-TR" sz="3200" dirty="0" err="1" smtClean="0"/>
              <a:t>Periodontal</a:t>
            </a:r>
            <a:r>
              <a:rPr lang="tr-TR" sz="3200" dirty="0" smtClean="0"/>
              <a:t> tedaviyi takiben hastalığın ilerlemesi ve diş kaybı açısından risk var mı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988841"/>
            <a:ext cx="8229600" cy="4608511"/>
          </a:xfrm>
        </p:spPr>
        <p:txBody>
          <a:bodyPr>
            <a:normAutofit lnSpcReduction="10000"/>
          </a:bodyPr>
          <a:lstStyle/>
          <a:p>
            <a:r>
              <a:rPr lang="tr-TR" sz="3200" dirty="0" smtClean="0"/>
              <a:t>Cerrahi ve cerrahi olmayan </a:t>
            </a:r>
            <a:r>
              <a:rPr lang="tr-TR" sz="3200" dirty="0" err="1" smtClean="0"/>
              <a:t>periodontal</a:t>
            </a:r>
            <a:r>
              <a:rPr lang="tr-TR" sz="3200" dirty="0" smtClean="0"/>
              <a:t> tedaviler  </a:t>
            </a:r>
            <a:r>
              <a:rPr lang="tr-TR" sz="3200" dirty="0" err="1" smtClean="0"/>
              <a:t>periodontal</a:t>
            </a:r>
            <a:r>
              <a:rPr lang="tr-TR" sz="3200" dirty="0" smtClean="0"/>
              <a:t> hastalık açısından anlamlı düzelmelere neden oluyor ancak her hasta tedaviye benzer şekilde cevap vermiyor.</a:t>
            </a:r>
          </a:p>
          <a:p>
            <a:r>
              <a:rPr lang="tr-TR" sz="3200" dirty="0" err="1" smtClean="0"/>
              <a:t>Retreatment</a:t>
            </a:r>
            <a:r>
              <a:rPr lang="tr-TR" sz="3200" dirty="0" smtClean="0"/>
              <a:t> : yeniden tedavi gereksinimi</a:t>
            </a:r>
          </a:p>
          <a:p>
            <a:r>
              <a:rPr lang="tr-TR" sz="3200" dirty="0" err="1" smtClean="0"/>
              <a:t>Periodontitise</a:t>
            </a:r>
            <a:r>
              <a:rPr lang="tr-TR" sz="3200" dirty="0" smtClean="0"/>
              <a:t> yatkın bireyler:</a:t>
            </a:r>
          </a:p>
          <a:p>
            <a:r>
              <a:rPr lang="tr-TR" sz="3200" dirty="0" smtClean="0"/>
              <a:t>Sigara içme, stres, aile </a:t>
            </a:r>
            <a:r>
              <a:rPr lang="tr-TR" sz="3200" dirty="0" err="1" smtClean="0"/>
              <a:t>hikayesi,refraktory</a:t>
            </a:r>
            <a:r>
              <a:rPr lang="tr-TR" sz="3200" dirty="0" smtClean="0"/>
              <a:t> </a:t>
            </a:r>
            <a:r>
              <a:rPr lang="tr-TR" sz="3200" dirty="0" err="1" smtClean="0"/>
              <a:t>periodontitis</a:t>
            </a:r>
            <a:r>
              <a:rPr lang="tr-TR" sz="3200" dirty="0" smtClean="0"/>
              <a:t> hem </a:t>
            </a:r>
            <a:r>
              <a:rPr lang="tr-TR" sz="3200" dirty="0" err="1" smtClean="0"/>
              <a:t>periodontits</a:t>
            </a:r>
            <a:r>
              <a:rPr lang="tr-TR" sz="3200" dirty="0" smtClean="0"/>
              <a:t> hem de  </a:t>
            </a:r>
            <a:r>
              <a:rPr lang="tr-TR" sz="3200" dirty="0" err="1" smtClean="0"/>
              <a:t>implant</a:t>
            </a:r>
            <a:r>
              <a:rPr lang="tr-TR" sz="3200" dirty="0" smtClean="0"/>
              <a:t> kayıpları ile ilgili faktörler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02809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Periodontitise</a:t>
            </a:r>
            <a:r>
              <a:rPr lang="tr-TR" dirty="0" smtClean="0"/>
              <a:t> yatkın bireylerde eğer </a:t>
            </a:r>
            <a:r>
              <a:rPr lang="tr-TR" dirty="0" err="1" smtClean="0"/>
              <a:t>implant</a:t>
            </a:r>
            <a:r>
              <a:rPr lang="tr-TR" dirty="0" smtClean="0"/>
              <a:t> uygulanacaksa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u="sng" dirty="0" smtClean="0"/>
              <a:t>Yeterli </a:t>
            </a:r>
            <a:r>
              <a:rPr lang="tr-TR" sz="3200" u="sng" dirty="0" err="1" smtClean="0"/>
              <a:t>periodontal</a:t>
            </a:r>
            <a:r>
              <a:rPr lang="tr-TR" sz="3200" u="sng" dirty="0" smtClean="0"/>
              <a:t> </a:t>
            </a:r>
            <a:r>
              <a:rPr lang="tr-TR" sz="3200" dirty="0" smtClean="0"/>
              <a:t>tedavi gerekirse </a:t>
            </a:r>
            <a:r>
              <a:rPr lang="tr-TR" sz="3200" u="sng" dirty="0" err="1" smtClean="0"/>
              <a:t>retreatment</a:t>
            </a:r>
            <a:endParaRPr lang="tr-TR" sz="3200" u="sng" dirty="0" smtClean="0"/>
          </a:p>
          <a:p>
            <a:r>
              <a:rPr lang="tr-TR" sz="3200" u="sng" dirty="0" smtClean="0"/>
              <a:t>Destekleyici enfeksiyon kontrol programı</a:t>
            </a:r>
          </a:p>
          <a:p>
            <a:r>
              <a:rPr lang="tr-TR" sz="3200" u="sng" dirty="0" smtClean="0"/>
              <a:t>Hasta çok iyi değerlendirilmeli</a:t>
            </a:r>
          </a:p>
          <a:p>
            <a:endParaRPr lang="tr-TR" sz="3200" dirty="0"/>
          </a:p>
          <a:p>
            <a:r>
              <a:rPr lang="tr-TR" sz="3200" dirty="0" smtClean="0"/>
              <a:t>Destekleyici </a:t>
            </a:r>
            <a:r>
              <a:rPr lang="tr-TR" sz="3200" dirty="0" err="1" smtClean="0"/>
              <a:t>periodontal</a:t>
            </a:r>
            <a:r>
              <a:rPr lang="tr-TR" sz="3200" dirty="0" smtClean="0"/>
              <a:t> tedavi çok önemli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412043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 err="1"/>
              <a:t>Periodontitise</a:t>
            </a:r>
            <a:r>
              <a:rPr lang="tr-TR" sz="4000" dirty="0"/>
              <a:t> yatkın kişiler  benzer şekilde </a:t>
            </a:r>
            <a:r>
              <a:rPr lang="tr-TR" sz="4000" dirty="0" err="1"/>
              <a:t>periimplantitis</a:t>
            </a:r>
            <a:r>
              <a:rPr lang="tr-TR" sz="4000" dirty="0"/>
              <a:t> veya </a:t>
            </a:r>
            <a:r>
              <a:rPr lang="tr-TR" sz="4000" dirty="0" err="1"/>
              <a:t>implant</a:t>
            </a:r>
            <a:r>
              <a:rPr lang="tr-TR" sz="4000" dirty="0"/>
              <a:t> kayıplarına da yatkın olabilirler </a:t>
            </a:r>
            <a:r>
              <a:rPr lang="tr-TR" sz="4000" dirty="0" smtClean="0"/>
              <a:t>mi  ????</a:t>
            </a:r>
            <a:endParaRPr lang="tr-TR" sz="4000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6695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 err="1" smtClean="0">
                <a:solidFill>
                  <a:srgbClr val="0070C0"/>
                </a:solidFill>
              </a:rPr>
              <a:t>Periodontitise</a:t>
            </a:r>
            <a:r>
              <a:rPr lang="tr-TR" sz="2800" dirty="0" smtClean="0">
                <a:solidFill>
                  <a:srgbClr val="0070C0"/>
                </a:solidFill>
              </a:rPr>
              <a:t> yatkın bireylere </a:t>
            </a:r>
            <a:r>
              <a:rPr lang="tr-TR" sz="2800" dirty="0" err="1" smtClean="0">
                <a:solidFill>
                  <a:srgbClr val="0070C0"/>
                </a:solidFill>
              </a:rPr>
              <a:t>implant</a:t>
            </a:r>
            <a:r>
              <a:rPr lang="tr-TR" sz="2800" dirty="0" smtClean="0">
                <a:solidFill>
                  <a:srgbClr val="0070C0"/>
                </a:solidFill>
              </a:rPr>
              <a:t> tedavisi yaparken hekim için  ileri eğitim ve deneyime gerek var mı?</a:t>
            </a:r>
            <a:endParaRPr lang="tr-TR" sz="2800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/>
              <a:t>İmplant</a:t>
            </a:r>
            <a:r>
              <a:rPr lang="tr-TR" sz="3200" dirty="0" smtClean="0"/>
              <a:t> uygulaması için hem hekim hem de hasta talebi fazla</a:t>
            </a:r>
          </a:p>
          <a:p>
            <a:r>
              <a:rPr lang="tr-TR" sz="3200" dirty="0" smtClean="0"/>
              <a:t>2-3 günlük kurslarla bu tam anlamıyla mümkün değil</a:t>
            </a:r>
          </a:p>
          <a:p>
            <a:r>
              <a:rPr lang="tr-TR" sz="3200" dirty="0" smtClean="0"/>
              <a:t>Karar verme , deneyim, etkilenmiş dişlerin çekimi tedavisi ve </a:t>
            </a:r>
            <a:r>
              <a:rPr lang="tr-TR" sz="3200" dirty="0" err="1" smtClean="0"/>
              <a:t>implantlarla</a:t>
            </a:r>
            <a:r>
              <a:rPr lang="tr-TR" sz="3200" dirty="0" smtClean="0"/>
              <a:t> ilgili komplikasyonların önlenmesinde anlamlı</a:t>
            </a:r>
          </a:p>
          <a:p>
            <a:r>
              <a:rPr lang="tr-TR" sz="3200" dirty="0" smtClean="0"/>
              <a:t>sonuç.: </a:t>
            </a:r>
            <a:r>
              <a:rPr lang="tr-TR" sz="3200" u="sng" dirty="0" smtClean="0"/>
              <a:t>Bu alanda mezuniyet sonrası eğitim şart</a:t>
            </a:r>
            <a:endParaRPr lang="tr-TR" sz="3200" u="sng" dirty="0"/>
          </a:p>
        </p:txBody>
      </p:sp>
    </p:spTree>
    <p:extLst>
      <p:ext uri="{BB962C8B-B14F-4D97-AF65-F5344CB8AC3E}">
        <p14:creationId xmlns="" xmlns:p14="http://schemas.microsoft.com/office/powerpoint/2010/main" val="397165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 err="1" smtClean="0"/>
              <a:t>Periodontitis</a:t>
            </a:r>
            <a:r>
              <a:rPr lang="tr-TR" sz="3200" dirty="0" smtClean="0"/>
              <a:t> nedeniyle dişin çekimi ve yerine  </a:t>
            </a:r>
            <a:r>
              <a:rPr lang="tr-TR" sz="3200" dirty="0" err="1" smtClean="0"/>
              <a:t>implant</a:t>
            </a:r>
            <a:r>
              <a:rPr lang="tr-TR" sz="3200" dirty="0" smtClean="0"/>
              <a:t> yerleştirilmesi ekonomik açıdan nasıl değerlendirilir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C000"/>
                </a:solidFill>
              </a:rPr>
              <a:t>Hasta beklentisi: en az ücret en iyi tedavi</a:t>
            </a:r>
          </a:p>
          <a:p>
            <a:endParaRPr lang="tr-TR" sz="3200" dirty="0"/>
          </a:p>
          <a:p>
            <a:r>
              <a:rPr lang="tr-TR" sz="3200" dirty="0" err="1" smtClean="0"/>
              <a:t>Periodontal</a:t>
            </a:r>
            <a:r>
              <a:rPr lang="tr-TR" sz="3200" dirty="0" smtClean="0"/>
              <a:t> hastalığın erken dönemde  önlenmesi finansal kaynakları ve dişleri koruyacaktır</a:t>
            </a:r>
          </a:p>
          <a:p>
            <a:r>
              <a:rPr lang="tr-TR" sz="3200" dirty="0" err="1" smtClean="0"/>
              <a:t>İmplant</a:t>
            </a:r>
            <a:r>
              <a:rPr lang="tr-TR" sz="3200" dirty="0" smtClean="0"/>
              <a:t> destekli protezler daha maliyetli</a:t>
            </a:r>
          </a:p>
        </p:txBody>
      </p:sp>
    </p:spTree>
    <p:extLst>
      <p:ext uri="{BB962C8B-B14F-4D97-AF65-F5344CB8AC3E}">
        <p14:creationId xmlns="" xmlns:p14="http://schemas.microsoft.com/office/powerpoint/2010/main" val="276607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8229600" cy="1143000"/>
          </a:xfrm>
        </p:spPr>
        <p:txBody>
          <a:bodyPr>
            <a:noAutofit/>
          </a:bodyPr>
          <a:lstStyle/>
          <a:p>
            <a:r>
              <a:rPr lang="tr-TR" sz="3200" dirty="0" smtClean="0"/>
              <a:t>Hastalar </a:t>
            </a:r>
            <a:r>
              <a:rPr lang="tr-TR" sz="3200" dirty="0" err="1" smtClean="0"/>
              <a:t>periodontal</a:t>
            </a:r>
            <a:r>
              <a:rPr lang="tr-TR" sz="3200" dirty="0" smtClean="0"/>
              <a:t> tedaviye oranla diş </a:t>
            </a:r>
            <a:r>
              <a:rPr lang="tr-TR" sz="3200" dirty="0" err="1" smtClean="0"/>
              <a:t>çekimi+implant</a:t>
            </a:r>
            <a:r>
              <a:rPr lang="tr-TR" sz="3200" dirty="0" smtClean="0"/>
              <a:t> uygulamasına daha kolay ikna oluyorlar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4000" dirty="0" smtClean="0"/>
              <a:t>Bu daha çok hastanın sosyoekonomik, psikolojik profili ve algılarıyla alakalı</a:t>
            </a:r>
            <a:endParaRPr lang="tr-TR" sz="4000" dirty="0"/>
          </a:p>
        </p:txBody>
      </p:sp>
    </p:spTree>
    <p:extLst>
      <p:ext uri="{BB962C8B-B14F-4D97-AF65-F5344CB8AC3E}">
        <p14:creationId xmlns="" xmlns:p14="http://schemas.microsoft.com/office/powerpoint/2010/main" val="272557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 smtClean="0"/>
              <a:t>Konvansiyonel </a:t>
            </a:r>
            <a:r>
              <a:rPr lang="tr-TR" sz="3600" dirty="0" err="1" smtClean="0"/>
              <a:t>periodontal</a:t>
            </a:r>
            <a:r>
              <a:rPr lang="tr-TR" sz="3600" dirty="0" smtClean="0"/>
              <a:t> tedavi sonrası mı yoksa </a:t>
            </a:r>
            <a:r>
              <a:rPr lang="tr-TR" sz="3600" dirty="0" err="1" smtClean="0"/>
              <a:t>implant</a:t>
            </a:r>
            <a:r>
              <a:rPr lang="tr-TR" sz="3600" dirty="0" smtClean="0"/>
              <a:t> tedavisi sonrası estetik daha kabul edilebilirdir?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sz="2800" dirty="0" err="1" smtClean="0"/>
              <a:t>Periodontal</a:t>
            </a:r>
            <a:r>
              <a:rPr lang="tr-TR" sz="2800" dirty="0" smtClean="0"/>
              <a:t> hastalığın ileri  safhalarında yumuşak sert doku kayıpları tahmin edilebilir şekilde tedavi edilemeyebilir, engellenemeyebilir.</a:t>
            </a:r>
            <a:endParaRPr lang="tr-TR" sz="2800" dirty="0"/>
          </a:p>
          <a:p>
            <a:endParaRPr lang="tr-TR" sz="2800" dirty="0" smtClean="0"/>
          </a:p>
          <a:p>
            <a:r>
              <a:rPr lang="tr-TR" sz="2800" dirty="0" smtClean="0"/>
              <a:t>Ne tedavi yapılırsa yapılsın  öncesinde hastanın  estetikle ilgili beklentisi mutlaka değerlendirilmeli.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49787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İmplant</a:t>
            </a:r>
            <a:r>
              <a:rPr lang="tr-TR" dirty="0" smtClean="0"/>
              <a:t> tedavisinde optimal estetik sonuçlar için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1- yetersiz kemik </a:t>
            </a:r>
            <a:r>
              <a:rPr lang="tr-TR" sz="3600" dirty="0" err="1" smtClean="0"/>
              <a:t>volumu</a:t>
            </a:r>
            <a:r>
              <a:rPr lang="tr-TR" sz="3600" dirty="0" smtClean="0"/>
              <a:t> risk </a:t>
            </a:r>
          </a:p>
          <a:p>
            <a:r>
              <a:rPr lang="tr-TR" sz="3600" dirty="0" smtClean="0"/>
              <a:t>Sağlıklı ve yeterli </a:t>
            </a:r>
            <a:r>
              <a:rPr lang="tr-TR" sz="3600" dirty="0" err="1" smtClean="0"/>
              <a:t>periimplant</a:t>
            </a:r>
            <a:r>
              <a:rPr lang="tr-TR" sz="3600" dirty="0" smtClean="0"/>
              <a:t> yumuşak dokuların varlığı iyi değerlendirilmeli.</a:t>
            </a:r>
          </a:p>
          <a:p>
            <a:r>
              <a:rPr lang="tr-TR" sz="3600" dirty="0" err="1" smtClean="0"/>
              <a:t>İmplantın</a:t>
            </a:r>
            <a:r>
              <a:rPr lang="tr-TR" sz="3600" dirty="0" smtClean="0"/>
              <a:t> optimal pozisyonlandırılması çok önemli</a:t>
            </a:r>
            <a:endParaRPr lang="tr-TR" sz="3600" dirty="0"/>
          </a:p>
        </p:txBody>
      </p:sp>
    </p:spTree>
    <p:extLst>
      <p:ext uri="{BB962C8B-B14F-4D97-AF65-F5344CB8AC3E}">
        <p14:creationId xmlns="" xmlns:p14="http://schemas.microsoft.com/office/powerpoint/2010/main" val="309473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 smtClean="0"/>
              <a:t>Estetik olarak riskli ve </a:t>
            </a:r>
            <a:r>
              <a:rPr lang="tr-TR" sz="3200" dirty="0" err="1" smtClean="0"/>
              <a:t>periodontal</a:t>
            </a:r>
            <a:r>
              <a:rPr lang="tr-TR" sz="3200" dirty="0" smtClean="0"/>
              <a:t> olarak etkilenmiş bir dişi çekmek veya ağızda tutmak: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</a:t>
            </a:r>
            <a:r>
              <a:rPr lang="tr-TR" sz="3600" dirty="0" smtClean="0"/>
              <a:t>Hastanın gülme hattı</a:t>
            </a:r>
          </a:p>
          <a:p>
            <a:r>
              <a:rPr lang="tr-TR" sz="3600" dirty="0" err="1" smtClean="0"/>
              <a:t>Gingival</a:t>
            </a:r>
            <a:r>
              <a:rPr lang="tr-TR" sz="3600" dirty="0" smtClean="0"/>
              <a:t> </a:t>
            </a:r>
            <a:r>
              <a:rPr lang="tr-TR" sz="3600" dirty="0" err="1" smtClean="0"/>
              <a:t>biyotipi</a:t>
            </a:r>
            <a:endParaRPr lang="tr-TR" sz="3600" dirty="0" smtClean="0"/>
          </a:p>
          <a:p>
            <a:r>
              <a:rPr lang="tr-TR" sz="3600" dirty="0" smtClean="0"/>
              <a:t>Lokal olarak mevcut kemik varlığı</a:t>
            </a:r>
          </a:p>
          <a:p>
            <a:r>
              <a:rPr lang="tr-TR" sz="3600" dirty="0" smtClean="0"/>
              <a:t>Hastanın sonuç olarak hedeflenen estetik durumuna bağlıdır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65925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Hastanın beklentileri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 smtClean="0">
                <a:solidFill>
                  <a:srgbClr val="FF0000"/>
                </a:solidFill>
              </a:rPr>
              <a:t>Tüm tedavi planlamasının anahtar parçasıdır.</a:t>
            </a:r>
            <a:endParaRPr lang="tr-TR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0821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u="sng" dirty="0" smtClean="0"/>
              <a:t>Diş kaybı:</a:t>
            </a:r>
          </a:p>
          <a:p>
            <a:r>
              <a:rPr lang="tr-TR" sz="3200" dirty="0" smtClean="0">
                <a:solidFill>
                  <a:srgbClr val="0070C0"/>
                </a:solidFill>
              </a:rPr>
              <a:t>Diş destekli restorasyon</a:t>
            </a:r>
          </a:p>
          <a:p>
            <a:r>
              <a:rPr lang="tr-TR" sz="3200" dirty="0" err="1" smtClean="0">
                <a:solidFill>
                  <a:srgbClr val="0070C0"/>
                </a:solidFill>
              </a:rPr>
              <a:t>İmplant</a:t>
            </a:r>
            <a:r>
              <a:rPr lang="tr-TR" sz="3200" dirty="0" smtClean="0">
                <a:solidFill>
                  <a:srgbClr val="0070C0"/>
                </a:solidFill>
              </a:rPr>
              <a:t> destekli restorasyon</a:t>
            </a:r>
          </a:p>
          <a:p>
            <a:endParaRPr lang="tr-TR" sz="2800" smtClean="0"/>
          </a:p>
          <a:p>
            <a:r>
              <a:rPr lang="tr-TR" sz="2800" smtClean="0"/>
              <a:t>Periodontal</a:t>
            </a:r>
            <a:r>
              <a:rPr lang="tr-TR" sz="2800" dirty="0" smtClean="0"/>
              <a:t> olarak etkilenmiş bir diş tedavi edilebilir ve idame ettirilebilir</a:t>
            </a:r>
          </a:p>
          <a:p>
            <a:r>
              <a:rPr lang="tr-TR" sz="2800" dirty="0" smtClean="0"/>
              <a:t>Bir </a:t>
            </a:r>
            <a:r>
              <a:rPr lang="tr-TR" sz="2800" dirty="0" err="1" smtClean="0"/>
              <a:t>implant</a:t>
            </a:r>
            <a:r>
              <a:rPr lang="tr-TR" sz="2800" dirty="0" smtClean="0"/>
              <a:t> için 10 yıldan fazla </a:t>
            </a:r>
            <a:r>
              <a:rPr lang="tr-TR" sz="2800" dirty="0" err="1" smtClean="0"/>
              <a:t>survival</a:t>
            </a:r>
            <a:r>
              <a:rPr lang="tr-TR" sz="2800" dirty="0" smtClean="0"/>
              <a:t>  sürecinin tedavi edilmiş dişe göre daha az olası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2117322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Periodontitisli</a:t>
            </a:r>
            <a:r>
              <a:rPr lang="tr-TR" dirty="0" smtClean="0"/>
              <a:t> hastalara </a:t>
            </a:r>
            <a:r>
              <a:rPr lang="tr-TR" dirty="0" err="1" smtClean="0"/>
              <a:t>implant</a:t>
            </a:r>
            <a:r>
              <a:rPr lang="tr-TR" dirty="0" smtClean="0"/>
              <a:t> uygulayacaksak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Hasta ve bölge için </a:t>
            </a:r>
            <a:r>
              <a:rPr lang="tr-TR" sz="3200" u="sng" dirty="0" smtClean="0"/>
              <a:t>risk profili </a:t>
            </a:r>
            <a:r>
              <a:rPr lang="tr-TR" sz="3200" dirty="0" smtClean="0"/>
              <a:t>çıkarılmalı</a:t>
            </a:r>
          </a:p>
          <a:p>
            <a:r>
              <a:rPr lang="tr-TR" sz="3200" dirty="0" smtClean="0"/>
              <a:t>Hastanın </a:t>
            </a:r>
            <a:r>
              <a:rPr lang="tr-TR" sz="3200" u="sng" dirty="0" smtClean="0"/>
              <a:t>beklentilerine göre fiyat/fayda analiz</a:t>
            </a:r>
            <a:r>
              <a:rPr lang="tr-TR" sz="3200" dirty="0" smtClean="0"/>
              <a:t>i yapılmalı </a:t>
            </a:r>
          </a:p>
          <a:p>
            <a:r>
              <a:rPr lang="tr-TR" sz="3200" dirty="0" err="1" smtClean="0"/>
              <a:t>Periodontal</a:t>
            </a:r>
            <a:r>
              <a:rPr lang="tr-TR" sz="3200" dirty="0" smtClean="0"/>
              <a:t> tedavinin tamamlanmasından sonra </a:t>
            </a:r>
            <a:r>
              <a:rPr lang="tr-TR" sz="3200" u="sng" dirty="0" smtClean="0"/>
              <a:t>uzunca </a:t>
            </a:r>
            <a:r>
              <a:rPr lang="tr-TR" sz="3200" u="sng" dirty="0"/>
              <a:t>bir gözlem </a:t>
            </a:r>
            <a:r>
              <a:rPr lang="tr-TR" sz="3200" u="sng" dirty="0" err="1"/>
              <a:t>periodunu</a:t>
            </a:r>
            <a:r>
              <a:rPr lang="tr-TR" sz="3200" u="sng" dirty="0"/>
              <a:t> </a:t>
            </a:r>
            <a:r>
              <a:rPr lang="tr-TR" sz="3200" dirty="0"/>
              <a:t>takiben </a:t>
            </a:r>
            <a:r>
              <a:rPr lang="tr-TR" sz="3200" dirty="0" err="1"/>
              <a:t>implant</a:t>
            </a:r>
            <a:r>
              <a:rPr lang="tr-TR" sz="3200" dirty="0"/>
              <a:t> </a:t>
            </a:r>
            <a:r>
              <a:rPr lang="tr-TR" sz="3200" dirty="0" smtClean="0"/>
              <a:t>tedavisi </a:t>
            </a:r>
            <a:r>
              <a:rPr lang="tr-TR" sz="3200" dirty="0"/>
              <a:t>yapılmalı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398255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6" name="Picture 2" descr="C:\Users\Pc\Desktop\Periodontitis_Crónica_Sever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284476"/>
            <a:ext cx="4572000" cy="34320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89987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Dental</a:t>
            </a:r>
            <a:r>
              <a:rPr lang="tr-TR" dirty="0" smtClean="0"/>
              <a:t> </a:t>
            </a:r>
            <a:r>
              <a:rPr lang="tr-TR" dirty="0" err="1" smtClean="0"/>
              <a:t>implantlar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 smtClean="0"/>
              <a:t>İlk olarak tamamen dişsiz ağızların </a:t>
            </a:r>
            <a:r>
              <a:rPr lang="tr-TR" sz="3200" dirty="0" err="1" smtClean="0"/>
              <a:t>rehabilite</a:t>
            </a:r>
            <a:r>
              <a:rPr lang="tr-TR" sz="3200" dirty="0" smtClean="0"/>
              <a:t> edilmesi amacıyla geliştirilmiş olsa da  günümüzde </a:t>
            </a:r>
            <a:r>
              <a:rPr lang="tr-TR" sz="3200" dirty="0" err="1" smtClean="0"/>
              <a:t>implantlar</a:t>
            </a:r>
            <a:r>
              <a:rPr lang="tr-TR" sz="3200" dirty="0" smtClean="0"/>
              <a:t> kısmi dişsiz ağızların restorasyonunda kullanılmaktadır.</a:t>
            </a:r>
          </a:p>
          <a:p>
            <a:r>
              <a:rPr lang="tr-TR" sz="3200" dirty="0" smtClean="0"/>
              <a:t>Ayrıca </a:t>
            </a:r>
            <a:r>
              <a:rPr lang="tr-TR" sz="3200" dirty="0" err="1" smtClean="0"/>
              <a:t>implantlar</a:t>
            </a:r>
            <a:r>
              <a:rPr lang="tr-TR" sz="3200" dirty="0" smtClean="0"/>
              <a:t> </a:t>
            </a:r>
            <a:r>
              <a:rPr lang="tr-TR" sz="3200" dirty="0" err="1" smtClean="0"/>
              <a:t>periodontitis</a:t>
            </a:r>
            <a:r>
              <a:rPr lang="tr-TR" sz="3200" dirty="0" smtClean="0"/>
              <a:t> nedeniyle dişlerini kaybetmiş olan hastalarda dişlerin yerine konulması amacıyla artan sıklıkla kullanılmaktadır.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68061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İmplant</a:t>
            </a:r>
            <a:r>
              <a:rPr lang="tr-TR" dirty="0" smtClean="0"/>
              <a:t> tedavisinde hastayla ilişkili olan risk faktörleri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dirty="0" err="1" smtClean="0"/>
              <a:t>Kardiyovasküler</a:t>
            </a:r>
            <a:r>
              <a:rPr lang="tr-TR" sz="2400" dirty="0" smtClean="0"/>
              <a:t> </a:t>
            </a:r>
            <a:r>
              <a:rPr lang="tr-TR" sz="2400" dirty="0" err="1" smtClean="0"/>
              <a:t>hastaklıklar</a:t>
            </a:r>
            <a:endParaRPr lang="tr-TR" sz="2400" dirty="0" smtClean="0"/>
          </a:p>
          <a:p>
            <a:r>
              <a:rPr lang="tr-TR" sz="2400" dirty="0" err="1" smtClean="0"/>
              <a:t>Diabet</a:t>
            </a:r>
            <a:endParaRPr lang="tr-TR" sz="2400" dirty="0" smtClean="0"/>
          </a:p>
          <a:p>
            <a:r>
              <a:rPr lang="tr-TR" sz="2400" dirty="0" err="1" smtClean="0"/>
              <a:t>Otoimmün</a:t>
            </a:r>
            <a:r>
              <a:rPr lang="tr-TR" sz="2400" dirty="0" smtClean="0"/>
              <a:t> hastalıklar</a:t>
            </a:r>
          </a:p>
          <a:p>
            <a:r>
              <a:rPr lang="tr-TR" sz="2400" dirty="0" err="1" smtClean="0"/>
              <a:t>Osteopöröz</a:t>
            </a:r>
            <a:endParaRPr lang="tr-TR" sz="2400" dirty="0" smtClean="0"/>
          </a:p>
          <a:p>
            <a:r>
              <a:rPr lang="tr-TR" sz="2400" dirty="0" err="1" smtClean="0"/>
              <a:t>Bifosfanatlar</a:t>
            </a:r>
            <a:endParaRPr lang="tr-TR" sz="2400" dirty="0" smtClean="0"/>
          </a:p>
          <a:p>
            <a:r>
              <a:rPr lang="tr-TR" sz="2400" dirty="0" smtClean="0"/>
              <a:t>Radyoterapi</a:t>
            </a:r>
          </a:p>
          <a:p>
            <a:r>
              <a:rPr lang="tr-TR" sz="2400" u="sng" dirty="0" err="1" smtClean="0"/>
              <a:t>Periodontitisle</a:t>
            </a:r>
            <a:r>
              <a:rPr lang="tr-TR" sz="2400" u="sng" dirty="0" smtClean="0"/>
              <a:t> ilişkili olan diş kayıpları</a:t>
            </a:r>
          </a:p>
          <a:p>
            <a:r>
              <a:rPr lang="tr-TR" sz="2400" dirty="0" smtClean="0"/>
              <a:t>Sigara</a:t>
            </a:r>
          </a:p>
          <a:p>
            <a:r>
              <a:rPr lang="tr-TR" sz="2400" dirty="0" err="1" smtClean="0"/>
              <a:t>İmplant</a:t>
            </a:r>
            <a:r>
              <a:rPr lang="tr-TR" sz="2400" dirty="0" smtClean="0"/>
              <a:t> uygulanan bölge</a:t>
            </a:r>
          </a:p>
          <a:p>
            <a:r>
              <a:rPr lang="tr-TR" sz="2400" dirty="0" smtClean="0"/>
              <a:t>Lokal anatomi</a:t>
            </a:r>
          </a:p>
          <a:p>
            <a:r>
              <a:rPr lang="tr-TR" sz="2400" dirty="0" smtClean="0"/>
              <a:t>Kombine risk faktörleri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133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C:\Users\Pc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276872"/>
            <a:ext cx="4752528" cy="374441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16155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Periodontitisten</a:t>
            </a:r>
            <a:r>
              <a:rPr lang="tr-TR" dirty="0" smtClean="0"/>
              <a:t> etkilenmiş olan bir diş: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u="sng" dirty="0" smtClean="0"/>
              <a:t>Çekim , takiben </a:t>
            </a:r>
            <a:r>
              <a:rPr lang="tr-TR" sz="3200" u="sng" dirty="0" err="1" smtClean="0"/>
              <a:t>implant</a:t>
            </a:r>
            <a:r>
              <a:rPr lang="tr-TR" sz="3200" u="sng" dirty="0" smtClean="0"/>
              <a:t> uyg</a:t>
            </a:r>
            <a:r>
              <a:rPr lang="tr-TR" sz="3200" dirty="0" smtClean="0"/>
              <a:t>ulama</a:t>
            </a:r>
          </a:p>
          <a:p>
            <a:r>
              <a:rPr lang="tr-TR" sz="3200" u="sng" dirty="0" smtClean="0"/>
              <a:t>İleri </a:t>
            </a:r>
            <a:r>
              <a:rPr lang="tr-TR" sz="3200" u="sng" dirty="0" err="1" smtClean="0"/>
              <a:t>periodontal</a:t>
            </a:r>
            <a:r>
              <a:rPr lang="tr-TR" sz="3200" u="sng" dirty="0" smtClean="0"/>
              <a:t> tedaviler </a:t>
            </a:r>
            <a:r>
              <a:rPr lang="tr-TR" sz="3200" dirty="0" err="1" smtClean="0"/>
              <a:t>vs</a:t>
            </a:r>
            <a:r>
              <a:rPr lang="tr-TR" sz="3200" dirty="0" smtClean="0"/>
              <a:t> ile dişin tedavi edilip ağızda tutulması</a:t>
            </a:r>
          </a:p>
          <a:p>
            <a:r>
              <a:rPr lang="tr-TR" sz="3200" dirty="0" smtClean="0"/>
              <a:t>Diş hekimlerinin </a:t>
            </a:r>
            <a:r>
              <a:rPr lang="tr-TR" sz="3200" dirty="0" err="1" smtClean="0"/>
              <a:t>hergün</a:t>
            </a:r>
            <a:r>
              <a:rPr lang="tr-TR" sz="3200" dirty="0" smtClean="0"/>
              <a:t> karşılaştıkları kompleks ve tartışmalı bir durum</a:t>
            </a:r>
          </a:p>
          <a:p>
            <a:r>
              <a:rPr lang="tr-TR" sz="3200" dirty="0" smtClean="0"/>
              <a:t>Diş çekimi kararı: hasta bölge risk faktörü,  </a:t>
            </a:r>
            <a:r>
              <a:rPr lang="tr-TR" sz="3200" dirty="0" err="1" smtClean="0"/>
              <a:t>perio</a:t>
            </a:r>
            <a:r>
              <a:rPr lang="tr-TR" sz="3200" dirty="0" smtClean="0"/>
              <a:t>, </a:t>
            </a:r>
            <a:r>
              <a:rPr lang="tr-TR" sz="3200" dirty="0" err="1" smtClean="0"/>
              <a:t>endo</a:t>
            </a:r>
            <a:r>
              <a:rPr lang="tr-TR" sz="3200" dirty="0" smtClean="0"/>
              <a:t> ,</a:t>
            </a:r>
            <a:r>
              <a:rPr lang="tr-TR" sz="3200" dirty="0" err="1" smtClean="0"/>
              <a:t>restoratif</a:t>
            </a:r>
            <a:r>
              <a:rPr lang="tr-TR" sz="3200" dirty="0" smtClean="0"/>
              <a:t> kriterlere göre belirleniyor.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1586949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Karar verme sürecinde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48057" y="1842037"/>
            <a:ext cx="7047363" cy="4696314"/>
          </a:xfrm>
        </p:spPr>
        <p:txBody>
          <a:bodyPr>
            <a:normAutofit/>
          </a:bodyPr>
          <a:lstStyle/>
          <a:p>
            <a:r>
              <a:rPr lang="tr-TR" sz="4000" dirty="0" smtClean="0"/>
              <a:t>Diş </a:t>
            </a:r>
            <a:r>
              <a:rPr lang="tr-TR" sz="4000" dirty="0"/>
              <a:t>h</a:t>
            </a:r>
            <a:r>
              <a:rPr lang="tr-TR" sz="4000" dirty="0" smtClean="0"/>
              <a:t>ekiminin klinik tecrübesi</a:t>
            </a:r>
          </a:p>
          <a:p>
            <a:r>
              <a:rPr lang="tr-TR" sz="4000" dirty="0" smtClean="0"/>
              <a:t>Teknolojik imkanlara ulaşım</a:t>
            </a:r>
          </a:p>
          <a:p>
            <a:r>
              <a:rPr lang="tr-TR" sz="4000" dirty="0" smtClean="0"/>
              <a:t>Mezuniyet sonrası eğitim</a:t>
            </a:r>
          </a:p>
          <a:p>
            <a:r>
              <a:rPr lang="tr-TR" sz="4000" dirty="0" smtClean="0"/>
              <a:t>Hastanın tercihleri</a:t>
            </a:r>
          </a:p>
          <a:p>
            <a:r>
              <a:rPr lang="tr-TR" sz="4000" dirty="0" smtClean="0"/>
              <a:t>Ekonomik parametreler</a:t>
            </a:r>
            <a:endParaRPr lang="tr-TR" sz="4000" dirty="0"/>
          </a:p>
        </p:txBody>
      </p:sp>
    </p:spTree>
    <p:extLst>
      <p:ext uri="{BB962C8B-B14F-4D97-AF65-F5344CB8AC3E}">
        <p14:creationId xmlns="" xmlns:p14="http://schemas.microsoft.com/office/powerpoint/2010/main" val="336034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>
            <a:noAutofit/>
          </a:bodyPr>
          <a:lstStyle/>
          <a:p>
            <a:r>
              <a:rPr lang="tr-TR" sz="2800" dirty="0" smtClean="0">
                <a:solidFill>
                  <a:srgbClr val="0070C0"/>
                </a:solidFill>
                <a:latin typeface="+mn-lt"/>
              </a:rPr>
              <a:t>Günümüzdeki araştırmalar  tercihin  tedavi edilebilecek durumda olan dişler de dahil olmak üzere çekilmesi yönünde olduğunu gösterdi</a:t>
            </a:r>
            <a:endParaRPr lang="tr-TR" sz="28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Periodontitisten</a:t>
            </a:r>
            <a:r>
              <a:rPr lang="tr-TR" sz="3600" dirty="0" smtClean="0"/>
              <a:t> etkilenen dişlerin erken çekimi/ erken dönem </a:t>
            </a:r>
            <a:r>
              <a:rPr lang="tr-TR" sz="3600" dirty="0" err="1" smtClean="0"/>
              <a:t>implant</a:t>
            </a:r>
            <a:r>
              <a:rPr lang="tr-TR" sz="3600" dirty="0" smtClean="0"/>
              <a:t> yerleştirilmesindeki bazı avantajlar olduğu düşünülerek </a:t>
            </a:r>
            <a:r>
              <a:rPr lang="tr-TR" sz="3600" dirty="0" err="1" smtClean="0"/>
              <a:t>implant</a:t>
            </a:r>
            <a:r>
              <a:rPr lang="tr-TR" sz="3600" dirty="0" smtClean="0"/>
              <a:t> tedavisine </a:t>
            </a:r>
            <a:r>
              <a:rPr lang="tr-TR" sz="3600" dirty="0" err="1" smtClean="0"/>
              <a:t>yöneliniyor</a:t>
            </a:r>
            <a:r>
              <a:rPr lang="tr-TR" sz="3600" dirty="0" smtClean="0"/>
              <a:t>:</a:t>
            </a:r>
          </a:p>
          <a:p>
            <a:r>
              <a:rPr lang="tr-TR" sz="3600" dirty="0" err="1" smtClean="0"/>
              <a:t>Periodontal</a:t>
            </a:r>
            <a:r>
              <a:rPr lang="tr-TR" sz="3600" dirty="0" smtClean="0"/>
              <a:t> hastalık tedavisini takiben dişlerin ağızda ne kadar süreyle kalabileceğinin  bilinmemesi</a:t>
            </a:r>
          </a:p>
          <a:p>
            <a:endParaRPr lang="tr-TR" sz="3600" dirty="0"/>
          </a:p>
        </p:txBody>
      </p:sp>
    </p:spTree>
    <p:extLst>
      <p:ext uri="{BB962C8B-B14F-4D97-AF65-F5344CB8AC3E}">
        <p14:creationId xmlns="" xmlns:p14="http://schemas.microsoft.com/office/powerpoint/2010/main" val="52678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 Klasik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6057</TotalTime>
  <Words>1286</Words>
  <Application>Microsoft Office PowerPoint</Application>
  <PresentationFormat>Ekran Gösterisi (4:3)</PresentationFormat>
  <Paragraphs>170</Paragraphs>
  <Slides>39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39</vt:i4>
      </vt:variant>
    </vt:vector>
  </HeadingPairs>
  <TitlesOfParts>
    <vt:vector size="40" baseType="lpstr">
      <vt:lpstr>Bitişiklik</vt:lpstr>
      <vt:lpstr>Periodontitisten etkilenmiş hastalarda implant uygulamaları </vt:lpstr>
      <vt:lpstr>Slayt 2</vt:lpstr>
      <vt:lpstr>Slayt 3</vt:lpstr>
      <vt:lpstr>Dental implantlar</vt:lpstr>
      <vt:lpstr>İmplant tedavisinde hastayla ilişkili olan risk faktörleri</vt:lpstr>
      <vt:lpstr>Slayt 6</vt:lpstr>
      <vt:lpstr>Periodontitisten etkilenmiş olan bir diş:</vt:lpstr>
      <vt:lpstr>Karar verme sürecinde</vt:lpstr>
      <vt:lpstr>Günümüzdeki araştırmalar  tercihin  tedavi edilebilecek durumda olan dişler de dahil olmak üzere çekilmesi yönünde olduğunu gösterdi</vt:lpstr>
      <vt:lpstr>Slayt 10</vt:lpstr>
      <vt:lpstr>Slayt 11</vt:lpstr>
      <vt:lpstr>Periodontitisten etkilenmiş bir dişin çekimi:.</vt:lpstr>
      <vt:lpstr>Slayt 13</vt:lpstr>
      <vt:lpstr>Periodontal tedavi sonuçları önceden tahmin edilebilir mi ve periodontal olarak etkilenmiş dişin survivalına etkisi olur mu</vt:lpstr>
      <vt:lpstr>İmplantlar için survival ve success</vt:lpstr>
      <vt:lpstr>Periodontal olarak etkilenmiş bir dişin çekilerek yerine implant yerleştirilmesi için klinik risk değerlendirmesini içeren  bir rehber yaratılabilir mi???</vt:lpstr>
      <vt:lpstr>Risk değerlendirmesi sınıflaması</vt:lpstr>
      <vt:lpstr>Düşük Risk Profiline sahip hasta:</vt:lpstr>
      <vt:lpstr>Orta risk profiline sahip hastalar</vt:lpstr>
      <vt:lpstr>Yüksek risk profiline sahip hastalar</vt:lpstr>
      <vt:lpstr>Risk değerlendirme programı birtakım bilimsel sonuçlarla ortaya koyulmuştur.</vt:lpstr>
      <vt:lpstr>Slayt 22</vt:lpstr>
      <vt:lpstr>Önerilen risk değerlendirme parametreleri</vt:lpstr>
      <vt:lpstr>Sonuçta:</vt:lpstr>
      <vt:lpstr>Bilimsel verilerle değerlendirilmiş bazı sorular ve cevaplarını değerlendirelim:</vt:lpstr>
      <vt:lpstr>Slayt 26</vt:lpstr>
      <vt:lpstr>Soru: Periimplantitisin tedavisi önceden tahmin edilebilir mi?</vt:lpstr>
      <vt:lpstr>Periodontal tedaviyi takiben hastalığın ilerlemesi ve diş kaybı açısından risk var mı</vt:lpstr>
      <vt:lpstr>Periodontitise yatkın bireylerde eğer implant uygulanacaksa</vt:lpstr>
      <vt:lpstr>Periodontitise yatkın bireylere implant tedavisi yaparken hekim için  ileri eğitim ve deneyime gerek var mı?</vt:lpstr>
      <vt:lpstr>Periodontitis nedeniyle dişin çekimi ve yerine  implant yerleştirilmesi ekonomik açıdan nasıl değerlendirilir</vt:lpstr>
      <vt:lpstr>Hastalar periodontal tedaviye oranla diş çekimi+implant uygulamasına daha kolay ikna oluyorlar</vt:lpstr>
      <vt:lpstr>Konvansiyonel periodontal tedavi sonrası mı yoksa implant tedavisi sonrası estetik daha kabul edilebilirdir?</vt:lpstr>
      <vt:lpstr>İmplant tedavisinde optimal estetik sonuçlar için</vt:lpstr>
      <vt:lpstr>Estetik olarak riskli ve periodontal olarak etkilenmiş bir dişi çekmek veya ağızda tutmak:</vt:lpstr>
      <vt:lpstr>Hastanın beklentileri</vt:lpstr>
      <vt:lpstr>Özet</vt:lpstr>
      <vt:lpstr>Periodontitisli hastalara implant uygulayacaksak</vt:lpstr>
      <vt:lpstr>Slayt 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Periodontitsten etkilenmiş hastalarda implant uygulamaları</dc:title>
  <dc:creator>Pc</dc:creator>
  <cp:lastModifiedBy>elif</cp:lastModifiedBy>
  <cp:revision>78</cp:revision>
  <dcterms:created xsi:type="dcterms:W3CDTF">2013-04-15T15:32:36Z</dcterms:created>
  <dcterms:modified xsi:type="dcterms:W3CDTF">2017-12-21T07:53:58Z</dcterms:modified>
</cp:coreProperties>
</file>